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7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  <p:sldMasterId id="2147483894" r:id="rId5"/>
    <p:sldMasterId id="2147483913" r:id="rId6"/>
    <p:sldMasterId id="2147483932" r:id="rId7"/>
    <p:sldMasterId id="2147483951" r:id="rId8"/>
  </p:sldMasterIdLst>
  <p:notesMasterIdLst>
    <p:notesMasterId r:id="rId48"/>
  </p:notesMasterIdLst>
  <p:handoutMasterIdLst>
    <p:handoutMasterId r:id="rId49"/>
  </p:handoutMasterIdLst>
  <p:sldIdLst>
    <p:sldId id="293" r:id="rId9"/>
    <p:sldId id="304" r:id="rId10"/>
    <p:sldId id="367" r:id="rId11"/>
    <p:sldId id="292" r:id="rId12"/>
    <p:sldId id="329" r:id="rId13"/>
    <p:sldId id="331" r:id="rId14"/>
    <p:sldId id="334" r:id="rId15"/>
    <p:sldId id="333" r:id="rId16"/>
    <p:sldId id="335" r:id="rId17"/>
    <p:sldId id="332" r:id="rId18"/>
    <p:sldId id="358" r:id="rId19"/>
    <p:sldId id="354" r:id="rId20"/>
    <p:sldId id="357" r:id="rId21"/>
    <p:sldId id="350" r:id="rId22"/>
    <p:sldId id="351" r:id="rId23"/>
    <p:sldId id="346" r:id="rId24"/>
    <p:sldId id="353" r:id="rId25"/>
    <p:sldId id="355" r:id="rId26"/>
    <p:sldId id="359" r:id="rId27"/>
    <p:sldId id="375" r:id="rId28"/>
    <p:sldId id="377" r:id="rId29"/>
    <p:sldId id="379" r:id="rId30"/>
    <p:sldId id="378" r:id="rId31"/>
    <p:sldId id="376" r:id="rId32"/>
    <p:sldId id="370" r:id="rId33"/>
    <p:sldId id="374" r:id="rId34"/>
    <p:sldId id="372" r:id="rId35"/>
    <p:sldId id="347" r:id="rId36"/>
    <p:sldId id="298" r:id="rId37"/>
    <p:sldId id="318" r:id="rId38"/>
    <p:sldId id="319" r:id="rId39"/>
    <p:sldId id="360" r:id="rId40"/>
    <p:sldId id="324" r:id="rId41"/>
    <p:sldId id="321" r:id="rId42"/>
    <p:sldId id="320" r:id="rId43"/>
    <p:sldId id="361" r:id="rId44"/>
    <p:sldId id="362" r:id="rId45"/>
    <p:sldId id="363" r:id="rId46"/>
    <p:sldId id="280" r:id="rId47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93"/>
            <p14:sldId id="304"/>
            <p14:sldId id="367"/>
            <p14:sldId id="292"/>
            <p14:sldId id="329"/>
            <p14:sldId id="331"/>
            <p14:sldId id="334"/>
            <p14:sldId id="333"/>
            <p14:sldId id="335"/>
            <p14:sldId id="332"/>
            <p14:sldId id="358"/>
            <p14:sldId id="354"/>
            <p14:sldId id="357"/>
            <p14:sldId id="350"/>
            <p14:sldId id="351"/>
            <p14:sldId id="346"/>
            <p14:sldId id="353"/>
            <p14:sldId id="355"/>
            <p14:sldId id="359"/>
            <p14:sldId id="375"/>
            <p14:sldId id="377"/>
            <p14:sldId id="379"/>
            <p14:sldId id="378"/>
            <p14:sldId id="376"/>
            <p14:sldId id="370"/>
            <p14:sldId id="374"/>
            <p14:sldId id="372"/>
            <p14:sldId id="347"/>
            <p14:sldId id="298"/>
            <p14:sldId id="318"/>
            <p14:sldId id="319"/>
            <p14:sldId id="360"/>
            <p14:sldId id="324"/>
            <p14:sldId id="321"/>
            <p14:sldId id="320"/>
            <p14:sldId id="361"/>
            <p14:sldId id="362"/>
            <p14:sldId id="363"/>
          </p14:sldIdLst>
        </p14:section>
        <p14:section name="章节页" id="{FD05EE94-C931-8C4B-83A2-004B32AA1207}">
          <p14:sldIdLst/>
        </p14:section>
        <p14:section name="结束页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683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DB6"/>
    <a:srgbClr val="000322"/>
    <a:srgbClr val="003668"/>
    <a:srgbClr val="021446"/>
    <a:srgbClr val="151515"/>
    <a:srgbClr val="C7000B"/>
    <a:srgbClr val="575756"/>
    <a:srgbClr val="FFFFFF"/>
    <a:srgbClr val="DD4654"/>
    <a:srgbClr val="F3D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91"/>
  </p:normalViewPr>
  <p:slideViewPr>
    <p:cSldViewPr snapToGrid="0" snapToObjects="1">
      <p:cViewPr varScale="1">
        <p:scale>
          <a:sx n="116" d="100"/>
          <a:sy n="116" d="100"/>
        </p:scale>
        <p:origin x="330" y="102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9DCA95D7-E7E8-4BF3-B49C-AA950EAD89CC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90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845" y="273054"/>
            <a:ext cx="4012651" cy="1162051"/>
          </a:xfrm>
        </p:spPr>
        <p:txBody>
          <a:bodyPr anchor="b"/>
          <a:lstStyle>
            <a:lvl1pPr algn="l">
              <a:defRPr sz="216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601" y="273053"/>
            <a:ext cx="6818329" cy="5853113"/>
          </a:xfrm>
        </p:spPr>
        <p:txBody>
          <a:bodyPr/>
          <a:lstStyle>
            <a:lvl1pPr>
              <a:defRPr sz="3480"/>
            </a:lvl1pPr>
            <a:lvl2pPr>
              <a:defRPr sz="3000"/>
            </a:lvl2pPr>
            <a:lvl3pPr>
              <a:defRPr sz="264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845" y="1435109"/>
            <a:ext cx="4012651" cy="4691063"/>
          </a:xfrm>
        </p:spPr>
        <p:txBody>
          <a:bodyPr/>
          <a:lstStyle>
            <a:lvl1pPr marL="0" indent="0">
              <a:buNone/>
              <a:defRPr sz="1560"/>
            </a:lvl1pPr>
            <a:lvl2pPr marL="489467" indent="0">
              <a:buNone/>
              <a:defRPr sz="1200"/>
            </a:lvl2pPr>
            <a:lvl3pPr marL="978940" indent="0">
              <a:buNone/>
              <a:defRPr sz="1080"/>
            </a:lvl3pPr>
            <a:lvl4pPr marL="1468406" indent="0">
              <a:buNone/>
              <a:defRPr sz="960"/>
            </a:lvl4pPr>
            <a:lvl5pPr marL="1957876" indent="0">
              <a:buNone/>
              <a:defRPr sz="960"/>
            </a:lvl5pPr>
            <a:lvl6pPr marL="2447345" indent="0">
              <a:buNone/>
              <a:defRPr sz="960"/>
            </a:lvl6pPr>
            <a:lvl7pPr marL="2936810" indent="0">
              <a:buNone/>
              <a:defRPr sz="960"/>
            </a:lvl7pPr>
            <a:lvl8pPr marL="3426283" indent="0">
              <a:buNone/>
              <a:defRPr sz="960"/>
            </a:lvl8pPr>
            <a:lvl9pPr marL="3915751" indent="0">
              <a:buNone/>
              <a:defRPr sz="9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7AC167E3-9DF8-4D51-B917-998012ABBE20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096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650" y="4800609"/>
            <a:ext cx="7318058" cy="566737"/>
          </a:xfrm>
        </p:spPr>
        <p:txBody>
          <a:bodyPr anchor="b"/>
          <a:lstStyle>
            <a:lvl1pPr algn="l">
              <a:defRPr sz="216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650" y="612775"/>
            <a:ext cx="7318058" cy="4114800"/>
          </a:xfrm>
        </p:spPr>
        <p:txBody>
          <a:bodyPr/>
          <a:lstStyle>
            <a:lvl1pPr marL="0" indent="0">
              <a:buNone/>
              <a:defRPr sz="3480"/>
            </a:lvl1pPr>
            <a:lvl2pPr marL="489467" indent="0">
              <a:buNone/>
              <a:defRPr sz="3000"/>
            </a:lvl2pPr>
            <a:lvl3pPr marL="978940" indent="0">
              <a:buNone/>
              <a:defRPr sz="2640"/>
            </a:lvl3pPr>
            <a:lvl4pPr marL="1468406" indent="0">
              <a:buNone/>
              <a:defRPr sz="2160"/>
            </a:lvl4pPr>
            <a:lvl5pPr marL="1957876" indent="0">
              <a:buNone/>
              <a:defRPr sz="2160"/>
            </a:lvl5pPr>
            <a:lvl6pPr marL="2447345" indent="0">
              <a:buNone/>
              <a:defRPr sz="2160"/>
            </a:lvl6pPr>
            <a:lvl7pPr marL="2936810" indent="0">
              <a:buNone/>
              <a:defRPr sz="2160"/>
            </a:lvl7pPr>
            <a:lvl8pPr marL="3426283" indent="0">
              <a:buNone/>
              <a:defRPr sz="2160"/>
            </a:lvl8pPr>
            <a:lvl9pPr marL="3915751" indent="0">
              <a:buNone/>
              <a:defRPr sz="216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650" y="5367346"/>
            <a:ext cx="7318058" cy="804863"/>
          </a:xfrm>
        </p:spPr>
        <p:txBody>
          <a:bodyPr/>
          <a:lstStyle>
            <a:lvl1pPr marL="0" indent="0">
              <a:buNone/>
              <a:defRPr sz="1560"/>
            </a:lvl1pPr>
            <a:lvl2pPr marL="489467" indent="0">
              <a:buNone/>
              <a:defRPr sz="1200"/>
            </a:lvl2pPr>
            <a:lvl3pPr marL="978940" indent="0">
              <a:buNone/>
              <a:defRPr sz="1080"/>
            </a:lvl3pPr>
            <a:lvl4pPr marL="1468406" indent="0">
              <a:buNone/>
              <a:defRPr sz="960"/>
            </a:lvl4pPr>
            <a:lvl5pPr marL="1957876" indent="0">
              <a:buNone/>
              <a:defRPr sz="960"/>
            </a:lvl5pPr>
            <a:lvl6pPr marL="2447345" indent="0">
              <a:buNone/>
              <a:defRPr sz="960"/>
            </a:lvl6pPr>
            <a:lvl7pPr marL="2936810" indent="0">
              <a:buNone/>
              <a:defRPr sz="960"/>
            </a:lvl7pPr>
            <a:lvl8pPr marL="3426283" indent="0">
              <a:buNone/>
              <a:defRPr sz="960"/>
            </a:lvl8pPr>
            <a:lvl9pPr marL="3915751" indent="0">
              <a:buNone/>
              <a:defRPr sz="9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C3BCC1E2-1AD6-4469-8CFF-A82B82044DF5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276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1085FE2B-7617-40FE-877D-5DFC984ED499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721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17724" y="44450"/>
            <a:ext cx="2729448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260" y="44450"/>
            <a:ext cx="7987186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F7AF1CEB-01E0-4607-907F-046832FA8CC3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132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263" y="44456"/>
            <a:ext cx="10331250" cy="871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70293" y="1641478"/>
            <a:ext cx="10576879" cy="41941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C9199F84-4F43-497C-9B65-C0D9A07F006E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61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263" y="44456"/>
            <a:ext cx="10331250" cy="871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70296" y="1641478"/>
            <a:ext cx="5185741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9319" y="1641478"/>
            <a:ext cx="5187860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37626660-1195-4459-AD25-15CE2428ADC8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115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27263" y="44450"/>
            <a:ext cx="10919913" cy="579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99A06570-40D9-4A99-AEF7-4A691C1E7BD1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988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263" y="44456"/>
            <a:ext cx="10331250" cy="871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0296" y="1641478"/>
            <a:ext cx="5185741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59319" y="1641480"/>
            <a:ext cx="5187860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59319" y="3814767"/>
            <a:ext cx="5187860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82237188-D757-48D7-B0AB-2B29E28B07F1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367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58183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8"/>
              </a:lnSpc>
              <a:spcBef>
                <a:spcPts val="0"/>
              </a:spcBef>
              <a:buNone/>
              <a:defRPr sz="2798" b="1" baseline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425" indent="0" algn="ctr">
              <a:buNone/>
              <a:defRPr sz="2596"/>
            </a:lvl2pPr>
            <a:lvl3pPr marL="1186848" indent="0" algn="ctr">
              <a:buNone/>
              <a:defRPr sz="2336"/>
            </a:lvl3pPr>
            <a:lvl4pPr marL="1780274" indent="0" algn="ctr">
              <a:buNone/>
              <a:defRPr sz="2077"/>
            </a:lvl4pPr>
            <a:lvl5pPr marL="2373698" indent="0" algn="ctr">
              <a:buNone/>
              <a:defRPr sz="2077"/>
            </a:lvl5pPr>
            <a:lvl6pPr marL="2967122" indent="0" algn="ctr">
              <a:buNone/>
              <a:defRPr sz="2077"/>
            </a:lvl6pPr>
            <a:lvl7pPr marL="3560546" indent="0" algn="ctr">
              <a:buNone/>
              <a:defRPr sz="2077"/>
            </a:lvl7pPr>
            <a:lvl8pPr marL="4153972" indent="0" algn="ctr">
              <a:buNone/>
              <a:defRPr sz="2077"/>
            </a:lvl8pPr>
            <a:lvl9pPr marL="4747395" indent="0" algn="ctr">
              <a:buNone/>
              <a:defRPr sz="2077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728790" y="1153297"/>
            <a:ext cx="10741025" cy="5039756"/>
          </a:xfrm>
          <a:prstGeom prst="rect">
            <a:avLst/>
          </a:prstGeom>
        </p:spPr>
        <p:txBody>
          <a:bodyPr/>
          <a:lstStyle>
            <a:lvl1pPr>
              <a:defRPr sz="1998"/>
            </a:lvl1pPr>
            <a:lvl2pPr marL="890137" indent="-296712">
              <a:buFont typeface="Calibri" panose="020F0502020204030204" pitchFamily="34" charset="0"/>
              <a:buChar char="›"/>
              <a:defRPr sz="1598"/>
            </a:lvl2pPr>
            <a:lvl3pPr marL="1483560" indent="-296712">
              <a:buFont typeface="Calibri" panose="020F0502020204030204" pitchFamily="34" charset="0"/>
              <a:buChar char="‐"/>
              <a:defRPr sz="1398"/>
            </a:lvl3pPr>
            <a:lvl4pPr>
              <a:defRPr sz="1200"/>
            </a:lvl4pPr>
            <a:lvl5pPr marL="2670409" indent="-296712">
              <a:buFont typeface="Calibri" panose="020F0502020204030204" pitchFamily="34" charset="0"/>
              <a:buChar char="›"/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9783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12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58022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5747" y="5589592"/>
            <a:ext cx="101851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2639"/>
            <a:ext cx="1219676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870291" y="6207125"/>
            <a:ext cx="2773748" cy="271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5780" tIns="42890" rIns="85780" bIns="42890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-92" charset="0"/>
                <a:ea typeface="MS PGothic" pitchFamily="34" charset="-128"/>
              </a:rPr>
              <a:t>HUAWEI TECHNOLOGIES CO., LTD.</a:t>
            </a:r>
            <a:endParaRPr lang="en-US" altLang="zh-CN" sz="2400" dirty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9636719" y="4094162"/>
            <a:ext cx="1357936" cy="271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5780" tIns="42890" rIns="85780" bIns="42890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FFFFFF"/>
                </a:solidFill>
                <a:ea typeface="ＭＳ Ｐゴシック" pitchFamily="34" charset="-128"/>
              </a:rPr>
              <a:t>www.huawei.com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5314912" y="6207131"/>
            <a:ext cx="1578013" cy="271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5746" tIns="42871" rIns="85746" bIns="42871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9060764" y="247655"/>
            <a:ext cx="1651780" cy="3266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5746" tIns="42871" rIns="85746" bIns="42871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560" b="1" dirty="0">
                <a:solidFill>
                  <a:srgbClr val="666666"/>
                </a:solidFill>
                <a:ea typeface="ＭＳ Ｐゴシック" pitchFamily="34" charset="-128"/>
              </a:rPr>
              <a:t>Security Level:</a:t>
            </a:r>
            <a:r>
              <a:rPr lang="zh-CN" altLang="en-US" sz="1560" b="1" dirty="0">
                <a:solidFill>
                  <a:srgbClr val="666666"/>
                </a:solidFill>
                <a:ea typeface="ＭＳ Ｐゴシック" pitchFamily="34" charset="-128"/>
              </a:rPr>
              <a:t> </a:t>
            </a: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auto">
          <a:xfrm>
            <a:off x="-2625691" y="1322388"/>
            <a:ext cx="2625691" cy="41031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5795" tIns="42898" rIns="85795" bIns="42898">
            <a:spAutoFit/>
          </a:bodyPr>
          <a:lstStyle/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:40-47pt  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:26-30pt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内部使用字体 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err="1">
                <a:solidFill>
                  <a:srgbClr val="FFFFFF"/>
                </a:solidFill>
                <a:latin typeface="Arial" charset="0"/>
              </a:rPr>
              <a:t>FrutigerNext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 LT Medium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外部使用字体 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 Arial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:35-47pt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  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:24-28pt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细黑体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49124" y="1392240"/>
            <a:ext cx="7074545" cy="1666874"/>
          </a:xfrm>
        </p:spPr>
        <p:txBody>
          <a:bodyPr/>
          <a:lstStyle>
            <a:lvl1pPr>
              <a:defRPr sz="456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2647" y="3182945"/>
            <a:ext cx="7076664" cy="865187"/>
          </a:xfrm>
        </p:spPr>
        <p:txBody>
          <a:bodyPr lIns="71496" tIns="35748" rIns="71496" bIns="35748"/>
          <a:lstStyle>
            <a:lvl1pPr marL="0" indent="0">
              <a:buFont typeface="Wingdings" pitchFamily="2" charset="2"/>
              <a:buNone/>
              <a:defRPr sz="3000">
                <a:solidFill>
                  <a:schemeClr val="bg1"/>
                </a:solidFill>
                <a:latin typeface="华文细黑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26"/>
          <p:cNvSpPr>
            <a:spLocks noGrp="1" noChangeArrowheads="1"/>
          </p:cNvSpPr>
          <p:nvPr>
            <p:ph type="dt" sz="quarter" idx="10"/>
          </p:nvPr>
        </p:nvSpPr>
        <p:spPr>
          <a:xfrm>
            <a:off x="912646" y="282581"/>
            <a:ext cx="2845911" cy="474662"/>
          </a:xfrm>
        </p:spPr>
        <p:txBody>
          <a:bodyPr lIns="71496" tIns="35748" rIns="71496" bIns="35748"/>
          <a:lstStyle>
            <a:lvl1pPr>
              <a:lnSpc>
                <a:spcPct val="100000"/>
              </a:lnSpc>
              <a:defRPr>
                <a:latin typeface="FrutigerNext LT Regular" pitchFamily="34" charset="0"/>
              </a:defRPr>
            </a:lvl1pPr>
          </a:lstStyle>
          <a:p>
            <a:pPr>
              <a:defRPr/>
            </a:pPr>
            <a:fld id="{00C26C26-123D-4FDC-88A2-232D686ABBC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2020/11/11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0855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1D95C095-01A3-420E-B4D5-554A18A57302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3196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462" y="4406904"/>
            <a:ext cx="10367249" cy="1362074"/>
          </a:xfrm>
        </p:spPr>
        <p:txBody>
          <a:bodyPr anchor="t"/>
          <a:lstStyle>
            <a:lvl1pPr algn="l">
              <a:defRPr sz="432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462" y="2906713"/>
            <a:ext cx="10367249" cy="1500187"/>
          </a:xfrm>
        </p:spPr>
        <p:txBody>
          <a:bodyPr anchor="b"/>
          <a:lstStyle>
            <a:lvl1pPr marL="0" indent="0">
              <a:buNone/>
              <a:defRPr sz="2160"/>
            </a:lvl1pPr>
            <a:lvl2pPr marL="489467" indent="0">
              <a:buNone/>
              <a:defRPr sz="1920"/>
            </a:lvl2pPr>
            <a:lvl3pPr marL="978940" indent="0">
              <a:buNone/>
              <a:defRPr sz="1680"/>
            </a:lvl3pPr>
            <a:lvl4pPr marL="1468406" indent="0">
              <a:buNone/>
              <a:defRPr sz="1560"/>
            </a:lvl4pPr>
            <a:lvl5pPr marL="1957876" indent="0">
              <a:buNone/>
              <a:defRPr sz="1560"/>
            </a:lvl5pPr>
            <a:lvl6pPr marL="2447345" indent="0">
              <a:buNone/>
              <a:defRPr sz="1560"/>
            </a:lvl6pPr>
            <a:lvl7pPr marL="2936810" indent="0">
              <a:buNone/>
              <a:defRPr sz="1560"/>
            </a:lvl7pPr>
            <a:lvl8pPr marL="3426283" indent="0">
              <a:buNone/>
              <a:defRPr sz="1560"/>
            </a:lvl8pPr>
            <a:lvl9pPr marL="3915751" indent="0">
              <a:buNone/>
              <a:defRPr sz="15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6B56309B-D145-4879-8D6A-CC06E160C35E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0631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0296" y="1641478"/>
            <a:ext cx="5185741" cy="4194175"/>
          </a:xfrm>
        </p:spPr>
        <p:txBody>
          <a:bodyPr/>
          <a:lstStyle>
            <a:lvl1pPr>
              <a:defRPr sz="3000"/>
            </a:lvl1pPr>
            <a:lvl2pPr>
              <a:defRPr sz="264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9319" y="1641478"/>
            <a:ext cx="5187860" cy="4194175"/>
          </a:xfrm>
        </p:spPr>
        <p:txBody>
          <a:bodyPr/>
          <a:lstStyle>
            <a:lvl1pPr>
              <a:defRPr sz="3000"/>
            </a:lvl1pPr>
            <a:lvl2pPr>
              <a:defRPr sz="264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37055172-7E9F-4525-949E-1E86034C0089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8583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838" y="274637"/>
            <a:ext cx="1097708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839" y="1535117"/>
            <a:ext cx="5389022" cy="639763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489467" indent="0">
              <a:buNone/>
              <a:defRPr sz="2160" b="1"/>
            </a:lvl2pPr>
            <a:lvl3pPr marL="978940" indent="0">
              <a:buNone/>
              <a:defRPr sz="1920" b="1"/>
            </a:lvl3pPr>
            <a:lvl4pPr marL="1468406" indent="0">
              <a:buNone/>
              <a:defRPr sz="1680" b="1"/>
            </a:lvl4pPr>
            <a:lvl5pPr marL="1957876" indent="0">
              <a:buNone/>
              <a:defRPr sz="1680" b="1"/>
            </a:lvl5pPr>
            <a:lvl6pPr marL="2447345" indent="0">
              <a:buNone/>
              <a:defRPr sz="1680" b="1"/>
            </a:lvl6pPr>
            <a:lvl7pPr marL="2936810" indent="0">
              <a:buNone/>
              <a:defRPr sz="1680" b="1"/>
            </a:lvl7pPr>
            <a:lvl8pPr marL="3426283" indent="0">
              <a:buNone/>
              <a:defRPr sz="1680" b="1"/>
            </a:lvl8pPr>
            <a:lvl9pPr marL="3915751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839" y="2174876"/>
            <a:ext cx="5389022" cy="3951288"/>
          </a:xfrm>
        </p:spPr>
        <p:txBody>
          <a:bodyPr/>
          <a:lstStyle>
            <a:lvl1pPr>
              <a:defRPr sz="264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5797" y="1535117"/>
            <a:ext cx="5391138" cy="639763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489467" indent="0">
              <a:buNone/>
              <a:defRPr sz="2160" b="1"/>
            </a:lvl2pPr>
            <a:lvl3pPr marL="978940" indent="0">
              <a:buNone/>
              <a:defRPr sz="1920" b="1"/>
            </a:lvl3pPr>
            <a:lvl4pPr marL="1468406" indent="0">
              <a:buNone/>
              <a:defRPr sz="1680" b="1"/>
            </a:lvl4pPr>
            <a:lvl5pPr marL="1957876" indent="0">
              <a:buNone/>
              <a:defRPr sz="1680" b="1"/>
            </a:lvl5pPr>
            <a:lvl6pPr marL="2447345" indent="0">
              <a:buNone/>
              <a:defRPr sz="1680" b="1"/>
            </a:lvl6pPr>
            <a:lvl7pPr marL="2936810" indent="0">
              <a:buNone/>
              <a:defRPr sz="1680" b="1"/>
            </a:lvl7pPr>
            <a:lvl8pPr marL="3426283" indent="0">
              <a:buNone/>
              <a:defRPr sz="1680" b="1"/>
            </a:lvl8pPr>
            <a:lvl9pPr marL="3915751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797" y="2174876"/>
            <a:ext cx="5391138" cy="3951288"/>
          </a:xfrm>
        </p:spPr>
        <p:txBody>
          <a:bodyPr/>
          <a:lstStyle>
            <a:lvl1pPr>
              <a:defRPr sz="264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712601CF-BB58-45AC-B924-B362B154CBCE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5807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F53C3CF2-AD1A-425B-908C-64B1C629B8B5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1395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9DCA95D7-E7E8-4BF3-B49C-AA950EAD89CC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0232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845" y="273054"/>
            <a:ext cx="4012651" cy="1162051"/>
          </a:xfrm>
        </p:spPr>
        <p:txBody>
          <a:bodyPr anchor="b"/>
          <a:lstStyle>
            <a:lvl1pPr algn="l">
              <a:defRPr sz="216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601" y="273053"/>
            <a:ext cx="6818329" cy="5853113"/>
          </a:xfrm>
        </p:spPr>
        <p:txBody>
          <a:bodyPr/>
          <a:lstStyle>
            <a:lvl1pPr>
              <a:defRPr sz="3480"/>
            </a:lvl1pPr>
            <a:lvl2pPr>
              <a:defRPr sz="3000"/>
            </a:lvl2pPr>
            <a:lvl3pPr>
              <a:defRPr sz="264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845" y="1435109"/>
            <a:ext cx="4012651" cy="4691063"/>
          </a:xfrm>
        </p:spPr>
        <p:txBody>
          <a:bodyPr/>
          <a:lstStyle>
            <a:lvl1pPr marL="0" indent="0">
              <a:buNone/>
              <a:defRPr sz="1560"/>
            </a:lvl1pPr>
            <a:lvl2pPr marL="489467" indent="0">
              <a:buNone/>
              <a:defRPr sz="1200"/>
            </a:lvl2pPr>
            <a:lvl3pPr marL="978940" indent="0">
              <a:buNone/>
              <a:defRPr sz="1080"/>
            </a:lvl3pPr>
            <a:lvl4pPr marL="1468406" indent="0">
              <a:buNone/>
              <a:defRPr sz="960"/>
            </a:lvl4pPr>
            <a:lvl5pPr marL="1957876" indent="0">
              <a:buNone/>
              <a:defRPr sz="960"/>
            </a:lvl5pPr>
            <a:lvl6pPr marL="2447345" indent="0">
              <a:buNone/>
              <a:defRPr sz="960"/>
            </a:lvl6pPr>
            <a:lvl7pPr marL="2936810" indent="0">
              <a:buNone/>
              <a:defRPr sz="960"/>
            </a:lvl7pPr>
            <a:lvl8pPr marL="3426283" indent="0">
              <a:buNone/>
              <a:defRPr sz="960"/>
            </a:lvl8pPr>
            <a:lvl9pPr marL="3915751" indent="0">
              <a:buNone/>
              <a:defRPr sz="9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7AC167E3-9DF8-4D51-B917-998012ABBE20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4892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650" y="4800609"/>
            <a:ext cx="7318058" cy="566737"/>
          </a:xfrm>
        </p:spPr>
        <p:txBody>
          <a:bodyPr anchor="b"/>
          <a:lstStyle>
            <a:lvl1pPr algn="l">
              <a:defRPr sz="216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650" y="612775"/>
            <a:ext cx="7318058" cy="4114800"/>
          </a:xfrm>
        </p:spPr>
        <p:txBody>
          <a:bodyPr/>
          <a:lstStyle>
            <a:lvl1pPr marL="0" indent="0">
              <a:buNone/>
              <a:defRPr sz="3480"/>
            </a:lvl1pPr>
            <a:lvl2pPr marL="489467" indent="0">
              <a:buNone/>
              <a:defRPr sz="3000"/>
            </a:lvl2pPr>
            <a:lvl3pPr marL="978940" indent="0">
              <a:buNone/>
              <a:defRPr sz="2640"/>
            </a:lvl3pPr>
            <a:lvl4pPr marL="1468406" indent="0">
              <a:buNone/>
              <a:defRPr sz="2160"/>
            </a:lvl4pPr>
            <a:lvl5pPr marL="1957876" indent="0">
              <a:buNone/>
              <a:defRPr sz="2160"/>
            </a:lvl5pPr>
            <a:lvl6pPr marL="2447345" indent="0">
              <a:buNone/>
              <a:defRPr sz="2160"/>
            </a:lvl6pPr>
            <a:lvl7pPr marL="2936810" indent="0">
              <a:buNone/>
              <a:defRPr sz="2160"/>
            </a:lvl7pPr>
            <a:lvl8pPr marL="3426283" indent="0">
              <a:buNone/>
              <a:defRPr sz="2160"/>
            </a:lvl8pPr>
            <a:lvl9pPr marL="3915751" indent="0">
              <a:buNone/>
              <a:defRPr sz="216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650" y="5367346"/>
            <a:ext cx="7318058" cy="804863"/>
          </a:xfrm>
        </p:spPr>
        <p:txBody>
          <a:bodyPr/>
          <a:lstStyle>
            <a:lvl1pPr marL="0" indent="0">
              <a:buNone/>
              <a:defRPr sz="1560"/>
            </a:lvl1pPr>
            <a:lvl2pPr marL="489467" indent="0">
              <a:buNone/>
              <a:defRPr sz="1200"/>
            </a:lvl2pPr>
            <a:lvl3pPr marL="978940" indent="0">
              <a:buNone/>
              <a:defRPr sz="1080"/>
            </a:lvl3pPr>
            <a:lvl4pPr marL="1468406" indent="0">
              <a:buNone/>
              <a:defRPr sz="960"/>
            </a:lvl4pPr>
            <a:lvl5pPr marL="1957876" indent="0">
              <a:buNone/>
              <a:defRPr sz="960"/>
            </a:lvl5pPr>
            <a:lvl6pPr marL="2447345" indent="0">
              <a:buNone/>
              <a:defRPr sz="960"/>
            </a:lvl6pPr>
            <a:lvl7pPr marL="2936810" indent="0">
              <a:buNone/>
              <a:defRPr sz="960"/>
            </a:lvl7pPr>
            <a:lvl8pPr marL="3426283" indent="0">
              <a:buNone/>
              <a:defRPr sz="960"/>
            </a:lvl8pPr>
            <a:lvl9pPr marL="3915751" indent="0">
              <a:buNone/>
              <a:defRPr sz="9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C3BCC1E2-1AD6-4469-8CFF-A82B82044DF5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02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1085FE2B-7617-40FE-877D-5DFC984ED499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0659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17724" y="44450"/>
            <a:ext cx="2729448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260" y="44450"/>
            <a:ext cx="7987186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F7AF1CEB-01E0-4607-907F-046832FA8CC3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1173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263" y="44456"/>
            <a:ext cx="10331250" cy="871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70293" y="1641478"/>
            <a:ext cx="10576879" cy="41941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C9199F84-4F43-497C-9B65-C0D9A07F006E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25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263" y="44456"/>
            <a:ext cx="10331250" cy="871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70296" y="1641478"/>
            <a:ext cx="5185741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9319" y="1641478"/>
            <a:ext cx="5187860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37626660-1195-4459-AD25-15CE2428ADC8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081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27263" y="44450"/>
            <a:ext cx="10919913" cy="579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99A06570-40D9-4A99-AEF7-4A691C1E7BD1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6609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263" y="44456"/>
            <a:ext cx="10331250" cy="871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0296" y="1641478"/>
            <a:ext cx="5185741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59319" y="1641480"/>
            <a:ext cx="5187860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59319" y="3814767"/>
            <a:ext cx="5187860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82237188-D757-48D7-B0AB-2B29E28B07F1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6389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58183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8"/>
              </a:lnSpc>
              <a:spcBef>
                <a:spcPts val="0"/>
              </a:spcBef>
              <a:buNone/>
              <a:defRPr sz="2798" b="1" baseline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425" indent="0" algn="ctr">
              <a:buNone/>
              <a:defRPr sz="2596"/>
            </a:lvl2pPr>
            <a:lvl3pPr marL="1186848" indent="0" algn="ctr">
              <a:buNone/>
              <a:defRPr sz="2336"/>
            </a:lvl3pPr>
            <a:lvl4pPr marL="1780274" indent="0" algn="ctr">
              <a:buNone/>
              <a:defRPr sz="2077"/>
            </a:lvl4pPr>
            <a:lvl5pPr marL="2373698" indent="0" algn="ctr">
              <a:buNone/>
              <a:defRPr sz="2077"/>
            </a:lvl5pPr>
            <a:lvl6pPr marL="2967122" indent="0" algn="ctr">
              <a:buNone/>
              <a:defRPr sz="2077"/>
            </a:lvl6pPr>
            <a:lvl7pPr marL="3560546" indent="0" algn="ctr">
              <a:buNone/>
              <a:defRPr sz="2077"/>
            </a:lvl7pPr>
            <a:lvl8pPr marL="4153972" indent="0" algn="ctr">
              <a:buNone/>
              <a:defRPr sz="2077"/>
            </a:lvl8pPr>
            <a:lvl9pPr marL="4747395" indent="0" algn="ctr">
              <a:buNone/>
              <a:defRPr sz="2077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728790" y="1153297"/>
            <a:ext cx="10741025" cy="5039756"/>
          </a:xfrm>
          <a:prstGeom prst="rect">
            <a:avLst/>
          </a:prstGeom>
        </p:spPr>
        <p:txBody>
          <a:bodyPr/>
          <a:lstStyle>
            <a:lvl1pPr>
              <a:defRPr sz="1998"/>
            </a:lvl1pPr>
            <a:lvl2pPr marL="890137" indent="-296712">
              <a:buFont typeface="Calibri" panose="020F0502020204030204" pitchFamily="34" charset="0"/>
              <a:buChar char="›"/>
              <a:defRPr sz="1598"/>
            </a:lvl2pPr>
            <a:lvl3pPr marL="1483560" indent="-296712">
              <a:buFont typeface="Calibri" panose="020F0502020204030204" pitchFamily="34" charset="0"/>
              <a:buChar char="‐"/>
              <a:defRPr sz="1398"/>
            </a:lvl3pPr>
            <a:lvl4pPr>
              <a:defRPr sz="1200"/>
            </a:lvl4pPr>
            <a:lvl5pPr marL="2670409" indent="-296712">
              <a:buFont typeface="Calibri" panose="020F0502020204030204" pitchFamily="34" charset="0"/>
              <a:buChar char="›"/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45584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596435" y="521400"/>
            <a:ext cx="11190578" cy="46155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399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Title 32 </a:t>
            </a:r>
            <a:r>
              <a:rPr lang="en-US" altLang="zh-CN" dirty="0" err="1" smtClean="0"/>
              <a:t>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92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40220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5747" y="5589592"/>
            <a:ext cx="101851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2639"/>
            <a:ext cx="1219676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870291" y="6207125"/>
            <a:ext cx="2773748" cy="271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5780" tIns="42890" rIns="85780" bIns="42890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-92" charset="0"/>
                <a:ea typeface="MS PGothic" pitchFamily="34" charset="-128"/>
              </a:rPr>
              <a:t>HUAWEI TECHNOLOGIES CO., LTD.</a:t>
            </a:r>
            <a:endParaRPr lang="en-US" altLang="zh-CN" sz="2400" dirty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9636719" y="4094162"/>
            <a:ext cx="1357936" cy="271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5780" tIns="42890" rIns="85780" bIns="42890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FFFFFF"/>
                </a:solidFill>
                <a:ea typeface="ＭＳ Ｐゴシック" pitchFamily="34" charset="-128"/>
              </a:rPr>
              <a:t>www.huawei.com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5314912" y="6207131"/>
            <a:ext cx="1578013" cy="271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5746" tIns="42871" rIns="85746" bIns="42871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9060764" y="247655"/>
            <a:ext cx="1651780" cy="3266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5746" tIns="42871" rIns="85746" bIns="42871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560" b="1" dirty="0">
                <a:solidFill>
                  <a:srgbClr val="666666"/>
                </a:solidFill>
                <a:ea typeface="ＭＳ Ｐゴシック" pitchFamily="34" charset="-128"/>
              </a:rPr>
              <a:t>Security Level:</a:t>
            </a:r>
            <a:r>
              <a:rPr lang="zh-CN" altLang="en-US" sz="1560" b="1" dirty="0">
                <a:solidFill>
                  <a:srgbClr val="666666"/>
                </a:solidFill>
                <a:ea typeface="ＭＳ Ｐゴシック" pitchFamily="34" charset="-128"/>
              </a:rPr>
              <a:t> </a:t>
            </a: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auto">
          <a:xfrm>
            <a:off x="-2625691" y="1322388"/>
            <a:ext cx="2625691" cy="41031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5795" tIns="42898" rIns="85795" bIns="42898">
            <a:spAutoFit/>
          </a:bodyPr>
          <a:lstStyle/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:40-47pt  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:26-30pt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内部使用字体 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err="1">
                <a:solidFill>
                  <a:srgbClr val="FFFFFF"/>
                </a:solidFill>
                <a:latin typeface="Arial" charset="0"/>
              </a:rPr>
              <a:t>FrutigerNext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 LT Medium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外部使用字体 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 Arial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:35-47pt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  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:24-28pt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细黑体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49124" y="1392240"/>
            <a:ext cx="7074545" cy="1666874"/>
          </a:xfrm>
        </p:spPr>
        <p:txBody>
          <a:bodyPr/>
          <a:lstStyle>
            <a:lvl1pPr>
              <a:defRPr sz="456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2647" y="3182945"/>
            <a:ext cx="7076664" cy="865187"/>
          </a:xfrm>
        </p:spPr>
        <p:txBody>
          <a:bodyPr lIns="71496" tIns="35748" rIns="71496" bIns="35748"/>
          <a:lstStyle>
            <a:lvl1pPr marL="0" indent="0">
              <a:buFont typeface="Wingdings" pitchFamily="2" charset="2"/>
              <a:buNone/>
              <a:defRPr sz="3000">
                <a:solidFill>
                  <a:schemeClr val="bg1"/>
                </a:solidFill>
                <a:latin typeface="华文细黑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26"/>
          <p:cNvSpPr>
            <a:spLocks noGrp="1" noChangeArrowheads="1"/>
          </p:cNvSpPr>
          <p:nvPr>
            <p:ph type="dt" sz="quarter" idx="10"/>
          </p:nvPr>
        </p:nvSpPr>
        <p:spPr>
          <a:xfrm>
            <a:off x="912646" y="282581"/>
            <a:ext cx="2845911" cy="474662"/>
          </a:xfrm>
        </p:spPr>
        <p:txBody>
          <a:bodyPr lIns="71496" tIns="35748" rIns="71496" bIns="35748"/>
          <a:lstStyle>
            <a:lvl1pPr>
              <a:lnSpc>
                <a:spcPct val="100000"/>
              </a:lnSpc>
              <a:defRPr>
                <a:latin typeface="FrutigerNext LT Regular" pitchFamily="34" charset="0"/>
              </a:defRPr>
            </a:lvl1pPr>
          </a:lstStyle>
          <a:p>
            <a:pPr>
              <a:defRPr/>
            </a:pPr>
            <a:fld id="{00C26C26-123D-4FDC-88A2-232D686ABBC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2020/11/11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84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5747" y="5589592"/>
            <a:ext cx="101851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2639"/>
            <a:ext cx="1219676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870291" y="6207125"/>
            <a:ext cx="2773748" cy="271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5780" tIns="42890" rIns="85780" bIns="42890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-92" charset="0"/>
                <a:ea typeface="MS PGothic" pitchFamily="34" charset="-128"/>
              </a:rPr>
              <a:t>HUAWEI TECHNOLOGIES CO., LTD.</a:t>
            </a:r>
            <a:endParaRPr lang="en-US" altLang="zh-CN" sz="2400" dirty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9636719" y="4094162"/>
            <a:ext cx="1357936" cy="271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5780" tIns="42890" rIns="85780" bIns="42890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FFFFFF"/>
                </a:solidFill>
                <a:ea typeface="ＭＳ Ｐゴシック" pitchFamily="34" charset="-128"/>
              </a:rPr>
              <a:t>www.huawei.com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5314912" y="6207131"/>
            <a:ext cx="1578013" cy="271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5746" tIns="42871" rIns="85746" bIns="42871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9060764" y="247655"/>
            <a:ext cx="1651780" cy="3266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5746" tIns="42871" rIns="85746" bIns="42871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560" b="1" dirty="0">
                <a:solidFill>
                  <a:srgbClr val="666666"/>
                </a:solidFill>
                <a:ea typeface="ＭＳ Ｐゴシック" pitchFamily="34" charset="-128"/>
              </a:rPr>
              <a:t>Security Level:</a:t>
            </a:r>
            <a:r>
              <a:rPr lang="zh-CN" altLang="en-US" sz="1560" b="1" dirty="0">
                <a:solidFill>
                  <a:srgbClr val="666666"/>
                </a:solidFill>
                <a:ea typeface="ＭＳ Ｐゴシック" pitchFamily="34" charset="-128"/>
              </a:rPr>
              <a:t> </a:t>
            </a: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auto">
          <a:xfrm>
            <a:off x="-2625691" y="1322388"/>
            <a:ext cx="2625691" cy="41031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5795" tIns="42898" rIns="85795" bIns="42898">
            <a:spAutoFit/>
          </a:bodyPr>
          <a:lstStyle/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:40-47pt  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:26-30pt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内部使用字体 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err="1">
                <a:solidFill>
                  <a:srgbClr val="FFFFFF"/>
                </a:solidFill>
                <a:latin typeface="Arial" charset="0"/>
              </a:rPr>
              <a:t>FrutigerNext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 LT Medium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外部使用字体 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 Arial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:35-47pt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  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:24-28pt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细黑体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49124" y="1392240"/>
            <a:ext cx="7074545" cy="1666874"/>
          </a:xfrm>
        </p:spPr>
        <p:txBody>
          <a:bodyPr/>
          <a:lstStyle>
            <a:lvl1pPr>
              <a:defRPr sz="456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2647" y="3182945"/>
            <a:ext cx="7076664" cy="865187"/>
          </a:xfrm>
        </p:spPr>
        <p:txBody>
          <a:bodyPr lIns="71496" tIns="35748" rIns="71496" bIns="35748"/>
          <a:lstStyle>
            <a:lvl1pPr marL="0" indent="0">
              <a:buFont typeface="Wingdings" pitchFamily="2" charset="2"/>
              <a:buNone/>
              <a:defRPr sz="3000">
                <a:solidFill>
                  <a:schemeClr val="bg1"/>
                </a:solidFill>
                <a:latin typeface="华文细黑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26"/>
          <p:cNvSpPr>
            <a:spLocks noGrp="1" noChangeArrowheads="1"/>
          </p:cNvSpPr>
          <p:nvPr>
            <p:ph type="dt" sz="quarter" idx="10"/>
          </p:nvPr>
        </p:nvSpPr>
        <p:spPr>
          <a:xfrm>
            <a:off x="912646" y="282581"/>
            <a:ext cx="2845911" cy="474662"/>
          </a:xfrm>
        </p:spPr>
        <p:txBody>
          <a:bodyPr lIns="71496" tIns="35748" rIns="71496" bIns="35748"/>
          <a:lstStyle>
            <a:lvl1pPr>
              <a:lnSpc>
                <a:spcPct val="100000"/>
              </a:lnSpc>
              <a:defRPr>
                <a:latin typeface="FrutigerNext LT Regular" pitchFamily="34" charset="0"/>
              </a:defRPr>
            </a:lvl1pPr>
          </a:lstStyle>
          <a:p>
            <a:pPr>
              <a:defRPr/>
            </a:pPr>
            <a:fld id="{00C26C26-123D-4FDC-88A2-232D686ABBC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2020/11/11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1824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1D95C095-01A3-420E-B4D5-554A18A57302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0425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462" y="4406904"/>
            <a:ext cx="10367249" cy="1362074"/>
          </a:xfrm>
        </p:spPr>
        <p:txBody>
          <a:bodyPr anchor="t"/>
          <a:lstStyle>
            <a:lvl1pPr algn="l">
              <a:defRPr sz="432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462" y="2906713"/>
            <a:ext cx="10367249" cy="1500187"/>
          </a:xfrm>
        </p:spPr>
        <p:txBody>
          <a:bodyPr anchor="b"/>
          <a:lstStyle>
            <a:lvl1pPr marL="0" indent="0">
              <a:buNone/>
              <a:defRPr sz="2160"/>
            </a:lvl1pPr>
            <a:lvl2pPr marL="489467" indent="0">
              <a:buNone/>
              <a:defRPr sz="1920"/>
            </a:lvl2pPr>
            <a:lvl3pPr marL="978940" indent="0">
              <a:buNone/>
              <a:defRPr sz="1680"/>
            </a:lvl3pPr>
            <a:lvl4pPr marL="1468406" indent="0">
              <a:buNone/>
              <a:defRPr sz="1560"/>
            </a:lvl4pPr>
            <a:lvl5pPr marL="1957876" indent="0">
              <a:buNone/>
              <a:defRPr sz="1560"/>
            </a:lvl5pPr>
            <a:lvl6pPr marL="2447345" indent="0">
              <a:buNone/>
              <a:defRPr sz="1560"/>
            </a:lvl6pPr>
            <a:lvl7pPr marL="2936810" indent="0">
              <a:buNone/>
              <a:defRPr sz="1560"/>
            </a:lvl7pPr>
            <a:lvl8pPr marL="3426283" indent="0">
              <a:buNone/>
              <a:defRPr sz="1560"/>
            </a:lvl8pPr>
            <a:lvl9pPr marL="3915751" indent="0">
              <a:buNone/>
              <a:defRPr sz="15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6B56309B-D145-4879-8D6A-CC06E160C35E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5252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0296" y="1641478"/>
            <a:ext cx="5185741" cy="4194175"/>
          </a:xfrm>
        </p:spPr>
        <p:txBody>
          <a:bodyPr/>
          <a:lstStyle>
            <a:lvl1pPr>
              <a:defRPr sz="3000"/>
            </a:lvl1pPr>
            <a:lvl2pPr>
              <a:defRPr sz="264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9319" y="1641478"/>
            <a:ext cx="5187860" cy="4194175"/>
          </a:xfrm>
        </p:spPr>
        <p:txBody>
          <a:bodyPr/>
          <a:lstStyle>
            <a:lvl1pPr>
              <a:defRPr sz="3000"/>
            </a:lvl1pPr>
            <a:lvl2pPr>
              <a:defRPr sz="264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37055172-7E9F-4525-949E-1E86034C0089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1586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838" y="274637"/>
            <a:ext cx="1097708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839" y="1535117"/>
            <a:ext cx="5389022" cy="639763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489467" indent="0">
              <a:buNone/>
              <a:defRPr sz="2160" b="1"/>
            </a:lvl2pPr>
            <a:lvl3pPr marL="978940" indent="0">
              <a:buNone/>
              <a:defRPr sz="1920" b="1"/>
            </a:lvl3pPr>
            <a:lvl4pPr marL="1468406" indent="0">
              <a:buNone/>
              <a:defRPr sz="1680" b="1"/>
            </a:lvl4pPr>
            <a:lvl5pPr marL="1957876" indent="0">
              <a:buNone/>
              <a:defRPr sz="1680" b="1"/>
            </a:lvl5pPr>
            <a:lvl6pPr marL="2447345" indent="0">
              <a:buNone/>
              <a:defRPr sz="1680" b="1"/>
            </a:lvl6pPr>
            <a:lvl7pPr marL="2936810" indent="0">
              <a:buNone/>
              <a:defRPr sz="1680" b="1"/>
            </a:lvl7pPr>
            <a:lvl8pPr marL="3426283" indent="0">
              <a:buNone/>
              <a:defRPr sz="1680" b="1"/>
            </a:lvl8pPr>
            <a:lvl9pPr marL="3915751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839" y="2174876"/>
            <a:ext cx="5389022" cy="3951288"/>
          </a:xfrm>
        </p:spPr>
        <p:txBody>
          <a:bodyPr/>
          <a:lstStyle>
            <a:lvl1pPr>
              <a:defRPr sz="264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5797" y="1535117"/>
            <a:ext cx="5391138" cy="639763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489467" indent="0">
              <a:buNone/>
              <a:defRPr sz="2160" b="1"/>
            </a:lvl2pPr>
            <a:lvl3pPr marL="978940" indent="0">
              <a:buNone/>
              <a:defRPr sz="1920" b="1"/>
            </a:lvl3pPr>
            <a:lvl4pPr marL="1468406" indent="0">
              <a:buNone/>
              <a:defRPr sz="1680" b="1"/>
            </a:lvl4pPr>
            <a:lvl5pPr marL="1957876" indent="0">
              <a:buNone/>
              <a:defRPr sz="1680" b="1"/>
            </a:lvl5pPr>
            <a:lvl6pPr marL="2447345" indent="0">
              <a:buNone/>
              <a:defRPr sz="1680" b="1"/>
            </a:lvl6pPr>
            <a:lvl7pPr marL="2936810" indent="0">
              <a:buNone/>
              <a:defRPr sz="1680" b="1"/>
            </a:lvl7pPr>
            <a:lvl8pPr marL="3426283" indent="0">
              <a:buNone/>
              <a:defRPr sz="1680" b="1"/>
            </a:lvl8pPr>
            <a:lvl9pPr marL="3915751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797" y="2174876"/>
            <a:ext cx="5391138" cy="3951288"/>
          </a:xfrm>
        </p:spPr>
        <p:txBody>
          <a:bodyPr/>
          <a:lstStyle>
            <a:lvl1pPr>
              <a:defRPr sz="264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712601CF-BB58-45AC-B924-B362B154CBCE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7893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F53C3CF2-AD1A-425B-908C-64B1C629B8B5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0321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9DCA95D7-E7E8-4BF3-B49C-AA950EAD89CC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4514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845" y="273054"/>
            <a:ext cx="4012651" cy="1162051"/>
          </a:xfrm>
        </p:spPr>
        <p:txBody>
          <a:bodyPr anchor="b"/>
          <a:lstStyle>
            <a:lvl1pPr algn="l">
              <a:defRPr sz="216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601" y="273053"/>
            <a:ext cx="6818329" cy="5853113"/>
          </a:xfrm>
        </p:spPr>
        <p:txBody>
          <a:bodyPr/>
          <a:lstStyle>
            <a:lvl1pPr>
              <a:defRPr sz="3480"/>
            </a:lvl1pPr>
            <a:lvl2pPr>
              <a:defRPr sz="3000"/>
            </a:lvl2pPr>
            <a:lvl3pPr>
              <a:defRPr sz="264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845" y="1435109"/>
            <a:ext cx="4012651" cy="4691063"/>
          </a:xfrm>
        </p:spPr>
        <p:txBody>
          <a:bodyPr/>
          <a:lstStyle>
            <a:lvl1pPr marL="0" indent="0">
              <a:buNone/>
              <a:defRPr sz="1560"/>
            </a:lvl1pPr>
            <a:lvl2pPr marL="489467" indent="0">
              <a:buNone/>
              <a:defRPr sz="1200"/>
            </a:lvl2pPr>
            <a:lvl3pPr marL="978940" indent="0">
              <a:buNone/>
              <a:defRPr sz="1080"/>
            </a:lvl3pPr>
            <a:lvl4pPr marL="1468406" indent="0">
              <a:buNone/>
              <a:defRPr sz="960"/>
            </a:lvl4pPr>
            <a:lvl5pPr marL="1957876" indent="0">
              <a:buNone/>
              <a:defRPr sz="960"/>
            </a:lvl5pPr>
            <a:lvl6pPr marL="2447345" indent="0">
              <a:buNone/>
              <a:defRPr sz="960"/>
            </a:lvl6pPr>
            <a:lvl7pPr marL="2936810" indent="0">
              <a:buNone/>
              <a:defRPr sz="960"/>
            </a:lvl7pPr>
            <a:lvl8pPr marL="3426283" indent="0">
              <a:buNone/>
              <a:defRPr sz="960"/>
            </a:lvl8pPr>
            <a:lvl9pPr marL="3915751" indent="0">
              <a:buNone/>
              <a:defRPr sz="9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7AC167E3-9DF8-4D51-B917-998012ABBE20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3610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650" y="4800609"/>
            <a:ext cx="7318058" cy="566737"/>
          </a:xfrm>
        </p:spPr>
        <p:txBody>
          <a:bodyPr anchor="b"/>
          <a:lstStyle>
            <a:lvl1pPr algn="l">
              <a:defRPr sz="216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650" y="612775"/>
            <a:ext cx="7318058" cy="4114800"/>
          </a:xfrm>
        </p:spPr>
        <p:txBody>
          <a:bodyPr/>
          <a:lstStyle>
            <a:lvl1pPr marL="0" indent="0">
              <a:buNone/>
              <a:defRPr sz="3480"/>
            </a:lvl1pPr>
            <a:lvl2pPr marL="489467" indent="0">
              <a:buNone/>
              <a:defRPr sz="3000"/>
            </a:lvl2pPr>
            <a:lvl3pPr marL="978940" indent="0">
              <a:buNone/>
              <a:defRPr sz="2640"/>
            </a:lvl3pPr>
            <a:lvl4pPr marL="1468406" indent="0">
              <a:buNone/>
              <a:defRPr sz="2160"/>
            </a:lvl4pPr>
            <a:lvl5pPr marL="1957876" indent="0">
              <a:buNone/>
              <a:defRPr sz="2160"/>
            </a:lvl5pPr>
            <a:lvl6pPr marL="2447345" indent="0">
              <a:buNone/>
              <a:defRPr sz="2160"/>
            </a:lvl6pPr>
            <a:lvl7pPr marL="2936810" indent="0">
              <a:buNone/>
              <a:defRPr sz="2160"/>
            </a:lvl7pPr>
            <a:lvl8pPr marL="3426283" indent="0">
              <a:buNone/>
              <a:defRPr sz="2160"/>
            </a:lvl8pPr>
            <a:lvl9pPr marL="3915751" indent="0">
              <a:buNone/>
              <a:defRPr sz="216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650" y="5367346"/>
            <a:ext cx="7318058" cy="804863"/>
          </a:xfrm>
        </p:spPr>
        <p:txBody>
          <a:bodyPr/>
          <a:lstStyle>
            <a:lvl1pPr marL="0" indent="0">
              <a:buNone/>
              <a:defRPr sz="1560"/>
            </a:lvl1pPr>
            <a:lvl2pPr marL="489467" indent="0">
              <a:buNone/>
              <a:defRPr sz="1200"/>
            </a:lvl2pPr>
            <a:lvl3pPr marL="978940" indent="0">
              <a:buNone/>
              <a:defRPr sz="1080"/>
            </a:lvl3pPr>
            <a:lvl4pPr marL="1468406" indent="0">
              <a:buNone/>
              <a:defRPr sz="960"/>
            </a:lvl4pPr>
            <a:lvl5pPr marL="1957876" indent="0">
              <a:buNone/>
              <a:defRPr sz="960"/>
            </a:lvl5pPr>
            <a:lvl6pPr marL="2447345" indent="0">
              <a:buNone/>
              <a:defRPr sz="960"/>
            </a:lvl6pPr>
            <a:lvl7pPr marL="2936810" indent="0">
              <a:buNone/>
              <a:defRPr sz="960"/>
            </a:lvl7pPr>
            <a:lvl8pPr marL="3426283" indent="0">
              <a:buNone/>
              <a:defRPr sz="960"/>
            </a:lvl8pPr>
            <a:lvl9pPr marL="3915751" indent="0">
              <a:buNone/>
              <a:defRPr sz="9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C3BCC1E2-1AD6-4469-8CFF-A82B82044DF5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1846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1085FE2B-7617-40FE-877D-5DFC984ED499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9823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17724" y="44450"/>
            <a:ext cx="2729448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260" y="44450"/>
            <a:ext cx="7987186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F7AF1CEB-01E0-4607-907F-046832FA8CC3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66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1D95C095-01A3-420E-B4D5-554A18A57302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3636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263" y="44456"/>
            <a:ext cx="10331250" cy="871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70293" y="1641478"/>
            <a:ext cx="10576879" cy="41941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C9199F84-4F43-497C-9B65-C0D9A07F006E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6619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263" y="44456"/>
            <a:ext cx="10331250" cy="871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70296" y="1641478"/>
            <a:ext cx="5185741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9319" y="1641478"/>
            <a:ext cx="5187860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37626660-1195-4459-AD25-15CE2428ADC8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4854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27263" y="44450"/>
            <a:ext cx="10919913" cy="579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99A06570-40D9-4A99-AEF7-4A691C1E7BD1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461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263" y="44456"/>
            <a:ext cx="10331250" cy="871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0296" y="1641478"/>
            <a:ext cx="5185741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59319" y="1641480"/>
            <a:ext cx="5187860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59319" y="3814767"/>
            <a:ext cx="5187860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82237188-D757-48D7-B0AB-2B29E28B07F1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7719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596435" y="521400"/>
            <a:ext cx="11190578" cy="46155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399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Title 32 </a:t>
            </a:r>
            <a:r>
              <a:rPr lang="en-US" altLang="zh-CN" dirty="0" err="1" smtClean="0"/>
              <a:t>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02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684064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5747" y="5589592"/>
            <a:ext cx="101851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2639"/>
            <a:ext cx="1219676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870291" y="6207125"/>
            <a:ext cx="2773748" cy="271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5780" tIns="42890" rIns="85780" bIns="42890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-92" charset="0"/>
                <a:ea typeface="MS PGothic" pitchFamily="34" charset="-128"/>
              </a:rPr>
              <a:t>HUAWEI TECHNOLOGIES CO., LTD.</a:t>
            </a:r>
            <a:endParaRPr lang="en-US" altLang="zh-CN" sz="2400" dirty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9636719" y="4094162"/>
            <a:ext cx="1357936" cy="271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5780" tIns="42890" rIns="85780" bIns="42890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FFFFFF"/>
                </a:solidFill>
                <a:ea typeface="ＭＳ Ｐゴシック" pitchFamily="34" charset="-128"/>
              </a:rPr>
              <a:t>www.huawei.com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5314912" y="6207131"/>
            <a:ext cx="1578013" cy="271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5746" tIns="42871" rIns="85746" bIns="42871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9060764" y="247655"/>
            <a:ext cx="1651780" cy="3266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5746" tIns="42871" rIns="85746" bIns="42871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560" b="1" dirty="0">
                <a:solidFill>
                  <a:srgbClr val="666666"/>
                </a:solidFill>
                <a:ea typeface="ＭＳ Ｐゴシック" pitchFamily="34" charset="-128"/>
              </a:rPr>
              <a:t>Security Level:</a:t>
            </a:r>
            <a:r>
              <a:rPr lang="zh-CN" altLang="en-US" sz="1560" b="1" dirty="0">
                <a:solidFill>
                  <a:srgbClr val="666666"/>
                </a:solidFill>
                <a:ea typeface="ＭＳ Ｐゴシック" pitchFamily="34" charset="-128"/>
              </a:rPr>
              <a:t> </a:t>
            </a: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auto">
          <a:xfrm>
            <a:off x="-2625691" y="1322388"/>
            <a:ext cx="2625691" cy="41031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5795" tIns="42898" rIns="85795" bIns="42898">
            <a:spAutoFit/>
          </a:bodyPr>
          <a:lstStyle/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:40-47pt  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:26-30pt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内部使用字体 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err="1">
                <a:solidFill>
                  <a:srgbClr val="FFFFFF"/>
                </a:solidFill>
                <a:latin typeface="Arial" charset="0"/>
              </a:rPr>
              <a:t>FrutigerNext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 LT Medium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外部使用字体 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 Arial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:35-47pt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  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:24-28pt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细黑体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49124" y="1392240"/>
            <a:ext cx="7074545" cy="1666874"/>
          </a:xfrm>
        </p:spPr>
        <p:txBody>
          <a:bodyPr/>
          <a:lstStyle>
            <a:lvl1pPr>
              <a:defRPr sz="456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2647" y="3182945"/>
            <a:ext cx="7076664" cy="865187"/>
          </a:xfrm>
        </p:spPr>
        <p:txBody>
          <a:bodyPr lIns="71496" tIns="35748" rIns="71496" bIns="35748"/>
          <a:lstStyle>
            <a:lvl1pPr marL="0" indent="0">
              <a:buFont typeface="Wingdings" pitchFamily="2" charset="2"/>
              <a:buNone/>
              <a:defRPr sz="3000">
                <a:solidFill>
                  <a:schemeClr val="bg1"/>
                </a:solidFill>
                <a:latin typeface="华文细黑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26"/>
          <p:cNvSpPr>
            <a:spLocks noGrp="1" noChangeArrowheads="1"/>
          </p:cNvSpPr>
          <p:nvPr>
            <p:ph type="dt" sz="quarter" idx="10"/>
          </p:nvPr>
        </p:nvSpPr>
        <p:spPr>
          <a:xfrm>
            <a:off x="912646" y="282581"/>
            <a:ext cx="2845911" cy="474662"/>
          </a:xfrm>
        </p:spPr>
        <p:txBody>
          <a:bodyPr lIns="71496" tIns="35748" rIns="71496" bIns="35748"/>
          <a:lstStyle>
            <a:lvl1pPr>
              <a:lnSpc>
                <a:spcPct val="100000"/>
              </a:lnSpc>
              <a:defRPr>
                <a:latin typeface="FrutigerNext LT Regular" pitchFamily="34" charset="0"/>
              </a:defRPr>
            </a:lvl1pPr>
          </a:lstStyle>
          <a:p>
            <a:pPr>
              <a:defRPr/>
            </a:pPr>
            <a:fld id="{00C26C26-123D-4FDC-88A2-232D686ABBC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2020/11/13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95279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1D95C095-01A3-420E-B4D5-554A18A57302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55766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462" y="4406904"/>
            <a:ext cx="10367249" cy="1362074"/>
          </a:xfrm>
        </p:spPr>
        <p:txBody>
          <a:bodyPr anchor="t"/>
          <a:lstStyle>
            <a:lvl1pPr algn="l">
              <a:defRPr sz="432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462" y="2906713"/>
            <a:ext cx="10367249" cy="1500187"/>
          </a:xfrm>
        </p:spPr>
        <p:txBody>
          <a:bodyPr anchor="b"/>
          <a:lstStyle>
            <a:lvl1pPr marL="0" indent="0">
              <a:buNone/>
              <a:defRPr sz="2160"/>
            </a:lvl1pPr>
            <a:lvl2pPr marL="489467" indent="0">
              <a:buNone/>
              <a:defRPr sz="1920"/>
            </a:lvl2pPr>
            <a:lvl3pPr marL="978940" indent="0">
              <a:buNone/>
              <a:defRPr sz="1680"/>
            </a:lvl3pPr>
            <a:lvl4pPr marL="1468406" indent="0">
              <a:buNone/>
              <a:defRPr sz="1560"/>
            </a:lvl4pPr>
            <a:lvl5pPr marL="1957876" indent="0">
              <a:buNone/>
              <a:defRPr sz="1560"/>
            </a:lvl5pPr>
            <a:lvl6pPr marL="2447345" indent="0">
              <a:buNone/>
              <a:defRPr sz="1560"/>
            </a:lvl6pPr>
            <a:lvl7pPr marL="2936810" indent="0">
              <a:buNone/>
              <a:defRPr sz="1560"/>
            </a:lvl7pPr>
            <a:lvl8pPr marL="3426283" indent="0">
              <a:buNone/>
              <a:defRPr sz="1560"/>
            </a:lvl8pPr>
            <a:lvl9pPr marL="3915751" indent="0">
              <a:buNone/>
              <a:defRPr sz="15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6B56309B-D145-4879-8D6A-CC06E160C35E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4991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0296" y="1641478"/>
            <a:ext cx="5185741" cy="4194175"/>
          </a:xfrm>
        </p:spPr>
        <p:txBody>
          <a:bodyPr/>
          <a:lstStyle>
            <a:lvl1pPr>
              <a:defRPr sz="3000"/>
            </a:lvl1pPr>
            <a:lvl2pPr>
              <a:defRPr sz="264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9319" y="1641478"/>
            <a:ext cx="5187860" cy="4194175"/>
          </a:xfrm>
        </p:spPr>
        <p:txBody>
          <a:bodyPr/>
          <a:lstStyle>
            <a:lvl1pPr>
              <a:defRPr sz="3000"/>
            </a:lvl1pPr>
            <a:lvl2pPr>
              <a:defRPr sz="264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37055172-7E9F-4525-949E-1E86034C0089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90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462" y="4406904"/>
            <a:ext cx="10367249" cy="1362074"/>
          </a:xfrm>
        </p:spPr>
        <p:txBody>
          <a:bodyPr anchor="t"/>
          <a:lstStyle>
            <a:lvl1pPr algn="l">
              <a:defRPr sz="432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462" y="2906713"/>
            <a:ext cx="10367249" cy="1500187"/>
          </a:xfrm>
        </p:spPr>
        <p:txBody>
          <a:bodyPr anchor="b"/>
          <a:lstStyle>
            <a:lvl1pPr marL="0" indent="0">
              <a:buNone/>
              <a:defRPr sz="2160"/>
            </a:lvl1pPr>
            <a:lvl2pPr marL="489467" indent="0">
              <a:buNone/>
              <a:defRPr sz="1920"/>
            </a:lvl2pPr>
            <a:lvl3pPr marL="978940" indent="0">
              <a:buNone/>
              <a:defRPr sz="1680"/>
            </a:lvl3pPr>
            <a:lvl4pPr marL="1468406" indent="0">
              <a:buNone/>
              <a:defRPr sz="1560"/>
            </a:lvl4pPr>
            <a:lvl5pPr marL="1957876" indent="0">
              <a:buNone/>
              <a:defRPr sz="1560"/>
            </a:lvl5pPr>
            <a:lvl6pPr marL="2447345" indent="0">
              <a:buNone/>
              <a:defRPr sz="1560"/>
            </a:lvl6pPr>
            <a:lvl7pPr marL="2936810" indent="0">
              <a:buNone/>
              <a:defRPr sz="1560"/>
            </a:lvl7pPr>
            <a:lvl8pPr marL="3426283" indent="0">
              <a:buNone/>
              <a:defRPr sz="1560"/>
            </a:lvl8pPr>
            <a:lvl9pPr marL="3915751" indent="0">
              <a:buNone/>
              <a:defRPr sz="15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6B56309B-D145-4879-8D6A-CC06E160C35E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881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838" y="274637"/>
            <a:ext cx="1097708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839" y="1535117"/>
            <a:ext cx="5389022" cy="639763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489467" indent="0">
              <a:buNone/>
              <a:defRPr sz="2160" b="1"/>
            </a:lvl2pPr>
            <a:lvl3pPr marL="978940" indent="0">
              <a:buNone/>
              <a:defRPr sz="1920" b="1"/>
            </a:lvl3pPr>
            <a:lvl4pPr marL="1468406" indent="0">
              <a:buNone/>
              <a:defRPr sz="1680" b="1"/>
            </a:lvl4pPr>
            <a:lvl5pPr marL="1957876" indent="0">
              <a:buNone/>
              <a:defRPr sz="1680" b="1"/>
            </a:lvl5pPr>
            <a:lvl6pPr marL="2447345" indent="0">
              <a:buNone/>
              <a:defRPr sz="1680" b="1"/>
            </a:lvl6pPr>
            <a:lvl7pPr marL="2936810" indent="0">
              <a:buNone/>
              <a:defRPr sz="1680" b="1"/>
            </a:lvl7pPr>
            <a:lvl8pPr marL="3426283" indent="0">
              <a:buNone/>
              <a:defRPr sz="1680" b="1"/>
            </a:lvl8pPr>
            <a:lvl9pPr marL="3915751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839" y="2174876"/>
            <a:ext cx="5389022" cy="3951288"/>
          </a:xfrm>
        </p:spPr>
        <p:txBody>
          <a:bodyPr/>
          <a:lstStyle>
            <a:lvl1pPr>
              <a:defRPr sz="264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5797" y="1535117"/>
            <a:ext cx="5391138" cy="639763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489467" indent="0">
              <a:buNone/>
              <a:defRPr sz="2160" b="1"/>
            </a:lvl2pPr>
            <a:lvl3pPr marL="978940" indent="0">
              <a:buNone/>
              <a:defRPr sz="1920" b="1"/>
            </a:lvl3pPr>
            <a:lvl4pPr marL="1468406" indent="0">
              <a:buNone/>
              <a:defRPr sz="1680" b="1"/>
            </a:lvl4pPr>
            <a:lvl5pPr marL="1957876" indent="0">
              <a:buNone/>
              <a:defRPr sz="1680" b="1"/>
            </a:lvl5pPr>
            <a:lvl6pPr marL="2447345" indent="0">
              <a:buNone/>
              <a:defRPr sz="1680" b="1"/>
            </a:lvl6pPr>
            <a:lvl7pPr marL="2936810" indent="0">
              <a:buNone/>
              <a:defRPr sz="1680" b="1"/>
            </a:lvl7pPr>
            <a:lvl8pPr marL="3426283" indent="0">
              <a:buNone/>
              <a:defRPr sz="1680" b="1"/>
            </a:lvl8pPr>
            <a:lvl9pPr marL="3915751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797" y="2174876"/>
            <a:ext cx="5391138" cy="3951288"/>
          </a:xfrm>
        </p:spPr>
        <p:txBody>
          <a:bodyPr/>
          <a:lstStyle>
            <a:lvl1pPr>
              <a:defRPr sz="264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712601CF-BB58-45AC-B924-B362B154CBCE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04653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F53C3CF2-AD1A-425B-908C-64B1C629B8B5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91545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9DCA95D7-E7E8-4BF3-B49C-AA950EAD89CC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8893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845" y="273054"/>
            <a:ext cx="4012651" cy="1162051"/>
          </a:xfrm>
        </p:spPr>
        <p:txBody>
          <a:bodyPr anchor="b"/>
          <a:lstStyle>
            <a:lvl1pPr algn="l">
              <a:defRPr sz="216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601" y="273053"/>
            <a:ext cx="6818329" cy="5853113"/>
          </a:xfrm>
        </p:spPr>
        <p:txBody>
          <a:bodyPr/>
          <a:lstStyle>
            <a:lvl1pPr>
              <a:defRPr sz="3480"/>
            </a:lvl1pPr>
            <a:lvl2pPr>
              <a:defRPr sz="3000"/>
            </a:lvl2pPr>
            <a:lvl3pPr>
              <a:defRPr sz="264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845" y="1435109"/>
            <a:ext cx="4012651" cy="4691063"/>
          </a:xfrm>
        </p:spPr>
        <p:txBody>
          <a:bodyPr/>
          <a:lstStyle>
            <a:lvl1pPr marL="0" indent="0">
              <a:buNone/>
              <a:defRPr sz="1560"/>
            </a:lvl1pPr>
            <a:lvl2pPr marL="489467" indent="0">
              <a:buNone/>
              <a:defRPr sz="1200"/>
            </a:lvl2pPr>
            <a:lvl3pPr marL="978940" indent="0">
              <a:buNone/>
              <a:defRPr sz="1080"/>
            </a:lvl3pPr>
            <a:lvl4pPr marL="1468406" indent="0">
              <a:buNone/>
              <a:defRPr sz="960"/>
            </a:lvl4pPr>
            <a:lvl5pPr marL="1957876" indent="0">
              <a:buNone/>
              <a:defRPr sz="960"/>
            </a:lvl5pPr>
            <a:lvl6pPr marL="2447345" indent="0">
              <a:buNone/>
              <a:defRPr sz="960"/>
            </a:lvl6pPr>
            <a:lvl7pPr marL="2936810" indent="0">
              <a:buNone/>
              <a:defRPr sz="960"/>
            </a:lvl7pPr>
            <a:lvl8pPr marL="3426283" indent="0">
              <a:buNone/>
              <a:defRPr sz="960"/>
            </a:lvl8pPr>
            <a:lvl9pPr marL="3915751" indent="0">
              <a:buNone/>
              <a:defRPr sz="9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7AC167E3-9DF8-4D51-B917-998012ABBE20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38029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650" y="4800609"/>
            <a:ext cx="7318058" cy="566737"/>
          </a:xfrm>
        </p:spPr>
        <p:txBody>
          <a:bodyPr anchor="b"/>
          <a:lstStyle>
            <a:lvl1pPr algn="l">
              <a:defRPr sz="216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650" y="612775"/>
            <a:ext cx="7318058" cy="4114800"/>
          </a:xfrm>
        </p:spPr>
        <p:txBody>
          <a:bodyPr/>
          <a:lstStyle>
            <a:lvl1pPr marL="0" indent="0">
              <a:buNone/>
              <a:defRPr sz="3480"/>
            </a:lvl1pPr>
            <a:lvl2pPr marL="489467" indent="0">
              <a:buNone/>
              <a:defRPr sz="3000"/>
            </a:lvl2pPr>
            <a:lvl3pPr marL="978940" indent="0">
              <a:buNone/>
              <a:defRPr sz="2640"/>
            </a:lvl3pPr>
            <a:lvl4pPr marL="1468406" indent="0">
              <a:buNone/>
              <a:defRPr sz="2160"/>
            </a:lvl4pPr>
            <a:lvl5pPr marL="1957876" indent="0">
              <a:buNone/>
              <a:defRPr sz="2160"/>
            </a:lvl5pPr>
            <a:lvl6pPr marL="2447345" indent="0">
              <a:buNone/>
              <a:defRPr sz="2160"/>
            </a:lvl6pPr>
            <a:lvl7pPr marL="2936810" indent="0">
              <a:buNone/>
              <a:defRPr sz="2160"/>
            </a:lvl7pPr>
            <a:lvl8pPr marL="3426283" indent="0">
              <a:buNone/>
              <a:defRPr sz="2160"/>
            </a:lvl8pPr>
            <a:lvl9pPr marL="3915751" indent="0">
              <a:buNone/>
              <a:defRPr sz="216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650" y="5367346"/>
            <a:ext cx="7318058" cy="804863"/>
          </a:xfrm>
        </p:spPr>
        <p:txBody>
          <a:bodyPr/>
          <a:lstStyle>
            <a:lvl1pPr marL="0" indent="0">
              <a:buNone/>
              <a:defRPr sz="1560"/>
            </a:lvl1pPr>
            <a:lvl2pPr marL="489467" indent="0">
              <a:buNone/>
              <a:defRPr sz="1200"/>
            </a:lvl2pPr>
            <a:lvl3pPr marL="978940" indent="0">
              <a:buNone/>
              <a:defRPr sz="1080"/>
            </a:lvl3pPr>
            <a:lvl4pPr marL="1468406" indent="0">
              <a:buNone/>
              <a:defRPr sz="960"/>
            </a:lvl4pPr>
            <a:lvl5pPr marL="1957876" indent="0">
              <a:buNone/>
              <a:defRPr sz="960"/>
            </a:lvl5pPr>
            <a:lvl6pPr marL="2447345" indent="0">
              <a:buNone/>
              <a:defRPr sz="960"/>
            </a:lvl6pPr>
            <a:lvl7pPr marL="2936810" indent="0">
              <a:buNone/>
              <a:defRPr sz="960"/>
            </a:lvl7pPr>
            <a:lvl8pPr marL="3426283" indent="0">
              <a:buNone/>
              <a:defRPr sz="960"/>
            </a:lvl8pPr>
            <a:lvl9pPr marL="3915751" indent="0">
              <a:buNone/>
              <a:defRPr sz="9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C3BCC1E2-1AD6-4469-8CFF-A82B82044DF5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6344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1085FE2B-7617-40FE-877D-5DFC984ED499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55998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17724" y="44450"/>
            <a:ext cx="2729448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260" y="44450"/>
            <a:ext cx="7987186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F7AF1CEB-01E0-4607-907F-046832FA8CC3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1961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263" y="44456"/>
            <a:ext cx="10331250" cy="871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70293" y="1641478"/>
            <a:ext cx="10576879" cy="41941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C9199F84-4F43-497C-9B65-C0D9A07F006E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48290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263" y="44456"/>
            <a:ext cx="10331250" cy="871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70296" y="1641478"/>
            <a:ext cx="5185741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9319" y="1641478"/>
            <a:ext cx="5187860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37626660-1195-4459-AD25-15CE2428ADC8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44793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27263" y="44450"/>
            <a:ext cx="10919913" cy="579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99A06570-40D9-4A99-AEF7-4A691C1E7BD1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94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0296" y="1641478"/>
            <a:ext cx="5185741" cy="4194175"/>
          </a:xfrm>
        </p:spPr>
        <p:txBody>
          <a:bodyPr/>
          <a:lstStyle>
            <a:lvl1pPr>
              <a:defRPr sz="3000"/>
            </a:lvl1pPr>
            <a:lvl2pPr>
              <a:defRPr sz="264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9319" y="1641478"/>
            <a:ext cx="5187860" cy="4194175"/>
          </a:xfrm>
        </p:spPr>
        <p:txBody>
          <a:bodyPr/>
          <a:lstStyle>
            <a:lvl1pPr>
              <a:defRPr sz="3000"/>
            </a:lvl1pPr>
            <a:lvl2pPr>
              <a:defRPr sz="264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37055172-7E9F-4525-949E-1E86034C0089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31269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263" y="44456"/>
            <a:ext cx="10331250" cy="871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0296" y="1641478"/>
            <a:ext cx="5185741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59319" y="1641480"/>
            <a:ext cx="5187860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59319" y="3814767"/>
            <a:ext cx="5187860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82237188-D757-48D7-B0AB-2B29E28B07F1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59280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58183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8"/>
              </a:lnSpc>
              <a:spcBef>
                <a:spcPts val="0"/>
              </a:spcBef>
              <a:buNone/>
              <a:defRPr sz="2798" b="1" baseline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425" indent="0" algn="ctr">
              <a:buNone/>
              <a:defRPr sz="2596"/>
            </a:lvl2pPr>
            <a:lvl3pPr marL="1186848" indent="0" algn="ctr">
              <a:buNone/>
              <a:defRPr sz="2336"/>
            </a:lvl3pPr>
            <a:lvl4pPr marL="1780274" indent="0" algn="ctr">
              <a:buNone/>
              <a:defRPr sz="2077"/>
            </a:lvl4pPr>
            <a:lvl5pPr marL="2373698" indent="0" algn="ctr">
              <a:buNone/>
              <a:defRPr sz="2077"/>
            </a:lvl5pPr>
            <a:lvl6pPr marL="2967122" indent="0" algn="ctr">
              <a:buNone/>
              <a:defRPr sz="2077"/>
            </a:lvl6pPr>
            <a:lvl7pPr marL="3560546" indent="0" algn="ctr">
              <a:buNone/>
              <a:defRPr sz="2077"/>
            </a:lvl7pPr>
            <a:lvl8pPr marL="4153972" indent="0" algn="ctr">
              <a:buNone/>
              <a:defRPr sz="2077"/>
            </a:lvl8pPr>
            <a:lvl9pPr marL="4747395" indent="0" algn="ctr">
              <a:buNone/>
              <a:defRPr sz="2077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728790" y="1153297"/>
            <a:ext cx="10741025" cy="5039756"/>
          </a:xfrm>
          <a:prstGeom prst="rect">
            <a:avLst/>
          </a:prstGeom>
        </p:spPr>
        <p:txBody>
          <a:bodyPr/>
          <a:lstStyle>
            <a:lvl1pPr>
              <a:defRPr sz="1998"/>
            </a:lvl1pPr>
            <a:lvl2pPr marL="890137" indent="-296712">
              <a:buFont typeface="Calibri" panose="020F0502020204030204" pitchFamily="34" charset="0"/>
              <a:buChar char="›"/>
              <a:defRPr sz="1598"/>
            </a:lvl2pPr>
            <a:lvl3pPr marL="1483560" indent="-296712">
              <a:buFont typeface="Calibri" panose="020F0502020204030204" pitchFamily="34" charset="0"/>
              <a:buChar char="‐"/>
              <a:defRPr sz="1398"/>
            </a:lvl3pPr>
            <a:lvl4pPr>
              <a:defRPr sz="1200"/>
            </a:lvl4pPr>
            <a:lvl5pPr marL="2670409" indent="-296712">
              <a:buFont typeface="Calibri" panose="020F0502020204030204" pitchFamily="34" charset="0"/>
              <a:buChar char="›"/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8200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pos="3842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43263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838" y="274637"/>
            <a:ext cx="1097708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839" y="1535117"/>
            <a:ext cx="5389022" cy="639763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489467" indent="0">
              <a:buNone/>
              <a:defRPr sz="2160" b="1"/>
            </a:lvl2pPr>
            <a:lvl3pPr marL="978940" indent="0">
              <a:buNone/>
              <a:defRPr sz="1920" b="1"/>
            </a:lvl3pPr>
            <a:lvl4pPr marL="1468406" indent="0">
              <a:buNone/>
              <a:defRPr sz="1680" b="1"/>
            </a:lvl4pPr>
            <a:lvl5pPr marL="1957876" indent="0">
              <a:buNone/>
              <a:defRPr sz="1680" b="1"/>
            </a:lvl5pPr>
            <a:lvl6pPr marL="2447345" indent="0">
              <a:buNone/>
              <a:defRPr sz="1680" b="1"/>
            </a:lvl6pPr>
            <a:lvl7pPr marL="2936810" indent="0">
              <a:buNone/>
              <a:defRPr sz="1680" b="1"/>
            </a:lvl7pPr>
            <a:lvl8pPr marL="3426283" indent="0">
              <a:buNone/>
              <a:defRPr sz="1680" b="1"/>
            </a:lvl8pPr>
            <a:lvl9pPr marL="3915751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839" y="2174876"/>
            <a:ext cx="5389022" cy="3951288"/>
          </a:xfrm>
        </p:spPr>
        <p:txBody>
          <a:bodyPr/>
          <a:lstStyle>
            <a:lvl1pPr>
              <a:defRPr sz="264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5797" y="1535117"/>
            <a:ext cx="5391138" cy="639763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489467" indent="0">
              <a:buNone/>
              <a:defRPr sz="2160" b="1"/>
            </a:lvl2pPr>
            <a:lvl3pPr marL="978940" indent="0">
              <a:buNone/>
              <a:defRPr sz="1920" b="1"/>
            </a:lvl3pPr>
            <a:lvl4pPr marL="1468406" indent="0">
              <a:buNone/>
              <a:defRPr sz="1680" b="1"/>
            </a:lvl4pPr>
            <a:lvl5pPr marL="1957876" indent="0">
              <a:buNone/>
              <a:defRPr sz="1680" b="1"/>
            </a:lvl5pPr>
            <a:lvl6pPr marL="2447345" indent="0">
              <a:buNone/>
              <a:defRPr sz="1680" b="1"/>
            </a:lvl6pPr>
            <a:lvl7pPr marL="2936810" indent="0">
              <a:buNone/>
              <a:defRPr sz="1680" b="1"/>
            </a:lvl7pPr>
            <a:lvl8pPr marL="3426283" indent="0">
              <a:buNone/>
              <a:defRPr sz="1680" b="1"/>
            </a:lvl8pPr>
            <a:lvl9pPr marL="3915751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797" y="2174876"/>
            <a:ext cx="5391138" cy="3951288"/>
          </a:xfrm>
        </p:spPr>
        <p:txBody>
          <a:bodyPr/>
          <a:lstStyle>
            <a:lvl1pPr>
              <a:defRPr sz="264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712601CF-BB58-45AC-B924-B362B154CBCE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11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F53C3CF2-AD1A-425B-908C-64B1C629B8B5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76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9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:a16="http://schemas.microsoft.com/office/drawing/2014/main" xmlns="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:a16="http://schemas.microsoft.com/office/drawing/2014/main" xmlns="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:a16="http://schemas.microsoft.com/office/drawing/2014/main" xmlns="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:a16="http://schemas.microsoft.com/office/drawing/2014/main" xmlns="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:a16="http://schemas.microsoft.com/office/drawing/2014/main" xmlns="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:a16="http://schemas.microsoft.com/office/drawing/2014/main" xmlns="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:a16="http://schemas.microsoft.com/office/drawing/2014/main" xmlns="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:a16="http://schemas.microsoft.com/office/drawing/2014/main" xmlns="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:a16="http://schemas.microsoft.com/office/drawing/2014/main" xmlns="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:a16="http://schemas.microsoft.com/office/drawing/2014/main" xmlns="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:a16="http://schemas.microsoft.com/office/drawing/2014/main" xmlns="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:a16="http://schemas.microsoft.com/office/drawing/2014/main" xmlns="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:a16="http://schemas.microsoft.com/office/drawing/2014/main" xmlns="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:a16="http://schemas.microsoft.com/office/drawing/2014/main" xmlns="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:a16="http://schemas.microsoft.com/office/drawing/2014/main" xmlns="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:a16="http://schemas.microsoft.com/office/drawing/2014/main" xmlns="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:a16="http://schemas.microsoft.com/office/drawing/2014/main" xmlns="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:a16="http://schemas.microsoft.com/office/drawing/2014/main" xmlns="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9" descr="dd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" y="6224596"/>
            <a:ext cx="12205233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870291" y="6438900"/>
            <a:ext cx="2773748" cy="271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5780" tIns="42890" rIns="85780" bIns="42890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-92" charset="0"/>
                <a:ea typeface="MS PGothic" pitchFamily="34" charset="-128"/>
              </a:rPr>
              <a:t>HUAWEI TECHNOLOGIES CO., LTD.</a:t>
            </a:r>
            <a:endParaRPr lang="en-US" altLang="zh-CN" sz="2400" dirty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pic>
        <p:nvPicPr>
          <p:cNvPr id="2052" name="Picture 9" descr="8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0015755" y="6399217"/>
            <a:ext cx="1749049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484803" y="6489708"/>
            <a:ext cx="279720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defRPr>
                <a:solidFill>
                  <a:schemeClr val="tx1"/>
                </a:solidFill>
                <a:latin typeface="FrutigerNext LT Bold" pitchFamily="-92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zh-CN" sz="1200" smtClean="0">
                <a:solidFill>
                  <a:srgbClr val="000000"/>
                </a:solidFill>
                <a:ea typeface="MS PGothic" pitchFamily="34" charset="-128"/>
              </a:rPr>
              <a:t>Page </a:t>
            </a:r>
            <a:fld id="{B11D081D-B02E-4087-B4F5-A30272597157}" type="slidenum">
              <a:rPr lang="de-DE" altLang="zh-CN" sz="1200" smtClean="0">
                <a:solidFill>
                  <a:srgbClr val="000000"/>
                </a:solidFill>
                <a:ea typeface="MS PGothic" pitchFamily="34" charset="-128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zh-CN" sz="12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054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527263" y="44456"/>
            <a:ext cx="10331250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1496" tIns="35748" rIns="71496" bIns="357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5192096" y="6438906"/>
            <a:ext cx="1578013" cy="271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5746" tIns="42871" rIns="85746" bIns="42871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2545224" y="528640"/>
            <a:ext cx="2460528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780" tIns="42890" rIns="85780" bIns="42890"/>
          <a:lstStyle/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:32-35pt  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200" dirty="0">
                <a:solidFill>
                  <a:srgbClr val="FFFFFF"/>
                </a:solidFill>
              </a:rPr>
              <a:t>: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2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200" dirty="0">
                <a:solidFill>
                  <a:srgbClr val="FFFFFF"/>
                </a:solidFill>
              </a:rPr>
              <a:t> LT Medium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200" dirty="0">
                <a:solidFill>
                  <a:srgbClr val="FFFFFF"/>
                </a:solidFill>
              </a:rPr>
              <a:t>: Arial</a:t>
            </a:r>
          </a:p>
          <a:p>
            <a:pPr algn="r" defTabSz="858271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:30-32pt  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英文正文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:20-22pt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子目录 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) :18pt  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200" dirty="0">
                <a:solidFill>
                  <a:srgbClr val="FFFFFF"/>
                </a:solidFill>
              </a:rPr>
              <a:t>: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2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200" dirty="0">
                <a:solidFill>
                  <a:srgbClr val="FFFFFF"/>
                </a:solidFill>
              </a:rPr>
              <a:t> LT Regular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200" dirty="0">
                <a:solidFill>
                  <a:srgbClr val="FFFFFF"/>
                </a:solidFill>
              </a:rPr>
              <a:t>: Arial</a:t>
            </a:r>
          </a:p>
          <a:p>
            <a:pPr algn="r" defTabSz="858271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中文正文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:18-20pt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子目录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):18pt 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细黑体 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12270886" y="1423996"/>
            <a:ext cx="1399663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780" tIns="42890" rIns="85780" bIns="42890"/>
          <a:lstStyle/>
          <a:p>
            <a:pPr defTabSz="85827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华文细黑" pitchFamily="2" charset="-122"/>
              </a:rPr>
              <a:t>配色参考方案：</a:t>
            </a:r>
          </a:p>
          <a:p>
            <a:pPr defTabSz="85827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华文细黑" pitchFamily="2" charset="-122"/>
              </a:rPr>
              <a:t>建议同一页面内不超过四种颜色，以下是</a:t>
            </a:r>
            <a:r>
              <a:rPr lang="en-US" altLang="zh-CN" sz="1200" dirty="0">
                <a:solidFill>
                  <a:srgbClr val="FFFFFF"/>
                </a:solidFill>
                <a:latin typeface="华文细黑" pitchFamily="2" charset="-122"/>
              </a:rPr>
              <a:t>13</a:t>
            </a:r>
            <a:r>
              <a:rPr lang="zh-CN" altLang="en-US" sz="1200" dirty="0">
                <a:solidFill>
                  <a:srgbClr val="FFFFFF"/>
                </a:solidFill>
                <a:latin typeface="华文细黑" pitchFamily="2" charset="-122"/>
              </a:rPr>
              <a:t>组配色方案，同一页面内只选择一组使用。（仅供参考）</a:t>
            </a: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12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zh-CN" altLang="en-US" sz="1200" dirty="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12270886" y="-61906"/>
            <a:ext cx="1399663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780" tIns="42890" rIns="85780" bIns="42890"/>
          <a:lstStyle/>
          <a:p>
            <a:pPr defTabSz="85827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华文细黑" pitchFamily="2" charset="-122"/>
              </a:rPr>
              <a:t>客户或者合作伙伴的标志放在右上角</a:t>
            </a:r>
            <a:r>
              <a:rPr lang="en-US" altLang="zh-CN" sz="1200" dirty="0">
                <a:solidFill>
                  <a:srgbClr val="FFFFFF"/>
                </a:solidFill>
                <a:latin typeface="华文细黑" pitchFamily="2" charset="-122"/>
              </a:rPr>
              <a:t>.</a:t>
            </a: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12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zh-CN" altLang="en-US" sz="1200" dirty="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059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0293" y="1641478"/>
            <a:ext cx="10576879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1508" tIns="35754" rIns="71508" bIns="357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12364047" y="5032711"/>
            <a:ext cx="1226028" cy="28349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7878" tIns="48938" rIns="97878" bIns="48938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ea typeface="MS PGothic" pitchFamily="34" charset="-128"/>
            </a:endParaRP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12478399" y="3789362"/>
            <a:ext cx="986751" cy="182563"/>
            <a:chOff x="5893" y="2387"/>
            <a:chExt cx="466" cy="115"/>
          </a:xfrm>
        </p:grpSpPr>
        <p:sp>
          <p:nvSpPr>
            <p:cNvPr id="28754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55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56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57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12478399" y="4005265"/>
            <a:ext cx="986751" cy="182563"/>
            <a:chOff x="5893" y="2523"/>
            <a:chExt cx="466" cy="115"/>
          </a:xfrm>
        </p:grpSpPr>
        <p:sp>
          <p:nvSpPr>
            <p:cNvPr id="28759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0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1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2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12478399" y="4221168"/>
            <a:ext cx="986751" cy="182563"/>
            <a:chOff x="5893" y="2659"/>
            <a:chExt cx="466" cy="115"/>
          </a:xfrm>
        </p:grpSpPr>
        <p:sp>
          <p:nvSpPr>
            <p:cNvPr id="28764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5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6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7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12478399" y="3573464"/>
            <a:ext cx="986751" cy="188912"/>
            <a:chOff x="5893" y="2251"/>
            <a:chExt cx="466" cy="119"/>
          </a:xfrm>
        </p:grpSpPr>
        <p:sp>
          <p:nvSpPr>
            <p:cNvPr id="28769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0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1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2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12478399" y="4581529"/>
            <a:ext cx="986751" cy="182563"/>
            <a:chOff x="5893" y="2886"/>
            <a:chExt cx="466" cy="115"/>
          </a:xfrm>
        </p:grpSpPr>
        <p:sp>
          <p:nvSpPr>
            <p:cNvPr id="28774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5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6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7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12478399" y="4797432"/>
            <a:ext cx="986751" cy="182563"/>
            <a:chOff x="5893" y="3022"/>
            <a:chExt cx="466" cy="115"/>
          </a:xfrm>
        </p:grpSpPr>
        <p:sp>
          <p:nvSpPr>
            <p:cNvPr id="28779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0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1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2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12478399" y="5013331"/>
            <a:ext cx="986751" cy="182563"/>
            <a:chOff x="5893" y="3158"/>
            <a:chExt cx="466" cy="115"/>
          </a:xfrm>
        </p:grpSpPr>
        <p:sp>
          <p:nvSpPr>
            <p:cNvPr id="28784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5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6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7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12478399" y="5373689"/>
            <a:ext cx="986751" cy="182563"/>
            <a:chOff x="5893" y="3385"/>
            <a:chExt cx="466" cy="115"/>
          </a:xfrm>
        </p:grpSpPr>
        <p:sp>
          <p:nvSpPr>
            <p:cNvPr id="28789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0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1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2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0" name="Group 121"/>
          <p:cNvGrpSpPr>
            <a:grpSpLocks/>
          </p:cNvGrpSpPr>
          <p:nvPr/>
        </p:nvGrpSpPr>
        <p:grpSpPr bwMode="auto">
          <a:xfrm>
            <a:off x="12478399" y="5589592"/>
            <a:ext cx="986751" cy="182563"/>
            <a:chOff x="5893" y="3521"/>
            <a:chExt cx="466" cy="115"/>
          </a:xfrm>
        </p:grpSpPr>
        <p:sp>
          <p:nvSpPr>
            <p:cNvPr id="28794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5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6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7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1" name="Group 126"/>
          <p:cNvGrpSpPr>
            <a:grpSpLocks/>
          </p:cNvGrpSpPr>
          <p:nvPr/>
        </p:nvGrpSpPr>
        <p:grpSpPr bwMode="auto">
          <a:xfrm>
            <a:off x="12478399" y="5805488"/>
            <a:ext cx="986751" cy="182563"/>
            <a:chOff x="5893" y="3657"/>
            <a:chExt cx="466" cy="115"/>
          </a:xfrm>
        </p:grpSpPr>
        <p:sp>
          <p:nvSpPr>
            <p:cNvPr id="28799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0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1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2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2" name="Group 131"/>
          <p:cNvGrpSpPr>
            <a:grpSpLocks/>
          </p:cNvGrpSpPr>
          <p:nvPr/>
        </p:nvGrpSpPr>
        <p:grpSpPr bwMode="auto">
          <a:xfrm>
            <a:off x="12478399" y="6165853"/>
            <a:ext cx="986751" cy="182563"/>
            <a:chOff x="5893" y="3884"/>
            <a:chExt cx="466" cy="115"/>
          </a:xfrm>
        </p:grpSpPr>
        <p:sp>
          <p:nvSpPr>
            <p:cNvPr id="28804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5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6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7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3" name="Group 136"/>
          <p:cNvGrpSpPr>
            <a:grpSpLocks/>
          </p:cNvGrpSpPr>
          <p:nvPr/>
        </p:nvGrpSpPr>
        <p:grpSpPr bwMode="auto">
          <a:xfrm>
            <a:off x="12478399" y="6391278"/>
            <a:ext cx="986751" cy="182563"/>
            <a:chOff x="5893" y="4026"/>
            <a:chExt cx="466" cy="115"/>
          </a:xfrm>
        </p:grpSpPr>
        <p:sp>
          <p:nvSpPr>
            <p:cNvPr id="28809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0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1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2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4" name="Group 141"/>
          <p:cNvGrpSpPr>
            <a:grpSpLocks/>
          </p:cNvGrpSpPr>
          <p:nvPr/>
        </p:nvGrpSpPr>
        <p:grpSpPr bwMode="auto">
          <a:xfrm>
            <a:off x="12478399" y="6615114"/>
            <a:ext cx="986751" cy="182563"/>
            <a:chOff x="5893" y="4167"/>
            <a:chExt cx="466" cy="115"/>
          </a:xfrm>
        </p:grpSpPr>
        <p:sp>
          <p:nvSpPr>
            <p:cNvPr id="28814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5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6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7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sp>
        <p:nvSpPr>
          <p:cNvPr id="28818" name="Line 146"/>
          <p:cNvSpPr>
            <a:spLocks noChangeShapeType="1"/>
          </p:cNvSpPr>
          <p:nvPr userDrawn="1"/>
        </p:nvSpPr>
        <p:spPr bwMode="auto">
          <a:xfrm flipV="1">
            <a:off x="334565" y="908050"/>
            <a:ext cx="11622923" cy="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/>
          </a:ln>
          <a:effectLst/>
        </p:spPr>
        <p:txBody>
          <a:bodyPr lIns="97892" tIns="48946" rIns="97892" bIns="48946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590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2" r:id="rId17"/>
  </p:sldLayoutIdLst>
  <p:hf sldNum="0" hdr="0" ftr="0"/>
  <p:txStyles>
    <p:titleStyle>
      <a:lvl1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+mj-lt"/>
          <a:ea typeface="+mj-ea"/>
          <a:cs typeface="+mj-cs"/>
        </a:defRPr>
      </a:lvl1pPr>
      <a:lvl2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89467" algn="l" defTabSz="858271" rtl="0" fontAlgn="base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78940" algn="l" defTabSz="858271" rtl="0" fontAlgn="base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468406" algn="l" defTabSz="858271" rtl="0" fontAlgn="base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957876" algn="l" defTabSz="858271" rtl="0" fontAlgn="base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21215" indent="-321215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2160" b="1">
          <a:solidFill>
            <a:schemeClr val="tx1"/>
          </a:solidFill>
          <a:latin typeface="+mn-lt"/>
          <a:ea typeface="+mn-ea"/>
          <a:cs typeface="+mn-cs"/>
        </a:defRPr>
      </a:lvl1pPr>
      <a:lvl2pPr marL="698514" indent="-268529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</a:defRPr>
      </a:lvl2pPr>
      <a:lvl3pPr marL="1074112" indent="-215843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80">
          <a:solidFill>
            <a:schemeClr val="tx1"/>
          </a:solidFill>
          <a:latin typeface="FrutigerNext LT Light" pitchFamily="34" charset="0"/>
          <a:ea typeface="+mn-ea"/>
        </a:defRPr>
      </a:lvl3pPr>
      <a:lvl4pPr marL="1500697" indent="-214142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560">
          <a:solidFill>
            <a:schemeClr val="tx1"/>
          </a:solidFill>
          <a:latin typeface="+mj-lt"/>
          <a:ea typeface="+mn-ea"/>
        </a:defRPr>
      </a:lvl4pPr>
      <a:lvl5pPr marL="1930682" indent="-215843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420152" indent="-215843" algn="l" defTabSz="858271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909621" indent="-215843" algn="l" defTabSz="858271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399089" indent="-215843" algn="l" defTabSz="858271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888558" indent="-215843" algn="l" defTabSz="858271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9467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8940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8406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7876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47345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36810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26283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15751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9" descr="dd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" y="6224596"/>
            <a:ext cx="12205233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870291" y="6438900"/>
            <a:ext cx="2773748" cy="271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5780" tIns="42890" rIns="85780" bIns="42890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-92" charset="0"/>
                <a:ea typeface="MS PGothic" pitchFamily="34" charset="-128"/>
              </a:rPr>
              <a:t>HUAWEI TECHNOLOGIES CO., LTD.</a:t>
            </a:r>
            <a:endParaRPr lang="en-US" altLang="zh-CN" sz="2400" dirty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pic>
        <p:nvPicPr>
          <p:cNvPr id="2052" name="Picture 9" descr="8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0015755" y="6399217"/>
            <a:ext cx="1749049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484803" y="6489708"/>
            <a:ext cx="279720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defRPr>
                <a:solidFill>
                  <a:schemeClr val="tx1"/>
                </a:solidFill>
                <a:latin typeface="FrutigerNext LT Bold" pitchFamily="-92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zh-CN" sz="1200" smtClean="0">
                <a:solidFill>
                  <a:srgbClr val="000000"/>
                </a:solidFill>
                <a:ea typeface="MS PGothic" pitchFamily="34" charset="-128"/>
              </a:rPr>
              <a:t>Page </a:t>
            </a:r>
            <a:fld id="{B11D081D-B02E-4087-B4F5-A30272597157}" type="slidenum">
              <a:rPr lang="de-DE" altLang="zh-CN" sz="1200" smtClean="0">
                <a:solidFill>
                  <a:srgbClr val="000000"/>
                </a:solidFill>
                <a:ea typeface="MS PGothic" pitchFamily="34" charset="-128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zh-CN" sz="12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054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527263" y="44456"/>
            <a:ext cx="10331250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1496" tIns="35748" rIns="71496" bIns="357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5192096" y="6438906"/>
            <a:ext cx="1578013" cy="271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5746" tIns="42871" rIns="85746" bIns="42871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2545224" y="528640"/>
            <a:ext cx="2460528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780" tIns="42890" rIns="85780" bIns="42890"/>
          <a:lstStyle/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:32-35pt  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200" dirty="0">
                <a:solidFill>
                  <a:srgbClr val="FFFFFF"/>
                </a:solidFill>
              </a:rPr>
              <a:t>: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2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200" dirty="0">
                <a:solidFill>
                  <a:srgbClr val="FFFFFF"/>
                </a:solidFill>
              </a:rPr>
              <a:t> LT Medium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200" dirty="0">
                <a:solidFill>
                  <a:srgbClr val="FFFFFF"/>
                </a:solidFill>
              </a:rPr>
              <a:t>: Arial</a:t>
            </a:r>
          </a:p>
          <a:p>
            <a:pPr algn="r" defTabSz="858271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:30-32pt  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英文正文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:20-22pt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子目录 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) :18pt  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200" dirty="0">
                <a:solidFill>
                  <a:srgbClr val="FFFFFF"/>
                </a:solidFill>
              </a:rPr>
              <a:t>: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2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200" dirty="0">
                <a:solidFill>
                  <a:srgbClr val="FFFFFF"/>
                </a:solidFill>
              </a:rPr>
              <a:t> LT Regular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200" dirty="0">
                <a:solidFill>
                  <a:srgbClr val="FFFFFF"/>
                </a:solidFill>
              </a:rPr>
              <a:t>: Arial</a:t>
            </a:r>
          </a:p>
          <a:p>
            <a:pPr algn="r" defTabSz="858271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中文正文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:18-20pt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子目录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):18pt 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细黑体 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12270886" y="1423996"/>
            <a:ext cx="1399663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780" tIns="42890" rIns="85780" bIns="42890"/>
          <a:lstStyle/>
          <a:p>
            <a:pPr defTabSz="85827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华文细黑" pitchFamily="2" charset="-122"/>
              </a:rPr>
              <a:t>配色参考方案：</a:t>
            </a:r>
          </a:p>
          <a:p>
            <a:pPr defTabSz="85827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华文细黑" pitchFamily="2" charset="-122"/>
              </a:rPr>
              <a:t>建议同一页面内不超过四种颜色，以下是</a:t>
            </a:r>
            <a:r>
              <a:rPr lang="en-US" altLang="zh-CN" sz="1200" dirty="0">
                <a:solidFill>
                  <a:srgbClr val="FFFFFF"/>
                </a:solidFill>
                <a:latin typeface="华文细黑" pitchFamily="2" charset="-122"/>
              </a:rPr>
              <a:t>13</a:t>
            </a:r>
            <a:r>
              <a:rPr lang="zh-CN" altLang="en-US" sz="1200" dirty="0">
                <a:solidFill>
                  <a:srgbClr val="FFFFFF"/>
                </a:solidFill>
                <a:latin typeface="华文细黑" pitchFamily="2" charset="-122"/>
              </a:rPr>
              <a:t>组配色方案，同一页面内只选择一组使用。（仅供参考）</a:t>
            </a: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12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zh-CN" altLang="en-US" sz="1200" dirty="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12270886" y="-61906"/>
            <a:ext cx="1399663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780" tIns="42890" rIns="85780" bIns="42890"/>
          <a:lstStyle/>
          <a:p>
            <a:pPr defTabSz="85827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华文细黑" pitchFamily="2" charset="-122"/>
              </a:rPr>
              <a:t>客户或者合作伙伴的标志放在右上角</a:t>
            </a:r>
            <a:r>
              <a:rPr lang="en-US" altLang="zh-CN" sz="1200" dirty="0">
                <a:solidFill>
                  <a:srgbClr val="FFFFFF"/>
                </a:solidFill>
                <a:latin typeface="华文细黑" pitchFamily="2" charset="-122"/>
              </a:rPr>
              <a:t>.</a:t>
            </a: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12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zh-CN" altLang="en-US" sz="1200" dirty="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059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0293" y="1641478"/>
            <a:ext cx="10576879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1508" tIns="35754" rIns="71508" bIns="357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12364047" y="5032711"/>
            <a:ext cx="1226028" cy="28349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7878" tIns="48938" rIns="97878" bIns="48938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ea typeface="MS PGothic" pitchFamily="34" charset="-128"/>
            </a:endParaRP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12478399" y="3789362"/>
            <a:ext cx="986751" cy="182563"/>
            <a:chOff x="5893" y="2387"/>
            <a:chExt cx="466" cy="115"/>
          </a:xfrm>
        </p:grpSpPr>
        <p:sp>
          <p:nvSpPr>
            <p:cNvPr id="28754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55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56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57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12478399" y="4005265"/>
            <a:ext cx="986751" cy="182563"/>
            <a:chOff x="5893" y="2523"/>
            <a:chExt cx="466" cy="115"/>
          </a:xfrm>
        </p:grpSpPr>
        <p:sp>
          <p:nvSpPr>
            <p:cNvPr id="28759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0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1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2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12478399" y="4221168"/>
            <a:ext cx="986751" cy="182563"/>
            <a:chOff x="5893" y="2659"/>
            <a:chExt cx="466" cy="115"/>
          </a:xfrm>
        </p:grpSpPr>
        <p:sp>
          <p:nvSpPr>
            <p:cNvPr id="28764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5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6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7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12478399" y="3573464"/>
            <a:ext cx="986751" cy="188912"/>
            <a:chOff x="5893" y="2251"/>
            <a:chExt cx="466" cy="119"/>
          </a:xfrm>
        </p:grpSpPr>
        <p:sp>
          <p:nvSpPr>
            <p:cNvPr id="28769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0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1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2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12478399" y="4581529"/>
            <a:ext cx="986751" cy="182563"/>
            <a:chOff x="5893" y="2886"/>
            <a:chExt cx="466" cy="115"/>
          </a:xfrm>
        </p:grpSpPr>
        <p:sp>
          <p:nvSpPr>
            <p:cNvPr id="28774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5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6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7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12478399" y="4797432"/>
            <a:ext cx="986751" cy="182563"/>
            <a:chOff x="5893" y="3022"/>
            <a:chExt cx="466" cy="115"/>
          </a:xfrm>
        </p:grpSpPr>
        <p:sp>
          <p:nvSpPr>
            <p:cNvPr id="28779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0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1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2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12478399" y="5013331"/>
            <a:ext cx="986751" cy="182563"/>
            <a:chOff x="5893" y="3158"/>
            <a:chExt cx="466" cy="115"/>
          </a:xfrm>
        </p:grpSpPr>
        <p:sp>
          <p:nvSpPr>
            <p:cNvPr id="28784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5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6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7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12478399" y="5373689"/>
            <a:ext cx="986751" cy="182563"/>
            <a:chOff x="5893" y="3385"/>
            <a:chExt cx="466" cy="115"/>
          </a:xfrm>
        </p:grpSpPr>
        <p:sp>
          <p:nvSpPr>
            <p:cNvPr id="28789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0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1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2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0" name="Group 121"/>
          <p:cNvGrpSpPr>
            <a:grpSpLocks/>
          </p:cNvGrpSpPr>
          <p:nvPr/>
        </p:nvGrpSpPr>
        <p:grpSpPr bwMode="auto">
          <a:xfrm>
            <a:off x="12478399" y="5589592"/>
            <a:ext cx="986751" cy="182563"/>
            <a:chOff x="5893" y="3521"/>
            <a:chExt cx="466" cy="115"/>
          </a:xfrm>
        </p:grpSpPr>
        <p:sp>
          <p:nvSpPr>
            <p:cNvPr id="28794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5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6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7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1" name="Group 126"/>
          <p:cNvGrpSpPr>
            <a:grpSpLocks/>
          </p:cNvGrpSpPr>
          <p:nvPr/>
        </p:nvGrpSpPr>
        <p:grpSpPr bwMode="auto">
          <a:xfrm>
            <a:off x="12478399" y="5805488"/>
            <a:ext cx="986751" cy="182563"/>
            <a:chOff x="5893" y="3657"/>
            <a:chExt cx="466" cy="115"/>
          </a:xfrm>
        </p:grpSpPr>
        <p:sp>
          <p:nvSpPr>
            <p:cNvPr id="28799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0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1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2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2" name="Group 131"/>
          <p:cNvGrpSpPr>
            <a:grpSpLocks/>
          </p:cNvGrpSpPr>
          <p:nvPr/>
        </p:nvGrpSpPr>
        <p:grpSpPr bwMode="auto">
          <a:xfrm>
            <a:off x="12478399" y="6165853"/>
            <a:ext cx="986751" cy="182563"/>
            <a:chOff x="5893" y="3884"/>
            <a:chExt cx="466" cy="115"/>
          </a:xfrm>
        </p:grpSpPr>
        <p:sp>
          <p:nvSpPr>
            <p:cNvPr id="28804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5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6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7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3" name="Group 136"/>
          <p:cNvGrpSpPr>
            <a:grpSpLocks/>
          </p:cNvGrpSpPr>
          <p:nvPr/>
        </p:nvGrpSpPr>
        <p:grpSpPr bwMode="auto">
          <a:xfrm>
            <a:off x="12478399" y="6391278"/>
            <a:ext cx="986751" cy="182563"/>
            <a:chOff x="5893" y="4026"/>
            <a:chExt cx="466" cy="115"/>
          </a:xfrm>
        </p:grpSpPr>
        <p:sp>
          <p:nvSpPr>
            <p:cNvPr id="28809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0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1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2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4" name="Group 141"/>
          <p:cNvGrpSpPr>
            <a:grpSpLocks/>
          </p:cNvGrpSpPr>
          <p:nvPr/>
        </p:nvGrpSpPr>
        <p:grpSpPr bwMode="auto">
          <a:xfrm>
            <a:off x="12478399" y="6615114"/>
            <a:ext cx="986751" cy="182563"/>
            <a:chOff x="5893" y="4167"/>
            <a:chExt cx="466" cy="115"/>
          </a:xfrm>
        </p:grpSpPr>
        <p:sp>
          <p:nvSpPr>
            <p:cNvPr id="28814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5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6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7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sp>
        <p:nvSpPr>
          <p:cNvPr id="28818" name="Line 146"/>
          <p:cNvSpPr>
            <a:spLocks noChangeShapeType="1"/>
          </p:cNvSpPr>
          <p:nvPr userDrawn="1"/>
        </p:nvSpPr>
        <p:spPr bwMode="auto">
          <a:xfrm flipV="1">
            <a:off x="334565" y="908050"/>
            <a:ext cx="11622923" cy="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/>
          </a:ln>
          <a:effectLst/>
        </p:spPr>
        <p:txBody>
          <a:bodyPr lIns="97892" tIns="48946" rIns="97892" bIns="48946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157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  <p:sldLayoutId id="2147483927" r:id="rId14"/>
    <p:sldLayoutId id="2147483928" r:id="rId15"/>
    <p:sldLayoutId id="2147483929" r:id="rId16"/>
    <p:sldLayoutId id="2147483930" r:id="rId17"/>
    <p:sldLayoutId id="2147483931" r:id="rId18"/>
  </p:sldLayoutIdLst>
  <p:hf sldNum="0" hdr="0" ftr="0"/>
  <p:txStyles>
    <p:titleStyle>
      <a:lvl1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+mj-lt"/>
          <a:ea typeface="+mj-ea"/>
          <a:cs typeface="+mj-cs"/>
        </a:defRPr>
      </a:lvl1pPr>
      <a:lvl2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89467" algn="l" defTabSz="858271" rtl="0" fontAlgn="base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78940" algn="l" defTabSz="858271" rtl="0" fontAlgn="base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468406" algn="l" defTabSz="858271" rtl="0" fontAlgn="base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957876" algn="l" defTabSz="858271" rtl="0" fontAlgn="base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21215" indent="-321215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2160" b="1">
          <a:solidFill>
            <a:schemeClr val="tx1"/>
          </a:solidFill>
          <a:latin typeface="+mn-lt"/>
          <a:ea typeface="+mn-ea"/>
          <a:cs typeface="+mn-cs"/>
        </a:defRPr>
      </a:lvl1pPr>
      <a:lvl2pPr marL="698514" indent="-268529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</a:defRPr>
      </a:lvl2pPr>
      <a:lvl3pPr marL="1074112" indent="-215843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80">
          <a:solidFill>
            <a:schemeClr val="tx1"/>
          </a:solidFill>
          <a:latin typeface="FrutigerNext LT Light" pitchFamily="34" charset="0"/>
          <a:ea typeface="+mn-ea"/>
        </a:defRPr>
      </a:lvl3pPr>
      <a:lvl4pPr marL="1500697" indent="-214142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560">
          <a:solidFill>
            <a:schemeClr val="tx1"/>
          </a:solidFill>
          <a:latin typeface="+mj-lt"/>
          <a:ea typeface="+mn-ea"/>
        </a:defRPr>
      </a:lvl4pPr>
      <a:lvl5pPr marL="1930682" indent="-215843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420152" indent="-215843" algn="l" defTabSz="858271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909621" indent="-215843" algn="l" defTabSz="858271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399089" indent="-215843" algn="l" defTabSz="858271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888558" indent="-215843" algn="l" defTabSz="858271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9467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8940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8406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7876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47345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36810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26283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15751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9" descr="dd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" y="6224596"/>
            <a:ext cx="12205233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870291" y="6438900"/>
            <a:ext cx="2773748" cy="271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5780" tIns="42890" rIns="85780" bIns="42890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-92" charset="0"/>
                <a:ea typeface="MS PGothic" pitchFamily="34" charset="-128"/>
              </a:rPr>
              <a:t>HUAWEI TECHNOLOGIES CO., LTD.</a:t>
            </a:r>
            <a:endParaRPr lang="en-US" altLang="zh-CN" sz="2400" dirty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pic>
        <p:nvPicPr>
          <p:cNvPr id="2052" name="Picture 9" descr="8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0015755" y="6399217"/>
            <a:ext cx="1749049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484803" y="6489708"/>
            <a:ext cx="279720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defRPr>
                <a:solidFill>
                  <a:schemeClr val="tx1"/>
                </a:solidFill>
                <a:latin typeface="FrutigerNext LT Bold" pitchFamily="-92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zh-CN" sz="1200" smtClean="0">
                <a:solidFill>
                  <a:srgbClr val="000000"/>
                </a:solidFill>
                <a:ea typeface="MS PGothic" pitchFamily="34" charset="-128"/>
              </a:rPr>
              <a:t>Page </a:t>
            </a:r>
            <a:fld id="{B11D081D-B02E-4087-B4F5-A30272597157}" type="slidenum">
              <a:rPr lang="de-DE" altLang="zh-CN" sz="1200" smtClean="0">
                <a:solidFill>
                  <a:srgbClr val="000000"/>
                </a:solidFill>
                <a:ea typeface="MS PGothic" pitchFamily="34" charset="-128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zh-CN" sz="12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054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527263" y="44456"/>
            <a:ext cx="10331250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1496" tIns="35748" rIns="71496" bIns="357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5192096" y="6438906"/>
            <a:ext cx="1578013" cy="271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5746" tIns="42871" rIns="85746" bIns="42871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2545224" y="528640"/>
            <a:ext cx="2460528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780" tIns="42890" rIns="85780" bIns="42890"/>
          <a:lstStyle/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:32-35pt  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200" dirty="0">
                <a:solidFill>
                  <a:srgbClr val="FFFFFF"/>
                </a:solidFill>
              </a:rPr>
              <a:t>: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2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200" dirty="0">
                <a:solidFill>
                  <a:srgbClr val="FFFFFF"/>
                </a:solidFill>
              </a:rPr>
              <a:t> LT Medium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200" dirty="0">
                <a:solidFill>
                  <a:srgbClr val="FFFFFF"/>
                </a:solidFill>
              </a:rPr>
              <a:t>: Arial</a:t>
            </a:r>
          </a:p>
          <a:p>
            <a:pPr algn="r" defTabSz="858271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:30-32pt  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英文正文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:20-22pt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子目录 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) :18pt  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200" dirty="0">
                <a:solidFill>
                  <a:srgbClr val="FFFFFF"/>
                </a:solidFill>
              </a:rPr>
              <a:t>: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2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200" dirty="0">
                <a:solidFill>
                  <a:srgbClr val="FFFFFF"/>
                </a:solidFill>
              </a:rPr>
              <a:t> LT Regular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200" dirty="0">
                <a:solidFill>
                  <a:srgbClr val="FFFFFF"/>
                </a:solidFill>
              </a:rPr>
              <a:t>: Arial</a:t>
            </a:r>
          </a:p>
          <a:p>
            <a:pPr algn="r" defTabSz="858271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中文正文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:18-20pt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子目录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):18pt 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细黑体 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12270886" y="1423996"/>
            <a:ext cx="1399663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780" tIns="42890" rIns="85780" bIns="42890"/>
          <a:lstStyle/>
          <a:p>
            <a:pPr defTabSz="85827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华文细黑" pitchFamily="2" charset="-122"/>
              </a:rPr>
              <a:t>配色参考方案：</a:t>
            </a:r>
          </a:p>
          <a:p>
            <a:pPr defTabSz="85827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华文细黑" pitchFamily="2" charset="-122"/>
              </a:rPr>
              <a:t>建议同一页面内不超过四种颜色，以下是</a:t>
            </a:r>
            <a:r>
              <a:rPr lang="en-US" altLang="zh-CN" sz="1200" dirty="0">
                <a:solidFill>
                  <a:srgbClr val="FFFFFF"/>
                </a:solidFill>
                <a:latin typeface="华文细黑" pitchFamily="2" charset="-122"/>
              </a:rPr>
              <a:t>13</a:t>
            </a:r>
            <a:r>
              <a:rPr lang="zh-CN" altLang="en-US" sz="1200" dirty="0">
                <a:solidFill>
                  <a:srgbClr val="FFFFFF"/>
                </a:solidFill>
                <a:latin typeface="华文细黑" pitchFamily="2" charset="-122"/>
              </a:rPr>
              <a:t>组配色方案，同一页面内只选择一组使用。（仅供参考）</a:t>
            </a: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12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zh-CN" altLang="en-US" sz="1200" dirty="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12270886" y="-61906"/>
            <a:ext cx="1399663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780" tIns="42890" rIns="85780" bIns="42890"/>
          <a:lstStyle/>
          <a:p>
            <a:pPr defTabSz="85827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华文细黑" pitchFamily="2" charset="-122"/>
              </a:rPr>
              <a:t>客户或者合作伙伴的标志放在右上角</a:t>
            </a:r>
            <a:r>
              <a:rPr lang="en-US" altLang="zh-CN" sz="1200" dirty="0">
                <a:solidFill>
                  <a:srgbClr val="FFFFFF"/>
                </a:solidFill>
                <a:latin typeface="华文细黑" pitchFamily="2" charset="-122"/>
              </a:rPr>
              <a:t>.</a:t>
            </a: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12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zh-CN" altLang="en-US" sz="1200" dirty="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059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0293" y="1641478"/>
            <a:ext cx="10576879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1508" tIns="35754" rIns="71508" bIns="357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12364047" y="5032711"/>
            <a:ext cx="1226028" cy="28349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7878" tIns="48938" rIns="97878" bIns="48938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ea typeface="MS PGothic" pitchFamily="34" charset="-128"/>
            </a:endParaRP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12478399" y="3789362"/>
            <a:ext cx="986751" cy="182563"/>
            <a:chOff x="5893" y="2387"/>
            <a:chExt cx="466" cy="115"/>
          </a:xfrm>
        </p:grpSpPr>
        <p:sp>
          <p:nvSpPr>
            <p:cNvPr id="28754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55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56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57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12478399" y="4005265"/>
            <a:ext cx="986751" cy="182563"/>
            <a:chOff x="5893" y="2523"/>
            <a:chExt cx="466" cy="115"/>
          </a:xfrm>
        </p:grpSpPr>
        <p:sp>
          <p:nvSpPr>
            <p:cNvPr id="28759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0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1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2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12478399" y="4221168"/>
            <a:ext cx="986751" cy="182563"/>
            <a:chOff x="5893" y="2659"/>
            <a:chExt cx="466" cy="115"/>
          </a:xfrm>
        </p:grpSpPr>
        <p:sp>
          <p:nvSpPr>
            <p:cNvPr id="28764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5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6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7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12478399" y="3573464"/>
            <a:ext cx="986751" cy="188912"/>
            <a:chOff x="5893" y="2251"/>
            <a:chExt cx="466" cy="119"/>
          </a:xfrm>
        </p:grpSpPr>
        <p:sp>
          <p:nvSpPr>
            <p:cNvPr id="28769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0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1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2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12478399" y="4581529"/>
            <a:ext cx="986751" cy="182563"/>
            <a:chOff x="5893" y="2886"/>
            <a:chExt cx="466" cy="115"/>
          </a:xfrm>
        </p:grpSpPr>
        <p:sp>
          <p:nvSpPr>
            <p:cNvPr id="28774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5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6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7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12478399" y="4797432"/>
            <a:ext cx="986751" cy="182563"/>
            <a:chOff x="5893" y="3022"/>
            <a:chExt cx="466" cy="115"/>
          </a:xfrm>
        </p:grpSpPr>
        <p:sp>
          <p:nvSpPr>
            <p:cNvPr id="28779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0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1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2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12478399" y="5013331"/>
            <a:ext cx="986751" cy="182563"/>
            <a:chOff x="5893" y="3158"/>
            <a:chExt cx="466" cy="115"/>
          </a:xfrm>
        </p:grpSpPr>
        <p:sp>
          <p:nvSpPr>
            <p:cNvPr id="28784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5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6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7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12478399" y="5373689"/>
            <a:ext cx="986751" cy="182563"/>
            <a:chOff x="5893" y="3385"/>
            <a:chExt cx="466" cy="115"/>
          </a:xfrm>
        </p:grpSpPr>
        <p:sp>
          <p:nvSpPr>
            <p:cNvPr id="28789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0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1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2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0" name="Group 121"/>
          <p:cNvGrpSpPr>
            <a:grpSpLocks/>
          </p:cNvGrpSpPr>
          <p:nvPr/>
        </p:nvGrpSpPr>
        <p:grpSpPr bwMode="auto">
          <a:xfrm>
            <a:off x="12478399" y="5589592"/>
            <a:ext cx="986751" cy="182563"/>
            <a:chOff x="5893" y="3521"/>
            <a:chExt cx="466" cy="115"/>
          </a:xfrm>
        </p:grpSpPr>
        <p:sp>
          <p:nvSpPr>
            <p:cNvPr id="28794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5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6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7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1" name="Group 126"/>
          <p:cNvGrpSpPr>
            <a:grpSpLocks/>
          </p:cNvGrpSpPr>
          <p:nvPr/>
        </p:nvGrpSpPr>
        <p:grpSpPr bwMode="auto">
          <a:xfrm>
            <a:off x="12478399" y="5805488"/>
            <a:ext cx="986751" cy="182563"/>
            <a:chOff x="5893" y="3657"/>
            <a:chExt cx="466" cy="115"/>
          </a:xfrm>
        </p:grpSpPr>
        <p:sp>
          <p:nvSpPr>
            <p:cNvPr id="28799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0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1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2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2" name="Group 131"/>
          <p:cNvGrpSpPr>
            <a:grpSpLocks/>
          </p:cNvGrpSpPr>
          <p:nvPr/>
        </p:nvGrpSpPr>
        <p:grpSpPr bwMode="auto">
          <a:xfrm>
            <a:off x="12478399" y="6165853"/>
            <a:ext cx="986751" cy="182563"/>
            <a:chOff x="5893" y="3884"/>
            <a:chExt cx="466" cy="115"/>
          </a:xfrm>
        </p:grpSpPr>
        <p:sp>
          <p:nvSpPr>
            <p:cNvPr id="28804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5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6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7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3" name="Group 136"/>
          <p:cNvGrpSpPr>
            <a:grpSpLocks/>
          </p:cNvGrpSpPr>
          <p:nvPr/>
        </p:nvGrpSpPr>
        <p:grpSpPr bwMode="auto">
          <a:xfrm>
            <a:off x="12478399" y="6391278"/>
            <a:ext cx="986751" cy="182563"/>
            <a:chOff x="5893" y="4026"/>
            <a:chExt cx="466" cy="115"/>
          </a:xfrm>
        </p:grpSpPr>
        <p:sp>
          <p:nvSpPr>
            <p:cNvPr id="28809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0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1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2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4" name="Group 141"/>
          <p:cNvGrpSpPr>
            <a:grpSpLocks/>
          </p:cNvGrpSpPr>
          <p:nvPr/>
        </p:nvGrpSpPr>
        <p:grpSpPr bwMode="auto">
          <a:xfrm>
            <a:off x="12478399" y="6615114"/>
            <a:ext cx="986751" cy="182563"/>
            <a:chOff x="5893" y="4167"/>
            <a:chExt cx="466" cy="115"/>
          </a:xfrm>
        </p:grpSpPr>
        <p:sp>
          <p:nvSpPr>
            <p:cNvPr id="28814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5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6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7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sp>
        <p:nvSpPr>
          <p:cNvPr id="28818" name="Line 146"/>
          <p:cNvSpPr>
            <a:spLocks noChangeShapeType="1"/>
          </p:cNvSpPr>
          <p:nvPr userDrawn="1"/>
        </p:nvSpPr>
        <p:spPr bwMode="auto">
          <a:xfrm flipV="1">
            <a:off x="334565" y="908050"/>
            <a:ext cx="11622923" cy="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/>
          </a:ln>
          <a:effectLst/>
        </p:spPr>
        <p:txBody>
          <a:bodyPr lIns="97892" tIns="48946" rIns="97892" bIns="48946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924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9" r:id="rId16"/>
    <p:sldLayoutId id="2147483950" r:id="rId17"/>
  </p:sldLayoutIdLst>
  <p:hf sldNum="0" hdr="0" ftr="0"/>
  <p:txStyles>
    <p:titleStyle>
      <a:lvl1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+mj-lt"/>
          <a:ea typeface="+mj-ea"/>
          <a:cs typeface="+mj-cs"/>
        </a:defRPr>
      </a:lvl1pPr>
      <a:lvl2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89467" algn="l" defTabSz="858271" rtl="0" fontAlgn="base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78940" algn="l" defTabSz="858271" rtl="0" fontAlgn="base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468406" algn="l" defTabSz="858271" rtl="0" fontAlgn="base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957876" algn="l" defTabSz="858271" rtl="0" fontAlgn="base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21215" indent="-321215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2160" b="1">
          <a:solidFill>
            <a:schemeClr val="tx1"/>
          </a:solidFill>
          <a:latin typeface="+mn-lt"/>
          <a:ea typeface="+mn-ea"/>
          <a:cs typeface="+mn-cs"/>
        </a:defRPr>
      </a:lvl1pPr>
      <a:lvl2pPr marL="698514" indent="-268529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</a:defRPr>
      </a:lvl2pPr>
      <a:lvl3pPr marL="1074112" indent="-215843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80">
          <a:solidFill>
            <a:schemeClr val="tx1"/>
          </a:solidFill>
          <a:latin typeface="FrutigerNext LT Light" pitchFamily="34" charset="0"/>
          <a:ea typeface="+mn-ea"/>
        </a:defRPr>
      </a:lvl3pPr>
      <a:lvl4pPr marL="1500697" indent="-214142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560">
          <a:solidFill>
            <a:schemeClr val="tx1"/>
          </a:solidFill>
          <a:latin typeface="+mj-lt"/>
          <a:ea typeface="+mn-ea"/>
        </a:defRPr>
      </a:lvl4pPr>
      <a:lvl5pPr marL="1930682" indent="-215843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420152" indent="-215843" algn="l" defTabSz="858271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909621" indent="-215843" algn="l" defTabSz="858271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399089" indent="-215843" algn="l" defTabSz="858271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888558" indent="-215843" algn="l" defTabSz="858271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9467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8940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8406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7876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47345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36810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26283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15751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9" descr="dd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" y="6224596"/>
            <a:ext cx="12205233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870291" y="6438900"/>
            <a:ext cx="2773748" cy="271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5780" tIns="42890" rIns="85780" bIns="42890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-92" charset="0"/>
                <a:ea typeface="MS PGothic" pitchFamily="34" charset="-128"/>
              </a:rPr>
              <a:t>HUAWEI TECHNOLOGIES CO., LTD.</a:t>
            </a:r>
            <a:endParaRPr lang="en-US" altLang="zh-CN" sz="2400" dirty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pic>
        <p:nvPicPr>
          <p:cNvPr id="2052" name="Picture 9" descr="8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0015755" y="6399217"/>
            <a:ext cx="1749049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484803" y="6489708"/>
            <a:ext cx="279720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defRPr>
                <a:solidFill>
                  <a:schemeClr val="tx1"/>
                </a:solidFill>
                <a:latin typeface="FrutigerNext LT Bold" pitchFamily="-92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zh-CN" sz="1200" smtClean="0">
                <a:solidFill>
                  <a:srgbClr val="000000"/>
                </a:solidFill>
                <a:ea typeface="MS PGothic" pitchFamily="34" charset="-128"/>
              </a:rPr>
              <a:t>Page </a:t>
            </a:r>
            <a:fld id="{B11D081D-B02E-4087-B4F5-A30272597157}" type="slidenum">
              <a:rPr lang="de-DE" altLang="zh-CN" sz="1200" smtClean="0">
                <a:solidFill>
                  <a:srgbClr val="000000"/>
                </a:solidFill>
                <a:ea typeface="MS PGothic" pitchFamily="34" charset="-128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zh-CN" sz="12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054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527263" y="44456"/>
            <a:ext cx="10331250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1496" tIns="35748" rIns="71496" bIns="357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5192096" y="6438906"/>
            <a:ext cx="1578013" cy="271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5746" tIns="42871" rIns="85746" bIns="42871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2545224" y="528640"/>
            <a:ext cx="2460528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780" tIns="42890" rIns="85780" bIns="42890"/>
          <a:lstStyle/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:32-35pt  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200" dirty="0">
                <a:solidFill>
                  <a:srgbClr val="FFFFFF"/>
                </a:solidFill>
              </a:rPr>
              <a:t>: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2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200" dirty="0">
                <a:solidFill>
                  <a:srgbClr val="FFFFFF"/>
                </a:solidFill>
              </a:rPr>
              <a:t> LT Medium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200" dirty="0">
                <a:solidFill>
                  <a:srgbClr val="FFFFFF"/>
                </a:solidFill>
              </a:rPr>
              <a:t>: Arial</a:t>
            </a:r>
          </a:p>
          <a:p>
            <a:pPr algn="r" defTabSz="858271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:30-32pt  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英文正文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:20-22pt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子目录 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) :18pt  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200" dirty="0">
                <a:solidFill>
                  <a:srgbClr val="FFFFFF"/>
                </a:solidFill>
              </a:rPr>
              <a:t>: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2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200" dirty="0">
                <a:solidFill>
                  <a:srgbClr val="FFFFFF"/>
                </a:solidFill>
              </a:rPr>
              <a:t> LT Regular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200" dirty="0">
                <a:solidFill>
                  <a:srgbClr val="FFFFFF"/>
                </a:solidFill>
              </a:rPr>
              <a:t>: Arial</a:t>
            </a:r>
          </a:p>
          <a:p>
            <a:pPr algn="r" defTabSz="858271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中文正文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:18-20pt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子目录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):18pt 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细黑体 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12270886" y="1423996"/>
            <a:ext cx="1399663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780" tIns="42890" rIns="85780" bIns="42890"/>
          <a:lstStyle/>
          <a:p>
            <a:pPr defTabSz="85827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华文细黑" pitchFamily="2" charset="-122"/>
              </a:rPr>
              <a:t>配色参考方案：</a:t>
            </a:r>
          </a:p>
          <a:p>
            <a:pPr defTabSz="85827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华文细黑" pitchFamily="2" charset="-122"/>
              </a:rPr>
              <a:t>建议同一页面内不超过四种颜色，以下是</a:t>
            </a:r>
            <a:r>
              <a:rPr lang="en-US" altLang="zh-CN" sz="1200" dirty="0">
                <a:solidFill>
                  <a:srgbClr val="FFFFFF"/>
                </a:solidFill>
                <a:latin typeface="华文细黑" pitchFamily="2" charset="-122"/>
              </a:rPr>
              <a:t>13</a:t>
            </a:r>
            <a:r>
              <a:rPr lang="zh-CN" altLang="en-US" sz="1200" dirty="0">
                <a:solidFill>
                  <a:srgbClr val="FFFFFF"/>
                </a:solidFill>
                <a:latin typeface="华文细黑" pitchFamily="2" charset="-122"/>
              </a:rPr>
              <a:t>组配色方案，同一页面内只选择一组使用。（仅供参考）</a:t>
            </a: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12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zh-CN" altLang="en-US" sz="1200" dirty="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12270886" y="-61906"/>
            <a:ext cx="1399663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780" tIns="42890" rIns="85780" bIns="42890"/>
          <a:lstStyle/>
          <a:p>
            <a:pPr defTabSz="85827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华文细黑" pitchFamily="2" charset="-122"/>
              </a:rPr>
              <a:t>客户或者合作伙伴的标志放在右上角</a:t>
            </a:r>
            <a:r>
              <a:rPr lang="en-US" altLang="zh-CN" sz="1200" dirty="0">
                <a:solidFill>
                  <a:srgbClr val="FFFFFF"/>
                </a:solidFill>
                <a:latin typeface="华文细黑" pitchFamily="2" charset="-122"/>
              </a:rPr>
              <a:t>.</a:t>
            </a: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12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zh-CN" altLang="en-US" sz="1200" dirty="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059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0293" y="1641478"/>
            <a:ext cx="10576879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1508" tIns="35754" rIns="71508" bIns="357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12364047" y="5032711"/>
            <a:ext cx="1226028" cy="28349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7878" tIns="48938" rIns="97878" bIns="48938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ea typeface="MS PGothic" pitchFamily="34" charset="-128"/>
            </a:endParaRP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12478399" y="3789362"/>
            <a:ext cx="986751" cy="182563"/>
            <a:chOff x="5893" y="2387"/>
            <a:chExt cx="466" cy="115"/>
          </a:xfrm>
        </p:grpSpPr>
        <p:sp>
          <p:nvSpPr>
            <p:cNvPr id="28754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55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56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57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12478399" y="4005265"/>
            <a:ext cx="986751" cy="182563"/>
            <a:chOff x="5893" y="2523"/>
            <a:chExt cx="466" cy="115"/>
          </a:xfrm>
        </p:grpSpPr>
        <p:sp>
          <p:nvSpPr>
            <p:cNvPr id="28759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0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1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2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12478399" y="4221168"/>
            <a:ext cx="986751" cy="182563"/>
            <a:chOff x="5893" y="2659"/>
            <a:chExt cx="466" cy="115"/>
          </a:xfrm>
        </p:grpSpPr>
        <p:sp>
          <p:nvSpPr>
            <p:cNvPr id="28764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5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6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7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12478399" y="3573464"/>
            <a:ext cx="986751" cy="188912"/>
            <a:chOff x="5893" y="2251"/>
            <a:chExt cx="466" cy="119"/>
          </a:xfrm>
        </p:grpSpPr>
        <p:sp>
          <p:nvSpPr>
            <p:cNvPr id="28769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0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1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2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12478399" y="4581529"/>
            <a:ext cx="986751" cy="182563"/>
            <a:chOff x="5893" y="2886"/>
            <a:chExt cx="466" cy="115"/>
          </a:xfrm>
        </p:grpSpPr>
        <p:sp>
          <p:nvSpPr>
            <p:cNvPr id="28774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5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6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7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12478399" y="4797432"/>
            <a:ext cx="986751" cy="182563"/>
            <a:chOff x="5893" y="3022"/>
            <a:chExt cx="466" cy="115"/>
          </a:xfrm>
        </p:grpSpPr>
        <p:sp>
          <p:nvSpPr>
            <p:cNvPr id="28779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0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1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2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12478399" y="5013331"/>
            <a:ext cx="986751" cy="182563"/>
            <a:chOff x="5893" y="3158"/>
            <a:chExt cx="466" cy="115"/>
          </a:xfrm>
        </p:grpSpPr>
        <p:sp>
          <p:nvSpPr>
            <p:cNvPr id="28784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5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6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7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12478399" y="5373689"/>
            <a:ext cx="986751" cy="182563"/>
            <a:chOff x="5893" y="3385"/>
            <a:chExt cx="466" cy="115"/>
          </a:xfrm>
        </p:grpSpPr>
        <p:sp>
          <p:nvSpPr>
            <p:cNvPr id="28789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0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1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2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0" name="Group 121"/>
          <p:cNvGrpSpPr>
            <a:grpSpLocks/>
          </p:cNvGrpSpPr>
          <p:nvPr/>
        </p:nvGrpSpPr>
        <p:grpSpPr bwMode="auto">
          <a:xfrm>
            <a:off x="12478399" y="5589592"/>
            <a:ext cx="986751" cy="182563"/>
            <a:chOff x="5893" y="3521"/>
            <a:chExt cx="466" cy="115"/>
          </a:xfrm>
        </p:grpSpPr>
        <p:sp>
          <p:nvSpPr>
            <p:cNvPr id="28794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5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6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7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1" name="Group 126"/>
          <p:cNvGrpSpPr>
            <a:grpSpLocks/>
          </p:cNvGrpSpPr>
          <p:nvPr/>
        </p:nvGrpSpPr>
        <p:grpSpPr bwMode="auto">
          <a:xfrm>
            <a:off x="12478399" y="5805488"/>
            <a:ext cx="986751" cy="182563"/>
            <a:chOff x="5893" y="3657"/>
            <a:chExt cx="466" cy="115"/>
          </a:xfrm>
        </p:grpSpPr>
        <p:sp>
          <p:nvSpPr>
            <p:cNvPr id="28799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0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1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2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2" name="Group 131"/>
          <p:cNvGrpSpPr>
            <a:grpSpLocks/>
          </p:cNvGrpSpPr>
          <p:nvPr/>
        </p:nvGrpSpPr>
        <p:grpSpPr bwMode="auto">
          <a:xfrm>
            <a:off x="12478399" y="6165853"/>
            <a:ext cx="986751" cy="182563"/>
            <a:chOff x="5893" y="3884"/>
            <a:chExt cx="466" cy="115"/>
          </a:xfrm>
        </p:grpSpPr>
        <p:sp>
          <p:nvSpPr>
            <p:cNvPr id="28804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5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6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7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3" name="Group 136"/>
          <p:cNvGrpSpPr>
            <a:grpSpLocks/>
          </p:cNvGrpSpPr>
          <p:nvPr/>
        </p:nvGrpSpPr>
        <p:grpSpPr bwMode="auto">
          <a:xfrm>
            <a:off x="12478399" y="6391278"/>
            <a:ext cx="986751" cy="182563"/>
            <a:chOff x="5893" y="4026"/>
            <a:chExt cx="466" cy="115"/>
          </a:xfrm>
        </p:grpSpPr>
        <p:sp>
          <p:nvSpPr>
            <p:cNvPr id="28809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0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1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2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4" name="Group 141"/>
          <p:cNvGrpSpPr>
            <a:grpSpLocks/>
          </p:cNvGrpSpPr>
          <p:nvPr/>
        </p:nvGrpSpPr>
        <p:grpSpPr bwMode="auto">
          <a:xfrm>
            <a:off x="12478399" y="6615114"/>
            <a:ext cx="986751" cy="182563"/>
            <a:chOff x="5893" y="4167"/>
            <a:chExt cx="466" cy="115"/>
          </a:xfrm>
        </p:grpSpPr>
        <p:sp>
          <p:nvSpPr>
            <p:cNvPr id="28814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5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6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7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sp>
        <p:nvSpPr>
          <p:cNvPr id="28818" name="Line 146"/>
          <p:cNvSpPr>
            <a:spLocks noChangeShapeType="1"/>
          </p:cNvSpPr>
          <p:nvPr userDrawn="1"/>
        </p:nvSpPr>
        <p:spPr bwMode="auto">
          <a:xfrm flipV="1">
            <a:off x="334565" y="908050"/>
            <a:ext cx="11622923" cy="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/>
          </a:ln>
          <a:effectLst/>
        </p:spPr>
        <p:txBody>
          <a:bodyPr lIns="97892" tIns="48946" rIns="97892" bIns="48946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010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4" r:id="rId13"/>
    <p:sldLayoutId id="2147483965" r:id="rId14"/>
    <p:sldLayoutId id="2147483966" r:id="rId15"/>
    <p:sldLayoutId id="2147483967" r:id="rId16"/>
    <p:sldLayoutId id="2147483969" r:id="rId17"/>
  </p:sldLayoutIdLst>
  <p:hf sldNum="0" hdr="0" ftr="0"/>
  <p:txStyles>
    <p:titleStyle>
      <a:lvl1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+mj-lt"/>
          <a:ea typeface="+mj-ea"/>
          <a:cs typeface="+mj-cs"/>
        </a:defRPr>
      </a:lvl1pPr>
      <a:lvl2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89467" algn="l" defTabSz="858271" rtl="0" fontAlgn="base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78940" algn="l" defTabSz="858271" rtl="0" fontAlgn="base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468406" algn="l" defTabSz="858271" rtl="0" fontAlgn="base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957876" algn="l" defTabSz="858271" rtl="0" fontAlgn="base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21215" indent="-321215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2160" b="1">
          <a:solidFill>
            <a:schemeClr val="tx1"/>
          </a:solidFill>
          <a:latin typeface="+mn-lt"/>
          <a:ea typeface="+mn-ea"/>
          <a:cs typeface="+mn-cs"/>
        </a:defRPr>
      </a:lvl1pPr>
      <a:lvl2pPr marL="698514" indent="-268529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</a:defRPr>
      </a:lvl2pPr>
      <a:lvl3pPr marL="1074112" indent="-215843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80">
          <a:solidFill>
            <a:schemeClr val="tx1"/>
          </a:solidFill>
          <a:latin typeface="FrutigerNext LT Light" pitchFamily="34" charset="0"/>
          <a:ea typeface="+mn-ea"/>
        </a:defRPr>
      </a:lvl3pPr>
      <a:lvl4pPr marL="1500697" indent="-214142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560">
          <a:solidFill>
            <a:schemeClr val="tx1"/>
          </a:solidFill>
          <a:latin typeface="+mj-lt"/>
          <a:ea typeface="+mn-ea"/>
        </a:defRPr>
      </a:lvl4pPr>
      <a:lvl5pPr marL="1930682" indent="-215843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420152" indent="-215843" algn="l" defTabSz="858271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909621" indent="-215843" algn="l" defTabSz="858271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399089" indent="-215843" algn="l" defTabSz="858271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888558" indent="-215843" algn="l" defTabSz="858271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9467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8940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8406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7876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47345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36810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26283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15751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edgegallery/community/blob/master/AppStore%20and%20Developer%20Joint%20PT/Release/Requirement%20analysis/%E7%94%9F%E6%80%81%E8%83%BD%E5%8A%9B%E5%A4%8D%E7%94%A8%E9%97%AE%E9%A2%98%E5%88%86%E6%9E%904.pptx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99503" y="2051222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kumimoji="1" lang="zh-CN" altLang="en-US" sz="32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82465" y="1589557"/>
            <a:ext cx="3693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kern="0" dirty="0" smtClean="0">
                <a:solidFill>
                  <a:srgbClr val="000000"/>
                </a:solidFill>
                <a:ea typeface="华文细黑" pitchFamily="2" charset="-122"/>
              </a:rPr>
              <a:t>developer</a:t>
            </a:r>
            <a:r>
              <a:rPr lang="zh-CN" altLang="en-US" sz="2400" kern="0" dirty="0" smtClean="0">
                <a:solidFill>
                  <a:srgbClr val="000000"/>
                </a:solidFill>
                <a:ea typeface="华文细黑" pitchFamily="2" charset="-122"/>
              </a:rPr>
              <a:t>署</a:t>
            </a:r>
            <a:r>
              <a:rPr lang="zh-CN" altLang="en-US" sz="2400" kern="0" dirty="0">
                <a:solidFill>
                  <a:srgbClr val="000000"/>
                </a:solidFill>
                <a:ea typeface="华文细黑" pitchFamily="2" charset="-122"/>
              </a:rPr>
              <a:t>测试</a:t>
            </a:r>
            <a:r>
              <a:rPr lang="zh-CN" altLang="en-US" sz="2400" kern="0" dirty="0" smtClean="0">
                <a:solidFill>
                  <a:srgbClr val="000000"/>
                </a:solidFill>
                <a:ea typeface="华文细黑" pitchFamily="2" charset="-122"/>
              </a:rPr>
              <a:t>流程优化</a:t>
            </a:r>
            <a:endParaRPr lang="en-US" altLang="zh-CN" sz="2400" kern="0" dirty="0">
              <a:solidFill>
                <a:srgbClr val="000000"/>
              </a:solidFill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48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367480" y="1369024"/>
            <a:ext cx="3459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迭代一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93340" y="1855057"/>
            <a:ext cx="724929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前台：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整个框架的搭建，可展示的静态界面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下周或者下下周会有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UCD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的人做界面优化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（下周完成）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完成应用开发界面开发（前后台） 九州云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.Developer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注册边缘节点的数据库和接口设计和补齐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新增一个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yaml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文件校验接口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.Test-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接口和数据库补齐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3.API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能力发布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管理的数据库和接口补齐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(2)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能力详情界面优化，显示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kong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路由信息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4.API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）多语言</a:t>
            </a:r>
            <a:r>
              <a:rPr kumimoji="1" lang="en-US" altLang="zh-CN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SDK</a:t>
            </a:r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的集成（</a:t>
            </a:r>
            <a:r>
              <a:rPr kumimoji="1" lang="en-US" altLang="zh-CN" sz="1200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mep</a:t>
            </a:r>
            <a:r>
              <a:rPr kumimoji="1" lang="en-US" altLang="zh-CN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API</a:t>
            </a:r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），支持下载和安装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指导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开发者可以删除自己发布的</a:t>
            </a:r>
            <a:r>
              <a:rPr kumimoji="1" lang="en-US" altLang="zh-CN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生态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能力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管理界面的优化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zh-CN" altLang="en-US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01293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27880" y="140369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sz="1200" dirty="0"/>
          </a:p>
          <a:p>
            <a:r>
              <a:rPr lang="en-US" altLang="zh-CN" sz="1200" dirty="0" err="1"/>
              <a:t>Deveoper</a:t>
            </a:r>
            <a:r>
              <a:rPr lang="en-US" altLang="zh-CN" sz="1200" dirty="0"/>
              <a:t> </a:t>
            </a:r>
            <a:r>
              <a:rPr lang="zh-CN" altLang="en-US" sz="1200" dirty="0"/>
              <a:t>前后台代码讲解，本地开发环境搭建 邹玲莉 张</a:t>
            </a:r>
            <a:r>
              <a:rPr lang="zh-CN" altLang="en-US" sz="1200" dirty="0" smtClean="0"/>
              <a:t>海龙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/>
              <a:t>需求排序 张</a:t>
            </a:r>
            <a:r>
              <a:rPr lang="zh-CN" altLang="en-US" sz="1200" dirty="0" smtClean="0"/>
              <a:t>海龙</a:t>
            </a:r>
            <a:endParaRPr lang="en-US" altLang="zh-CN" sz="1200" dirty="0" smtClean="0"/>
          </a:p>
          <a:p>
            <a:r>
              <a:rPr lang="en-US" altLang="zh-CN" sz="1200" dirty="0" smtClean="0"/>
              <a:t>11.6</a:t>
            </a:r>
          </a:p>
          <a:p>
            <a:r>
              <a:rPr lang="en-US" altLang="zh-CN" sz="1200" dirty="0" smtClean="0"/>
              <a:t>API</a:t>
            </a:r>
            <a:r>
              <a:rPr lang="zh-CN" altLang="en-US" sz="1200" dirty="0" smtClean="0"/>
              <a:t>管理界面的优化</a:t>
            </a:r>
            <a:endParaRPr lang="en-US" altLang="zh-CN" sz="1200" dirty="0" smtClean="0"/>
          </a:p>
          <a:p>
            <a:r>
              <a:rPr lang="en-US" altLang="zh-CN" sz="1200" dirty="0" smtClean="0"/>
              <a:t>SDK</a:t>
            </a:r>
            <a:r>
              <a:rPr lang="zh-CN" altLang="en-US" sz="1200" dirty="0" smtClean="0"/>
              <a:t>的集成</a:t>
            </a:r>
            <a:endParaRPr lang="zh-CN" altLang="en-US" sz="1200" dirty="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3122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17566" y="497007"/>
            <a:ext cx="3416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4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注册边缘节点的数据库和接口设计和补齐</a:t>
            </a:r>
            <a:endParaRPr kumimoji="1" lang="en-US" altLang="zh-CN" sz="14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460580"/>
              </p:ext>
            </p:extLst>
          </p:nvPr>
        </p:nvGraphicFramePr>
        <p:xfrm>
          <a:off x="1581383" y="804784"/>
          <a:ext cx="7274292" cy="240352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290561"/>
                <a:gridCol w="2290561"/>
                <a:gridCol w="2693170"/>
              </a:tblGrid>
              <a:tr h="1440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类型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40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host_id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服务器</a:t>
                      </a:r>
                      <a:r>
                        <a:rPr lang="en-US" altLang="zh-CN" sz="1050" dirty="0" smtClean="0">
                          <a:effectLst/>
                        </a:rPr>
                        <a:t>ID</a:t>
                      </a:r>
                      <a:r>
                        <a:rPr lang="zh-CN" sz="1050" kern="100" dirty="0" smtClean="0">
                          <a:effectLst/>
                        </a:rPr>
                        <a:t>主</a:t>
                      </a:r>
                      <a:r>
                        <a:rPr lang="zh-CN" sz="1050" kern="100" dirty="0">
                          <a:effectLst/>
                        </a:rPr>
                        <a:t>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32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name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服务器名称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40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address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地址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5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architecture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架构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5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solidFill>
                            <a:schemeClr val="accent1"/>
                          </a:solidFill>
                          <a:effectLst/>
                        </a:rPr>
                        <a:t>status 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solidFill>
                            <a:schemeClr val="accent1"/>
                          </a:solidFill>
                          <a:effectLst/>
                        </a:rPr>
                        <a:t>varchar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solidFill>
                            <a:schemeClr val="accent1"/>
                          </a:solidFill>
                          <a:effectLst/>
                        </a:rPr>
                        <a:t>状态（可用、占用）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5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protocol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协议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5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ip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IP</a:t>
                      </a:r>
                      <a:r>
                        <a:rPr lang="zh-CN" altLang="en-US" sz="1050" dirty="0" smtClean="0">
                          <a:effectLst/>
                        </a:rPr>
                        <a:t>地址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5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userId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solidFill>
                            <a:schemeClr val="accent1"/>
                          </a:solidFill>
                          <a:effectLst/>
                        </a:rPr>
                        <a:t>varchar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5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os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操作系统名称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5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port_range_min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int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端口最小值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5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port_range_max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int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端口最大值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5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port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int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端口值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5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delete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bool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是否删除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5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isPublic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是否公开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140005" y="1309071"/>
            <a:ext cx="26104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0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kumimoji="1" lang="zh-CN" altLang="en-US" sz="10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kumimoji="1" lang="en-US" altLang="zh-CN" sz="1000" dirty="0" err="1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userid</a:t>
            </a:r>
            <a:r>
              <a:rPr kumimoji="1" lang="zh-CN" altLang="en-US" sz="10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参数：开发者可以配置自己的边缘节点信息，仅当前开发者自己可用，默认节点用户为</a:t>
            </a:r>
            <a:r>
              <a:rPr kumimoji="1" lang="en-US" altLang="zh-CN" sz="10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admin</a:t>
            </a:r>
            <a:r>
              <a:rPr kumimoji="1" lang="zh-CN" altLang="en-US" sz="10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000" dirty="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0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kumimoji="1" lang="zh-CN" altLang="en-US" sz="10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节点自动分配：</a:t>
            </a:r>
            <a:endParaRPr kumimoji="1" lang="en-US" altLang="zh-CN" sz="1000" dirty="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0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判断节点是否被占用</a:t>
            </a:r>
            <a:endParaRPr kumimoji="1" lang="en-US" altLang="zh-CN" sz="1000" dirty="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0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分配节点后，修改节点状态</a:t>
            </a:r>
            <a:endParaRPr kumimoji="1" lang="en-US" altLang="zh-CN" sz="1000" dirty="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0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kumimoji="1" lang="zh-CN" altLang="en-US" sz="10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开发者新增节点，但不使用场景</a:t>
            </a:r>
            <a:endParaRPr kumimoji="1" lang="en-US" altLang="zh-CN" sz="1000" dirty="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endParaRPr kumimoji="1" lang="zh-CN" altLang="en-US" sz="1000" dirty="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340747"/>
              </p:ext>
            </p:extLst>
          </p:nvPr>
        </p:nvGraphicFramePr>
        <p:xfrm>
          <a:off x="1297053" y="3261349"/>
          <a:ext cx="8045565" cy="2733793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921669"/>
                <a:gridCol w="956114"/>
                <a:gridCol w="2866410"/>
                <a:gridCol w="2301372"/>
              </a:tblGrid>
              <a:tr h="3334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53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/developer/v1/hosts/ </a:t>
                      </a:r>
                      <a:r>
                        <a:rPr lang="en-US" sz="1050" kern="100" dirty="0" smtClean="0">
                          <a:effectLst/>
                        </a:rPr>
                        <a:t>POST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DELETE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050" kern="100" baseline="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projectId</a:t>
                      </a: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 {</a:t>
                      </a:r>
                      <a:r>
                        <a:rPr lang="en-US" altLang="zh-CN" sz="1050" kern="100" baseline="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userId</a:t>
                      </a: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增加边缘节点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hostId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"name":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"address":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"architecture":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</a:t>
                      </a: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"status": "NORMAL",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ip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  <a:endParaRPr lang="en-US" sz="1050" kern="100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"protocol":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"port": 0,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os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portRangeMin</a:t>
                      </a:r>
                      <a:r>
                        <a:rPr lang="en-US" sz="1050" kern="100" dirty="0" smtClean="0">
                          <a:effectLst/>
                        </a:rPr>
                        <a:t>": 0,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portRangeMax</a:t>
                      </a:r>
                      <a:r>
                        <a:rPr lang="en-US" sz="1050" kern="100" dirty="0" smtClean="0">
                          <a:effectLst/>
                        </a:rPr>
                        <a:t>": 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}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 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hostId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"name":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"address":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"architecture":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</a:t>
                      </a: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"status": "NORMAL",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ip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</a:t>
                      </a:r>
                      <a:r>
                        <a:rPr lang="en-US" sz="1050" kern="100" dirty="0" smtClean="0">
                          <a:effectLst/>
                        </a:rPr>
                        <a:t>"protocol":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"port": 0,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os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portRangeMin</a:t>
                      </a:r>
                      <a:r>
                        <a:rPr lang="en-US" sz="1050" kern="100" dirty="0" smtClean="0">
                          <a:effectLst/>
                        </a:rPr>
                        <a:t>": 0,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portRangeMax</a:t>
                      </a:r>
                      <a:r>
                        <a:rPr lang="en-US" sz="1050" kern="100" dirty="0" smtClean="0">
                          <a:effectLst/>
                        </a:rPr>
                        <a:t>": 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140005" y="1014188"/>
            <a:ext cx="207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主要工作：</a:t>
            </a:r>
          </a:p>
        </p:txBody>
      </p:sp>
    </p:spTree>
    <p:extLst>
      <p:ext uri="{BB962C8B-B14F-4D97-AF65-F5344CB8AC3E}">
        <p14:creationId xmlns:p14="http://schemas.microsoft.com/office/powerpoint/2010/main" val="2942494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339546" y="576649"/>
            <a:ext cx="215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节点分配流程</a:t>
            </a:r>
          </a:p>
        </p:txBody>
      </p:sp>
      <p:sp>
        <p:nvSpPr>
          <p:cNvPr id="7" name="矩形 6"/>
          <p:cNvSpPr/>
          <p:nvPr/>
        </p:nvSpPr>
        <p:spPr>
          <a:xfrm>
            <a:off x="3271983" y="1193388"/>
            <a:ext cx="1648234" cy="4445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/>
              <a:t>获取当前用户是否已经上传节点信息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2149742" y="2408817"/>
            <a:ext cx="1648234" cy="4445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/>
              <a:t>已经上传，返回节点信息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4643916" y="2408817"/>
            <a:ext cx="1608604" cy="4445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/>
              <a:t>没有上传，上传</a:t>
            </a:r>
            <a:r>
              <a:rPr lang="en-US" altLang="zh-CN" sz="1400" dirty="0" smtClean="0"/>
              <a:t>IP</a:t>
            </a:r>
            <a:r>
              <a:rPr lang="zh-CN" altLang="en-US" sz="1400" dirty="0" smtClean="0"/>
              <a:t>信息</a:t>
            </a:r>
            <a:endParaRPr lang="zh-CN" altLang="en-US" sz="1400" dirty="0"/>
          </a:p>
        </p:txBody>
      </p:sp>
      <p:cxnSp>
        <p:nvCxnSpPr>
          <p:cNvPr id="15" name="直接箭头连接符 14"/>
          <p:cNvCxnSpPr>
            <a:stCxn id="7" idx="2"/>
            <a:endCxn id="13" idx="0"/>
          </p:cNvCxnSpPr>
          <p:nvPr/>
        </p:nvCxnSpPr>
        <p:spPr>
          <a:xfrm>
            <a:off x="4096100" y="1637960"/>
            <a:ext cx="1352118" cy="77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2"/>
            <a:endCxn id="12" idx="0"/>
          </p:cNvCxnSpPr>
          <p:nvPr/>
        </p:nvCxnSpPr>
        <p:spPr>
          <a:xfrm flipH="1">
            <a:off x="2973859" y="1637960"/>
            <a:ext cx="1122241" cy="77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665505" y="3624246"/>
            <a:ext cx="1648234" cy="4445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/>
              <a:t>判断节点是否可用</a:t>
            </a:r>
            <a:endParaRPr lang="zh-CN" altLang="en-US" sz="1400" dirty="0"/>
          </a:p>
        </p:txBody>
      </p:sp>
      <p:cxnSp>
        <p:nvCxnSpPr>
          <p:cNvPr id="29" name="直接箭头连接符 28"/>
          <p:cNvCxnSpPr>
            <a:stCxn id="13" idx="2"/>
            <a:endCxn id="21" idx="0"/>
          </p:cNvCxnSpPr>
          <p:nvPr/>
        </p:nvCxnSpPr>
        <p:spPr>
          <a:xfrm flipH="1">
            <a:off x="4489622" y="2853389"/>
            <a:ext cx="958596" cy="77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758248" y="4800537"/>
            <a:ext cx="1729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使用该节点</a:t>
            </a:r>
          </a:p>
        </p:txBody>
      </p:sp>
      <p:cxnSp>
        <p:nvCxnSpPr>
          <p:cNvPr id="33" name="直接箭头连接符 32"/>
          <p:cNvCxnSpPr>
            <a:stCxn id="12" idx="2"/>
            <a:endCxn id="21" idx="0"/>
          </p:cNvCxnSpPr>
          <p:nvPr/>
        </p:nvCxnSpPr>
        <p:spPr>
          <a:xfrm>
            <a:off x="2973859" y="2853389"/>
            <a:ext cx="1515763" cy="77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665505" y="4732236"/>
            <a:ext cx="1648234" cy="4445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/>
              <a:t>启动环境</a:t>
            </a:r>
            <a:endParaRPr lang="zh-CN" altLang="en-US" sz="1400" dirty="0"/>
          </a:p>
        </p:txBody>
      </p:sp>
      <p:cxnSp>
        <p:nvCxnSpPr>
          <p:cNvPr id="36" name="直接箭头连接符 35"/>
          <p:cNvCxnSpPr>
            <a:stCxn id="21" idx="2"/>
            <a:endCxn id="34" idx="0"/>
          </p:cNvCxnSpPr>
          <p:nvPr/>
        </p:nvCxnSpPr>
        <p:spPr>
          <a:xfrm>
            <a:off x="4489622" y="4068818"/>
            <a:ext cx="0" cy="66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758248" y="3688463"/>
            <a:ext cx="1729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导入节点信息</a:t>
            </a:r>
          </a:p>
        </p:txBody>
      </p:sp>
    </p:spTree>
    <p:extLst>
      <p:ext uri="{BB962C8B-B14F-4D97-AF65-F5344CB8AC3E}">
        <p14:creationId xmlns:p14="http://schemas.microsoft.com/office/powerpoint/2010/main" val="1590163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491673"/>
              </p:ext>
            </p:extLst>
          </p:nvPr>
        </p:nvGraphicFramePr>
        <p:xfrm>
          <a:off x="1297053" y="1261616"/>
          <a:ext cx="8045565" cy="147772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533423"/>
                <a:gridCol w="2533423"/>
                <a:gridCol w="2978719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类型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01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file_id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文件</a:t>
                      </a:r>
                      <a:r>
                        <a:rPr lang="en-US" altLang="zh-CN" sz="1050" dirty="0" smtClean="0">
                          <a:effectLst/>
                        </a:rPr>
                        <a:t>ID </a:t>
                      </a:r>
                      <a:r>
                        <a:rPr lang="zh-CN" sz="1050" kern="100" dirty="0" smtClean="0">
                          <a:effectLst/>
                        </a:rPr>
                        <a:t>主</a:t>
                      </a:r>
                      <a:r>
                        <a:rPr lang="zh-CN" sz="1050" kern="100" dirty="0">
                          <a:effectLst/>
                        </a:rPr>
                        <a:t>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93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file_name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文件名称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3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user_id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上传文件的用户</a:t>
                      </a:r>
                      <a:r>
                        <a:rPr lang="en-US" altLang="zh-CN" sz="1050" dirty="0" smtClean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project_id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varchar</a:t>
                      </a:r>
                      <a:endParaRPr lang="zh-CN" alt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项目</a:t>
                      </a:r>
                      <a:r>
                        <a:rPr lang="en-US" altLang="zh-CN" sz="1050" dirty="0" smtClean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content 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text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文件内容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upload_time_stamp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bigint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上传时间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97053" y="914400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tbl_helm_template_yaml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460082"/>
              </p:ext>
            </p:extLst>
          </p:nvPr>
        </p:nvGraphicFramePr>
        <p:xfrm>
          <a:off x="1297053" y="2809561"/>
          <a:ext cx="8045565" cy="3321544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921669"/>
                <a:gridCol w="956114"/>
                <a:gridCol w="2866410"/>
                <a:gridCol w="2301372"/>
              </a:tblGrid>
              <a:tr h="2811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799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/developer/v1/files/helm-template-</a:t>
                      </a:r>
                      <a:r>
                        <a:rPr lang="en-US" altLang="zh-CN" sz="1050" dirty="0" err="1" smtClean="0">
                          <a:effectLst/>
                        </a:rPr>
                        <a:t>yaml</a:t>
                      </a:r>
                      <a:r>
                        <a:rPr lang="en-US" altLang="zh-CN" sz="1050" dirty="0" smtClean="0">
                          <a:effectLst/>
                        </a:rPr>
                        <a:t>  </a:t>
                      </a:r>
                      <a:r>
                        <a:rPr lang="en-US" sz="1050" kern="100" dirty="0" smtClean="0">
                          <a:effectLst/>
                        </a:rPr>
                        <a:t>POST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DELETE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上传并校验部署文件</a:t>
                      </a:r>
                      <a:r>
                        <a:rPr lang="en-US" altLang="zh-CN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yaml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“file”:</a:t>
                      </a:r>
                      <a:r>
                        <a:rPr lang="en-US" sz="1050" kern="100" baseline="0" dirty="0" smtClean="0">
                          <a:effectLst/>
                        </a:rPr>
                        <a:t> “</a:t>
                      </a:r>
                      <a:r>
                        <a:rPr lang="en-US" sz="1050" kern="100" baseline="0" dirty="0" err="1" smtClean="0">
                          <a:effectLst/>
                        </a:rPr>
                        <a:t>MultipartFileclass</a:t>
                      </a:r>
                      <a:r>
                        <a:rPr lang="en-US" sz="1050" kern="100" baseline="0" dirty="0" smtClean="0">
                          <a:effectLst/>
                        </a:rPr>
                        <a:t>”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fileId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fileName</a:t>
                      </a:r>
                      <a:r>
                        <a:rPr lang="en-US" sz="1050" kern="100" dirty="0" smtClean="0">
                          <a:effectLst/>
                        </a:rPr>
                        <a:t>": "string“,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fileId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fileName</a:t>
                      </a:r>
                      <a:r>
                        <a:rPr lang="en-US" sz="1050" kern="100" dirty="0" smtClean="0">
                          <a:effectLst/>
                        </a:rPr>
                        <a:t>": "string“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}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18887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/developer/v1/files/  check</a:t>
                      </a:r>
                      <a:r>
                        <a:rPr lang="en-US" altLang="zh-CN" sz="1050" baseline="0" dirty="0" smtClean="0">
                          <a:effectLst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</a:rPr>
                        <a:t>POST</a:t>
                      </a:r>
                      <a:r>
                        <a:rPr lang="zh-CN" altLang="en-US" sz="1050" kern="100" dirty="0" smtClean="0">
                          <a:effectLst/>
                        </a:rPr>
                        <a:t>（新增）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校验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fileId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“type”: “string”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 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fileId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fileName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"string“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“result”: [{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“format”: success,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“reason”: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""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},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{“image”: success,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“reason”: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""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},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{“service”: success,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“reason”: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""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      ]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}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183027" y="502508"/>
            <a:ext cx="229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新增一个</a:t>
            </a:r>
            <a:r>
              <a:rPr kumimoji="1" lang="en-US" altLang="zh-CN" sz="120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yaml</a:t>
            </a:r>
            <a:r>
              <a:rPr kumimoji="1" lang="zh-CN" altLang="en-US" sz="120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文件校验接口</a:t>
            </a:r>
            <a:endParaRPr kumimoji="1" lang="en-US" altLang="zh-CN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125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110608" y="306388"/>
            <a:ext cx="58324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/>
                <a:ea typeface="华文细黑" pitchFamily="2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lvl="0" defTabSz="914400">
              <a:defRPr/>
            </a:pP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配置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检查</a:t>
            </a:r>
            <a:endParaRPr lang="zh-CN" altLang="en-US" kern="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3590449" y="3496405"/>
            <a:ext cx="8238" cy="82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88323" y="4081031"/>
          <a:ext cx="6461802" cy="1493520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741705"/>
                <a:gridCol w="1260360"/>
                <a:gridCol w="945270"/>
                <a:gridCol w="951330"/>
                <a:gridCol w="854379"/>
                <a:gridCol w="854379"/>
                <a:gridCol w="854379"/>
              </a:tblGrid>
              <a:tr h="436753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关键字</a:t>
                      </a:r>
                      <a:r>
                        <a:rPr lang="en-US" altLang="zh-CN" sz="1200" dirty="0" smtClean="0"/>
                        <a:t>key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kind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metadata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resources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volumes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Service</a:t>
                      </a:r>
                      <a:endParaRPr lang="zh-CN" altLang="en-US" sz="1200" dirty="0"/>
                    </a:p>
                  </a:txBody>
                  <a:tcPr/>
                </a:tc>
              </a:tr>
              <a:tr h="436753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描述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资源类型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Pod</a:t>
                      </a:r>
                      <a:r>
                        <a:rPr lang="zh-CN" altLang="en-US" sz="1200" dirty="0" smtClean="0"/>
                        <a:t>信息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容器信息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资源管理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挂载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开放的服务</a:t>
                      </a:r>
                      <a:endParaRPr lang="zh-CN" altLang="en-US" sz="1200" dirty="0"/>
                    </a:p>
                  </a:txBody>
                  <a:tcPr/>
                </a:tc>
              </a:tr>
              <a:tr h="55322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Pod</a:t>
                      </a:r>
                      <a:r>
                        <a:rPr lang="zh-CN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Deployment</a:t>
                      </a:r>
                      <a:r>
                        <a:rPr lang="zh-CN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StatedulSet</a:t>
                      </a:r>
                      <a:r>
                        <a:rPr lang="zh-CN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ConfigMap</a:t>
                      </a:r>
                      <a:r>
                        <a:rPr lang="zh-CN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Secret</a:t>
                      </a:r>
                      <a:r>
                        <a:rPr lang="zh-CN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名称、</a:t>
                      </a:r>
                      <a:r>
                        <a:rPr lang="en-US" altLang="zh-CN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r>
                        <a:rPr lang="zh-CN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、标签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Image</a:t>
                      </a:r>
                      <a:r>
                        <a:rPr lang="zh-CN" altLang="en-US" sz="800" dirty="0" smtClean="0"/>
                        <a:t>、</a:t>
                      </a:r>
                      <a:r>
                        <a:rPr lang="en-US" altLang="zh-CN" sz="800" baseline="0" dirty="0" smtClean="0"/>
                        <a:t> tag</a:t>
                      </a:r>
                      <a:r>
                        <a:rPr lang="zh-CN" altLang="en-US" sz="800" baseline="0" dirty="0" smtClean="0"/>
                        <a:t>、</a:t>
                      </a:r>
                      <a:endParaRPr lang="en-US" altLang="zh-CN" sz="800" baseline="0" dirty="0" smtClean="0"/>
                    </a:p>
                    <a:p>
                      <a:r>
                        <a:rPr lang="en-US" altLang="zh-CN" sz="800" baseline="0" dirty="0" smtClean="0"/>
                        <a:t>ports</a:t>
                      </a:r>
                      <a:r>
                        <a:rPr lang="zh-CN" altLang="en-US" sz="800" baseline="0" dirty="0" smtClean="0"/>
                        <a:t>、</a:t>
                      </a:r>
                      <a:r>
                        <a:rPr lang="en-US" altLang="zh-CN" sz="800" baseline="0" dirty="0" smtClean="0"/>
                        <a:t> </a:t>
                      </a:r>
                      <a:r>
                        <a:rPr lang="en-US" altLang="zh-CN" sz="800" baseline="0" dirty="0" err="1" smtClean="0"/>
                        <a:t>imagePullPolicy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cpu</a:t>
                      </a:r>
                      <a:r>
                        <a:rPr lang="en-US" altLang="zh-CN" sz="1200" dirty="0" smtClean="0"/>
                        <a:t> memory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hostPath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dirty="0" smtClean="0"/>
                        <a:t>storage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type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dirty="0" smtClean="0"/>
                        <a:t>ports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231688" y="1164476"/>
            <a:ext cx="32371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YAML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语法规则：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大小写敏感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使用缩进表示层级关系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缩进时不允许使用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Tal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键，只允许使用空格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缩进的空格数目不重要，只要相同层级的元素左侧对齐即可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#” 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表示注释，从这个字符一直到行尾，都会被解析器忽略</a:t>
            </a:r>
            <a:endParaRPr lang="zh-CN" altLang="en-US" sz="12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54263" y="3227582"/>
            <a:ext cx="321275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格式校验：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*是否能解析出</a:t>
            </a:r>
            <a:r>
              <a:rPr kumimoji="1" lang="en-US" altLang="zh-CN" sz="10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yaml</a:t>
            </a:r>
            <a:endParaRPr kumimoji="1" lang="en-US" altLang="zh-CN" sz="10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服务信息：是否有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service name</a:t>
            </a:r>
          </a:p>
          <a:p>
            <a:pPr algn="l"/>
            <a:r>
              <a:rPr kumimoji="1" lang="zh-CN" altLang="en-US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 服务名称：</a:t>
            </a:r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position-service</a:t>
            </a:r>
          </a:p>
          <a:p>
            <a:pPr algn="l"/>
            <a:r>
              <a:rPr kumimoji="1" lang="zh-CN" altLang="en-US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 服务类型：</a:t>
            </a:r>
            <a:r>
              <a:rPr kumimoji="1" lang="en-US" altLang="zh-CN" sz="10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NodePort</a:t>
            </a:r>
            <a:endParaRPr kumimoji="1" lang="en-US" altLang="zh-CN" sz="10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 服务端口：</a:t>
            </a:r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32115</a:t>
            </a:r>
          </a:p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镜像信息：是否有</a:t>
            </a:r>
            <a:r>
              <a:rPr kumimoji="1" lang="en-US" altLang="zh-CN" sz="120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images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 容器名：</a:t>
            </a:r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positioning-service-app</a:t>
            </a:r>
          </a:p>
          <a:p>
            <a:pPr algn="l"/>
            <a:r>
              <a:rPr kumimoji="1" lang="zh-CN" altLang="en-US" sz="10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镜像：</a:t>
            </a:r>
            <a:r>
              <a:rPr kumimoji="1" lang="en-US" altLang="zh-CN" sz="10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positioning_service</a:t>
            </a:r>
            <a:endParaRPr kumimoji="1" lang="en-US" altLang="zh-CN" sz="10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en-US" altLang="zh-CN" sz="10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版本：</a:t>
            </a:r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v1.0</a:t>
            </a:r>
          </a:p>
          <a:p>
            <a:pPr algn="l"/>
            <a:r>
              <a:rPr kumimoji="1" lang="zh-CN" altLang="en-US" sz="10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内部端口：</a:t>
            </a:r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9997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50" y="966213"/>
            <a:ext cx="6695066" cy="255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81881" y="510746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创建部署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430237"/>
              </p:ext>
            </p:extLst>
          </p:nvPr>
        </p:nvGraphicFramePr>
        <p:xfrm>
          <a:off x="1502677" y="3092160"/>
          <a:ext cx="9939357" cy="3354034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001499"/>
                <a:gridCol w="988540"/>
                <a:gridCol w="3814119"/>
                <a:gridCol w="3135199"/>
              </a:tblGrid>
              <a:tr h="313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53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/developer/v1/projects/{</a:t>
                      </a:r>
                      <a:r>
                        <a:rPr lang="en-US" altLang="zh-CN" sz="1050" dirty="0" err="1" smtClean="0">
                          <a:effectLst/>
                        </a:rPr>
                        <a:t>projectId</a:t>
                      </a:r>
                      <a:r>
                        <a:rPr lang="en-US" altLang="zh-CN" sz="1050" dirty="0" smtClean="0">
                          <a:effectLst/>
                        </a:rPr>
                        <a:t>}/test-</a:t>
                      </a:r>
                      <a:r>
                        <a:rPr lang="en-US" altLang="zh-CN" sz="1050" dirty="0" err="1" smtClean="0">
                          <a:effectLst/>
                        </a:rPr>
                        <a:t>config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r>
                        <a:rPr lang="en-US" sz="1050" kern="100" dirty="0" smtClean="0">
                          <a:effectLst/>
                        </a:rPr>
                        <a:t>POST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PUT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新建部署</a:t>
                      </a:r>
                      <a:r>
                        <a:rPr lang="en-US" altLang="zh-CN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testId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projectId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agentConfig</a:t>
                      </a:r>
                      <a:r>
                        <a:rPr lang="en-US" altLang="zh-CN" sz="1050" kern="100" dirty="0" smtClean="0">
                          <a:effectLst/>
                        </a:rPr>
                        <a:t>":[]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appImages</a:t>
                      </a:r>
                      <a:r>
                        <a:rPr lang="en-US" altLang="zh-CN" sz="1050" kern="100" dirty="0" smtClean="0">
                          <a:effectLst/>
                        </a:rPr>
                        <a:t>": []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effectLst/>
                        </a:rPr>
                        <a:t>"hosts": [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</a:rPr>
                        <a:t>],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appApiFileId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"status":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[</a:t>
                      </a: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 ]</a:t>
                      </a:r>
                      <a:r>
                        <a:rPr lang="zh-CN" altLang="en-US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，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accessUrl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effectLst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workLoadId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errorLog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appInstanceId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deployDate</a:t>
                      </a:r>
                      <a:r>
                        <a:rPr lang="en-US" altLang="zh-CN" sz="1050" kern="100" dirty="0" smtClean="0">
                          <a:effectLst/>
                        </a:rPr>
                        <a:t>”: “2020-09-14T01:48:09.469Z”</a:t>
                      </a:r>
                      <a:r>
                        <a:rPr lang="zh-CN" altLang="en-US" sz="1050" kern="100" dirty="0" smtClean="0">
                          <a:effectLst/>
                        </a:rPr>
                        <a:t>，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“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filename”</a:t>
                      </a:r>
                      <a:r>
                        <a:rPr lang="zh-CN" alt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：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”string”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“platform”:</a:t>
                      </a: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“k8s”,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 “pod”:[]</a:t>
                      </a:r>
                      <a:endParaRPr lang="en-US" altLang="zh-CN" sz="1050" kern="100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}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testId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projectId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agentConfig</a:t>
                      </a:r>
                      <a:r>
                        <a:rPr lang="en-US" sz="1050" kern="100" dirty="0" smtClean="0">
                          <a:effectLst/>
                        </a:rPr>
                        <a:t>":[]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appImages</a:t>
                      </a:r>
                      <a:r>
                        <a:rPr lang="en-US" sz="1050" kern="100" dirty="0" smtClean="0">
                          <a:effectLst/>
                        </a:rPr>
                        <a:t>": []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</a:t>
                      </a:r>
                      <a:r>
                        <a:rPr lang="en-US" sz="1050" kern="100" dirty="0" smtClean="0">
                          <a:effectLst/>
                        </a:rPr>
                        <a:t>"hosts": [</a:t>
                      </a:r>
                      <a:r>
                        <a:rPr lang="en-US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smtClean="0">
                          <a:effectLst/>
                        </a:rPr>
                        <a:t>],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appApiFileId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"status":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[</a:t>
                      </a: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 ]</a:t>
                      </a:r>
                      <a:r>
                        <a:rPr lang="zh-CN" altLang="en-US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，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accessUrl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</a:t>
                      </a:r>
                      <a:r>
                        <a:rPr lang="en-US" sz="1050" kern="100" dirty="0" smtClean="0">
                          <a:effectLst/>
                        </a:rPr>
                        <a:t>"</a:t>
                      </a:r>
                      <a:r>
                        <a:rPr lang="en-US" sz="1050" kern="100" dirty="0" err="1" smtClean="0">
                          <a:effectLst/>
                        </a:rPr>
                        <a:t>workLoadId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errorLog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appInstanceId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deployDate</a:t>
                      </a:r>
                      <a:r>
                        <a:rPr lang="en-US" sz="1050" kern="100" dirty="0" smtClean="0">
                          <a:effectLst/>
                        </a:rPr>
                        <a:t>": "2020-09-14T01:48:09.469Z“,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“template-</a:t>
                      </a: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yaml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”: {"</a:t>
                      </a: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fileId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fileName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": "string“}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“platform”:</a:t>
                      </a: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“k8s”,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  “pod”: []</a:t>
                      </a:r>
                      <a:endParaRPr lang="en-US" sz="1050" kern="100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}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156" y="510746"/>
            <a:ext cx="7314878" cy="249586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68580" y="1044958"/>
            <a:ext cx="248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project_id</a:t>
            </a:r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是否已经创建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test-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35468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110241"/>
              </p:ext>
            </p:extLst>
          </p:nvPr>
        </p:nvGraphicFramePr>
        <p:xfrm>
          <a:off x="1120065" y="1296140"/>
          <a:ext cx="7274292" cy="1038967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290561"/>
                <a:gridCol w="2290561"/>
                <a:gridCol w="2693170"/>
              </a:tblGrid>
              <a:tr h="1646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类型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01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group_id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</a:rPr>
                        <a:t>能力组</a:t>
                      </a:r>
                      <a:r>
                        <a:rPr lang="en-US" sz="1050" kern="100" dirty="0" smtClean="0">
                          <a:effectLst/>
                        </a:rPr>
                        <a:t>id   </a:t>
                      </a:r>
                      <a:r>
                        <a:rPr lang="zh-CN" sz="1050" kern="100" dirty="0">
                          <a:effectLst/>
                        </a:rPr>
                        <a:t>主键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93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name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能力名称（例：</a:t>
                      </a: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Service Discovery Location</a:t>
                      </a: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3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type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</a:rPr>
                        <a:t>能力类型：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mep-api</a:t>
                      </a:r>
                      <a:r>
                        <a:rPr lang="en-US" altLang="zh-CN" sz="1050" kern="100" dirty="0" smtClean="0">
                          <a:effectLst/>
                        </a:rPr>
                        <a:t> , eco-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api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description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text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能力详情描述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210293" y="407456"/>
            <a:ext cx="309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 err="1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kumimoji="1" lang="zh-CN" altLang="en-US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管理的数据库设计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34955" y="964843"/>
            <a:ext cx="7359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tbl_openmep_capability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：存储平台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提供的全部能力的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endParaRPr lang="zh-CN" altLang="en-US" sz="1200" dirty="0">
              <a:solidFill>
                <a:srgbClr val="40485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4587" y="2403678"/>
            <a:ext cx="9659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40485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tbl_openmep_capability_detail</a:t>
            </a:r>
            <a:r>
              <a:rPr lang="en-US" altLang="zh-CN" sz="1200" dirty="0">
                <a:solidFill>
                  <a:srgbClr val="40485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1200" dirty="0" smtClean="0">
                <a:solidFill>
                  <a:srgbClr val="40485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存储平台</a:t>
            </a:r>
            <a:r>
              <a:rPr lang="zh-CN" altLang="en-US" sz="1200" dirty="0">
                <a:solidFill>
                  <a:srgbClr val="40485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提供的能力详情（能力所提供的服务）的信息，一个能力对应多个能力详情（服务）</a:t>
            </a:r>
          </a:p>
          <a:p>
            <a:endParaRPr kumimoji="1" lang="zh-CN" altLang="en-US" sz="1200" dirty="0" smtClean="0">
              <a:solidFill>
                <a:srgbClr val="575756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941308"/>
              </p:ext>
            </p:extLst>
          </p:nvPr>
        </p:nvGraphicFramePr>
        <p:xfrm>
          <a:off x="1034955" y="2865343"/>
          <a:ext cx="8258955" cy="259772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600616"/>
                <a:gridCol w="2600616"/>
                <a:gridCol w="3057723"/>
              </a:tblGrid>
              <a:tr h="1511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类型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20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detail_id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能力详情</a:t>
                      </a:r>
                      <a:r>
                        <a:rPr lang="en-US" altLang="zh-CN" sz="1050" dirty="0" smtClean="0">
                          <a:effectLst/>
                        </a:rPr>
                        <a:t>ID  </a:t>
                      </a:r>
                      <a:r>
                        <a:rPr lang="zh-CN" sz="1050" kern="100" dirty="0" smtClean="0">
                          <a:effectLst/>
                        </a:rPr>
                        <a:t>主</a:t>
                      </a:r>
                      <a:r>
                        <a:rPr lang="zh-CN" sz="1050" kern="100" dirty="0">
                          <a:effectLst/>
                        </a:rPr>
                        <a:t>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95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solidFill>
                            <a:schemeClr val="accent1"/>
                          </a:solidFill>
                          <a:effectLst/>
                        </a:rPr>
                        <a:t>service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accent1"/>
                          </a:solidFill>
                          <a:effectLst/>
                        </a:rPr>
                        <a:t>varchar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能力名称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44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solidFill>
                            <a:schemeClr val="accent1"/>
                          </a:solidFill>
                          <a:effectLst/>
                        </a:rPr>
                        <a:t>version 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accent1"/>
                          </a:solidFill>
                          <a:effectLst/>
                        </a:rPr>
                        <a:t>varchar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solidFill>
                            <a:schemeClr val="accent1"/>
                          </a:solidFill>
                          <a:effectLst/>
                        </a:rPr>
                        <a:t>服务版本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84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description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text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能力详情描述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84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provider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服务提供者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84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group_id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能力</a:t>
                      </a:r>
                      <a:r>
                        <a:rPr lang="en-US" altLang="zh-CN" sz="1050" dirty="0" smtClean="0">
                          <a:effectLst/>
                        </a:rPr>
                        <a:t>ID</a:t>
                      </a:r>
                      <a:r>
                        <a:rPr lang="zh-CN" altLang="en-US" sz="1050" dirty="0" smtClean="0">
                          <a:effectLst/>
                        </a:rPr>
                        <a:t>（对应</a:t>
                      </a:r>
                      <a:r>
                        <a:rPr lang="en-US" altLang="zh-CN" sz="1050" dirty="0" err="1" smtClean="0">
                          <a:effectLst/>
                        </a:rPr>
                        <a:t>tbl_openmep_capability</a:t>
                      </a:r>
                      <a:r>
                        <a:rPr lang="zh-CN" altLang="en-US" sz="1050" dirty="0" smtClean="0">
                          <a:effectLst/>
                        </a:rPr>
                        <a:t>的</a:t>
                      </a:r>
                      <a:r>
                        <a:rPr lang="en-US" altLang="zh-CN" sz="1050" dirty="0" err="1" smtClean="0">
                          <a:effectLst/>
                        </a:rPr>
                        <a:t>group_id</a:t>
                      </a:r>
                      <a:r>
                        <a:rPr lang="zh-CN" altLang="en-US" sz="1050" dirty="0" smtClean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84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api_file_id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服务</a:t>
                      </a:r>
                      <a:r>
                        <a:rPr lang="en-US" altLang="zh-CN" sz="1050" dirty="0" smtClean="0">
                          <a:effectLst/>
                        </a:rPr>
                        <a:t>API</a:t>
                      </a:r>
                      <a:r>
                        <a:rPr lang="zh-CN" altLang="en-US" sz="1050" dirty="0" smtClean="0">
                          <a:effectLst/>
                        </a:rPr>
                        <a:t>文件</a:t>
                      </a:r>
                      <a:r>
                        <a:rPr lang="en-US" altLang="zh-CN" sz="1050" dirty="0" smtClean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84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Upload_time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timestamptz</a:t>
                      </a:r>
                      <a:endParaRPr lang="zh-CN" alt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发布时间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32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port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>
                          <a:solidFill>
                            <a:schemeClr val="accent2"/>
                          </a:solidFill>
                          <a:effectLst/>
                        </a:rPr>
                        <a:t>int4 </a:t>
                      </a:r>
                      <a:endParaRPr lang="zh-CN" altLang="zh-CN" sz="1050" kern="100" dirty="0" smtClean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内部端口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84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guide_file_id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solidFill>
                            <a:schemeClr val="accent1"/>
                          </a:solidFill>
                          <a:effectLst/>
                        </a:rPr>
                        <a:t>varchar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指导文档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84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host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string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服务信息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84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app_id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string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应用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84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package_id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string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应用包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84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user_id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string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21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00693" y="415728"/>
            <a:ext cx="3713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管理的接口设计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113802"/>
              </p:ext>
            </p:extLst>
          </p:nvPr>
        </p:nvGraphicFramePr>
        <p:xfrm>
          <a:off x="980302" y="814033"/>
          <a:ext cx="9126220" cy="576072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79782"/>
                <a:gridCol w="605963"/>
                <a:gridCol w="3729990"/>
                <a:gridCol w="261048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732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/developer/v1/capability-groups/</a:t>
                      </a:r>
                      <a:r>
                        <a:rPr lang="en-US" sz="1050" kern="100" dirty="0" smtClean="0">
                          <a:effectLst/>
                        </a:rPr>
                        <a:t>   POST  GET  DELETE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创建能力组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groupId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"name":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"type": "OPENMEP",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"description":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capabilityDetailList</a:t>
                      </a:r>
                      <a:r>
                        <a:rPr lang="en-US" sz="1050" kern="100" dirty="0" smtClean="0">
                          <a:effectLst/>
                        </a:rPr>
                        <a:t>": [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</a:t>
                      </a:r>
                      <a:r>
                        <a:rPr lang="en-US" sz="1050" kern="100" dirty="0" err="1" smtClean="0">
                          <a:effectLst/>
                        </a:rPr>
                        <a:t>detailId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</a:t>
                      </a:r>
                      <a:r>
                        <a:rPr lang="en-US" sz="1050" kern="100" dirty="0" err="1" smtClean="0">
                          <a:effectLst/>
                        </a:rPr>
                        <a:t>groupId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"service":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"version":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"description":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"provider":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“</a:t>
                      </a:r>
                      <a:r>
                        <a:rPr lang="en-US" sz="1050" kern="100" dirty="0" err="1" smtClean="0">
                          <a:effectLst/>
                        </a:rPr>
                        <a:t>apiFileId</a:t>
                      </a:r>
                      <a:r>
                        <a:rPr lang="en-US" sz="1050" kern="100" dirty="0" smtClean="0">
                          <a:effectLst/>
                        </a:rPr>
                        <a:t>”: “string”,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“host”: “string”,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    “port”: </a:t>
                      </a: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int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,</a:t>
                      </a:r>
                      <a:endParaRPr lang="en-US" sz="1050" kern="100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     “</a:t>
                      </a:r>
                      <a:r>
                        <a:rPr lang="en-US" sz="1050" kern="100" baseline="0" dirty="0" err="1" smtClean="0">
                          <a:solidFill>
                            <a:schemeClr val="accent1"/>
                          </a:solidFill>
                          <a:effectLst/>
                        </a:rPr>
                        <a:t>guide_file_id</a:t>
                      </a:r>
                      <a:r>
                        <a:rPr lang="en-US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”: “string”,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     “protocol”: “string”</a:t>
                      </a:r>
                      <a:endParaRPr lang="en-US" sz="1050" kern="100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} ] }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groupId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"name":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"type": "OPENMEP",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"description":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capabilityDetailList</a:t>
                      </a:r>
                      <a:r>
                        <a:rPr lang="en-US" sz="1050" kern="100" dirty="0" smtClean="0">
                          <a:effectLst/>
                        </a:rPr>
                        <a:t>": [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</a:t>
                      </a:r>
                      <a:r>
                        <a:rPr lang="en-US" sz="1050" kern="100" dirty="0" err="1" smtClean="0">
                          <a:effectLst/>
                        </a:rPr>
                        <a:t>detailId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</a:t>
                      </a:r>
                      <a:r>
                        <a:rPr lang="en-US" sz="1050" kern="100" dirty="0" err="1" smtClean="0">
                          <a:effectLst/>
                        </a:rPr>
                        <a:t>groupId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"service":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"version":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"description":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"provider":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</a:t>
                      </a:r>
                      <a:r>
                        <a:rPr lang="en-US" sz="1050" kern="100" dirty="0" err="1" smtClean="0">
                          <a:effectLst/>
                        </a:rPr>
                        <a:t>apiFileId</a:t>
                      </a:r>
                      <a:r>
                        <a:rPr lang="en-US" sz="1050" kern="100" dirty="0" smtClean="0">
                          <a:effectLst/>
                        </a:rPr>
                        <a:t>": "string“,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“host”: “string”,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     “port”: </a:t>
                      </a: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int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,</a:t>
                      </a:r>
                      <a:endParaRPr lang="en-US" sz="1050" kern="100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     “</a:t>
                      </a:r>
                      <a:r>
                        <a:rPr lang="en-US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guide_file_id</a:t>
                      </a: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”: “string”,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     </a:t>
                      </a: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“protocol”: “string”</a:t>
                      </a:r>
                      <a:endParaRPr lang="en-US" sz="1050" kern="100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} ] }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/developer/v1/capability-groups/{</a:t>
                      </a:r>
                      <a:r>
                        <a:rPr lang="en-US" altLang="zh-CN" sz="1050" dirty="0" err="1" smtClean="0">
                          <a:effectLst/>
                        </a:rPr>
                        <a:t>groupId</a:t>
                      </a:r>
                      <a:r>
                        <a:rPr lang="en-US" altLang="zh-CN" sz="1050" dirty="0" smtClean="0">
                          <a:effectLst/>
                        </a:rPr>
                        <a:t>}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POST  GET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                       DELETE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根据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groupId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新建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API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detailId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groupId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smtClean="0">
                          <a:solidFill>
                            <a:schemeClr val="bg1"/>
                          </a:solidFill>
                          <a:effectLst/>
                        </a:rPr>
                        <a:t>service":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bg1"/>
                          </a:solidFill>
                          <a:effectLst/>
                        </a:rPr>
                        <a:t>  "version":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"description":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"provider":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“</a:t>
                      </a:r>
                      <a:r>
                        <a:rPr lang="en-US" sz="1050" kern="100" dirty="0" err="1" smtClean="0">
                          <a:effectLst/>
                        </a:rPr>
                        <a:t>apiFileId</a:t>
                      </a:r>
                      <a:r>
                        <a:rPr lang="en-US" sz="1050" kern="100" dirty="0" smtClean="0">
                          <a:effectLst/>
                        </a:rPr>
                        <a:t>”: “string”.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</a:t>
                      </a: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“host”: “string”,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“port”: </a:t>
                      </a:r>
                      <a:r>
                        <a:rPr lang="en-US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int</a:t>
                      </a: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</a:t>
                      </a: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“</a:t>
                      </a:r>
                      <a:r>
                        <a:rPr lang="en-US" altLang="zh-CN" sz="1050" kern="100" baseline="0" dirty="0" err="1" smtClean="0">
                          <a:solidFill>
                            <a:schemeClr val="accent1"/>
                          </a:solidFill>
                          <a:effectLst/>
                        </a:rPr>
                        <a:t>guide_file_id</a:t>
                      </a: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”: “string”,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 </a:t>
                      </a: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“protocol”: “string”,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 “</a:t>
                      </a:r>
                      <a:r>
                        <a:rPr lang="en-US" sz="1050" kern="100" baseline="0" dirty="0" err="1" smtClean="0">
                          <a:solidFill>
                            <a:schemeClr val="accent1"/>
                          </a:solidFill>
                          <a:effectLst/>
                        </a:rPr>
                        <a:t>appId</a:t>
                      </a:r>
                      <a:r>
                        <a:rPr lang="en-US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” : “string”,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 “package”: “string”</a:t>
                      </a:r>
                      <a:endParaRPr lang="en-US" sz="1050" kern="100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}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detailId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groupId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solidFill>
                            <a:schemeClr val="bg1"/>
                          </a:solidFill>
                          <a:effectLst/>
                        </a:rPr>
                        <a:t>"service":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bg1"/>
                          </a:solidFill>
                          <a:effectLst/>
                        </a:rPr>
                        <a:t>  "version":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"description":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"provider":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apiFileId</a:t>
                      </a:r>
                      <a:r>
                        <a:rPr lang="en-US" altLang="zh-CN" sz="1050" kern="100" dirty="0" smtClean="0">
                          <a:effectLst/>
                        </a:rPr>
                        <a:t>”: “string”.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“host”: “string”,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“port”: </a:t>
                      </a: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int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</a:t>
                      </a: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“</a:t>
                      </a:r>
                      <a:r>
                        <a:rPr lang="en-US" altLang="zh-CN" sz="1050" kern="100" baseline="0" dirty="0" err="1" smtClean="0">
                          <a:solidFill>
                            <a:schemeClr val="accent1"/>
                          </a:solidFill>
                          <a:effectLst/>
                        </a:rPr>
                        <a:t>guide_file_id</a:t>
                      </a: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”: “string”,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 “protocol”: “string”,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 “</a:t>
                      </a:r>
                      <a:r>
                        <a:rPr lang="en-US" altLang="zh-CN" sz="1050" kern="100" baseline="0" dirty="0" err="1" smtClean="0">
                          <a:solidFill>
                            <a:schemeClr val="accent1"/>
                          </a:solidFill>
                          <a:effectLst/>
                        </a:rPr>
                        <a:t>appId</a:t>
                      </a: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” : “string”,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 “package”: “string”</a:t>
                      </a:r>
                      <a:endParaRPr lang="en-US" altLang="zh-CN" sz="1050" kern="100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}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53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23070" y="650789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SDK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下载接口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61360"/>
              </p:ext>
            </p:extLst>
          </p:nvPr>
        </p:nvGraphicFramePr>
        <p:xfrm>
          <a:off x="980302" y="1108673"/>
          <a:ext cx="9126220" cy="151096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79782"/>
                <a:gridCol w="605963"/>
                <a:gridCol w="3729990"/>
                <a:gridCol w="2610485"/>
              </a:tblGrid>
              <a:tr h="3738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370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/developer/v1/capability-groups/SDK/{</a:t>
                      </a:r>
                      <a:r>
                        <a:rPr lang="en-US" altLang="zh-CN" sz="1050" dirty="0" err="1" smtClean="0">
                          <a:effectLst/>
                        </a:rPr>
                        <a:t>lan</a:t>
                      </a:r>
                      <a:r>
                        <a:rPr lang="en-US" altLang="zh-CN" sz="1050" dirty="0" smtClean="0">
                          <a:effectLst/>
                        </a:rPr>
                        <a:t>}</a:t>
                      </a:r>
                      <a:r>
                        <a:rPr lang="en-US" sz="1050" kern="100" dirty="0" smtClean="0">
                          <a:effectLst/>
                        </a:rPr>
                        <a:t>   POST  GET  DELETE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下载</a:t>
                      </a: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SDK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“</a:t>
                      </a:r>
                      <a:r>
                        <a:rPr lang="en-US" sz="1050" kern="100" dirty="0" err="1" smtClean="0">
                          <a:effectLst/>
                        </a:rPr>
                        <a:t>fileId</a:t>
                      </a:r>
                      <a:r>
                        <a:rPr lang="en-US" sz="1050" kern="100" dirty="0" smtClean="0">
                          <a:effectLst/>
                        </a:rPr>
                        <a:t>”: “string”,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“</a:t>
                      </a:r>
                      <a:r>
                        <a:rPr lang="en-US" sz="1050" kern="100" dirty="0" err="1" smtClean="0">
                          <a:effectLst/>
                        </a:rPr>
                        <a:t>userId</a:t>
                      </a:r>
                      <a:r>
                        <a:rPr lang="en-US" sz="1050" kern="100" dirty="0" smtClean="0">
                          <a:effectLst/>
                        </a:rPr>
                        <a:t>”: “string”,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“type”: “string”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zh-CN" altLang="en-US" sz="1050" kern="100" dirty="0" smtClean="0">
                          <a:effectLst/>
                        </a:rPr>
                        <a:t>压缩文件</a:t>
                      </a: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256270" y="3356919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SDK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语言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fileId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1697" y="3370819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fileId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能力详情（服务名，版本等信息）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083643" y="3346106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配置生成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SDK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的参数生成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SDK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74443" y="3380600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压缩下载</a:t>
            </a:r>
          </a:p>
        </p:txBody>
      </p:sp>
    </p:spTree>
    <p:extLst>
      <p:ext uri="{BB962C8B-B14F-4D97-AF65-F5344CB8AC3E}">
        <p14:creationId xmlns:p14="http://schemas.microsoft.com/office/powerpoint/2010/main" val="109042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08887" y="296561"/>
            <a:ext cx="222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8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总览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659" y="819781"/>
            <a:ext cx="9259756" cy="559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9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67697" y="606512"/>
            <a:ext cx="1466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迭代二：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29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号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41620" y="1138366"/>
            <a:ext cx="85179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迭代一遗留问题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格式校验：增加是否存在镜像信息和服务信息，是否存在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mep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-agent     - 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陈辉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前台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ucd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的优化结果优化界面（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下周完成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                           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邹玲莉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2.API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管理界面的优化：增加服务信息，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md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文档展示，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生态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的删除（后台接口已经实现，前台修改完即可联调）             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邹玲莉  张海龙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应用开发界面的优化                                             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孙友伟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 test-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pod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参数（</a:t>
            </a:r>
            <a:r>
              <a:rPr kumimoji="1" lang="en-US" altLang="zh-CN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pod</a:t>
            </a:r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部署接口、完成测试接口、清空环境接口的修改                        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陈辉  张海龙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kumimoji="1" lang="en-US" altLang="zh-CN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 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Csar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包的生成（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helm_chart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                                     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张海龙  贺龙飞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6. 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部署测试界面优化，调试：应用详情                               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蔡舒豪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7. 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能力详情， 应用发布界面优化                                    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邹玲莉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8. SDK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的集成（联调），安装的指导文档                              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陈润东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172699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81881" y="510746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创建部署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386445"/>
              </p:ext>
            </p:extLst>
          </p:nvPr>
        </p:nvGraphicFramePr>
        <p:xfrm>
          <a:off x="1321445" y="2750227"/>
          <a:ext cx="9939357" cy="3354034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001499"/>
                <a:gridCol w="988540"/>
                <a:gridCol w="3814119"/>
                <a:gridCol w="3135199"/>
              </a:tblGrid>
              <a:tr h="313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53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/developer/v1/projects/{</a:t>
                      </a:r>
                      <a:r>
                        <a:rPr lang="en-US" altLang="zh-CN" sz="1050" dirty="0" err="1" smtClean="0">
                          <a:effectLst/>
                        </a:rPr>
                        <a:t>projectId</a:t>
                      </a:r>
                      <a:r>
                        <a:rPr lang="en-US" altLang="zh-CN" sz="1050" dirty="0" smtClean="0">
                          <a:effectLst/>
                        </a:rPr>
                        <a:t>}/test-</a:t>
                      </a:r>
                      <a:r>
                        <a:rPr lang="en-US" altLang="zh-CN" sz="1050" dirty="0" err="1" smtClean="0">
                          <a:effectLst/>
                        </a:rPr>
                        <a:t>config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r>
                        <a:rPr lang="en-US" sz="1050" kern="100" dirty="0" smtClean="0">
                          <a:effectLst/>
                        </a:rPr>
                        <a:t>POST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PUT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新建部署</a:t>
                      </a:r>
                      <a:r>
                        <a:rPr lang="en-US" altLang="zh-CN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testId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projectId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agentConfig</a:t>
                      </a:r>
                      <a:r>
                        <a:rPr lang="en-US" altLang="zh-CN" sz="1050" kern="100" dirty="0" smtClean="0">
                          <a:effectLst/>
                        </a:rPr>
                        <a:t>":[]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appImages</a:t>
                      </a:r>
                      <a:r>
                        <a:rPr lang="en-US" altLang="zh-CN" sz="1050" kern="100" dirty="0" smtClean="0">
                          <a:effectLst/>
                        </a:rPr>
                        <a:t>": []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effectLst/>
                        </a:rPr>
                        <a:t>"hosts": [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</a:rPr>
                        <a:t>],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appApiFileId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"status":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{}</a:t>
                      </a:r>
                      <a:r>
                        <a:rPr lang="zh-CN" altLang="en-US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，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accessUrl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effectLst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workLoadId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errorLog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appInstanceId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deployDate</a:t>
                      </a:r>
                      <a:r>
                        <a:rPr lang="en-US" altLang="zh-CN" sz="1050" kern="100" dirty="0" smtClean="0">
                          <a:effectLst/>
                        </a:rPr>
                        <a:t>”: “2020-09-14T01:48:09.469Z”</a:t>
                      </a:r>
                      <a:r>
                        <a:rPr lang="zh-CN" altLang="en-US" sz="1050" kern="100" dirty="0" smtClean="0">
                          <a:effectLst/>
                        </a:rPr>
                        <a:t>，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“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filename”</a:t>
                      </a:r>
                      <a:r>
                        <a:rPr lang="zh-CN" alt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：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”string”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“platform”:</a:t>
                      </a: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“k8s”,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 “pod”:[]</a:t>
                      </a:r>
                      <a:endParaRPr lang="en-US" altLang="zh-CN" sz="1050" kern="100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}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testId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projectId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agentConfig</a:t>
                      </a:r>
                      <a:r>
                        <a:rPr lang="en-US" sz="1050" kern="100" dirty="0" smtClean="0">
                          <a:effectLst/>
                        </a:rPr>
                        <a:t>":[]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appImages</a:t>
                      </a:r>
                      <a:r>
                        <a:rPr lang="en-US" sz="1050" kern="100" dirty="0" smtClean="0">
                          <a:effectLst/>
                        </a:rPr>
                        <a:t>": []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</a:t>
                      </a:r>
                      <a:r>
                        <a:rPr lang="en-US" sz="1050" kern="100" dirty="0" smtClean="0">
                          <a:effectLst/>
                        </a:rPr>
                        <a:t>"hosts": [</a:t>
                      </a:r>
                      <a:r>
                        <a:rPr lang="en-US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smtClean="0">
                          <a:effectLst/>
                        </a:rPr>
                        <a:t>],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appApiFileId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"status":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{}</a:t>
                      </a:r>
                      <a:r>
                        <a:rPr lang="zh-CN" altLang="en-US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，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accessUrl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</a:t>
                      </a:r>
                      <a:r>
                        <a:rPr lang="en-US" sz="1050" kern="100" dirty="0" smtClean="0">
                          <a:effectLst/>
                        </a:rPr>
                        <a:t>"</a:t>
                      </a:r>
                      <a:r>
                        <a:rPr lang="en-US" sz="1050" kern="100" dirty="0" err="1" smtClean="0">
                          <a:effectLst/>
                        </a:rPr>
                        <a:t>workLoadId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errorLog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appInstanceId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deployDate</a:t>
                      </a:r>
                      <a:r>
                        <a:rPr lang="en-US" sz="1050" kern="100" dirty="0" smtClean="0">
                          <a:effectLst/>
                        </a:rPr>
                        <a:t>": "2020-09-14T01:48:09.469Z“,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“template-</a:t>
                      </a: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yaml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”: {"</a:t>
                      </a: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fileId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fileName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": "string“}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“platform”:</a:t>
                      </a: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“k8s”,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  “pod”: []</a:t>
                      </a:r>
                      <a:endParaRPr lang="en-US" sz="1050" kern="100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}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445013" y="2044805"/>
            <a:ext cx="2487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新增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pod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参数，存放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pod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endParaRPr kumimoji="1" lang="en-US" altLang="zh-CN" sz="12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en-US" altLang="zh-CN" sz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status: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显示部署状态</a:t>
            </a:r>
            <a:endParaRPr kumimoji="1" lang="en-US" altLang="zh-CN" sz="12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6638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555" y="1117711"/>
            <a:ext cx="6620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40485B"/>
                </a:solidFill>
                <a:latin typeface="-apple-system"/>
              </a:rPr>
              <a:t>URI</a:t>
            </a:r>
            <a:r>
              <a:rPr lang="en-US" altLang="zh-CN" b="1" dirty="0">
                <a:solidFill>
                  <a:srgbClr val="40485B"/>
                </a:solidFill>
                <a:latin typeface="-apple-system"/>
              </a:rPr>
              <a:t>: /</a:t>
            </a:r>
            <a:r>
              <a:rPr lang="en-US" altLang="zh-CN" b="1" dirty="0" err="1">
                <a:solidFill>
                  <a:srgbClr val="40485B"/>
                </a:solidFill>
                <a:latin typeface="-apple-system"/>
              </a:rPr>
              <a:t>mec</a:t>
            </a:r>
            <a:r>
              <a:rPr lang="en-US" altLang="zh-CN" b="1" dirty="0">
                <a:solidFill>
                  <a:srgbClr val="40485B"/>
                </a:solidFill>
                <a:latin typeface="-apple-system"/>
              </a:rPr>
              <a:t>/developer/v1/projects/{</a:t>
            </a:r>
            <a:r>
              <a:rPr lang="en-US" altLang="zh-CN" b="1" dirty="0" err="1">
                <a:solidFill>
                  <a:srgbClr val="40485B"/>
                </a:solidFill>
                <a:latin typeface="-apple-system"/>
              </a:rPr>
              <a:t>projectId</a:t>
            </a:r>
            <a:r>
              <a:rPr lang="en-US" altLang="zh-CN" b="1" dirty="0">
                <a:solidFill>
                  <a:srgbClr val="40485B"/>
                </a:solidFill>
                <a:latin typeface="-apple-system"/>
              </a:rPr>
              <a:t>}/test-</a:t>
            </a:r>
            <a:r>
              <a:rPr lang="en-US" altLang="zh-CN" b="1" dirty="0" err="1">
                <a:solidFill>
                  <a:srgbClr val="40485B"/>
                </a:solidFill>
                <a:latin typeface="-apple-system"/>
              </a:rPr>
              <a:t>config</a:t>
            </a:r>
            <a:endParaRPr lang="en-US" altLang="zh-CN" b="1" i="0" dirty="0">
              <a:solidFill>
                <a:srgbClr val="40485B"/>
              </a:solidFill>
              <a:effectLst/>
              <a:latin typeface="-apple-system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85760" y="540947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40485B"/>
                </a:solidFill>
                <a:latin typeface="-apple-system"/>
              </a:rPr>
              <a:t>获取部署状态信息</a:t>
            </a:r>
            <a:endParaRPr lang="en-US" altLang="zh-CN" sz="1400" i="0" dirty="0">
              <a:solidFill>
                <a:srgbClr val="40485B"/>
              </a:solidFill>
              <a:effectLst/>
              <a:latin typeface="-apple-system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878396"/>
              </p:ext>
            </p:extLst>
          </p:nvPr>
        </p:nvGraphicFramePr>
        <p:xfrm>
          <a:off x="198004" y="1966209"/>
          <a:ext cx="8880094" cy="4135502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20995"/>
                <a:gridCol w="1055287"/>
                <a:gridCol w="1545463"/>
                <a:gridCol w="4158349"/>
              </a:tblGrid>
              <a:tr h="2950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123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/developer/v1/projects/{</a:t>
                      </a:r>
                      <a:r>
                        <a:rPr lang="en-US" altLang="zh-CN" sz="1050" dirty="0" err="1" smtClean="0">
                          <a:effectLst/>
                        </a:rPr>
                        <a:t>projectId</a:t>
                      </a:r>
                      <a:r>
                        <a:rPr lang="en-US" altLang="zh-CN" sz="1050" dirty="0" smtClean="0">
                          <a:effectLst/>
                        </a:rPr>
                        <a:t>}/test-</a:t>
                      </a:r>
                      <a:r>
                        <a:rPr lang="en-US" altLang="zh-CN" sz="1050" dirty="0" err="1" smtClean="0">
                          <a:effectLst/>
                        </a:rPr>
                        <a:t>config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上传获取部署状态信息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“</a:t>
                      </a:r>
                      <a:r>
                        <a:rPr lang="en-US" sz="1050" kern="100" dirty="0" err="1" smtClean="0">
                          <a:effectLst/>
                        </a:rPr>
                        <a:t>projectId</a:t>
                      </a:r>
                      <a:r>
                        <a:rPr lang="en-US" sz="1050" kern="100" dirty="0" smtClean="0">
                          <a:effectLst/>
                        </a:rPr>
                        <a:t>”:</a:t>
                      </a:r>
                      <a:r>
                        <a:rPr lang="en-US" sz="1050" kern="100" baseline="0" dirty="0" smtClean="0">
                          <a:effectLst/>
                        </a:rPr>
                        <a:t> “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string</a:t>
                      </a:r>
                      <a:r>
                        <a:rPr lang="en-US" sz="1050" kern="100" baseline="0" dirty="0" smtClean="0">
                          <a:effectLst/>
                        </a:rPr>
                        <a:t>”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testId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projectId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agentConfig</a:t>
                      </a:r>
                      <a:r>
                        <a:rPr lang="en-US" sz="1050" kern="100" dirty="0" smtClean="0">
                          <a:effectLst/>
                        </a:rPr>
                        <a:t>":[]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appImages</a:t>
                      </a:r>
                      <a:r>
                        <a:rPr lang="en-US" sz="1050" kern="100" dirty="0" smtClean="0">
                          <a:effectLst/>
                        </a:rPr>
                        <a:t>": []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</a:t>
                      </a:r>
                      <a:r>
                        <a:rPr lang="en-US" sz="1050" kern="100" dirty="0" smtClean="0">
                          <a:effectLst/>
                        </a:rPr>
                        <a:t>"hosts": [</a:t>
                      </a:r>
                      <a:r>
                        <a:rPr lang="en-US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smtClean="0">
                          <a:effectLst/>
                        </a:rPr>
                        <a:t>],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appApiFileId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"status":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[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“CSAR”: {“result”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：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”success”,</a:t>
                      </a: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“reason”: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""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},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“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hostInfo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”: {“result”: “success”, “reason”: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""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},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“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InstantiateInfo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”: {“result”: “success”, “reason”: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""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},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“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workstatus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”: {“result”: “success”, “reason”: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""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},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“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deployInfo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”: {“result”: “success”, “reason”: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""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},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      ]}</a:t>
                      </a:r>
                      <a:r>
                        <a:rPr lang="zh-CN" altLang="en-US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，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accessUrl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</a:t>
                      </a:r>
                      <a:r>
                        <a:rPr lang="en-US" sz="1050" kern="100" dirty="0" smtClean="0">
                          <a:effectLst/>
                        </a:rPr>
                        <a:t>"</a:t>
                      </a:r>
                      <a:r>
                        <a:rPr lang="en-US" sz="1050" kern="100" dirty="0" err="1" smtClean="0">
                          <a:effectLst/>
                        </a:rPr>
                        <a:t>workLoadId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errorLog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appInstanceId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deployDate</a:t>
                      </a:r>
                      <a:r>
                        <a:rPr lang="en-US" sz="1050" kern="100" dirty="0" smtClean="0">
                          <a:effectLst/>
                        </a:rPr>
                        <a:t>": "2020-09-14T01:48:09.469Z“,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“</a:t>
                      </a: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fileName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”: “string“,</a:t>
                      </a:r>
                      <a:endParaRPr lang="en-US" altLang="zh-CN" sz="1050" kern="100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“platform”:</a:t>
                      </a: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“k8s”,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 “pod”:[]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}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7" name="Picture 2" descr="C:\Users\z00518430\AppData\Roaming\eSpace_Desktop\UserData\z00518430\imagefiles\F8537F14-0A16-4C0D-9A54-62FCDCDA854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344" y="2334424"/>
            <a:ext cx="2414630" cy="308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97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92411" y="575104"/>
            <a:ext cx="3072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部署测试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41622" y="1849195"/>
            <a:ext cx="3130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test-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：判断部署条件是否满足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38399" y="1494042"/>
            <a:ext cx="3130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r>
              <a:rPr kumimoji="1" lang="zh-CN" altLang="en-US" sz="1200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10715" y="2515655"/>
            <a:ext cx="101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csar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53050" y="3043615"/>
            <a:ext cx="113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host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53050" y="3593014"/>
            <a:ext cx="1223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下发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实例化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53050" y="4079746"/>
            <a:ext cx="1301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pod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10715" y="4611923"/>
            <a:ext cx="1243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部署结果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54629" y="2529555"/>
            <a:ext cx="188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status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csar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34035" y="3016287"/>
            <a:ext cx="243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status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hostInfo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54629" y="3580027"/>
            <a:ext cx="243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status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200" kern="100" dirty="0" err="1">
                <a:solidFill>
                  <a:schemeClr val="bg1"/>
                </a:solidFill>
              </a:rPr>
              <a:t>InstantiateInfo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34035" y="4168201"/>
            <a:ext cx="3319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status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200" kern="100" dirty="0" err="1">
                <a:solidFill>
                  <a:schemeClr val="bg1"/>
                </a:solidFill>
              </a:rPr>
              <a:t>workstatus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状态，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保存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pod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554629" y="4629145"/>
            <a:ext cx="243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status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200" kern="100" dirty="0" err="1">
                <a:solidFill>
                  <a:schemeClr val="bg1"/>
                </a:solidFill>
              </a:rPr>
              <a:t>deployInfo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91166" y="1369443"/>
            <a:ext cx="1206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完成测试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525174" y="1941527"/>
            <a:ext cx="13388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终止实例化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753599" y="1487766"/>
            <a:ext cx="1206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清</a:t>
            </a:r>
            <a:r>
              <a:rPr kumimoji="1" lang="zh-CN" altLang="en-US" sz="1200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空环境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687606" y="1941528"/>
            <a:ext cx="19936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Pod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status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恢复初始状态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65155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一、目录结构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267199" y="1431062"/>
            <a:ext cx="325120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新结构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positioning-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service.mf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├─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APPD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│  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TOSCA_VNFD.meta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│  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└─Definition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        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MainServiceTemplate.yaml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        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├─Artifacts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        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└─TOSCA-Metadata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TOSCA.meta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9175" y="1431062"/>
            <a:ext cx="330200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原结构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MainServiceTemplate.mf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</a:t>
            </a: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├─Definitions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MainServiceTemplate.yaml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</a:t>
            </a: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</a:t>
            </a: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├─Artifacts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        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└─TOSCA-Metadata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TOSCA.meta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71296" y="1431062"/>
            <a:ext cx="4202545" cy="35753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文件定义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spcBef>
                <a:spcPts val="600"/>
              </a:spcBef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mf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文件：定义应用元数据，用于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csar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包完整性校验，文件内容重构；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MainServiceTemplate.yaml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：定义应用的需求与规则，如网络、硬件资源，流规则，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规则等，文件位置与内容重构；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Artifacts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：用于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Kubernetes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Helm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部署的包文件，保持不变；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TOSCA.meta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tosca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定义文件，文件内容重构；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TOSCA_VNFD.meta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vnfd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tosca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定义文件，新增文件。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00"/>
              </a:spcBef>
            </a:pP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3175" y="5450362"/>
            <a:ext cx="88116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>
                <a:hlinkClick r:id="rId2"/>
              </a:rPr>
              <a:t>https://gitee.com/edgegallery/community/blob/master/AppStore%20and%20Developer%20Joint%20PT/Release/Requirement%20analysis/%E7%94%9F%E6%80%81%E8%83%BD%E5%8A%9B%E5%A4%8D%E7%94%A8%E9%97%AE%E9%A2%98%E5%88%86%E6%9E%904.</a:t>
            </a:r>
            <a:r>
              <a:rPr lang="zh-CN" altLang="en-US" sz="800" dirty="0" smtClean="0">
                <a:hlinkClick r:id="rId2"/>
              </a:rPr>
              <a:t>pptx</a:t>
            </a:r>
            <a:r>
              <a:rPr lang="zh-CN" altLang="en-US" sz="800" dirty="0" smtClean="0"/>
              <a:t> </a:t>
            </a:r>
            <a:endParaRPr lang="zh-CN" altLang="en-US" sz="8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79156" y="5190705"/>
            <a:ext cx="150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详细设计文档</a:t>
            </a:r>
            <a:endParaRPr kumimoji="1" lang="zh-CN" altLang="en-US" sz="12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899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83027" y="444843"/>
            <a:ext cx="2421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Csar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包生成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76151" y="1537265"/>
            <a:ext cx="312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只上传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k8syaml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部署测试，不需要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mep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-agent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23239" y="3685355"/>
            <a:ext cx="261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集成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mep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-agent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，配置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AK/SK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730" y="1951394"/>
            <a:ext cx="2590800" cy="9334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730" y="4074847"/>
            <a:ext cx="2593433" cy="1157649"/>
          </a:xfrm>
          <a:prstGeom prst="rect">
            <a:avLst/>
          </a:prstGeom>
        </p:spPr>
      </p:pic>
      <p:sp>
        <p:nvSpPr>
          <p:cNvPr id="18" name="流程图: 过程 17"/>
          <p:cNvSpPr/>
          <p:nvPr/>
        </p:nvSpPr>
        <p:spPr>
          <a:xfrm>
            <a:off x="6292356" y="1530157"/>
            <a:ext cx="1307756" cy="276999"/>
          </a:xfrm>
          <a:prstGeom prst="flowChartProcess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不发布生态能力</a:t>
            </a:r>
            <a:endParaRPr kumimoji="1" lang="zh-CN" altLang="en-US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流程图: 过程 18"/>
          <p:cNvSpPr/>
          <p:nvPr/>
        </p:nvSpPr>
        <p:spPr>
          <a:xfrm>
            <a:off x="1529149" y="3797848"/>
            <a:ext cx="1307756" cy="276999"/>
          </a:xfrm>
          <a:prstGeom prst="flowChartProcess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依赖</a:t>
            </a:r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平台能力</a:t>
            </a:r>
          </a:p>
        </p:txBody>
      </p:sp>
      <p:sp>
        <p:nvSpPr>
          <p:cNvPr id="22" name="流程图: 过程 21"/>
          <p:cNvSpPr/>
          <p:nvPr/>
        </p:nvSpPr>
        <p:spPr>
          <a:xfrm>
            <a:off x="1502629" y="2315498"/>
            <a:ext cx="1307756" cy="276999"/>
          </a:xfrm>
          <a:prstGeom prst="flowChartProcess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不依赖</a:t>
            </a:r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平台能力</a:t>
            </a:r>
          </a:p>
        </p:txBody>
      </p:sp>
      <p:sp>
        <p:nvSpPr>
          <p:cNvPr id="23" name="流程图: 过程 22"/>
          <p:cNvSpPr/>
          <p:nvPr/>
        </p:nvSpPr>
        <p:spPr>
          <a:xfrm>
            <a:off x="6341753" y="5232495"/>
            <a:ext cx="1307756" cy="276999"/>
          </a:xfrm>
          <a:prstGeom prst="flowChartProcess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布生态能力</a:t>
            </a:r>
            <a:endParaRPr kumimoji="1" lang="zh-CN" altLang="en-US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流程图: 过程 23"/>
          <p:cNvSpPr/>
          <p:nvPr/>
        </p:nvSpPr>
        <p:spPr>
          <a:xfrm>
            <a:off x="6341753" y="3761089"/>
            <a:ext cx="1307756" cy="276999"/>
          </a:xfrm>
          <a:prstGeom prst="flowChartProcess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不发布生态能力</a:t>
            </a:r>
            <a:endParaRPr kumimoji="1" lang="zh-CN" altLang="en-US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流程图: 过程 24"/>
          <p:cNvSpPr/>
          <p:nvPr/>
        </p:nvSpPr>
        <p:spPr>
          <a:xfrm>
            <a:off x="6341753" y="2937838"/>
            <a:ext cx="1307756" cy="276999"/>
          </a:xfrm>
          <a:prstGeom prst="flowChartProcess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布生态能力</a:t>
            </a:r>
            <a:endParaRPr kumimoji="1" lang="zh-CN" altLang="en-US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940630" y="153013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直接打包</a:t>
            </a:r>
          </a:p>
        </p:txBody>
      </p:sp>
      <p:sp>
        <p:nvSpPr>
          <p:cNvPr id="31" name="矩形 30"/>
          <p:cNvSpPr/>
          <p:nvPr/>
        </p:nvSpPr>
        <p:spPr>
          <a:xfrm>
            <a:off x="7940630" y="293783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集成</a:t>
            </a:r>
            <a:r>
              <a:rPr kumimoji="1" lang="en-US" altLang="zh-CN" sz="1200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mep</a:t>
            </a:r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（配置</a:t>
            </a:r>
            <a:r>
              <a:rPr kumimoji="1" lang="en-US" altLang="zh-CN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AK/SK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注册）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8002799" y="376108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直接打包</a:t>
            </a:r>
          </a:p>
        </p:txBody>
      </p:sp>
      <p:sp>
        <p:nvSpPr>
          <p:cNvPr id="33" name="矩形 32"/>
          <p:cNvSpPr/>
          <p:nvPr/>
        </p:nvSpPr>
        <p:spPr>
          <a:xfrm>
            <a:off x="7940629" y="523249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集成</a:t>
            </a:r>
            <a:r>
              <a:rPr kumimoji="1" lang="en-US" altLang="zh-CN" sz="1200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mep</a:t>
            </a:r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（配置</a:t>
            </a:r>
            <a:r>
              <a:rPr kumimoji="1" lang="en-US" altLang="zh-CN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AK/SK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注册）</a:t>
            </a:r>
            <a:endParaRPr lang="zh-CN" altLang="en-US" sz="1200" dirty="0"/>
          </a:p>
        </p:txBody>
      </p:sp>
      <p:sp>
        <p:nvSpPr>
          <p:cNvPr id="20" name="流程图: 过程 19"/>
          <p:cNvSpPr/>
          <p:nvPr/>
        </p:nvSpPr>
        <p:spPr>
          <a:xfrm>
            <a:off x="236061" y="3177190"/>
            <a:ext cx="908997" cy="276999"/>
          </a:xfrm>
          <a:prstGeom prst="flowChartProcess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创建项目</a:t>
            </a:r>
            <a:endParaRPr kumimoji="1" lang="zh-CN" altLang="en-US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直接箭头连接符 2"/>
          <p:cNvCxnSpPr>
            <a:stCxn id="20" idx="3"/>
            <a:endCxn id="22" idx="1"/>
          </p:cNvCxnSpPr>
          <p:nvPr/>
        </p:nvCxnSpPr>
        <p:spPr>
          <a:xfrm flipV="1">
            <a:off x="1145058" y="2453998"/>
            <a:ext cx="357571" cy="86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0" idx="3"/>
            <a:endCxn id="19" idx="1"/>
          </p:cNvCxnSpPr>
          <p:nvPr/>
        </p:nvCxnSpPr>
        <p:spPr>
          <a:xfrm>
            <a:off x="1145058" y="3315690"/>
            <a:ext cx="384091" cy="620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3" idx="3"/>
            <a:endCxn id="18" idx="1"/>
          </p:cNvCxnSpPr>
          <p:nvPr/>
        </p:nvCxnSpPr>
        <p:spPr>
          <a:xfrm flipV="1">
            <a:off x="5544530" y="1668657"/>
            <a:ext cx="747826" cy="749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3" idx="3"/>
            <a:endCxn id="25" idx="1"/>
          </p:cNvCxnSpPr>
          <p:nvPr/>
        </p:nvCxnSpPr>
        <p:spPr>
          <a:xfrm>
            <a:off x="5544530" y="2418119"/>
            <a:ext cx="797223" cy="658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3"/>
            <a:endCxn id="24" idx="1"/>
          </p:cNvCxnSpPr>
          <p:nvPr/>
        </p:nvCxnSpPr>
        <p:spPr>
          <a:xfrm flipV="1">
            <a:off x="5547163" y="3899589"/>
            <a:ext cx="794590" cy="75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4" idx="3"/>
            <a:endCxn id="23" idx="1"/>
          </p:cNvCxnSpPr>
          <p:nvPr/>
        </p:nvCxnSpPr>
        <p:spPr>
          <a:xfrm>
            <a:off x="5547163" y="4653672"/>
            <a:ext cx="794590" cy="717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2851866" y="1194487"/>
            <a:ext cx="3024385" cy="4695567"/>
          </a:xfrm>
          <a:prstGeom prst="rect">
            <a:avLst/>
          </a:prstGeom>
          <a:ln w="19050">
            <a:solidFill>
              <a:schemeClr val="accent1"/>
            </a:solidFill>
            <a:prstDash val="dashDot"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628415" y="879046"/>
            <a:ext cx="2421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部署测试：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helm chart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191471" y="1198606"/>
            <a:ext cx="3472707" cy="4695567"/>
          </a:xfrm>
          <a:prstGeom prst="rect">
            <a:avLst/>
          </a:prstGeom>
          <a:ln w="19050">
            <a:solidFill>
              <a:schemeClr val="accent1"/>
            </a:solidFill>
            <a:prstDash val="dashDot"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129777" y="874296"/>
            <a:ext cx="2421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应用发布：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csar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</a:t>
            </a:r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2465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85760" y="667262"/>
            <a:ext cx="3506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4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完成测试</a:t>
            </a:r>
            <a:r>
              <a:rPr kumimoji="1" lang="zh-CN" altLang="en-US" sz="14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kumimoji="1" lang="en-US" altLang="zh-CN" sz="14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terminate </a:t>
            </a:r>
            <a:r>
              <a:rPr kumimoji="1" lang="en-US" altLang="zh-CN" sz="1400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appInstance</a:t>
            </a:r>
            <a:r>
              <a:rPr kumimoji="1" lang="zh-CN" altLang="en-US" sz="14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实例化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155146"/>
              </p:ext>
            </p:extLst>
          </p:nvPr>
        </p:nvGraphicFramePr>
        <p:xfrm>
          <a:off x="840553" y="1018857"/>
          <a:ext cx="9939357" cy="146896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373998"/>
                <a:gridCol w="1181167"/>
                <a:gridCol w="1729814"/>
                <a:gridCol w="4654378"/>
              </a:tblGrid>
              <a:tr h="2076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613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/developer/v1/projects/{</a:t>
                      </a:r>
                      <a:r>
                        <a:rPr lang="en-US" altLang="zh-CN" sz="1050" dirty="0" err="1" smtClean="0">
                          <a:effectLst/>
                        </a:rPr>
                        <a:t>projectId</a:t>
                      </a:r>
                      <a:r>
                        <a:rPr lang="en-US" altLang="zh-CN" sz="1050" dirty="0" smtClean="0">
                          <a:effectLst/>
                        </a:rPr>
                        <a:t>}/action/terminate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  </a:t>
                      </a: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POST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终止实例化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“</a:t>
                      </a:r>
                      <a:r>
                        <a:rPr lang="en-US" sz="1050" kern="100" dirty="0" err="1" smtClean="0">
                          <a:effectLst/>
                        </a:rPr>
                        <a:t>projectId</a:t>
                      </a:r>
                      <a:r>
                        <a:rPr lang="en-US" sz="1050" kern="100" dirty="0" smtClean="0">
                          <a:effectLst/>
                        </a:rPr>
                        <a:t>”:</a:t>
                      </a:r>
                      <a:r>
                        <a:rPr lang="en-US" sz="1050" kern="100" baseline="0" dirty="0" smtClean="0">
                          <a:effectLst/>
                        </a:rPr>
                        <a:t> “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string</a:t>
                      </a:r>
                      <a:r>
                        <a:rPr lang="en-US" sz="1050" kern="100" baseline="0" dirty="0" smtClean="0">
                          <a:effectLst/>
                        </a:rPr>
                        <a:t>”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effectLst/>
                        </a:rPr>
                        <a:t>true</a:t>
                      </a:r>
                      <a:r>
                        <a:rPr lang="en-US" sz="1050" kern="100" dirty="0" smtClean="0">
                          <a:effectLst/>
                        </a:rPr>
                        <a:t>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428852"/>
              </p:ext>
            </p:extLst>
          </p:nvPr>
        </p:nvGraphicFramePr>
        <p:xfrm>
          <a:off x="840552" y="2943642"/>
          <a:ext cx="9939357" cy="3087993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373998"/>
                <a:gridCol w="1181167"/>
                <a:gridCol w="1729814"/>
                <a:gridCol w="4654378"/>
              </a:tblGrid>
              <a:tr h="2076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613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/developer/v1/projects/{</a:t>
                      </a:r>
                      <a:r>
                        <a:rPr lang="en-US" altLang="zh-CN" sz="1050" dirty="0" err="1" smtClean="0">
                          <a:effectLst/>
                        </a:rPr>
                        <a:t>projectId</a:t>
                      </a:r>
                      <a:r>
                        <a:rPr lang="en-US" altLang="zh-CN" sz="1050" dirty="0" smtClean="0">
                          <a:effectLst/>
                        </a:rPr>
                        <a:t>}/action/clean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  </a:t>
                      </a: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PUT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终止实例化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“</a:t>
                      </a:r>
                      <a:r>
                        <a:rPr lang="en-US" sz="1050" kern="100" dirty="0" err="1" smtClean="0">
                          <a:effectLst/>
                        </a:rPr>
                        <a:t>projectId</a:t>
                      </a:r>
                      <a:r>
                        <a:rPr lang="en-US" sz="1050" kern="100" dirty="0" smtClean="0">
                          <a:effectLst/>
                        </a:rPr>
                        <a:t>”:</a:t>
                      </a:r>
                      <a:r>
                        <a:rPr lang="en-US" sz="1050" kern="100" baseline="0" dirty="0" smtClean="0">
                          <a:effectLst/>
                        </a:rPr>
                        <a:t> “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string</a:t>
                      </a:r>
                      <a:r>
                        <a:rPr lang="en-US" sz="1050" kern="100" baseline="0" dirty="0" smtClean="0">
                          <a:effectLst/>
                        </a:rPr>
                        <a:t>”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testId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projectId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agentConfig</a:t>
                      </a:r>
                      <a:r>
                        <a:rPr lang="en-US" altLang="zh-CN" sz="1050" kern="100" dirty="0" smtClean="0">
                          <a:effectLst/>
                        </a:rPr>
                        <a:t>":[]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appImages</a:t>
                      </a:r>
                      <a:r>
                        <a:rPr lang="en-US" altLang="zh-CN" sz="1050" kern="100" dirty="0" smtClean="0">
                          <a:effectLst/>
                        </a:rPr>
                        <a:t>": []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effectLst/>
                        </a:rPr>
                        <a:t>"hosts": [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</a:rPr>
                        <a:t>],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appApiFileId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"status":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[]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accessUrl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effectLst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workLoadId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errorLog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appInstanceId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deployDate</a:t>
                      </a:r>
                      <a:r>
                        <a:rPr lang="en-US" altLang="zh-CN" sz="1050" kern="100" dirty="0" smtClean="0">
                          <a:effectLst/>
                        </a:rPr>
                        <a:t>": "2020-09-14T01:48:09.469Z“,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“</a:t>
                      </a: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fileName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”: “string“,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“platform”:</a:t>
                      </a: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“k8s”,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 “pod”:[]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778770" y="2530958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清空环境</a:t>
            </a:r>
            <a:r>
              <a:rPr kumimoji="1" lang="zh-CN" altLang="en-US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：清空</a:t>
            </a:r>
            <a:r>
              <a:rPr kumimoji="1" lang="en-US" altLang="zh-CN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test-</a:t>
            </a:r>
            <a:r>
              <a:rPr kumimoji="1" lang="en-US" altLang="zh-CN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</a:t>
            </a:r>
            <a:r>
              <a:rPr kumimoji="1" lang="zh-CN" altLang="en-US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部署状态和部署结果信息</a:t>
            </a:r>
            <a:endParaRPr kumimoji="1" lang="zh-CN" altLang="en-US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90704" y="30233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新增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85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34746" y="748767"/>
            <a:ext cx="356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应用发布配置接口：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release_config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257550"/>
              </p:ext>
            </p:extLst>
          </p:nvPr>
        </p:nvGraphicFramePr>
        <p:xfrm>
          <a:off x="1156688" y="1131556"/>
          <a:ext cx="9939357" cy="2713954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001499"/>
                <a:gridCol w="988540"/>
                <a:gridCol w="3814119"/>
                <a:gridCol w="3135199"/>
              </a:tblGrid>
              <a:tr h="313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53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/developer/v1/projects/{</a:t>
                      </a:r>
                      <a:r>
                        <a:rPr lang="en-US" altLang="zh-CN" sz="1050" dirty="0" err="1" smtClean="0">
                          <a:effectLst/>
                        </a:rPr>
                        <a:t>projectId</a:t>
                      </a:r>
                      <a:r>
                        <a:rPr lang="en-US" altLang="zh-CN" sz="1050" dirty="0" smtClean="0">
                          <a:effectLst/>
                        </a:rPr>
                        <a:t>}/release-</a:t>
                      </a:r>
                      <a:r>
                        <a:rPr lang="en-US" altLang="zh-CN" sz="1050" dirty="0" err="1" smtClean="0">
                          <a:effectLst/>
                        </a:rPr>
                        <a:t>config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r>
                        <a:rPr lang="en-US" sz="1050" kern="100" dirty="0" smtClean="0">
                          <a:effectLst/>
                        </a:rPr>
                        <a:t>POST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PUT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新建部署</a:t>
                      </a:r>
                      <a:r>
                        <a:rPr lang="en-US" altLang="zh-CN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releaseId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projectId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testStatus</a:t>
                      </a:r>
                      <a:r>
                        <a:rPr lang="en-US" altLang="zh-CN" sz="1050" kern="100" dirty="0" smtClean="0">
                          <a:effectLst/>
                        </a:rPr>
                        <a:t>":”String”,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appInstanceId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</a:rPr>
                        <a:t>  “</a:t>
                      </a:r>
                      <a:r>
                        <a:rPr lang="en-US" altLang="zh-CN" sz="1050" dirty="0" err="1" smtClean="0">
                          <a:effectLst/>
                        </a:rPr>
                        <a:t>capabilityz_detail</a:t>
                      </a:r>
                      <a:r>
                        <a:rPr lang="en-US" altLang="zh-CN" sz="1050" kern="100" dirty="0" smtClean="0">
                          <a:effectLst/>
                        </a:rPr>
                        <a:t>”:{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api_file_id</a:t>
                      </a:r>
                      <a:r>
                        <a:rPr lang="en-US" altLang="zh-CN" sz="1050" kern="100" dirty="0" smtClean="0">
                          <a:effectLst/>
                        </a:rPr>
                        <a:t>”: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 “String”,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     “</a:t>
                      </a:r>
                      <a:r>
                        <a:rPr lang="en-US" altLang="zh-CN" sz="1050" kern="100" baseline="0" dirty="0" err="1" smtClean="0">
                          <a:effectLst/>
                        </a:rPr>
                        <a:t>guide_file_id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”: “String”,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      “</a:t>
                      </a:r>
                      <a:r>
                        <a:rPr lang="en-US" altLang="zh-CN" sz="1050" kern="100" baseline="0" dirty="0" err="1" smtClean="0">
                          <a:effectLst/>
                        </a:rPr>
                        <a:t>services_register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”: {},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      “</a:t>
                      </a:r>
                      <a:r>
                        <a:rPr lang="en-US" altLang="zh-CN" sz="1050" kern="100" baseline="0" dirty="0" err="1" smtClean="0">
                          <a:effectLst/>
                        </a:rPr>
                        <a:t>network_config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”: {}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      </a:t>
                      </a: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atp_test</a:t>
                      </a:r>
                      <a:r>
                        <a:rPr lang="en-US" altLang="zh-CN" sz="1050" kern="100" dirty="0" smtClean="0">
                          <a:effectLst/>
                        </a:rPr>
                        <a:t>”: {}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}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effectLst/>
                        </a:rPr>
                        <a:t>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releaseId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projectId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testStatus</a:t>
                      </a:r>
                      <a:r>
                        <a:rPr lang="en-US" altLang="zh-CN" sz="1050" kern="100" dirty="0" smtClean="0">
                          <a:effectLst/>
                        </a:rPr>
                        <a:t>":”String”,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appInstanceId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upload_appstore</a:t>
                      </a:r>
                      <a:r>
                        <a:rPr lang="en-US" altLang="zh-CN" sz="1050" kern="100" dirty="0" smtClean="0">
                          <a:effectLst/>
                        </a:rPr>
                        <a:t>”:{}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upload_ECO</a:t>
                      </a:r>
                      <a:r>
                        <a:rPr lang="en-US" altLang="zh-CN" sz="1050" kern="100" dirty="0" smtClean="0">
                          <a:effectLst/>
                        </a:rPr>
                        <a:t>”:{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api_file_id</a:t>
                      </a:r>
                      <a:r>
                        <a:rPr lang="en-US" altLang="zh-CN" sz="1050" kern="100" dirty="0" smtClean="0">
                          <a:effectLst/>
                        </a:rPr>
                        <a:t>”: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 “String”,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     “</a:t>
                      </a:r>
                      <a:r>
                        <a:rPr lang="en-US" altLang="zh-CN" sz="1050" kern="100" baseline="0" dirty="0" err="1" smtClean="0">
                          <a:effectLst/>
                        </a:rPr>
                        <a:t>guide_file_id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”: “String”,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      “</a:t>
                      </a:r>
                      <a:r>
                        <a:rPr lang="en-US" altLang="zh-CN" sz="1050" kern="100" baseline="0" dirty="0" err="1" smtClean="0">
                          <a:effectLst/>
                        </a:rPr>
                        <a:t>services_register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”: {},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      “</a:t>
                      </a:r>
                      <a:r>
                        <a:rPr lang="en-US" altLang="zh-CN" sz="1050" kern="100" baseline="0" dirty="0" err="1" smtClean="0">
                          <a:effectLst/>
                        </a:rPr>
                        <a:t>network_config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”: {}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      </a:t>
                      </a: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atp_test</a:t>
                      </a:r>
                      <a:r>
                        <a:rPr lang="en-US" altLang="zh-CN" sz="1050" kern="100" dirty="0" smtClean="0">
                          <a:effectLst/>
                        </a:rPr>
                        <a:t>”: {}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</a:t>
                      </a: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156688" y="4018764"/>
            <a:ext cx="356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应用发布（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appstore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、生态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899150"/>
              </p:ext>
            </p:extLst>
          </p:nvPr>
        </p:nvGraphicFramePr>
        <p:xfrm>
          <a:off x="1156688" y="4401553"/>
          <a:ext cx="9939357" cy="126607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001499"/>
                <a:gridCol w="988540"/>
                <a:gridCol w="3814119"/>
                <a:gridCol w="3135199"/>
              </a:tblGrid>
              <a:tr h="1789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871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/developer/v1/projects/{</a:t>
                      </a:r>
                      <a:r>
                        <a:rPr lang="en-US" altLang="zh-CN" sz="1050" dirty="0" err="1" smtClean="0">
                          <a:effectLst/>
                        </a:rPr>
                        <a:t>projectId</a:t>
                      </a:r>
                      <a:r>
                        <a:rPr lang="en-US" altLang="zh-CN" sz="1050" dirty="0" smtClean="0">
                          <a:effectLst/>
                        </a:rPr>
                        <a:t>}/release-</a:t>
                      </a:r>
                      <a:r>
                        <a:rPr lang="en-US" altLang="zh-CN" sz="1050" dirty="0" err="1" smtClean="0">
                          <a:effectLst/>
                        </a:rPr>
                        <a:t>config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r>
                        <a:rPr lang="en-US" sz="1050" kern="100" dirty="0" smtClean="0">
                          <a:effectLst/>
                        </a:rPr>
                        <a:t>POST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应用发布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projectId</a:t>
                      </a:r>
                      <a:r>
                        <a:rPr lang="en-US" altLang="zh-CN" sz="1050" kern="100" dirty="0" smtClean="0">
                          <a:effectLst/>
                        </a:rPr>
                        <a:t>”: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 “string”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</a:t>
                      </a:r>
                      <a:endParaRPr lang="en-US" altLang="zh-CN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True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386182" y="28660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新增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070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3914" y="920606"/>
            <a:ext cx="3262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获取应用包详情，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375763"/>
              </p:ext>
            </p:extLst>
          </p:nvPr>
        </p:nvGraphicFramePr>
        <p:xfrm>
          <a:off x="1371191" y="1296002"/>
          <a:ext cx="8045565" cy="133186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921669"/>
                <a:gridCol w="956114"/>
                <a:gridCol w="2866410"/>
                <a:gridCol w="2301372"/>
              </a:tblGrid>
              <a:tr h="1983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334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/developer/v1/projects/{</a:t>
                      </a:r>
                      <a:r>
                        <a:rPr lang="en-US" altLang="zh-CN" sz="1050" dirty="0" err="1" smtClean="0">
                          <a:effectLst/>
                        </a:rPr>
                        <a:t>projectId</a:t>
                      </a:r>
                      <a:r>
                        <a:rPr lang="en-US" altLang="zh-CN" sz="1050" dirty="0" smtClean="0">
                          <a:effectLst/>
                        </a:rPr>
                        <a:t>}/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appInstanceId</a:t>
                      </a:r>
                      <a:r>
                        <a:rPr lang="en-US" altLang="zh-CN" sz="1050" dirty="0" smtClean="0">
                          <a:effectLst/>
                        </a:rPr>
                        <a:t>/{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appInstanceId</a:t>
                      </a:r>
                      <a:r>
                        <a:rPr lang="en-US" altLang="zh-CN" sz="1050" dirty="0" smtClean="0">
                          <a:effectLst/>
                        </a:rPr>
                        <a:t>}/files/ </a:t>
                      </a:r>
                      <a:r>
                        <a:rPr lang="en-US" altLang="zh-CN" sz="1050" kern="100" dirty="0" smtClean="0">
                          <a:effectLst/>
                        </a:rPr>
                        <a:t>GET</a:t>
                      </a: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获取应用包文件内容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userId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projectId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appInstanceId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filePath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 file content output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371193" y="2749493"/>
            <a:ext cx="1954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应用测试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接口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ATP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对接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1" lang="en-US" altLang="zh-CN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406865"/>
              </p:ext>
            </p:extLst>
          </p:nvPr>
        </p:nvGraphicFramePr>
        <p:xfrm>
          <a:off x="1371190" y="3154352"/>
          <a:ext cx="8045565" cy="141890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921669"/>
                <a:gridCol w="956114"/>
                <a:gridCol w="2866410"/>
                <a:gridCol w="2301372"/>
              </a:tblGrid>
              <a:tr h="2113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075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/developer/v1/projects/{</a:t>
                      </a:r>
                      <a:r>
                        <a:rPr lang="en-US" altLang="zh-CN" sz="1050" dirty="0" err="1" smtClean="0">
                          <a:effectLst/>
                        </a:rPr>
                        <a:t>projectId</a:t>
                      </a:r>
                      <a:r>
                        <a:rPr lang="en-US" altLang="zh-CN" sz="1050" dirty="0" smtClean="0">
                          <a:effectLst/>
                        </a:rPr>
                        <a:t>}/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dirty="0" smtClean="0">
                          <a:effectLst/>
                        </a:rPr>
                        <a:t>/upload </a:t>
                      </a:r>
                      <a:r>
                        <a:rPr lang="en-US" sz="1050" kern="100" dirty="0" smtClean="0">
                          <a:effectLst/>
                        </a:rPr>
                        <a:t>POST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DELETE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获取应用包文件内容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userId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projectId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appInstanceId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userName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050661" y="39981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新增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71190" y="4706240"/>
            <a:ext cx="2108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日志下载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lcm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提供接口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1" lang="en-US" altLang="zh-CN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85963"/>
              </p:ext>
            </p:extLst>
          </p:nvPr>
        </p:nvGraphicFramePr>
        <p:xfrm>
          <a:off x="1371193" y="4983239"/>
          <a:ext cx="8045565" cy="141890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921669"/>
                <a:gridCol w="956114"/>
                <a:gridCol w="2819089"/>
                <a:gridCol w="2348693"/>
              </a:tblGrid>
              <a:tr h="2113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075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/developer/v1/projects/{</a:t>
                      </a:r>
                      <a:r>
                        <a:rPr lang="en-US" altLang="zh-CN" sz="1050" dirty="0" err="1" smtClean="0">
                          <a:effectLst/>
                        </a:rPr>
                        <a:t>projectId</a:t>
                      </a:r>
                      <a:r>
                        <a:rPr lang="en-US" altLang="zh-CN" sz="1050" dirty="0" smtClean="0">
                          <a:effectLst/>
                        </a:rPr>
                        <a:t>}/</a:t>
                      </a:r>
                      <a:r>
                        <a:rPr lang="en-US" altLang="zh-CN" sz="1050" kern="100" dirty="0" smtClean="0">
                          <a:effectLst/>
                        </a:rPr>
                        <a:t>log</a:t>
                      </a:r>
                      <a:r>
                        <a:rPr lang="en-US" altLang="zh-CN" sz="1050" dirty="0" smtClean="0">
                          <a:effectLst/>
                        </a:rPr>
                        <a:t>/download </a:t>
                      </a:r>
                      <a:r>
                        <a:rPr lang="en-US" sz="1050" kern="100" dirty="0" smtClean="0">
                          <a:effectLst/>
                        </a:rPr>
                        <a:t>POST</a:t>
                      </a: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获取应用日志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userId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projectId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appInstanceId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 </a:t>
                      </a: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067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77034" y="399096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kern="0" dirty="0" smtClean="0">
                <a:solidFill>
                  <a:srgbClr val="000000"/>
                </a:solidFill>
                <a:ea typeface="华文细黑" pitchFamily="2" charset="-122"/>
              </a:rPr>
              <a:t>模拟器</a:t>
            </a:r>
            <a:r>
              <a:rPr lang="en-US" altLang="zh-CN" kern="0" dirty="0" smtClean="0">
                <a:solidFill>
                  <a:srgbClr val="000000"/>
                </a:solidFill>
                <a:ea typeface="华文细黑" pitchFamily="2" charset="-122"/>
              </a:rPr>
              <a:t>API</a:t>
            </a:r>
            <a:r>
              <a:rPr lang="zh-CN" altLang="en-US" kern="0" dirty="0" smtClean="0">
                <a:solidFill>
                  <a:srgbClr val="000000"/>
                </a:solidFill>
                <a:ea typeface="华文细黑" pitchFamily="2" charset="-122"/>
              </a:rPr>
              <a:t>详情</a:t>
            </a:r>
            <a:endParaRPr lang="en-US" altLang="zh-CN" kern="0" dirty="0">
              <a:solidFill>
                <a:srgbClr val="000000"/>
              </a:solidFill>
              <a:ea typeface="华文细黑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54" y="1136073"/>
            <a:ext cx="11133962" cy="462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118933" y="3155422"/>
            <a:ext cx="6904797" cy="1285091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FFFFFF">
                <a:lumMod val="85000"/>
              </a:srgbClr>
            </a:solidFill>
            <a:round/>
            <a:headEnd/>
            <a:tailEnd/>
          </a:ln>
          <a:effectLst/>
        </p:spPr>
        <p:txBody>
          <a:bodyPr lIns="91271" tIns="45635" rIns="91271" bIns="45635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737459" y="3234874"/>
            <a:ext cx="6202328" cy="1188845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80136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118934" y="1299474"/>
            <a:ext cx="6904796" cy="1807917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80136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061645" y="1299476"/>
            <a:ext cx="1040197" cy="3148956"/>
          </a:xfrm>
          <a:prstGeom prst="rect">
            <a:avLst/>
          </a:prstGeom>
          <a:solidFill>
            <a:srgbClr val="00B0F0"/>
          </a:solidFill>
          <a:ln w="9525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lIns="91271" tIns="45635" rIns="91271" bIns="45635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886748" y="3454559"/>
            <a:ext cx="806198" cy="292567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文档管理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947204" y="3469942"/>
            <a:ext cx="806198" cy="280080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一键工程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879021" y="4007971"/>
            <a:ext cx="836085" cy="270435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编译构建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901887" y="4015826"/>
            <a:ext cx="838842" cy="270375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安全扫描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862679" y="3468233"/>
            <a:ext cx="816894" cy="270376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沙箱演练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907089" y="3455903"/>
            <a:ext cx="790860" cy="291222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部署包制作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857423" y="3996852"/>
            <a:ext cx="837434" cy="280110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镜像制作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831224" y="1377752"/>
            <a:ext cx="2108563" cy="1668914"/>
          </a:xfrm>
          <a:prstGeom prst="rect">
            <a:avLst/>
          </a:prstGeom>
          <a:solidFill>
            <a:srgbClr val="00B0F0"/>
          </a:solidFill>
          <a:ln w="9525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lIns="91271" tIns="45635" rIns="91271" bIns="45635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090463" y="1731998"/>
            <a:ext cx="763539" cy="260083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076620" y="2069127"/>
            <a:ext cx="763539" cy="253305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认证</a:t>
            </a: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鉴权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103414" y="1617147"/>
            <a:ext cx="1385269" cy="369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管理门户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1718130" y="1380355"/>
            <a:ext cx="3979925" cy="1678283"/>
          </a:xfrm>
          <a:prstGeom prst="rect">
            <a:avLst/>
          </a:prstGeom>
          <a:solidFill>
            <a:srgbClr val="00B0F0"/>
          </a:solidFill>
          <a:ln w="9525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lIns="91271" tIns="45635" rIns="91271" bIns="45635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910391" y="2069917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注册</a:t>
            </a: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登录中心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77495" y="1360772"/>
            <a:ext cx="1343129" cy="369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开发者门户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6965473" y="1731996"/>
            <a:ext cx="763539" cy="273463"/>
          </a:xfrm>
          <a:prstGeom prst="roundRect">
            <a:avLst>
              <a:gd name="adj" fmla="val 11790"/>
            </a:avLst>
          </a:prstGeom>
          <a:noFill/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权限管理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977611" y="2077822"/>
            <a:ext cx="763539" cy="255645"/>
          </a:xfrm>
          <a:prstGeom prst="roundRect">
            <a:avLst>
              <a:gd name="adj" fmla="val 11790"/>
            </a:avLst>
          </a:prstGeom>
          <a:noFill/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文档管理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847334" y="3980376"/>
            <a:ext cx="816894" cy="280132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离线安装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8160553" y="2464517"/>
            <a:ext cx="822559" cy="358244"/>
          </a:xfrm>
          <a:prstGeom prst="roundRect">
            <a:avLst>
              <a:gd name="adj" fmla="val 11790"/>
            </a:avLst>
          </a:prstGeom>
          <a:noFill/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配置管理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8173620" y="1980377"/>
            <a:ext cx="822559" cy="358244"/>
          </a:xfrm>
          <a:prstGeom prst="roundRect">
            <a:avLst>
              <a:gd name="adj" fmla="val 11790"/>
            </a:avLst>
          </a:prstGeom>
          <a:noFill/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日志管理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8160554" y="3410883"/>
            <a:ext cx="851188" cy="358244"/>
          </a:xfrm>
          <a:prstGeom prst="roundRect">
            <a:avLst>
              <a:gd name="adj" fmla="val 11790"/>
            </a:avLst>
          </a:prstGeom>
          <a:noFill/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监控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014221" y="1372406"/>
            <a:ext cx="1188186" cy="369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运营</a:t>
            </a:r>
            <a:r>
              <a:rPr lang="en-US" altLang="zh-CN" dirty="0">
                <a:solidFill>
                  <a:srgbClr val="FFFFFF"/>
                </a:solidFill>
                <a:ea typeface="宋体" pitchFamily="2" charset="-122"/>
              </a:rPr>
              <a:t>/</a:t>
            </a: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运维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3829830" y="1701233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00B0F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项目迁移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088390" y="2413541"/>
            <a:ext cx="763539" cy="242493"/>
          </a:xfrm>
          <a:prstGeom prst="roundRect">
            <a:avLst>
              <a:gd name="adj" fmla="val 11790"/>
            </a:avLst>
          </a:prstGeom>
          <a:noFill/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日志管理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8160554" y="2963614"/>
            <a:ext cx="834416" cy="356446"/>
          </a:xfrm>
          <a:prstGeom prst="roundRect">
            <a:avLst>
              <a:gd name="adj" fmla="val 11790"/>
            </a:avLst>
          </a:prstGeom>
          <a:noFill/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统计分析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844303" y="3469995"/>
            <a:ext cx="806198" cy="259877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866447" y="3455902"/>
            <a:ext cx="834416" cy="285035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1921577" y="2744262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项目空间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193145" y="1632634"/>
            <a:ext cx="575839" cy="64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门户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194254" y="3410885"/>
            <a:ext cx="575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支撑</a:t>
            </a: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1118932" y="4459838"/>
            <a:ext cx="7982909" cy="885349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lIns="91271" tIns="45635" rIns="91271" bIns="45635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52" name="流程图: 磁盘 51"/>
          <p:cNvSpPr/>
          <p:nvPr/>
        </p:nvSpPr>
        <p:spPr bwMode="auto">
          <a:xfrm>
            <a:off x="2869691" y="4607970"/>
            <a:ext cx="1012573" cy="525491"/>
          </a:xfrm>
          <a:prstGeom prst="flowChartMagneticDisk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36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rPr>
              <a:t>PG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 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53" name="流程图: 多文档 52"/>
          <p:cNvSpPr/>
          <p:nvPr/>
        </p:nvSpPr>
        <p:spPr bwMode="auto">
          <a:xfrm>
            <a:off x="4625244" y="4637301"/>
            <a:ext cx="1138715" cy="562063"/>
          </a:xfrm>
          <a:prstGeom prst="flowChartMultidocumen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36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文件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  <a:p>
            <a:pPr marL="0" marR="0" lvl="0" indent="0" algn="ctr" defTabSz="80136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167700" y="4602324"/>
            <a:ext cx="575839" cy="64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存储</a:t>
            </a:r>
          </a:p>
        </p:txBody>
      </p:sp>
      <p:sp>
        <p:nvSpPr>
          <p:cNvPr id="55" name="流程图: 直接访问存储器 54"/>
          <p:cNvSpPr/>
          <p:nvPr/>
        </p:nvSpPr>
        <p:spPr bwMode="auto">
          <a:xfrm>
            <a:off x="6465104" y="4573718"/>
            <a:ext cx="1113709" cy="633941"/>
          </a:xfrm>
          <a:prstGeom prst="flowChartMagneticDrum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80136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  <a:p>
            <a:pPr marL="0" marR="0" lvl="0" indent="0" defTabSz="80136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Redis</a:t>
            </a:r>
            <a:endParaRPr lang="en-US" altLang="zh-CN" sz="1200" kern="0" dirty="0">
              <a:solidFill>
                <a:srgbClr val="FFFFFF"/>
              </a:solidFill>
              <a:latin typeface="FrutigerNext LT Regular" pitchFamily="34" charset="0"/>
              <a:ea typeface="ＭＳ Ｐゴシック" pitchFamily="34" charset="-128"/>
            </a:endParaRPr>
          </a:p>
          <a:p>
            <a:pPr marL="0" marR="0" lvl="0" indent="0" defTabSz="80136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6095085" y="2731411"/>
            <a:ext cx="725070" cy="277760"/>
          </a:xfrm>
          <a:prstGeom prst="roundRect">
            <a:avLst>
              <a:gd name="adj" fmla="val 11790"/>
            </a:avLst>
          </a:prstGeom>
          <a:noFill/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工具</a:t>
            </a: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995663" y="2756183"/>
            <a:ext cx="725070" cy="241265"/>
          </a:xfrm>
          <a:prstGeom prst="roundRect">
            <a:avLst>
              <a:gd name="adj" fmla="val 11790"/>
            </a:avLst>
          </a:prstGeom>
          <a:noFill/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063492" y="40470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开发者平台架构功能视图</a:t>
            </a:r>
          </a:p>
        </p:txBody>
      </p:sp>
      <p:sp>
        <p:nvSpPr>
          <p:cNvPr id="71" name="圆角矩形 70"/>
          <p:cNvSpPr/>
          <p:nvPr/>
        </p:nvSpPr>
        <p:spPr>
          <a:xfrm>
            <a:off x="6559668" y="760216"/>
            <a:ext cx="822559" cy="269548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5972" tIns="35972" rIns="35972" bIns="35972" rtlCol="0" anchor="ctr" anchorCtr="0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已完成</a:t>
            </a:r>
            <a:endParaRPr lang="en-US" altLang="zh-CN" sz="9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7421132" y="760216"/>
            <a:ext cx="822559" cy="279650"/>
          </a:xfrm>
          <a:prstGeom prst="roundRect">
            <a:avLst>
              <a:gd name="adj" fmla="val 11790"/>
            </a:avLst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5972" tIns="35972" rIns="35972" bIns="35972" rtlCol="0" anchor="ctr" anchorCtr="0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V1.0</a:t>
            </a:r>
            <a:endParaRPr lang="en-US" altLang="zh-CN" sz="9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8269657" y="777461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00B0F0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5972" tIns="35972" rIns="35972" bIns="35972" rtlCol="0" anchor="ctr" anchorCtr="0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未完成</a:t>
            </a:r>
            <a:endParaRPr lang="en-US" altLang="zh-CN" sz="9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75503" y="1120348"/>
            <a:ext cx="8526904" cy="12356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2885132" y="2748215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C0000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容器部署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3844125" y="2752964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00B0F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虚</a:t>
            </a:r>
            <a:r>
              <a:rPr lang="zh-CN" altLang="en-US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机部署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4783281" y="2756795"/>
            <a:ext cx="822559" cy="269549"/>
          </a:xfrm>
          <a:prstGeom prst="roundRect">
            <a:avLst>
              <a:gd name="adj" fmla="val 11790"/>
            </a:avLst>
          </a:prstGeom>
          <a:solidFill>
            <a:schemeClr val="accent1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在线调测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4774128" y="2085548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C0000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应用测试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377912" y="1389602"/>
            <a:ext cx="1343129" cy="369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FFFFFF"/>
                </a:solidFill>
                <a:ea typeface="宋体" pitchFamily="2" charset="-122"/>
              </a:rPr>
              <a:t>管理门户</a:t>
            </a:r>
            <a:endParaRPr lang="zh-CN" altLang="en-US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6973489" y="2419695"/>
            <a:ext cx="763539" cy="255645"/>
          </a:xfrm>
          <a:prstGeom prst="roundRect">
            <a:avLst>
              <a:gd name="adj" fmla="val 11790"/>
            </a:avLst>
          </a:prstGeom>
          <a:noFill/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审核</a:t>
            </a: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1930983" y="1695094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kern="0" noProof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插件上传</a:t>
            </a:r>
            <a:r>
              <a:rPr lang="en-US" altLang="zh-CN" sz="900" kern="0" noProof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900" kern="0" noProof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下载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2894425" y="2086773"/>
            <a:ext cx="822559" cy="279650"/>
          </a:xfrm>
          <a:prstGeom prst="roundRect">
            <a:avLst>
              <a:gd name="adj" fmla="val 11790"/>
            </a:avLst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5972" tIns="35972" rIns="35972" bIns="35972" rtlCol="0" anchor="ctr" anchorCtr="0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多语言</a:t>
            </a:r>
            <a:r>
              <a:rPr lang="en-US" altLang="zh-CN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SDK</a:t>
            </a:r>
            <a:endParaRPr lang="en-US" altLang="zh-CN" sz="9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2874218" y="1707448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kern="0" noProof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样例代码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4786482" y="2419180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能力展示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1886359" y="3995612"/>
            <a:ext cx="836085" cy="270435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应用商店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6936508" y="3985057"/>
            <a:ext cx="816894" cy="280132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测试认证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2889249" y="2431055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C0000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生态</a:t>
            </a:r>
            <a:r>
              <a:rPr lang="zh-CN" altLang="en-US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能力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3844843" y="2422818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00B0F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模拟器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3840721" y="2080946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C0000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规则配置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4764829" y="1713587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00B0F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资源管理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1917455" y="2418868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9283336" y="1299476"/>
            <a:ext cx="2779360" cy="389988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bIns="0" rtlCol="0">
            <a:noAutofit/>
          </a:bodyPr>
          <a:lstStyle/>
          <a:p>
            <a:pPr defTabSz="834723" eaLnBrk="0" fontAlgn="base" hangingPunct="0">
              <a:lnSpc>
                <a:spcPct val="110000"/>
              </a:lnSpc>
              <a:spcBef>
                <a:spcPct val="0"/>
              </a:spcBef>
              <a:defRPr/>
            </a:pPr>
            <a:r>
              <a:rPr lang="en-US" altLang="zh-CN" sz="1400" kern="0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V1.0</a:t>
            </a:r>
            <a:r>
              <a:rPr lang="zh-CN" altLang="en-US" sz="1400" kern="0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en-US" altLang="zh-CN" sz="1400" kern="0" dirty="0">
              <a:solidFill>
                <a:srgbClr val="99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28531" indent="-228531" defTabSz="834723" eaLnBrk="0" fontAlgn="base" hangingPunct="0">
              <a:lnSpc>
                <a:spcPct val="150000"/>
              </a:lnSpc>
              <a:spcBef>
                <a:spcPct val="0"/>
              </a:spcBef>
              <a:buFont typeface="Wingdings" pitchFamily="2" charset="2"/>
              <a:buAutoNum type="arabicPeriod"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平台界面优化：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能力详情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部署调测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应用发布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31" indent="-228531" defTabSz="834723" eaLnBrk="0" fontAlgn="base" hangingPunct="0">
              <a:lnSpc>
                <a:spcPct val="150000"/>
              </a:lnSpc>
              <a:spcBef>
                <a:spcPct val="0"/>
              </a:spcBef>
              <a:buFont typeface="Wingdings" pitchFamily="2" charset="2"/>
              <a:buAutoNum type="arabicPeriod"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支持多语言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（源码、安装指导）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31" indent="-228531" defTabSz="834723" eaLnBrk="0" fontAlgn="base" hangingPunct="0">
              <a:lnSpc>
                <a:spcPct val="150000"/>
              </a:lnSpc>
              <a:spcBef>
                <a:spcPct val="0"/>
              </a:spcBef>
              <a:buFont typeface="Wingdings" pitchFamily="2" charset="2"/>
              <a:buAutoNum type="arabicPeriod"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应用部署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测试端到端流程打通：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是否依赖平台能力，是否发布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31" indent="-228531" defTabSz="834723" eaLnBrk="0" fontAlgn="base" hangingPunct="0">
              <a:lnSpc>
                <a:spcPct val="150000"/>
              </a:lnSpc>
              <a:spcBef>
                <a:spcPct val="0"/>
              </a:spcBef>
              <a:buFont typeface="Wingdings" pitchFamily="2" charset="2"/>
              <a:buAutoNum type="arabicPeriod"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应用规则配置：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流量转发规则、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31" indent="-228531" defTabSz="834723" eaLnBrk="0" fontAlgn="base" hangingPunct="0">
              <a:lnSpc>
                <a:spcPct val="150000"/>
              </a:lnSpc>
              <a:spcBef>
                <a:spcPct val="0"/>
              </a:spcBef>
              <a:buFont typeface="Wingdings" pitchFamily="2" charset="2"/>
              <a:buAutoNum type="arabicPeriod"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集成应用测试：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ATP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测试打通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31" indent="-228531" defTabSz="834723" eaLnBrk="0" fontAlgn="base" hangingPunct="0">
              <a:lnSpc>
                <a:spcPct val="150000"/>
              </a:lnSpc>
              <a:spcBef>
                <a:spcPct val="0"/>
              </a:spcBef>
              <a:buFont typeface="Wingdings" pitchFamily="2" charset="2"/>
              <a:buAutoNum type="arabicPeriod"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支持生态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发布、删除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8148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05891" y="397163"/>
            <a:ext cx="198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6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界面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1" y="916045"/>
            <a:ext cx="9499744" cy="51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37" y="1320448"/>
            <a:ext cx="10681998" cy="418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1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892" y="849506"/>
            <a:ext cx="8174917" cy="508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612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19" y="1067327"/>
            <a:ext cx="10857489" cy="488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0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62" y="981891"/>
            <a:ext cx="9578109" cy="492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3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346" y="708924"/>
            <a:ext cx="8837395" cy="563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3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694" y="1136821"/>
            <a:ext cx="10420992" cy="46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389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750" y="783928"/>
            <a:ext cx="8373315" cy="520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36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314" y="983033"/>
            <a:ext cx="8155512" cy="528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51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220309" y="4521512"/>
            <a:ext cx="3097212" cy="1679661"/>
          </a:xfrm>
          <a:prstGeom prst="rect">
            <a:avLst/>
          </a:prstGeom>
          <a:gradFill rotWithShape="1">
            <a:gsLst>
              <a:gs pos="0">
                <a:srgbClr val="808080">
                  <a:alpha val="39999"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 flipV="1">
            <a:off x="8958314" y="4284008"/>
            <a:ext cx="0" cy="1728787"/>
          </a:xfrm>
          <a:prstGeom prst="line">
            <a:avLst/>
          </a:prstGeom>
          <a:noFill/>
          <a:ln w="19050">
            <a:solidFill>
              <a:srgbClr val="00458A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V="1">
            <a:off x="7169661" y="1782102"/>
            <a:ext cx="0" cy="1728788"/>
          </a:xfrm>
          <a:prstGeom prst="line">
            <a:avLst/>
          </a:prstGeom>
          <a:noFill/>
          <a:ln w="19050">
            <a:solidFill>
              <a:srgbClr val="00458A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8972723" y="4593332"/>
            <a:ext cx="2912379" cy="1137599"/>
          </a:xfrm>
          <a:prstGeom prst="rect">
            <a:avLst/>
          </a:prstGeom>
          <a:gradFill rotWithShape="1">
            <a:gsLst>
              <a:gs pos="0">
                <a:srgbClr val="808080">
                  <a:alpha val="39999"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defTabSz="914400"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1.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能力发布详情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（是否发布到</a:t>
            </a:r>
            <a:r>
              <a:rPr lang="en-US" altLang="zh-CN" sz="1200" kern="0" dirty="0" smtClean="0">
                <a:solidFill>
                  <a:schemeClr val="accent1"/>
                </a:solidFill>
              </a:rPr>
              <a:t>API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生态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）</a:t>
            </a:r>
            <a:endParaRPr lang="en-US" altLang="zh-CN" sz="1200" kern="0" dirty="0" smtClean="0">
              <a:solidFill>
                <a:schemeClr val="accent1"/>
              </a:solidFill>
            </a:endParaRPr>
          </a:p>
          <a:p>
            <a:pPr lvl="0" defTabSz="914400">
              <a:defRPr/>
            </a:pPr>
            <a:r>
              <a:rPr lang="en-US" altLang="zh-CN" sz="1200" kern="0" dirty="0" smtClean="0">
                <a:solidFill>
                  <a:schemeClr val="accent1"/>
                </a:solidFill>
              </a:rPr>
              <a:t>2.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配置应用规则：流量规则和</a:t>
            </a:r>
            <a:r>
              <a:rPr lang="en-US" altLang="zh-CN" sz="1200" kern="0" dirty="0" smtClean="0">
                <a:solidFill>
                  <a:schemeClr val="accent1"/>
                </a:solidFill>
              </a:rPr>
              <a:t>DNS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规则</a:t>
            </a:r>
            <a:endParaRPr lang="en-US" altLang="zh-CN" sz="1200" kern="0" dirty="0" smtClean="0">
              <a:solidFill>
                <a:schemeClr val="accent1"/>
              </a:solidFill>
            </a:endParaRPr>
          </a:p>
          <a:p>
            <a:pPr defTabSz="914400">
              <a:defRPr/>
            </a:pPr>
            <a:r>
              <a:rPr lang="en-US" altLang="zh-CN" sz="1200" kern="0" dirty="0">
                <a:solidFill>
                  <a:schemeClr val="accent2"/>
                </a:solidFill>
              </a:rPr>
              <a:t>3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.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支持上传应用指导文档，</a:t>
            </a:r>
            <a:r>
              <a:rPr kumimoji="0" lang="en-US" altLang="zh-CN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api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指导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文档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  <a:p>
            <a:pPr defTabSz="914400">
              <a:defRPr/>
            </a:pPr>
            <a:r>
              <a:rPr lang="en-US" altLang="zh-CN" sz="1200" kern="0" dirty="0" smtClean="0">
                <a:solidFill>
                  <a:schemeClr val="accent2"/>
                </a:solidFill>
              </a:rPr>
              <a:t>4.</a:t>
            </a:r>
            <a:r>
              <a:rPr lang="zh-CN" altLang="en-US" sz="1200" kern="0" dirty="0" smtClean="0">
                <a:solidFill>
                  <a:schemeClr val="accent2"/>
                </a:solidFill>
              </a:rPr>
              <a:t>显示</a:t>
            </a:r>
            <a:r>
              <a:rPr lang="en-US" altLang="zh-CN" sz="1200" kern="0" dirty="0" err="1" smtClean="0">
                <a:solidFill>
                  <a:schemeClr val="accent2"/>
                </a:solidFill>
              </a:rPr>
              <a:t>csar</a:t>
            </a:r>
            <a:r>
              <a:rPr lang="zh-CN" altLang="en-US" sz="1200" kern="0" dirty="0" smtClean="0">
                <a:solidFill>
                  <a:schemeClr val="accent2"/>
                </a:solidFill>
              </a:rPr>
              <a:t>包详情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  <a:p>
            <a:pPr defTabSz="914400">
              <a:defRPr/>
            </a:pPr>
            <a:r>
              <a:rPr lang="en-US" altLang="zh-CN" sz="1200" kern="0" dirty="0">
                <a:solidFill>
                  <a:schemeClr val="accent2"/>
                </a:solidFill>
              </a:rPr>
              <a:t>4</a:t>
            </a:r>
            <a:r>
              <a:rPr lang="en-US" altLang="zh-CN" sz="1200" kern="0" dirty="0" smtClean="0">
                <a:solidFill>
                  <a:schemeClr val="accent2"/>
                </a:solidFill>
              </a:rPr>
              <a:t>.</a:t>
            </a:r>
            <a:r>
              <a:rPr lang="zh-CN" altLang="en-US" sz="1200" kern="0" dirty="0" smtClean="0">
                <a:solidFill>
                  <a:schemeClr val="accent2"/>
                </a:solidFill>
              </a:rPr>
              <a:t>集成</a:t>
            </a:r>
            <a:r>
              <a:rPr lang="en-US" altLang="zh-CN" sz="1200" kern="0" dirty="0" smtClean="0">
                <a:solidFill>
                  <a:schemeClr val="accent2"/>
                </a:solidFill>
              </a:rPr>
              <a:t>ATP</a:t>
            </a:r>
            <a:r>
              <a:rPr lang="zh-CN" altLang="en-US" sz="1200" kern="0" dirty="0" smtClean="0">
                <a:solidFill>
                  <a:schemeClr val="accent2"/>
                </a:solidFill>
              </a:rPr>
              <a:t>测试</a:t>
            </a:r>
            <a:endParaRPr lang="en-US" altLang="zh-CN" sz="1200" kern="0" dirty="0" smtClean="0">
              <a:solidFill>
                <a:schemeClr val="accent2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931543" y="1972789"/>
            <a:ext cx="3212679" cy="955590"/>
          </a:xfrm>
          <a:prstGeom prst="rect">
            <a:avLst/>
          </a:prstGeom>
          <a:gradFill rotWithShape="1">
            <a:gsLst>
              <a:gs pos="0">
                <a:srgbClr val="808080">
                  <a:alpha val="39999"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82225" y="802247"/>
            <a:ext cx="58324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/>
                <a:ea typeface="华文细黑" pitchFamily="2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 pitchFamily="2" charset="-122"/>
                <a:cs typeface="+mj-cs"/>
              </a:rPr>
              <a:t>部署测试流程优化（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 pitchFamily="2" charset="-122"/>
                <a:cs typeface="+mj-cs"/>
              </a:rPr>
              <a:t>v1.0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 pitchFamily="2" charset="-122"/>
                <a:cs typeface="+mj-cs"/>
              </a:rPr>
              <a:t>）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华文细黑" pitchFamily="2" charset="-122"/>
              <a:cs typeface="+mj-cs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726139" y="4653295"/>
            <a:ext cx="3097212" cy="1338821"/>
          </a:xfrm>
          <a:prstGeom prst="rect">
            <a:avLst/>
          </a:prstGeom>
          <a:gradFill rotWithShape="1">
            <a:gsLst>
              <a:gs pos="0">
                <a:srgbClr val="808080">
                  <a:alpha val="39999"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759" y="1970920"/>
            <a:ext cx="3240088" cy="957458"/>
          </a:xfrm>
          <a:prstGeom prst="rect">
            <a:avLst/>
          </a:prstGeom>
          <a:gradFill rotWithShape="1">
            <a:gsLst>
              <a:gs pos="0">
                <a:srgbClr val="808080">
                  <a:alpha val="39999"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V="1">
            <a:off x="692583" y="1758729"/>
            <a:ext cx="0" cy="1728788"/>
          </a:xfrm>
          <a:prstGeom prst="line">
            <a:avLst/>
          </a:prstGeom>
          <a:noFill/>
          <a:ln w="19050">
            <a:solidFill>
              <a:srgbClr val="00458A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3931542" y="1761203"/>
            <a:ext cx="0" cy="1728788"/>
          </a:xfrm>
          <a:prstGeom prst="line">
            <a:avLst/>
          </a:prstGeom>
          <a:noFill/>
          <a:ln w="19050">
            <a:solidFill>
              <a:srgbClr val="00458A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V="1">
            <a:off x="2218413" y="4269333"/>
            <a:ext cx="0" cy="1728787"/>
          </a:xfrm>
          <a:prstGeom prst="line">
            <a:avLst/>
          </a:prstGeom>
          <a:noFill/>
          <a:ln w="19050">
            <a:solidFill>
              <a:srgbClr val="00458A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V="1">
            <a:off x="5726139" y="4303217"/>
            <a:ext cx="0" cy="1728787"/>
          </a:xfrm>
          <a:prstGeom prst="line">
            <a:avLst/>
          </a:prstGeom>
          <a:noFill/>
          <a:ln w="19050">
            <a:solidFill>
              <a:srgbClr val="00458A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692961" y="1654230"/>
            <a:ext cx="252095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200" kern="0" dirty="0" smtClean="0">
                <a:solidFill>
                  <a:srgbClr val="FF0000"/>
                </a:solidFill>
              </a:rPr>
              <a:t>能力选择：</a:t>
            </a:r>
            <a:r>
              <a:rPr lang="en-US" altLang="zh-CN" sz="1200" kern="0" dirty="0" err="1" smtClean="0">
                <a:solidFill>
                  <a:srgbClr val="FF0000"/>
                </a:solidFill>
              </a:rPr>
              <a:t>mep</a:t>
            </a:r>
            <a:r>
              <a:rPr lang="zh-CN" altLang="en-US" sz="1200" kern="0" dirty="0" smtClean="0">
                <a:solidFill>
                  <a:srgbClr val="FF0000"/>
                </a:solidFill>
              </a:rPr>
              <a:t>能力可选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3948295" y="2055712"/>
            <a:ext cx="3030775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sz="1200" kern="0" dirty="0" smtClean="0">
                <a:solidFill>
                  <a:schemeClr val="accent2"/>
                </a:solidFill>
              </a:rPr>
              <a:t>整个应用开发界面的优化，</a:t>
            </a:r>
            <a:endParaRPr lang="en-US" altLang="zh-CN" sz="1200" kern="0" dirty="0" smtClean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</a:rPr>
              <a:t>1.</a:t>
            </a: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仅支持</a:t>
            </a:r>
            <a:r>
              <a:rPr lang="en-US" altLang="zh-CN" sz="1200" kern="0" dirty="0" smtClean="0">
                <a:solidFill>
                  <a:sysClr val="windowText" lastClr="000000"/>
                </a:solidFill>
              </a:rPr>
              <a:t>k8s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</a:rPr>
              <a:t>2.</a:t>
            </a: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支持方式</a:t>
            </a:r>
            <a:r>
              <a:rPr lang="en-US" altLang="zh-CN" sz="1200" kern="0" dirty="0" smtClean="0">
                <a:solidFill>
                  <a:sysClr val="windowText" lastClr="000000"/>
                </a:solidFill>
              </a:rPr>
              <a:t>1</a:t>
            </a: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和方式</a:t>
            </a:r>
            <a:r>
              <a:rPr lang="en-US" altLang="zh-CN" sz="1200" kern="0" dirty="0" smtClean="0">
                <a:solidFill>
                  <a:sysClr val="windowText" lastClr="000000"/>
                </a:solidFill>
              </a:rPr>
              <a:t>3</a:t>
            </a: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上</a:t>
            </a: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传镜像</a:t>
            </a:r>
            <a:endParaRPr lang="en-US" altLang="zh-CN" sz="1200" kern="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</a:rPr>
              <a:t>3.</a:t>
            </a: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仅支持</a:t>
            </a:r>
            <a:r>
              <a:rPr lang="en-US" altLang="zh-CN" sz="1200" kern="0" dirty="0" err="1" smtClean="0">
                <a:solidFill>
                  <a:sysClr val="windowText" lastClr="000000"/>
                </a:solidFill>
              </a:rPr>
              <a:t>yaml</a:t>
            </a: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上</a:t>
            </a: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传并格式校验</a:t>
            </a:r>
            <a:endParaRPr lang="en-US" altLang="zh-CN" sz="1200" kern="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zh-CN" sz="1200" kern="0" dirty="0" smtClean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zh-CN" altLang="en-US" sz="1200" kern="0" dirty="0">
              <a:solidFill>
                <a:schemeClr val="accent1"/>
              </a:solidFill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2218412" y="4593332"/>
            <a:ext cx="2593678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200" kern="0" dirty="0" smtClean="0">
                <a:solidFill>
                  <a:schemeClr val="accent1"/>
                </a:solidFill>
              </a:rPr>
              <a:t>根据开发者选择的</a:t>
            </a:r>
            <a:r>
              <a:rPr lang="en-US" altLang="zh-CN" sz="1200" kern="0" dirty="0" smtClean="0">
                <a:solidFill>
                  <a:schemeClr val="accent1"/>
                </a:solidFill>
              </a:rPr>
              <a:t>API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能力，初始化模拟器，提供给开发者模拟器调用的</a:t>
            </a:r>
            <a:r>
              <a:rPr lang="en-US" altLang="zh-CN" sz="1200" kern="0" dirty="0" smtClean="0">
                <a:solidFill>
                  <a:schemeClr val="accent1"/>
                </a:solidFill>
              </a:rPr>
              <a:t>IP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和端口，以及真实环境部署时的服务名</a:t>
            </a:r>
            <a:r>
              <a:rPr lang="zh-CN" altLang="en-US" sz="1200" kern="0" dirty="0">
                <a:solidFill>
                  <a:schemeClr val="accent1"/>
                </a:solidFill>
              </a:rPr>
              <a:t>信息</a:t>
            </a:r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396003" y="3421811"/>
            <a:ext cx="8378020" cy="923925"/>
            <a:chOff x="-11" y="0"/>
            <a:chExt cx="4666" cy="749"/>
          </a:xfrm>
        </p:grpSpPr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-11" y="0"/>
              <a:ext cx="1009" cy="749"/>
            </a:xfrm>
            <a:prstGeom prst="homePlate">
              <a:avLst>
                <a:gd name="adj" fmla="val 33678"/>
              </a:avLst>
            </a:prstGeom>
            <a:gradFill rotWithShape="1">
              <a:gsLst>
                <a:gs pos="0">
                  <a:srgbClr val="336699"/>
                </a:gs>
                <a:gs pos="100000">
                  <a:srgbClr val="5093DC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AutoShape 16"/>
            <p:cNvSpPr>
              <a:spLocks noChangeArrowheads="1"/>
            </p:cNvSpPr>
            <p:nvPr/>
          </p:nvSpPr>
          <p:spPr bwMode="auto">
            <a:xfrm>
              <a:off x="897" y="0"/>
              <a:ext cx="1009" cy="749"/>
            </a:xfrm>
            <a:prstGeom prst="chevron">
              <a:avLst>
                <a:gd name="adj" fmla="val 33678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B2B2B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AutoShape 17"/>
            <p:cNvSpPr>
              <a:spLocks noChangeArrowheads="1"/>
            </p:cNvSpPr>
            <p:nvPr/>
          </p:nvSpPr>
          <p:spPr bwMode="auto">
            <a:xfrm>
              <a:off x="1808" y="0"/>
              <a:ext cx="1009" cy="749"/>
            </a:xfrm>
            <a:prstGeom prst="chevron">
              <a:avLst>
                <a:gd name="adj" fmla="val 33678"/>
              </a:avLst>
            </a:prstGeom>
            <a:gradFill rotWithShape="1">
              <a:gsLst>
                <a:gs pos="0">
                  <a:srgbClr val="336699"/>
                </a:gs>
                <a:gs pos="100000">
                  <a:srgbClr val="5093DC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AutoShape 18"/>
            <p:cNvSpPr>
              <a:spLocks noChangeArrowheads="1"/>
            </p:cNvSpPr>
            <p:nvPr/>
          </p:nvSpPr>
          <p:spPr bwMode="auto">
            <a:xfrm>
              <a:off x="2721" y="0"/>
              <a:ext cx="1009" cy="749"/>
            </a:xfrm>
            <a:prstGeom prst="chevron">
              <a:avLst>
                <a:gd name="adj" fmla="val 33678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B2B2B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AutoShape 19"/>
            <p:cNvSpPr>
              <a:spLocks noChangeArrowheads="1"/>
            </p:cNvSpPr>
            <p:nvPr/>
          </p:nvSpPr>
          <p:spPr bwMode="auto">
            <a:xfrm>
              <a:off x="3646" y="0"/>
              <a:ext cx="1009" cy="749"/>
            </a:xfrm>
            <a:prstGeom prst="chevron">
              <a:avLst>
                <a:gd name="adj" fmla="val 33678"/>
              </a:avLst>
            </a:prstGeom>
            <a:gradFill rotWithShape="1">
              <a:gsLst>
                <a:gs pos="0">
                  <a:srgbClr val="336699"/>
                </a:gs>
                <a:gs pos="100000">
                  <a:srgbClr val="5093DC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WordArt 20"/>
          <p:cNvSpPr>
            <a:spLocks noChangeArrowheads="1" noChangeShapeType="1"/>
          </p:cNvSpPr>
          <p:nvPr/>
        </p:nvSpPr>
        <p:spPr bwMode="auto">
          <a:xfrm>
            <a:off x="841924" y="3816129"/>
            <a:ext cx="733425" cy="4127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dirty="0" smtClean="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黑体"/>
                <a:ea typeface="黑体"/>
              </a:rPr>
              <a:t>创建工程</a:t>
            </a:r>
            <a:endParaRPr lang="en-US" altLang="zh-CN" sz="2400" kern="0" dirty="0" smtClean="0">
              <a:ln w="9525">
                <a:solidFill>
                  <a:srgbClr val="FFFFFF"/>
                </a:solidFill>
                <a:round/>
                <a:headEnd/>
                <a:tailEnd/>
              </a:ln>
              <a:solidFill>
                <a:srgbClr val="FFFFFF"/>
              </a:solidFill>
              <a:latin typeface="黑体"/>
              <a:ea typeface="黑体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400" kern="0" dirty="0">
              <a:ln w="9525">
                <a:solidFill>
                  <a:srgbClr val="FFFFFF"/>
                </a:solidFill>
                <a:round/>
                <a:headEnd/>
                <a:tailEnd/>
              </a:ln>
              <a:solidFill>
                <a:srgbClr val="FFFFFF"/>
              </a:solidFill>
              <a:latin typeface="黑体"/>
              <a:ea typeface="黑体"/>
            </a:endParaRPr>
          </a:p>
        </p:txBody>
      </p:sp>
      <p:sp>
        <p:nvSpPr>
          <p:cNvPr id="27" name="WordArt 22"/>
          <p:cNvSpPr>
            <a:spLocks noChangeArrowheads="1" noChangeShapeType="1"/>
          </p:cNvSpPr>
          <p:nvPr/>
        </p:nvSpPr>
        <p:spPr bwMode="auto">
          <a:xfrm>
            <a:off x="5840966" y="3710989"/>
            <a:ext cx="733425" cy="4127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 w="9525">
                <a:solidFill>
                  <a:srgbClr val="FFFFFF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uLnTx/>
              <a:uFillTx/>
              <a:latin typeface="黑体"/>
              <a:ea typeface="黑体"/>
            </a:endParaRPr>
          </a:p>
        </p:txBody>
      </p:sp>
      <p:sp>
        <p:nvSpPr>
          <p:cNvPr id="28" name="WordArt 23"/>
          <p:cNvSpPr>
            <a:spLocks noChangeArrowheads="1" noChangeShapeType="1"/>
          </p:cNvSpPr>
          <p:nvPr/>
        </p:nvSpPr>
        <p:spPr bwMode="auto">
          <a:xfrm>
            <a:off x="7569573" y="3769776"/>
            <a:ext cx="779746" cy="4127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2400" dirty="0">
              <a:latin typeface="黑体"/>
              <a:ea typeface="黑体"/>
            </a:endParaRP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8805829" y="1890588"/>
            <a:ext cx="252095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>
              <a:lnSpc>
                <a:spcPct val="120000"/>
              </a:lnSpc>
              <a:defRPr/>
            </a:pPr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32" name="AutoShape 18"/>
          <p:cNvSpPr>
            <a:spLocks noChangeArrowheads="1"/>
          </p:cNvSpPr>
          <p:nvPr/>
        </p:nvSpPr>
        <p:spPr bwMode="auto">
          <a:xfrm>
            <a:off x="8608605" y="3443184"/>
            <a:ext cx="1811706" cy="923925"/>
          </a:xfrm>
          <a:prstGeom prst="chevron">
            <a:avLst>
              <a:gd name="adj" fmla="val 33678"/>
            </a:avLst>
          </a:prstGeom>
          <a:gradFill rotWithShape="1">
            <a:gsLst>
              <a:gs pos="0">
                <a:srgbClr val="DDDDDD"/>
              </a:gs>
              <a:gs pos="100000">
                <a:srgbClr val="B2B2B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7166965" y="1882264"/>
            <a:ext cx="3097212" cy="1211829"/>
          </a:xfrm>
          <a:prstGeom prst="rect">
            <a:avLst/>
          </a:prstGeom>
          <a:gradFill rotWithShape="1">
            <a:gsLst>
              <a:gs pos="0">
                <a:srgbClr val="808080">
                  <a:alpha val="39999"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5840966" y="4765755"/>
            <a:ext cx="2431974" cy="119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en-US" altLang="zh-CN" sz="1200" kern="0" dirty="0" smtClean="0">
                <a:solidFill>
                  <a:schemeClr val="accent1"/>
                </a:solidFill>
              </a:rPr>
              <a:t>1.Csar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包重构</a:t>
            </a:r>
            <a:endParaRPr lang="en-US" altLang="zh-CN" sz="1200" kern="0" dirty="0">
              <a:solidFill>
                <a:schemeClr val="accent1"/>
              </a:solidFill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zh-CN" sz="1200" kern="0" dirty="0">
                <a:solidFill>
                  <a:schemeClr val="accent1"/>
                </a:solidFill>
              </a:rPr>
              <a:t>2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、增加依赖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字段</a:t>
            </a:r>
            <a:endParaRPr lang="en-US" altLang="zh-CN" sz="1200" kern="0" dirty="0" smtClean="0">
              <a:solidFill>
                <a:schemeClr val="accent1"/>
              </a:solidFill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zh-CN" sz="1200" kern="0" dirty="0" smtClean="0">
                <a:solidFill>
                  <a:schemeClr val="accent1"/>
                </a:solidFill>
              </a:rPr>
              <a:t>3.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集成</a:t>
            </a:r>
            <a:r>
              <a:rPr lang="en-US" altLang="zh-CN" sz="1200" kern="0" dirty="0" err="1" smtClean="0">
                <a:solidFill>
                  <a:schemeClr val="accent1"/>
                </a:solidFill>
              </a:rPr>
              <a:t>mep</a:t>
            </a:r>
            <a:r>
              <a:rPr lang="en-US" altLang="zh-CN" sz="1200" kern="0" dirty="0" smtClean="0">
                <a:solidFill>
                  <a:schemeClr val="accent1"/>
                </a:solidFill>
              </a:rPr>
              <a:t>-agent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配置</a:t>
            </a:r>
            <a:r>
              <a:rPr lang="en-US" altLang="zh-CN" sz="1200" kern="0" dirty="0" smtClean="0">
                <a:solidFill>
                  <a:schemeClr val="accent1"/>
                </a:solidFill>
              </a:rPr>
              <a:t>AK/SK</a:t>
            </a:r>
            <a:endParaRPr lang="zh-CN" altLang="en-US" sz="1200" kern="0" dirty="0">
              <a:solidFill>
                <a:schemeClr val="accent1"/>
              </a:solidFill>
            </a:endParaRPr>
          </a:p>
        </p:txBody>
      </p:sp>
      <p:sp>
        <p:nvSpPr>
          <p:cNvPr id="41" name="AutoShape 19"/>
          <p:cNvSpPr>
            <a:spLocks noChangeArrowheads="1"/>
          </p:cNvSpPr>
          <p:nvPr/>
        </p:nvSpPr>
        <p:spPr bwMode="auto">
          <a:xfrm>
            <a:off x="10215255" y="3443184"/>
            <a:ext cx="1811706" cy="923925"/>
          </a:xfrm>
          <a:prstGeom prst="chevron">
            <a:avLst>
              <a:gd name="adj" fmla="val 33678"/>
            </a:avLst>
          </a:prstGeom>
          <a:gradFill rotWithShape="1">
            <a:gsLst>
              <a:gs pos="0">
                <a:srgbClr val="336699"/>
              </a:gs>
              <a:gs pos="100000">
                <a:srgbClr val="5093DC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53875" y="3723790"/>
            <a:ext cx="1125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4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应用开发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725664" y="3727229"/>
            <a:ext cx="978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400" dirty="0" smtClean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kumimoji="1" lang="zh-CN" altLang="en-US" sz="1400" dirty="0" smtClean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9069353" y="3722661"/>
            <a:ext cx="1193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4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应用发布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503039" y="3710988"/>
            <a:ext cx="1125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4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能力详情</a:t>
            </a:r>
          </a:p>
        </p:txBody>
      </p:sp>
      <p:sp>
        <p:nvSpPr>
          <p:cNvPr id="42" name="Line 6"/>
          <p:cNvSpPr>
            <a:spLocks noChangeShapeType="1"/>
          </p:cNvSpPr>
          <p:nvPr/>
        </p:nvSpPr>
        <p:spPr bwMode="auto">
          <a:xfrm flipV="1">
            <a:off x="10247613" y="1720495"/>
            <a:ext cx="0" cy="1728788"/>
          </a:xfrm>
          <a:prstGeom prst="line">
            <a:avLst/>
          </a:prstGeom>
          <a:noFill/>
          <a:ln w="19050">
            <a:solidFill>
              <a:srgbClr val="00458A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10247613" y="1970920"/>
            <a:ext cx="1637490" cy="955591"/>
          </a:xfrm>
          <a:prstGeom prst="rect">
            <a:avLst/>
          </a:prstGeom>
          <a:gradFill rotWithShape="1">
            <a:gsLst>
              <a:gs pos="0">
                <a:srgbClr val="808080">
                  <a:alpha val="39999"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defTabSz="914400"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1.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支持生态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API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的删除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  <a:p>
            <a:pPr lvl="0" defTabSz="914400">
              <a:defRPr/>
            </a:pPr>
            <a:r>
              <a:rPr lang="en-US" altLang="zh-CN" sz="1200" kern="0" dirty="0" smtClean="0">
                <a:solidFill>
                  <a:schemeClr val="accent2"/>
                </a:solidFill>
              </a:rPr>
              <a:t>2.</a:t>
            </a:r>
            <a:r>
              <a:rPr lang="zh-CN" altLang="en-US" sz="1200" kern="0" dirty="0" smtClean="0">
                <a:solidFill>
                  <a:schemeClr val="accent2"/>
                </a:solidFill>
              </a:rPr>
              <a:t>集成多语言</a:t>
            </a:r>
            <a:r>
              <a:rPr lang="en-US" altLang="zh-CN" sz="1200" kern="0" dirty="0" smtClean="0">
                <a:solidFill>
                  <a:schemeClr val="accent2"/>
                </a:solidFill>
              </a:rPr>
              <a:t>SDK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752085" y="3712500"/>
            <a:ext cx="1125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4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生成应用包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7439965" y="3710989"/>
            <a:ext cx="978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400" dirty="0" smtClean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部署测试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7278274" y="2033683"/>
            <a:ext cx="2583718" cy="955591"/>
          </a:xfrm>
          <a:prstGeom prst="rect">
            <a:avLst/>
          </a:prstGeom>
          <a:gradFill rotWithShape="1">
            <a:gsLst>
              <a:gs pos="0">
                <a:srgbClr val="808080">
                  <a:alpha val="39999"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defTabSz="914400"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1.</a:t>
            </a:r>
            <a:r>
              <a:rPr lang="zh-CN" altLang="en-US" sz="1200" kern="0" dirty="0">
                <a:solidFill>
                  <a:schemeClr val="accent1"/>
                </a:solidFill>
              </a:rPr>
              <a:t>展示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部署基本信息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  <a:p>
            <a:pPr defTabSz="914400">
              <a:defRPr/>
            </a:pPr>
            <a:r>
              <a:rPr lang="en-US" altLang="zh-CN" sz="1200" kern="0" dirty="0" smtClean="0">
                <a:solidFill>
                  <a:schemeClr val="accent1"/>
                </a:solidFill>
              </a:rPr>
              <a:t>2.</a:t>
            </a:r>
            <a:r>
              <a:rPr lang="zh-CN" altLang="en-US" sz="1200" kern="0" dirty="0">
                <a:solidFill>
                  <a:schemeClr val="accent2"/>
                </a:solidFill>
              </a:rPr>
              <a:t>部署状态（完善状态信息</a:t>
            </a:r>
            <a:r>
              <a:rPr lang="zh-CN" altLang="en-US" sz="1200" kern="0" dirty="0" smtClean="0">
                <a:solidFill>
                  <a:schemeClr val="accent2"/>
                </a:solidFill>
              </a:rPr>
              <a:t>）</a:t>
            </a:r>
            <a:endParaRPr lang="en-US" altLang="zh-CN" sz="1200" kern="0" dirty="0" smtClean="0">
              <a:solidFill>
                <a:schemeClr val="accent2"/>
              </a:solidFill>
            </a:endParaRPr>
          </a:p>
          <a:p>
            <a:pPr defTabSz="914400">
              <a:defRPr/>
            </a:pPr>
            <a:r>
              <a:rPr lang="en-US" altLang="zh-CN" sz="1200" kern="0" dirty="0" smtClean="0">
                <a:solidFill>
                  <a:schemeClr val="accent2"/>
                </a:solidFill>
              </a:rPr>
              <a:t>3.</a:t>
            </a:r>
            <a:r>
              <a:rPr lang="zh-CN" altLang="en-US" sz="1200" kern="0" dirty="0" smtClean="0">
                <a:solidFill>
                  <a:schemeClr val="accent2"/>
                </a:solidFill>
              </a:rPr>
              <a:t>展示部署</a:t>
            </a:r>
            <a:r>
              <a:rPr lang="en-US" altLang="zh-CN" sz="1200" kern="0" dirty="0" smtClean="0">
                <a:solidFill>
                  <a:schemeClr val="accent2"/>
                </a:solidFill>
              </a:rPr>
              <a:t>Pod</a:t>
            </a:r>
            <a:r>
              <a:rPr lang="zh-CN" altLang="en-US" sz="1200" kern="0" dirty="0" smtClean="0">
                <a:solidFill>
                  <a:schemeClr val="accent2"/>
                </a:solidFill>
              </a:rPr>
              <a:t>信息</a:t>
            </a:r>
            <a:endParaRPr lang="en-US" altLang="zh-CN" sz="1200" kern="0" dirty="0">
              <a:solidFill>
                <a:schemeClr val="accent2"/>
              </a:solidFill>
            </a:endParaRPr>
          </a:p>
          <a:p>
            <a:pPr lvl="0" defTabSz="914400">
              <a:defRPr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4365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161284" y="182352"/>
            <a:ext cx="58324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/>
                <a:ea typeface="华文细黑" pitchFamily="2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rgbClr val="000000"/>
                </a:solidFill>
                <a:latin typeface="Arial"/>
              </a:rPr>
              <a:t>1.0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版本需求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华文细黑" pitchFamily="2" charset="-122"/>
              <a:cs typeface="+mj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351102"/>
              </p:ext>
            </p:extLst>
          </p:nvPr>
        </p:nvGraphicFramePr>
        <p:xfrm>
          <a:off x="1139863" y="1499773"/>
          <a:ext cx="9767033" cy="5029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879500"/>
                <a:gridCol w="1049919"/>
                <a:gridCol w="1418807"/>
                <a:gridCol w="1418807"/>
              </a:tblGrid>
              <a:tr h="34325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工作量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优先级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责任人</a:t>
                      </a:r>
                      <a:endParaRPr lang="zh-CN" altLang="en-US" dirty="0"/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详情界面整体优化，分为能力详情+应用开发+部署测试+应用发布4个步骤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0.5k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高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展示api的服务信息：空路由信息、服务名等，集成mep的能力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0.2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高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新增应用开发界面，分为环境准备+部署平台选择+上传APP镜像+部署文件配置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0.3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高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增加环境准备界面，指导用户本地开发和平台工具的使用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0.5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高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增加部署平台选择界面，选择部署平台，支持K8S，上传镜像仅支持方式</a:t>
                      </a:r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1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0.3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新增部署详情、部署流程、显示Pod信息（前台）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0.5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>
                          <a:latin typeface="+mj-ea"/>
                          <a:ea typeface="+mj-ea"/>
                        </a:rPr>
                        <a:t>高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新增部署详情、能力发布详情，应用发布模块（前台）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>
                          <a:latin typeface="+mj-ea"/>
                          <a:ea typeface="+mj-ea"/>
                        </a:rPr>
                        <a:t>高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显示部署详细信息和失败原因（后台）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0.5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高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mep-agent等配置注入，csar包优化：增加部署依赖 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0.5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高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调用lcm接口返回POD信息（后台）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0.2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高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优化能力发布详情，支持上传md文档，和服务信息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0.5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高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调用apt接口，获取应用测试结果并进行发布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0.5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高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显示csar包详情	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0.5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中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api界面优化，支持多版本，多服务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0.6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中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集成多语言SDK，查看相关API的SDK并下载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0.5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高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在线生成SD</a:t>
                      </a:r>
                      <a:r>
                        <a:rPr lang="en-US" altLang="zh-CN" sz="1000" dirty="0" smtClean="0"/>
                        <a:t>K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0.8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中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api界面优化，支持增删功能，支持展示API文档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0.5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高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139863" y="874502"/>
            <a:ext cx="460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2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en-US" altLang="zh-CN" sz="12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.API</a:t>
            </a:r>
            <a:r>
              <a:rPr kumimoji="1" lang="zh-CN" altLang="en-US" sz="12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管理优化，多语言</a:t>
            </a:r>
            <a:r>
              <a:rPr kumimoji="1" lang="en-US" altLang="zh-CN" sz="12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SDK</a:t>
            </a:r>
            <a:r>
              <a:rPr kumimoji="1" lang="zh-CN" altLang="en-US" sz="12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的集成</a:t>
            </a:r>
            <a:endParaRPr kumimoji="1" lang="en-US" altLang="zh-CN" sz="1200" b="1" dirty="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en-US" altLang="zh-CN" sz="12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en-US" altLang="zh-CN" sz="12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1" lang="zh-CN" altLang="en-US" sz="12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部署测试状态优化，显示详情</a:t>
            </a:r>
            <a:endParaRPr kumimoji="1" lang="en-US" altLang="zh-CN" sz="1200" b="1" dirty="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en-US" altLang="zh-CN" sz="12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1" lang="zh-CN" altLang="en-US" sz="12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界面优化的同时，保证应用部署测试流程打通</a:t>
            </a:r>
            <a:r>
              <a:rPr kumimoji="1" lang="zh-CN" altLang="en-US" sz="1200" b="1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200" b="1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4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7174893" y="1543313"/>
            <a:ext cx="3974707" cy="340737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685" tIns="54842" rIns="109685" bIns="54842" numCol="1" rtlCol="0" anchor="t" anchorCtr="0" compatLnSpc="1">
            <a:prstTxWarp prst="textNoShape">
              <a:avLst/>
            </a:prstTxWarp>
          </a:bodyPr>
          <a:lstStyle/>
          <a:p>
            <a:pPr algn="just" defTabSz="109684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目标和场景</a:t>
            </a:r>
            <a:endParaRPr lang="en-US" altLang="zh-CN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171382" indent="-171382" algn="just" defTabSz="109684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的集中管理、</a:t>
            </a:r>
            <a:r>
              <a:rPr lang="zh-CN" altLang="en-US" sz="1200" kern="0" dirty="0">
                <a:solidFill>
                  <a:srgbClr val="1D1D1A"/>
                </a:solidFill>
                <a:latin typeface="微软雅黑" pitchFamily="34" charset="-122"/>
                <a:ea typeface="微软雅黑" pitchFamily="34" charset="-122"/>
              </a:rPr>
              <a:t>可视化文档，多语言</a:t>
            </a:r>
            <a:r>
              <a:rPr lang="en-US" altLang="zh-CN" sz="1200" kern="0" dirty="0">
                <a:solidFill>
                  <a:srgbClr val="1D1D1A"/>
                </a:solidFill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sz="1200" kern="0" dirty="0">
                <a:solidFill>
                  <a:srgbClr val="1D1D1A"/>
                </a:solidFill>
                <a:latin typeface="微软雅黑" pitchFamily="34" charset="-122"/>
                <a:ea typeface="微软雅黑" pitchFamily="34" charset="-122"/>
              </a:rPr>
              <a:t>自动生成，降低</a:t>
            </a:r>
            <a:r>
              <a:rPr lang="en-US" altLang="zh-CN" sz="1200" kern="0" dirty="0">
                <a:solidFill>
                  <a:srgbClr val="1D1D1A"/>
                </a:solidFill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sz="1200" kern="0" dirty="0">
                <a:solidFill>
                  <a:srgbClr val="1D1D1A"/>
                </a:solidFill>
                <a:latin typeface="微软雅黑" pitchFamily="34" charset="-122"/>
                <a:ea typeface="微软雅黑" pitchFamily="34" charset="-122"/>
              </a:rPr>
              <a:t>及</a:t>
            </a:r>
            <a:r>
              <a:rPr lang="en-US" altLang="zh-CN" sz="1200" kern="0" dirty="0">
                <a:solidFill>
                  <a:srgbClr val="1D1D1A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200" kern="0" dirty="0">
                <a:solidFill>
                  <a:srgbClr val="1D1D1A"/>
                </a:solidFill>
                <a:latin typeface="微软雅黑" pitchFamily="34" charset="-122"/>
                <a:ea typeface="微软雅黑" pitchFamily="34" charset="-122"/>
              </a:rPr>
              <a:t>文档维护工作量，便捷开发者集成和</a:t>
            </a:r>
            <a:r>
              <a:rPr lang="zh-CN" altLang="en-US" sz="1200" kern="0" dirty="0" smtClean="0">
                <a:solidFill>
                  <a:srgbClr val="1D1D1A"/>
                </a:solidFill>
                <a:latin typeface="微软雅黑" pitchFamily="34" charset="-122"/>
                <a:ea typeface="微软雅黑" pitchFamily="34" charset="-122"/>
              </a:rPr>
              <a:t>调整。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09684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方案及关键技术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en-US" altLang="zh-CN" sz="1200" b="1" dirty="0" smtClean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09" indent="-228509" algn="just" defTabSz="109684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Manager 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服务管理多服务、多版本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  <a:p>
            <a:pPr marL="228509" indent="-228509" algn="just" defTabSz="109684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模拟器模拟接口的返回值，降低资源消耗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09" indent="-228509" algn="just" defTabSz="109684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Swagger UI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组件生成在线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文档为开发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者提供能力详情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09" indent="-228509" algn="just" defTabSz="109684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Swagger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Codegen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组件自动生成多语言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183724" y="402647"/>
            <a:ext cx="11413120" cy="461017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ts val="344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>
              <a:lnSpc>
                <a:spcPts val="3426"/>
              </a:lnSpc>
              <a:spcBef>
                <a:spcPts val="0"/>
              </a:spcBef>
            </a:pPr>
            <a:r>
              <a:rPr lang="en-US" altLang="zh-CN" sz="3199" dirty="0" smtClean="0">
                <a:solidFill>
                  <a:schemeClr val="bg1"/>
                </a:solidFill>
                <a:cs typeface="+mn-cs"/>
              </a:rPr>
              <a:t>API</a:t>
            </a:r>
            <a:r>
              <a:rPr lang="zh-CN" altLang="en-US" sz="3199" dirty="0" smtClean="0">
                <a:solidFill>
                  <a:schemeClr val="bg1"/>
                </a:solidFill>
                <a:cs typeface="+mn-cs"/>
              </a:rPr>
              <a:t>管理</a:t>
            </a:r>
            <a:endParaRPr lang="zh-CN" altLang="en-US" sz="3199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82683" y="1324224"/>
            <a:ext cx="6282155" cy="4699836"/>
            <a:chOff x="285582" y="861134"/>
            <a:chExt cx="6982880" cy="5196638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 flipH="1">
              <a:off x="517722" y="861134"/>
              <a:ext cx="6750740" cy="3367301"/>
            </a:xfrm>
            <a:custGeom>
              <a:avLst/>
              <a:gdLst>
                <a:gd name="T0" fmla="*/ 637 w 754"/>
                <a:gd name="T1" fmla="*/ 407 h 415"/>
                <a:gd name="T2" fmla="*/ 92 w 754"/>
                <a:gd name="T3" fmla="*/ 403 h 415"/>
                <a:gd name="T4" fmla="*/ 15 w 754"/>
                <a:gd name="T5" fmla="*/ 290 h 415"/>
                <a:gd name="T6" fmla="*/ 139 w 754"/>
                <a:gd name="T7" fmla="*/ 204 h 415"/>
                <a:gd name="T8" fmla="*/ 287 w 754"/>
                <a:gd name="T9" fmla="*/ 26 h 415"/>
                <a:gd name="T10" fmla="*/ 504 w 754"/>
                <a:gd name="T11" fmla="*/ 122 h 415"/>
                <a:gd name="T12" fmla="*/ 650 w 754"/>
                <a:gd name="T13" fmla="*/ 119 h 415"/>
                <a:gd name="T14" fmla="*/ 678 w 754"/>
                <a:gd name="T15" fmla="*/ 244 h 415"/>
                <a:gd name="T16" fmla="*/ 742 w 754"/>
                <a:gd name="T17" fmla="*/ 336 h 415"/>
                <a:gd name="T18" fmla="*/ 637 w 754"/>
                <a:gd name="T19" fmla="*/ 407 h 415"/>
                <a:gd name="connsiteX0" fmla="*/ 8448 w 10000"/>
                <a:gd name="connsiteY0" fmla="*/ 9807 h 10000"/>
                <a:gd name="connsiteX1" fmla="*/ 1220 w 10000"/>
                <a:gd name="connsiteY1" fmla="*/ 9711 h 10000"/>
                <a:gd name="connsiteX2" fmla="*/ 199 w 10000"/>
                <a:gd name="connsiteY2" fmla="*/ 6988 h 10000"/>
                <a:gd name="connsiteX3" fmla="*/ 1470 w 10000"/>
                <a:gd name="connsiteY3" fmla="*/ 4211 h 10000"/>
                <a:gd name="connsiteX4" fmla="*/ 3806 w 10000"/>
                <a:gd name="connsiteY4" fmla="*/ 627 h 10000"/>
                <a:gd name="connsiteX5" fmla="*/ 6684 w 10000"/>
                <a:gd name="connsiteY5" fmla="*/ 2940 h 10000"/>
                <a:gd name="connsiteX6" fmla="*/ 8621 w 10000"/>
                <a:gd name="connsiteY6" fmla="*/ 2867 h 10000"/>
                <a:gd name="connsiteX7" fmla="*/ 8992 w 10000"/>
                <a:gd name="connsiteY7" fmla="*/ 5880 h 10000"/>
                <a:gd name="connsiteX8" fmla="*/ 9841 w 10000"/>
                <a:gd name="connsiteY8" fmla="*/ 8096 h 10000"/>
                <a:gd name="connsiteX9" fmla="*/ 8448 w 10000"/>
                <a:gd name="connsiteY9" fmla="*/ 9807 h 10000"/>
                <a:gd name="connsiteX0" fmla="*/ 8448 w 10000"/>
                <a:gd name="connsiteY0" fmla="*/ 9807 h 10000"/>
                <a:gd name="connsiteX1" fmla="*/ 1220 w 10000"/>
                <a:gd name="connsiteY1" fmla="*/ 9711 h 10000"/>
                <a:gd name="connsiteX2" fmla="*/ 199 w 10000"/>
                <a:gd name="connsiteY2" fmla="*/ 6988 h 10000"/>
                <a:gd name="connsiteX3" fmla="*/ 1470 w 10000"/>
                <a:gd name="connsiteY3" fmla="*/ 4211 h 10000"/>
                <a:gd name="connsiteX4" fmla="*/ 3806 w 10000"/>
                <a:gd name="connsiteY4" fmla="*/ 627 h 10000"/>
                <a:gd name="connsiteX5" fmla="*/ 6684 w 10000"/>
                <a:gd name="connsiteY5" fmla="*/ 2940 h 10000"/>
                <a:gd name="connsiteX6" fmla="*/ 8621 w 10000"/>
                <a:gd name="connsiteY6" fmla="*/ 2867 h 10000"/>
                <a:gd name="connsiteX7" fmla="*/ 9353 w 10000"/>
                <a:gd name="connsiteY7" fmla="*/ 5815 h 10000"/>
                <a:gd name="connsiteX8" fmla="*/ 9841 w 10000"/>
                <a:gd name="connsiteY8" fmla="*/ 8096 h 10000"/>
                <a:gd name="connsiteX9" fmla="*/ 8448 w 10000"/>
                <a:gd name="connsiteY9" fmla="*/ 9807 h 10000"/>
                <a:gd name="connsiteX0" fmla="*/ 8448 w 10000"/>
                <a:gd name="connsiteY0" fmla="*/ 9807 h 10000"/>
                <a:gd name="connsiteX1" fmla="*/ 1220 w 10000"/>
                <a:gd name="connsiteY1" fmla="*/ 9711 h 10000"/>
                <a:gd name="connsiteX2" fmla="*/ 199 w 10000"/>
                <a:gd name="connsiteY2" fmla="*/ 6988 h 10000"/>
                <a:gd name="connsiteX3" fmla="*/ 1638 w 10000"/>
                <a:gd name="connsiteY3" fmla="*/ 4336 h 10000"/>
                <a:gd name="connsiteX4" fmla="*/ 3806 w 10000"/>
                <a:gd name="connsiteY4" fmla="*/ 627 h 10000"/>
                <a:gd name="connsiteX5" fmla="*/ 6684 w 10000"/>
                <a:gd name="connsiteY5" fmla="*/ 2940 h 10000"/>
                <a:gd name="connsiteX6" fmla="*/ 8621 w 10000"/>
                <a:gd name="connsiteY6" fmla="*/ 2867 h 10000"/>
                <a:gd name="connsiteX7" fmla="*/ 9353 w 10000"/>
                <a:gd name="connsiteY7" fmla="*/ 5815 h 10000"/>
                <a:gd name="connsiteX8" fmla="*/ 9841 w 10000"/>
                <a:gd name="connsiteY8" fmla="*/ 8096 h 10000"/>
                <a:gd name="connsiteX9" fmla="*/ 8448 w 10000"/>
                <a:gd name="connsiteY9" fmla="*/ 9807 h 10000"/>
                <a:gd name="connsiteX0" fmla="*/ 8448 w 10000"/>
                <a:gd name="connsiteY0" fmla="*/ 9807 h 10000"/>
                <a:gd name="connsiteX1" fmla="*/ 1220 w 10000"/>
                <a:gd name="connsiteY1" fmla="*/ 9711 h 10000"/>
                <a:gd name="connsiteX2" fmla="*/ 199 w 10000"/>
                <a:gd name="connsiteY2" fmla="*/ 6988 h 10000"/>
                <a:gd name="connsiteX3" fmla="*/ 1638 w 10000"/>
                <a:gd name="connsiteY3" fmla="*/ 4336 h 10000"/>
                <a:gd name="connsiteX4" fmla="*/ 3806 w 10000"/>
                <a:gd name="connsiteY4" fmla="*/ 627 h 10000"/>
                <a:gd name="connsiteX5" fmla="*/ 6684 w 10000"/>
                <a:gd name="connsiteY5" fmla="*/ 2940 h 10000"/>
                <a:gd name="connsiteX6" fmla="*/ 8621 w 10000"/>
                <a:gd name="connsiteY6" fmla="*/ 2867 h 10000"/>
                <a:gd name="connsiteX7" fmla="*/ 9054 w 10000"/>
                <a:gd name="connsiteY7" fmla="*/ 5692 h 10000"/>
                <a:gd name="connsiteX8" fmla="*/ 9841 w 10000"/>
                <a:gd name="connsiteY8" fmla="*/ 8096 h 10000"/>
                <a:gd name="connsiteX9" fmla="*/ 8448 w 10000"/>
                <a:gd name="connsiteY9" fmla="*/ 980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000">
                  <a:moveTo>
                    <a:pt x="8448" y="9807"/>
                  </a:moveTo>
                  <a:lnTo>
                    <a:pt x="1220" y="9711"/>
                  </a:lnTo>
                  <a:cubicBezTo>
                    <a:pt x="1220" y="9711"/>
                    <a:pt x="0" y="9253"/>
                    <a:pt x="199" y="6988"/>
                  </a:cubicBezTo>
                  <a:cubicBezTo>
                    <a:pt x="424" y="4530"/>
                    <a:pt x="1638" y="4336"/>
                    <a:pt x="1638" y="4336"/>
                  </a:cubicBezTo>
                  <a:cubicBezTo>
                    <a:pt x="1638" y="4336"/>
                    <a:pt x="1711" y="1277"/>
                    <a:pt x="3806" y="627"/>
                  </a:cubicBezTo>
                  <a:cubicBezTo>
                    <a:pt x="5849" y="0"/>
                    <a:pt x="6684" y="2940"/>
                    <a:pt x="6684" y="2940"/>
                  </a:cubicBezTo>
                  <a:cubicBezTo>
                    <a:pt x="6684" y="2940"/>
                    <a:pt x="7732" y="1542"/>
                    <a:pt x="8621" y="2867"/>
                  </a:cubicBezTo>
                  <a:cubicBezTo>
                    <a:pt x="9363" y="3952"/>
                    <a:pt x="9054" y="5692"/>
                    <a:pt x="9054" y="5692"/>
                  </a:cubicBezTo>
                  <a:cubicBezTo>
                    <a:pt x="9054" y="5692"/>
                    <a:pt x="10000" y="6361"/>
                    <a:pt x="9841" y="8096"/>
                  </a:cubicBezTo>
                  <a:cubicBezTo>
                    <a:pt x="9668" y="10000"/>
                    <a:pt x="8448" y="9807"/>
                    <a:pt x="8448" y="980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EE7C31"/>
              </a:solidFill>
            </a:ln>
            <a:extLst/>
          </p:spPr>
          <p:txBody>
            <a:bodyPr wrap="square" lIns="71972" tIns="71972" rIns="71972" bIns="71972" rtlCol="0" anchor="ctr" anchorCtr="0"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798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  <a:sym typeface="微软雅黑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4186662" y="4908803"/>
              <a:ext cx="709019" cy="943112"/>
            </a:xfrm>
            <a:prstGeom prst="rect">
              <a:avLst/>
            </a:prstGeom>
            <a:solidFill>
              <a:srgbClr val="EE7C31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69" tIns="39584" rIns="79169" bIns="39584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0136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5041752" y="4904340"/>
              <a:ext cx="767995" cy="943112"/>
            </a:xfrm>
            <a:prstGeom prst="rect">
              <a:avLst/>
            </a:prstGeom>
            <a:solidFill>
              <a:srgbClr val="EE7C31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69" tIns="39584" rIns="79169" bIns="39584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0136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4725152" y="1635082"/>
              <a:ext cx="1903727" cy="649479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69" tIns="39584" rIns="79169" bIns="395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01367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主流语言</a:t>
              </a:r>
              <a:r>
                <a:rPr kumimoji="0" lang="en-US" altLang="zh-CN" sz="10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SDK</a:t>
              </a:r>
              <a:r>
                <a:rPr kumimoji="0" lang="zh-CN" altLang="en-US" sz="10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自动生成</a:t>
              </a:r>
              <a:endParaRPr kumimoji="0" lang="en-US" altLang="zh-CN" sz="1099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801367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Swagger </a:t>
              </a:r>
              <a:r>
                <a:rPr kumimoji="0" lang="en-US" altLang="zh-CN" sz="1099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Codegen</a:t>
              </a:r>
              <a:endParaRPr kumimoji="0" lang="zh-CN" altLang="en-US" sz="1099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311747" y="1683601"/>
              <a:ext cx="1274475" cy="649479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69" tIns="39584" rIns="79169" bIns="395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01367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99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</a:t>
              </a:r>
              <a:r>
                <a:rPr lang="zh-CN" altLang="en-US" sz="1099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服务，多版本</a:t>
              </a:r>
              <a:r>
                <a:rPr lang="en-US" altLang="zh-CN" sz="1099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1099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  <a:endParaRPr kumimoji="0" lang="zh-CN" altLang="en-US" sz="10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1513767" y="3034334"/>
              <a:ext cx="1072450" cy="5601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69" tIns="39584" rIns="79169" bIns="3958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01367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kumimoji="0" lang="zh-CN" altLang="en-US" sz="10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模拟器</a:t>
              </a: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939987" y="3180552"/>
              <a:ext cx="1398665" cy="53731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69" tIns="39584" rIns="79169" bIns="395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01367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99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</a:t>
              </a:r>
              <a:r>
                <a:rPr kumimoji="0" lang="en-US" altLang="zh-CN" sz="1099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API </a:t>
              </a:r>
              <a:r>
                <a:rPr kumimoji="0" lang="zh-CN" altLang="en-US" sz="1099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</a:t>
              </a:r>
              <a:endParaRPr kumimoji="0" lang="en-US" altLang="zh-CN" sz="10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801367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Swagger </a:t>
              </a:r>
              <a:r>
                <a:rPr kumimoji="0" lang="en-US" altLang="zh-CN" sz="1099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endParaRPr kumimoji="0" lang="zh-CN" altLang="en-US" sz="10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4189168" y="4913266"/>
              <a:ext cx="709510" cy="292578"/>
            </a:xfrm>
            <a:prstGeom prst="rect">
              <a:avLst/>
            </a:prstGeom>
            <a:solidFill>
              <a:srgbClr val="92D050">
                <a:alpha val="54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69" tIns="39584" rIns="79169" bIns="39584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0136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167063" y="5355498"/>
              <a:ext cx="728619" cy="340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endParaRPr kumimoji="0" lang="zh-CN" altLang="en-US" sz="1399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5046681" y="4907171"/>
              <a:ext cx="759049" cy="29257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69" tIns="39584" rIns="79169" bIns="39584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0136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SDK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021058" y="5358156"/>
              <a:ext cx="788688" cy="340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endParaRPr kumimoji="0" lang="zh-CN" altLang="en-US" sz="1399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箭头连接符 18"/>
            <p:cNvCxnSpPr>
              <a:stCxn id="42" idx="2"/>
              <a:endCxn id="17" idx="0"/>
            </p:cNvCxnSpPr>
            <p:nvPr/>
          </p:nvCxnSpPr>
          <p:spPr bwMode="auto">
            <a:xfrm flipH="1">
              <a:off x="5426205" y="3967716"/>
              <a:ext cx="250809" cy="93945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/>
            <p:cNvCxnSpPr>
              <a:stCxn id="14" idx="2"/>
              <a:endCxn id="15" idx="0"/>
            </p:cNvCxnSpPr>
            <p:nvPr/>
          </p:nvCxnSpPr>
          <p:spPr bwMode="auto">
            <a:xfrm>
              <a:off x="3639319" y="3717870"/>
              <a:ext cx="904604" cy="1195397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1" name="文本框 20"/>
            <p:cNvSpPr txBox="1"/>
            <p:nvPr/>
          </p:nvSpPr>
          <p:spPr>
            <a:xfrm>
              <a:off x="5496362" y="4176612"/>
              <a:ext cx="1376031" cy="306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defTabSz="914400">
                <a:defRPr sz="12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下载集成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049993" y="3887305"/>
              <a:ext cx="1292739" cy="306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调测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4772535" y="3064807"/>
              <a:ext cx="1808959" cy="902909"/>
              <a:chOff x="3620049" y="3965543"/>
              <a:chExt cx="819660" cy="486118"/>
            </a:xfrm>
          </p:grpSpPr>
          <p:sp>
            <p:nvSpPr>
              <p:cNvPr id="42" name="矩形 41"/>
              <p:cNvSpPr/>
              <p:nvPr/>
            </p:nvSpPr>
            <p:spPr bwMode="auto">
              <a:xfrm>
                <a:off x="3620049" y="3987465"/>
                <a:ext cx="819660" cy="464196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169" tIns="39584" rIns="79169" bIns="39584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80136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99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 bwMode="auto">
              <a:xfrm>
                <a:off x="3661536" y="4112687"/>
                <a:ext cx="358667" cy="148284"/>
              </a:xfrm>
              <a:prstGeom prst="rect">
                <a:avLst/>
              </a:prstGeom>
              <a:noFill/>
              <a:ln w="9525" cap="flat" cmpd="sng" algn="ctr">
                <a:solidFill>
                  <a:srgbClr val="99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169" tIns="39584" rIns="79169" bIns="39584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80136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JAVA</a:t>
                </a:r>
                <a:endParaRPr kumimoji="0" lang="zh-CN" altLang="en-US" sz="1099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 bwMode="auto">
              <a:xfrm>
                <a:off x="4042500" y="4112687"/>
                <a:ext cx="367377" cy="148284"/>
              </a:xfrm>
              <a:prstGeom prst="rect">
                <a:avLst/>
              </a:prstGeom>
              <a:noFill/>
              <a:ln w="9525" cap="flat" cmpd="sng" algn="ctr">
                <a:solidFill>
                  <a:srgbClr val="99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169" tIns="39584" rIns="79169" bIns="39584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80136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Go</a:t>
                </a:r>
                <a:endParaRPr kumimoji="0" lang="zh-CN" altLang="en-US" sz="1099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 bwMode="auto">
              <a:xfrm>
                <a:off x="3664348" y="4273665"/>
                <a:ext cx="359726" cy="148284"/>
              </a:xfrm>
              <a:prstGeom prst="rect">
                <a:avLst/>
              </a:prstGeom>
              <a:noFill/>
              <a:ln w="9525" cap="flat" cmpd="sng" algn="ctr">
                <a:solidFill>
                  <a:srgbClr val="99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169" tIns="39584" rIns="79169" bIns="39584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80136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Node</a:t>
                </a:r>
                <a:endParaRPr kumimoji="0" lang="zh-CN" altLang="en-US" sz="1099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 bwMode="auto">
              <a:xfrm>
                <a:off x="4046944" y="4273665"/>
                <a:ext cx="362934" cy="148284"/>
              </a:xfrm>
              <a:prstGeom prst="rect">
                <a:avLst/>
              </a:prstGeom>
              <a:noFill/>
              <a:ln w="9525" cap="flat" cmpd="sng" algn="ctr">
                <a:solidFill>
                  <a:srgbClr val="99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169" tIns="39584" rIns="79169" bIns="39584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80136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Python</a:t>
                </a:r>
                <a:endParaRPr kumimoji="0" lang="zh-CN" altLang="en-US" sz="1099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3920679" y="3965543"/>
                <a:ext cx="363559" cy="164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itchFamily="2" charset="-122"/>
                  </a:rPr>
                  <a:t>SDK</a:t>
                </a:r>
                <a:endPara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itchFamily="2" charset="-122"/>
                </a:endParaRPr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3442714" y="4634690"/>
              <a:ext cx="2651518" cy="1423082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956582" y="2240549"/>
              <a:ext cx="1113209" cy="541021"/>
              <a:chOff x="6315887" y="1727987"/>
              <a:chExt cx="1010103" cy="566976"/>
            </a:xfrm>
          </p:grpSpPr>
          <p:sp>
            <p:nvSpPr>
              <p:cNvPr id="40" name="圆柱形 39"/>
              <p:cNvSpPr/>
              <p:nvPr/>
            </p:nvSpPr>
            <p:spPr>
              <a:xfrm>
                <a:off x="6420964" y="1727987"/>
                <a:ext cx="834519" cy="566976"/>
              </a:xfrm>
              <a:prstGeom prst="can">
                <a:avLst/>
              </a:prstGeom>
              <a:solidFill>
                <a:srgbClr val="777777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11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FrutigerNext LT Regular"/>
                  <a:ea typeface="华文细黑"/>
                  <a:cs typeface="+mn-cs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 bwMode="auto">
              <a:xfrm>
                <a:off x="6315887" y="1822184"/>
                <a:ext cx="1010103" cy="449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169" tIns="39584" rIns="79169" bIns="39584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80136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OpenAPI</a:t>
                </a:r>
                <a:endPara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ctr" defTabSz="80136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Yaml</a:t>
                </a:r>
                <a:r>
                  <a:rPr kumimoji="0" lang="en-US" altLang="zh-CN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kumimoji="0" lang="en-US" altLang="zh-CN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Json</a:t>
                </a:r>
                <a:endPara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6" name="肘形连接符 25"/>
            <p:cNvCxnSpPr>
              <a:stCxn id="11" idx="2"/>
              <a:endCxn id="42" idx="0"/>
            </p:cNvCxnSpPr>
            <p:nvPr/>
          </p:nvCxnSpPr>
          <p:spPr>
            <a:xfrm rot="5400000">
              <a:off x="5266534" y="2695043"/>
              <a:ext cx="820965" cy="1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pic>
          <p:nvPicPr>
            <p:cNvPr id="27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82" y="2829142"/>
              <a:ext cx="932360" cy="809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8" name="肘形连接符 27"/>
            <p:cNvCxnSpPr>
              <a:stCxn id="27" idx="0"/>
              <a:endCxn id="12" idx="1"/>
            </p:cNvCxnSpPr>
            <p:nvPr/>
          </p:nvCxnSpPr>
          <p:spPr>
            <a:xfrm rot="5400000" flipH="1" flipV="1">
              <a:off x="655904" y="2173299"/>
              <a:ext cx="820801" cy="490884"/>
            </a:xfrm>
            <a:prstGeom prst="bentConnector2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cxnSp>
          <p:nvCxnSpPr>
            <p:cNvPr id="29" name="肘形连接符 28"/>
            <p:cNvCxnSpPr>
              <a:stCxn id="27" idx="2"/>
              <a:endCxn id="13" idx="2"/>
            </p:cNvCxnSpPr>
            <p:nvPr/>
          </p:nvCxnSpPr>
          <p:spPr>
            <a:xfrm rot="5400000" flipH="1" flipV="1">
              <a:off x="1413453" y="3001897"/>
              <a:ext cx="43948" cy="1229130"/>
            </a:xfrm>
            <a:prstGeom prst="bentConnector3">
              <a:avLst>
                <a:gd name="adj1" fmla="val -520160"/>
              </a:avLst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sp>
          <p:nvSpPr>
            <p:cNvPr id="30" name="文本框 29"/>
            <p:cNvSpPr txBox="1"/>
            <p:nvPr/>
          </p:nvSpPr>
          <p:spPr>
            <a:xfrm>
              <a:off x="285582" y="3594489"/>
              <a:ext cx="1026165" cy="459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开发者平台管理者</a:t>
              </a:r>
            </a:p>
          </p:txBody>
        </p:sp>
        <p:sp>
          <p:nvSpPr>
            <p:cNvPr id="31" name="椭圆 30"/>
            <p:cNvSpPr/>
            <p:nvPr/>
          </p:nvSpPr>
          <p:spPr>
            <a:xfrm>
              <a:off x="1342822" y="2093993"/>
              <a:ext cx="212006" cy="190567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1508563" y="3389688"/>
              <a:ext cx="212006" cy="190567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101941" y="3488969"/>
              <a:ext cx="212005" cy="190567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442715" y="5179866"/>
              <a:ext cx="670912" cy="510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defTabSz="914400">
                <a:defRPr sz="12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</a:t>
              </a:r>
            </a:p>
          </p:txBody>
        </p:sp>
        <p:sp>
          <p:nvSpPr>
            <p:cNvPr id="35" name="椭圆 34"/>
            <p:cNvSpPr/>
            <p:nvPr/>
          </p:nvSpPr>
          <p:spPr>
            <a:xfrm>
              <a:off x="5496362" y="2248598"/>
              <a:ext cx="212005" cy="190567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6" name="肘形连接符 35"/>
            <p:cNvCxnSpPr>
              <a:stCxn id="13" idx="0"/>
              <a:endCxn id="40" idx="2"/>
            </p:cNvCxnSpPr>
            <p:nvPr/>
          </p:nvCxnSpPr>
          <p:spPr>
            <a:xfrm rot="5400000" flipH="1" flipV="1">
              <a:off x="2299551" y="2261501"/>
              <a:ext cx="523275" cy="1022393"/>
            </a:xfrm>
            <a:prstGeom prst="bentConnector2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cxnSp>
          <p:nvCxnSpPr>
            <p:cNvPr id="37" name="肘形连接符 36"/>
            <p:cNvCxnSpPr>
              <a:endCxn id="40" idx="1"/>
            </p:cNvCxnSpPr>
            <p:nvPr/>
          </p:nvCxnSpPr>
          <p:spPr>
            <a:xfrm>
              <a:off x="2586222" y="2008342"/>
              <a:ext cx="946014" cy="232206"/>
            </a:xfrm>
            <a:prstGeom prst="bentConnector2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cxnSp>
          <p:nvCxnSpPr>
            <p:cNvPr id="38" name="肘形连接符 37"/>
            <p:cNvCxnSpPr>
              <a:stCxn id="40" idx="4"/>
              <a:endCxn id="11" idx="1"/>
            </p:cNvCxnSpPr>
            <p:nvPr/>
          </p:nvCxnSpPr>
          <p:spPr>
            <a:xfrm flipV="1">
              <a:off x="3992087" y="1959821"/>
              <a:ext cx="733065" cy="551240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cxnSp>
          <p:nvCxnSpPr>
            <p:cNvPr id="39" name="肘形连接符 38"/>
            <p:cNvCxnSpPr>
              <a:stCxn id="40" idx="3"/>
              <a:endCxn id="14" idx="0"/>
            </p:cNvCxnSpPr>
            <p:nvPr/>
          </p:nvCxnSpPr>
          <p:spPr>
            <a:xfrm rot="16200000" flipH="1">
              <a:off x="3386287" y="2927518"/>
              <a:ext cx="398982" cy="107083"/>
            </a:xfrm>
            <a:prstGeom prst="bentConnector3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  <p:cxnSp>
        <p:nvCxnSpPr>
          <p:cNvPr id="48" name="直接箭头连接符 47"/>
          <p:cNvCxnSpPr>
            <a:endCxn id="15" idx="0"/>
          </p:cNvCxnSpPr>
          <p:nvPr/>
        </p:nvCxnSpPr>
        <p:spPr bwMode="auto">
          <a:xfrm>
            <a:off x="2770085" y="3789320"/>
            <a:ext cx="1743619" cy="119965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2149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图: 过程 12"/>
          <p:cNvSpPr/>
          <p:nvPr/>
        </p:nvSpPr>
        <p:spPr>
          <a:xfrm>
            <a:off x="1639330" y="1760155"/>
            <a:ext cx="4463884" cy="3273322"/>
          </a:xfrm>
          <a:prstGeom prst="flowChartProcess">
            <a:avLst/>
          </a:prstGeom>
          <a:solidFill>
            <a:schemeClr val="bg2"/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108211" y="292317"/>
            <a:ext cx="4761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模拟器</a:t>
            </a:r>
            <a:endParaRPr kumimoji="1" lang="zh-CN" altLang="en-US" sz="32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06133" y="3205654"/>
            <a:ext cx="980302" cy="4296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/>
              <a:t>API</a:t>
            </a:r>
            <a:r>
              <a:rPr lang="zh-CN" altLang="en-US" sz="1400" dirty="0" smtClean="0"/>
              <a:t>管理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3278657" y="2324048"/>
            <a:ext cx="1025610" cy="4445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/>
              <a:t>MEP API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3307489" y="3859201"/>
            <a:ext cx="967945" cy="3974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/>
              <a:t>ECO API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7121587" y="2028546"/>
            <a:ext cx="1346888" cy="45314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/>
              <a:t>Emulator 1 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7083516" y="3646653"/>
            <a:ext cx="1301569" cy="2484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/>
              <a:t>pod 1</a:t>
            </a:r>
            <a:endParaRPr lang="zh-CN" altLang="en-US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8698113" y="2389512"/>
            <a:ext cx="3101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单独维护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emulator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仓库，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更新后及时更新模拟器代码。</a:t>
            </a:r>
          </a:p>
        </p:txBody>
      </p:sp>
      <p:sp>
        <p:nvSpPr>
          <p:cNvPr id="56" name="矩形 55"/>
          <p:cNvSpPr/>
          <p:nvPr/>
        </p:nvSpPr>
        <p:spPr>
          <a:xfrm>
            <a:off x="4843849" y="5185421"/>
            <a:ext cx="967945" cy="3974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/>
              <a:t>开发者</a:t>
            </a:r>
            <a:endParaRPr lang="zh-CN" altLang="en-US" sz="1400" dirty="0"/>
          </a:p>
        </p:txBody>
      </p:sp>
      <p:cxnSp>
        <p:nvCxnSpPr>
          <p:cNvPr id="63" name="直接箭头连接符 62"/>
          <p:cNvCxnSpPr/>
          <p:nvPr/>
        </p:nvCxnSpPr>
        <p:spPr>
          <a:xfrm>
            <a:off x="5883614" y="2283609"/>
            <a:ext cx="1204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流程图: 过程 73"/>
          <p:cNvSpPr/>
          <p:nvPr/>
        </p:nvSpPr>
        <p:spPr>
          <a:xfrm>
            <a:off x="4706889" y="1915394"/>
            <a:ext cx="1224353" cy="1435447"/>
          </a:xfrm>
          <a:prstGeom prst="flowChartProcess">
            <a:avLst/>
          </a:prstGeom>
          <a:solidFill>
            <a:schemeClr val="bg2"/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4763519" y="2011435"/>
            <a:ext cx="1093584" cy="2601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 smtClean="0"/>
              <a:t>Face-recognition</a:t>
            </a:r>
            <a:endParaRPr lang="zh-CN" altLang="en-US" sz="800" dirty="0"/>
          </a:p>
        </p:txBody>
      </p:sp>
      <p:sp>
        <p:nvSpPr>
          <p:cNvPr id="69" name="矩形 68"/>
          <p:cNvSpPr/>
          <p:nvPr/>
        </p:nvSpPr>
        <p:spPr>
          <a:xfrm>
            <a:off x="4760425" y="3042138"/>
            <a:ext cx="1093584" cy="2601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 smtClean="0"/>
              <a:t>Traffic service</a:t>
            </a:r>
            <a:endParaRPr lang="zh-CN" altLang="en-US" sz="800" dirty="0"/>
          </a:p>
        </p:txBody>
      </p:sp>
      <p:sp>
        <p:nvSpPr>
          <p:cNvPr id="71" name="矩形 70"/>
          <p:cNvSpPr/>
          <p:nvPr/>
        </p:nvSpPr>
        <p:spPr>
          <a:xfrm>
            <a:off x="4760425" y="2692781"/>
            <a:ext cx="1093584" cy="2601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/>
              <a:t>Service Discovery</a:t>
            </a:r>
          </a:p>
        </p:txBody>
      </p:sp>
      <p:sp>
        <p:nvSpPr>
          <p:cNvPr id="73" name="矩形 72"/>
          <p:cNvSpPr/>
          <p:nvPr/>
        </p:nvSpPr>
        <p:spPr>
          <a:xfrm>
            <a:off x="4760425" y="2351616"/>
            <a:ext cx="1093584" cy="2601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/>
              <a:t>Location service</a:t>
            </a:r>
            <a:endParaRPr lang="zh-CN" altLang="en-US" sz="800" dirty="0"/>
          </a:p>
        </p:txBody>
      </p:sp>
      <p:sp>
        <p:nvSpPr>
          <p:cNvPr id="75" name="流程图: 过程 74"/>
          <p:cNvSpPr/>
          <p:nvPr/>
        </p:nvSpPr>
        <p:spPr>
          <a:xfrm>
            <a:off x="4702458" y="3572455"/>
            <a:ext cx="1224353" cy="1114875"/>
          </a:xfrm>
          <a:prstGeom prst="flowChartProcess">
            <a:avLst/>
          </a:prstGeom>
          <a:solidFill>
            <a:schemeClr val="bg2"/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4759088" y="3668496"/>
            <a:ext cx="1093584" cy="2601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 smtClean="0"/>
              <a:t>APP 1</a:t>
            </a:r>
            <a:endParaRPr lang="zh-CN" altLang="en-US" sz="800" dirty="0"/>
          </a:p>
        </p:txBody>
      </p:sp>
      <p:sp>
        <p:nvSpPr>
          <p:cNvPr id="78" name="矩形 77"/>
          <p:cNvSpPr/>
          <p:nvPr/>
        </p:nvSpPr>
        <p:spPr>
          <a:xfrm>
            <a:off x="4764232" y="4349842"/>
            <a:ext cx="1093584" cy="2601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 smtClean="0"/>
              <a:t>APP 3</a:t>
            </a:r>
            <a:endParaRPr lang="en-US" altLang="zh-CN" sz="800" dirty="0"/>
          </a:p>
        </p:txBody>
      </p:sp>
      <p:sp>
        <p:nvSpPr>
          <p:cNvPr id="79" name="矩形 78"/>
          <p:cNvSpPr/>
          <p:nvPr/>
        </p:nvSpPr>
        <p:spPr>
          <a:xfrm>
            <a:off x="4764232" y="4008677"/>
            <a:ext cx="1093584" cy="2601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 smtClean="0"/>
              <a:t>APP 2</a:t>
            </a:r>
            <a:endParaRPr lang="zh-CN" altLang="en-US" sz="800" dirty="0"/>
          </a:p>
        </p:txBody>
      </p:sp>
      <p:cxnSp>
        <p:nvCxnSpPr>
          <p:cNvPr id="81" name="直接箭头连接符 80"/>
          <p:cNvCxnSpPr/>
          <p:nvPr/>
        </p:nvCxnSpPr>
        <p:spPr>
          <a:xfrm flipV="1">
            <a:off x="2786435" y="2546334"/>
            <a:ext cx="492222" cy="87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" idx="3"/>
            <a:endCxn id="9" idx="1"/>
          </p:cNvCxnSpPr>
          <p:nvPr/>
        </p:nvCxnSpPr>
        <p:spPr>
          <a:xfrm>
            <a:off x="2786435" y="3420458"/>
            <a:ext cx="521054" cy="63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4304267" y="2481688"/>
            <a:ext cx="398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4275434" y="4067168"/>
            <a:ext cx="427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V="1">
            <a:off x="5327821" y="4687331"/>
            <a:ext cx="1" cy="47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5314634" y="4787256"/>
            <a:ext cx="896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发布、删除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8698112" y="3635262"/>
            <a:ext cx="3101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kumimoji="1" lang="en-US" altLang="zh-CN" sz="12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方案一：直接部署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实例</a:t>
            </a:r>
            <a:endParaRPr kumimoji="1" lang="en-US" altLang="zh-CN" sz="12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kumimoji="1" lang="en-US" altLang="zh-CN" sz="12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8" name="直接箭头连接符 107"/>
          <p:cNvCxnSpPr/>
          <p:nvPr/>
        </p:nvCxnSpPr>
        <p:spPr>
          <a:xfrm>
            <a:off x="5926811" y="3773761"/>
            <a:ext cx="1165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75" idx="3"/>
          </p:cNvCxnSpPr>
          <p:nvPr/>
        </p:nvCxnSpPr>
        <p:spPr>
          <a:xfrm>
            <a:off x="5926811" y="4129893"/>
            <a:ext cx="1156705" cy="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5926811" y="4479914"/>
            <a:ext cx="1144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7094845" y="4020350"/>
            <a:ext cx="1301569" cy="2484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/>
              <a:t>pod 2</a:t>
            </a:r>
            <a:endParaRPr lang="zh-CN" altLang="en-US" sz="1200" dirty="0"/>
          </a:p>
        </p:txBody>
      </p:sp>
      <p:sp>
        <p:nvSpPr>
          <p:cNvPr id="114" name="矩形 113"/>
          <p:cNvSpPr/>
          <p:nvPr/>
        </p:nvSpPr>
        <p:spPr>
          <a:xfrm>
            <a:off x="7095873" y="4383220"/>
            <a:ext cx="1301569" cy="2484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/>
              <a:t>pod 3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4892965" y="1009788"/>
            <a:ext cx="967945" cy="3974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/>
              <a:t>管理员</a:t>
            </a:r>
          </a:p>
        </p:txBody>
      </p:sp>
      <p:cxnSp>
        <p:nvCxnSpPr>
          <p:cNvPr id="4" name="直接箭头连接符 3"/>
          <p:cNvCxnSpPr/>
          <p:nvPr/>
        </p:nvCxnSpPr>
        <p:spPr>
          <a:xfrm>
            <a:off x="5372331" y="1438041"/>
            <a:ext cx="0" cy="54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327821" y="1457713"/>
            <a:ext cx="801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增删改查</a:t>
            </a: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5926811" y="2851177"/>
            <a:ext cx="1204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134398" y="2650751"/>
            <a:ext cx="1346888" cy="45314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/>
              <a:t>Emulator 2 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7531446" y="1708252"/>
            <a:ext cx="151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kumimoji="1" lang="en-US" altLang="zh-CN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531446" y="3126328"/>
            <a:ext cx="151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49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28821" y="468182"/>
            <a:ext cx="4743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Swagger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Codegen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组件自动生成多语言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230646" y="1129679"/>
            <a:ext cx="2001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在线生成</a:t>
            </a:r>
            <a:r>
              <a:rPr kumimoji="1" lang="en-US" altLang="zh-CN" sz="1200" dirty="0" err="1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sdk</a:t>
            </a:r>
            <a:endParaRPr kumimoji="1" lang="zh-CN" altLang="en-US" sz="1200" dirty="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46" y="4698911"/>
            <a:ext cx="3333750" cy="1143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120262" y="1083513"/>
            <a:ext cx="247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2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SDK</a:t>
            </a:r>
            <a:r>
              <a:rPr kumimoji="1" lang="zh-CN" altLang="en-US" sz="12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安装（以</a:t>
            </a:r>
            <a:r>
              <a:rPr kumimoji="1" lang="en-US" altLang="zh-CN" sz="12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kumimoji="1" lang="zh-CN" altLang="en-US" sz="12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为例）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2967" y="1868891"/>
            <a:ext cx="1648234" cy="4445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/>
              <a:t>上传</a:t>
            </a:r>
            <a:r>
              <a:rPr lang="en-US" altLang="zh-CN" sz="1400" dirty="0" smtClean="0"/>
              <a:t>swagger API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2934229" y="1863929"/>
            <a:ext cx="1648234" cy="4445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/>
              <a:t>选择</a:t>
            </a:r>
            <a:r>
              <a:rPr lang="en-US" altLang="zh-CN" sz="1400" dirty="0" smtClean="0"/>
              <a:t>SDK</a:t>
            </a:r>
            <a:r>
              <a:rPr lang="zh-CN" altLang="en-US" sz="1400" dirty="0" smtClean="0"/>
              <a:t>语言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742967" y="2641393"/>
            <a:ext cx="1648234" cy="4445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/>
              <a:t>配置项目参数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2901835" y="2674363"/>
            <a:ext cx="1648234" cy="4445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/>
              <a:t>生成</a:t>
            </a:r>
            <a:r>
              <a:rPr lang="en-US" altLang="zh-CN" sz="1400" dirty="0" smtClean="0"/>
              <a:t>SDK</a:t>
            </a:r>
            <a:r>
              <a:rPr lang="zh-CN" altLang="en-US" sz="1400" dirty="0"/>
              <a:t>源码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46" y="2014004"/>
            <a:ext cx="4095939" cy="243874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007832" y="4332113"/>
            <a:ext cx="242887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4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kumimoji="1" lang="zh-CN" altLang="en-US" sz="14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维护一个</a:t>
            </a:r>
            <a:r>
              <a:rPr kumimoji="1" lang="en-US" altLang="zh-CN" sz="1400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mvn</a:t>
            </a:r>
            <a:r>
              <a:rPr kumimoji="1" lang="zh-CN" altLang="en-US" sz="14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库，在线安装</a:t>
            </a:r>
          </a:p>
        </p:txBody>
      </p:sp>
      <p:sp>
        <p:nvSpPr>
          <p:cNvPr id="22" name="矩形 21"/>
          <p:cNvSpPr/>
          <p:nvPr/>
        </p:nvSpPr>
        <p:spPr>
          <a:xfrm>
            <a:off x="5995595" y="1689132"/>
            <a:ext cx="224933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4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kumimoji="1" lang="zh-CN" altLang="en-US" sz="14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下载</a:t>
            </a:r>
            <a:r>
              <a:rPr kumimoji="1" lang="en-US" altLang="zh-CN" sz="14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SDK</a:t>
            </a:r>
            <a:r>
              <a:rPr kumimoji="1" lang="zh-CN" altLang="en-US" sz="14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源码，本地安装</a:t>
            </a:r>
            <a:endParaRPr kumimoji="1" lang="en-US" altLang="zh-CN" sz="14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889" y="3558920"/>
            <a:ext cx="4494704" cy="213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3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83027" y="370703"/>
            <a:ext cx="1680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344559"/>
              </p:ext>
            </p:extLst>
          </p:nvPr>
        </p:nvGraphicFramePr>
        <p:xfrm>
          <a:off x="5930961" y="3518266"/>
          <a:ext cx="4983731" cy="55893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290561"/>
                <a:gridCol w="2693170"/>
              </a:tblGrid>
              <a:tr h="2388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groupId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i="0" dirty="0" smtClean="0">
                          <a:solidFill>
                            <a:srgbClr val="11111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</a:t>
                      </a:r>
                      <a:r>
                        <a:rPr lang="en-US" altLang="zh-CN" sz="1050" b="0" i="0" dirty="0" smtClean="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pom.xml</a:t>
                      </a:r>
                      <a:r>
                        <a:rPr lang="zh-CN" altLang="en-US" sz="1050" b="0" i="0" dirty="0" smtClean="0">
                          <a:solidFill>
                            <a:srgbClr val="11111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</a:t>
                      </a:r>
                      <a:r>
                        <a:rPr lang="en-US" altLang="zh-CN" sz="1050" b="0" i="0" dirty="0" err="1" smtClean="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groupId</a:t>
                      </a:r>
                      <a:r>
                        <a:rPr lang="zh-CN" altLang="en-US" sz="1050" b="0" i="0" dirty="0" smtClean="0">
                          <a:solidFill>
                            <a:srgbClr val="11111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的值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420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artifactId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i="0" dirty="0" smtClean="0">
                          <a:solidFill>
                            <a:srgbClr val="11111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</a:t>
                      </a:r>
                      <a:r>
                        <a:rPr lang="en-US" altLang="zh-CN" sz="1050" b="0" i="0" dirty="0" smtClean="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pom.xml</a:t>
                      </a:r>
                      <a:r>
                        <a:rPr lang="zh-CN" altLang="en-US" sz="1050" b="0" i="0" dirty="0" smtClean="0">
                          <a:solidFill>
                            <a:srgbClr val="11111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</a:t>
                      </a:r>
                      <a:r>
                        <a:rPr lang="en-US" altLang="zh-CN" sz="1050" b="0" i="0" dirty="0" err="1" smtClean="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artifactId</a:t>
                      </a:r>
                      <a:r>
                        <a:rPr lang="zh-CN" altLang="en-US" sz="1050" b="0" i="0" dirty="0" smtClean="0">
                          <a:solidFill>
                            <a:srgbClr val="11111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的值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57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artifactVersion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</a:t>
                      </a:r>
                      <a:r>
                        <a:rPr lang="en-US" altLang="zh-CN" sz="105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pom.xml</a:t>
                      </a:r>
                      <a:r>
                        <a:rPr lang="zh-CN" altLang="en-US" sz="105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</a:t>
                      </a:r>
                      <a:r>
                        <a:rPr lang="en-US" altLang="zh-CN" sz="105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artifact</a:t>
                      </a:r>
                      <a:r>
                        <a:rPr lang="zh-CN" altLang="en-US" sz="105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的版本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92236" y="992374"/>
            <a:ext cx="5057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java -jar swagger-codegen-cli.jar generate  </a:t>
            </a:r>
            <a:r>
              <a:rPr lang="en-US" altLang="zh-CN" dirty="0" smtClean="0"/>
              <a:t>help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92236" y="1533107"/>
            <a:ext cx="57627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-i  </a:t>
            </a:r>
            <a:r>
              <a:rPr lang="zh-CN" altLang="en-US" sz="1200" dirty="0" smtClean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</a:t>
            </a:r>
            <a:r>
              <a:rPr lang="en-US" altLang="zh-CN" sz="1200" dirty="0">
                <a:solidFill>
                  <a:srgbClr val="111111"/>
                </a:solidFill>
                <a:latin typeface="Calibri" panose="020F0502020204030204" pitchFamily="34" charset="0"/>
              </a:rPr>
              <a:t>swagger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描述文件的路径</a:t>
            </a:r>
            <a:r>
              <a:rPr lang="en-US" altLang="zh-CN" sz="1200" dirty="0">
                <a:solidFill>
                  <a:srgbClr val="111111"/>
                </a:solidFill>
                <a:latin typeface="Calibri" panose="020F0502020204030204" pitchFamily="34" charset="0"/>
              </a:rPr>
              <a:t>,</a:t>
            </a:r>
            <a:r>
              <a:rPr lang="en-US" altLang="zh-CN" sz="1200" dirty="0" err="1">
                <a:solidFill>
                  <a:srgbClr val="111111"/>
                </a:solidFill>
                <a:latin typeface="Calibri" panose="020F0502020204030204" pitchFamily="34" charset="0"/>
              </a:rPr>
              <a:t>url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地址或路径文件</a:t>
            </a:r>
            <a:r>
              <a:rPr lang="en-US" altLang="zh-CN" sz="1200" dirty="0">
                <a:solidFill>
                  <a:srgbClr val="111111"/>
                </a:solidFill>
                <a:latin typeface="Calibri" panose="020F0502020204030204" pitchFamily="34" charset="0"/>
              </a:rPr>
              <a:t>;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该参数为</a:t>
            </a:r>
            <a:r>
              <a:rPr lang="zh-CN" altLang="en-US" sz="1200" dirty="0" smtClean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必须</a:t>
            </a:r>
            <a:endParaRPr lang="en-US" altLang="zh-CN" sz="1200" dirty="0" smtClean="0">
              <a:solidFill>
                <a:srgbClr val="11111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-l  </a:t>
            </a:r>
            <a:r>
              <a:rPr lang="zh-CN" altLang="en-US" sz="1200" dirty="0" smtClean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生成客户端代码的语言</a:t>
            </a:r>
            <a:r>
              <a:rPr lang="en-US" altLang="zh-CN" sz="1200" dirty="0">
                <a:solidFill>
                  <a:srgbClr val="111111"/>
                </a:solidFill>
                <a:latin typeface="Calibri" panose="020F0502020204030204" pitchFamily="34" charset="0"/>
              </a:rPr>
              <a:t>,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该参数为必须</a:t>
            </a:r>
            <a:endParaRPr lang="zh-CN" altLang="en-US" sz="1200" dirty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111111"/>
                </a:solidFill>
                <a:latin typeface="Verdana" panose="020B0604030504040204" pitchFamily="34" charset="0"/>
              </a:rPr>
              <a:t>-</a:t>
            </a:r>
            <a:r>
              <a:rPr lang="en-US" altLang="zh-CN" sz="12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o </a:t>
            </a:r>
            <a:r>
              <a:rPr lang="zh-CN" altLang="en-US" sz="1200" dirty="0" smtClean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生成文件的位置</a:t>
            </a:r>
            <a:r>
              <a:rPr lang="en-US" altLang="zh-CN" sz="1200" dirty="0">
                <a:solidFill>
                  <a:srgbClr val="111111"/>
                </a:solidFill>
                <a:latin typeface="Calibri" panose="020F0502020204030204" pitchFamily="34" charset="0"/>
              </a:rPr>
              <a:t>(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默认当前目录</a:t>
            </a:r>
            <a:r>
              <a:rPr lang="en-US" altLang="zh-CN" sz="1200" dirty="0">
                <a:solidFill>
                  <a:srgbClr val="111111"/>
                </a:solidFill>
                <a:latin typeface="Calibri" panose="020F0502020204030204" pitchFamily="34" charset="0"/>
              </a:rPr>
              <a:t>)</a:t>
            </a:r>
            <a:endParaRPr lang="zh-CN" altLang="en-US" sz="1200" dirty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111111"/>
                </a:solidFill>
                <a:latin typeface="Verdana" panose="020B0604030504040204" pitchFamily="34" charset="0"/>
              </a:rPr>
              <a:t>除了可以指定上面三个参数，还有一些常用的：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111111"/>
                </a:solidFill>
                <a:latin typeface="Verdana" panose="020B0604030504040204" pitchFamily="34" charset="0"/>
              </a:rPr>
              <a:t>-c </a:t>
            </a:r>
            <a:r>
              <a:rPr lang="en-US" altLang="zh-CN" sz="1200" dirty="0" err="1">
                <a:solidFill>
                  <a:srgbClr val="111111"/>
                </a:solidFill>
                <a:latin typeface="Verdana" panose="020B0604030504040204" pitchFamily="34" charset="0"/>
              </a:rPr>
              <a:t>json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格式的配置文件的路径</a:t>
            </a:r>
            <a:r>
              <a:rPr lang="en-US" altLang="zh-CN" sz="1200" dirty="0">
                <a:solidFill>
                  <a:srgbClr val="111111"/>
                </a:solidFill>
                <a:latin typeface="Calibri" panose="020F0502020204030204" pitchFamily="34" charset="0"/>
              </a:rPr>
              <a:t>;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文件为</a:t>
            </a:r>
            <a:r>
              <a:rPr lang="en-US" altLang="zh-CN" sz="1200" dirty="0" err="1">
                <a:solidFill>
                  <a:srgbClr val="111111"/>
                </a:solidFill>
                <a:latin typeface="Calibri" panose="020F0502020204030204" pitchFamily="34" charset="0"/>
              </a:rPr>
              <a:t>json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</a:t>
            </a:r>
            <a:r>
              <a:rPr lang="en-US" altLang="zh-CN" sz="1200" dirty="0">
                <a:solidFill>
                  <a:srgbClr val="111111"/>
                </a:solidFill>
                <a:latin typeface="Calibri" panose="020F0502020204030204" pitchFamily="34" charset="0"/>
              </a:rPr>
              <a:t>,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支持的配置项因语言的不同而</a:t>
            </a:r>
            <a:r>
              <a:rPr lang="zh-CN" altLang="en-US" sz="1200" dirty="0" smtClean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不同</a:t>
            </a:r>
            <a:endParaRPr lang="en-US" altLang="zh-CN" sz="1200" dirty="0" smtClean="0">
              <a:solidFill>
                <a:srgbClr val="11111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Pom.xml</a:t>
            </a:r>
            <a:r>
              <a:rPr lang="zh-CN" altLang="en-US" sz="12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配置项</a:t>
            </a:r>
            <a:endParaRPr lang="zh-CN" altLang="en-US" sz="1200" dirty="0">
              <a:solidFill>
                <a:schemeClr val="accent1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--</a:t>
            </a:r>
            <a:r>
              <a:rPr lang="en-US" altLang="zh-CN" sz="1200" dirty="0">
                <a:solidFill>
                  <a:srgbClr val="111111"/>
                </a:solidFill>
                <a:latin typeface="Verdana" panose="020B0604030504040204" pitchFamily="34" charset="0"/>
              </a:rPr>
              <a:t>artifact-id 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</a:t>
            </a:r>
            <a:r>
              <a:rPr lang="en-US" altLang="zh-CN" sz="1200" dirty="0">
                <a:solidFill>
                  <a:srgbClr val="111111"/>
                </a:solidFill>
                <a:latin typeface="Calibri" panose="020F0502020204030204" pitchFamily="34" charset="0"/>
              </a:rPr>
              <a:t>pom.xml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200" dirty="0" err="1">
                <a:solidFill>
                  <a:srgbClr val="111111"/>
                </a:solidFill>
                <a:latin typeface="Calibri" panose="020F0502020204030204" pitchFamily="34" charset="0"/>
              </a:rPr>
              <a:t>artifactId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</a:t>
            </a:r>
            <a:endParaRPr lang="zh-CN" altLang="en-US" sz="1200" dirty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111111"/>
                </a:solidFill>
                <a:latin typeface="Verdana" panose="020B0604030504040204" pitchFamily="34" charset="0"/>
              </a:rPr>
              <a:t>--artifact-version 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</a:t>
            </a:r>
            <a:r>
              <a:rPr lang="en-US" altLang="zh-CN" sz="1200" dirty="0">
                <a:solidFill>
                  <a:srgbClr val="111111"/>
                </a:solidFill>
                <a:latin typeface="Calibri" panose="020F0502020204030204" pitchFamily="34" charset="0"/>
              </a:rPr>
              <a:t>pom.xml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200" dirty="0">
                <a:solidFill>
                  <a:srgbClr val="111111"/>
                </a:solidFill>
                <a:latin typeface="Calibri" panose="020F0502020204030204" pitchFamily="34" charset="0"/>
              </a:rPr>
              <a:t>artifact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的版本</a:t>
            </a:r>
            <a:endParaRPr lang="zh-CN" altLang="en-US" sz="1200" dirty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111111"/>
                </a:solidFill>
                <a:latin typeface="Verdana" panose="020B0604030504040204" pitchFamily="34" charset="0"/>
              </a:rPr>
              <a:t>--group-id 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</a:t>
            </a:r>
            <a:r>
              <a:rPr lang="en-US" altLang="zh-CN" sz="1200" dirty="0">
                <a:solidFill>
                  <a:srgbClr val="111111"/>
                </a:solidFill>
                <a:latin typeface="Calibri" panose="020F0502020204030204" pitchFamily="34" charset="0"/>
              </a:rPr>
              <a:t>pom.xml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200" dirty="0" err="1">
                <a:solidFill>
                  <a:srgbClr val="111111"/>
                </a:solidFill>
                <a:latin typeface="Calibri" panose="020F0502020204030204" pitchFamily="34" charset="0"/>
              </a:rPr>
              <a:t>groupId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1200" dirty="0" smtClean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endParaRPr lang="en-US" altLang="zh-CN" sz="1200" dirty="0" smtClean="0">
              <a:solidFill>
                <a:srgbClr val="11111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</a:t>
            </a:r>
            <a:r>
              <a:rPr lang="zh-CN" altLang="en-US" sz="12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结构配置项</a:t>
            </a:r>
            <a:endParaRPr lang="en-US" altLang="zh-CN" sz="1200" dirty="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111111"/>
                </a:solidFill>
                <a:latin typeface="Verdana" panose="020B0604030504040204" pitchFamily="34" charset="0"/>
              </a:rPr>
              <a:t>--</a:t>
            </a:r>
            <a:r>
              <a:rPr lang="en-US" altLang="zh-CN" sz="1200" dirty="0" err="1">
                <a:solidFill>
                  <a:srgbClr val="111111"/>
                </a:solidFill>
                <a:latin typeface="Verdana" panose="020B0604030504040204" pitchFamily="34" charset="0"/>
              </a:rPr>
              <a:t>api</a:t>
            </a:r>
            <a:r>
              <a:rPr lang="en-US" altLang="zh-CN" sz="1200" dirty="0">
                <a:solidFill>
                  <a:srgbClr val="111111"/>
                </a:solidFill>
                <a:latin typeface="Verdana" panose="020B0604030504040204" pitchFamily="34" charset="0"/>
              </a:rPr>
              <a:t>-package 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指定生成的</a:t>
            </a:r>
            <a:r>
              <a:rPr lang="en-US" altLang="zh-CN" sz="1200" dirty="0" err="1">
                <a:solidFill>
                  <a:srgbClr val="111111"/>
                </a:solidFill>
                <a:latin typeface="Calibri" panose="020F0502020204030204" pitchFamily="34" charset="0"/>
              </a:rPr>
              <a:t>api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类的</a:t>
            </a:r>
            <a:r>
              <a:rPr lang="zh-CN" altLang="en-US" sz="1200" dirty="0" smtClean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包名</a:t>
            </a:r>
            <a:endParaRPr lang="zh-CN" altLang="en-US" sz="1200" dirty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111111"/>
                </a:solidFill>
                <a:latin typeface="Verdana" panose="020B0604030504040204" pitchFamily="34" charset="0"/>
              </a:rPr>
              <a:t>--model-package 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指定生成的</a:t>
            </a:r>
            <a:r>
              <a:rPr lang="en-US" altLang="zh-CN" sz="1200" dirty="0">
                <a:solidFill>
                  <a:srgbClr val="111111"/>
                </a:solidFill>
                <a:latin typeface="Calibri" panose="020F0502020204030204" pitchFamily="34" charset="0"/>
              </a:rPr>
              <a:t>model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类的</a:t>
            </a:r>
            <a:r>
              <a:rPr lang="zh-CN" altLang="en-US" sz="1200" dirty="0" smtClean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包名</a:t>
            </a:r>
            <a:endParaRPr lang="en-US" altLang="zh-CN" sz="1200" dirty="0" smtClean="0">
              <a:solidFill>
                <a:srgbClr val="11111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111111"/>
                </a:solidFill>
                <a:latin typeface="Verdana" panose="020B0604030504040204" pitchFamily="34" charset="0"/>
              </a:rPr>
              <a:t>--model-package 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指定生成</a:t>
            </a:r>
            <a:r>
              <a:rPr lang="zh-CN" altLang="en-US" sz="1200" dirty="0" smtClean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200" dirty="0" smtClean="0">
                <a:solidFill>
                  <a:srgbClr val="111111"/>
                </a:solidFill>
                <a:latin typeface="Calibri" panose="020F0502020204030204" pitchFamily="34" charset="0"/>
              </a:rPr>
              <a:t>package</a:t>
            </a:r>
            <a:r>
              <a:rPr lang="zh-CN" altLang="en-US" sz="1200" dirty="0" smtClean="0">
                <a:solidFill>
                  <a:srgbClr val="111111"/>
                </a:solidFill>
                <a:latin typeface="Calibri" panose="020F0502020204030204" pitchFamily="34" charset="0"/>
              </a:rPr>
              <a:t>包路径</a:t>
            </a:r>
            <a:endParaRPr lang="en-US" altLang="zh-CN" sz="1200" dirty="0">
              <a:solidFill>
                <a:srgbClr val="11111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200" dirty="0">
              <a:solidFill>
                <a:srgbClr val="11111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78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sz="1200" dirty="0">
            <a:solidFill>
              <a:srgbClr val="000000"/>
            </a:solidFill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defRPr kumimoji="1" sz="1200" dirty="0" smtClean="0">
            <a:solidFill>
              <a:srgbClr val="575756"/>
            </a:solidFill>
            <a:latin typeface="宋体" panose="02010600030101010101" pitchFamily="2" charset="-122"/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A9BC227-3AB3-406C-8329-4CEFEE79DCC2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0566C95E-B10D-4E50-AEA9-2F0B3BA02095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5.xml><?xml version="1.0" encoding="utf-8"?>
<a:theme xmlns:a="http://schemas.openxmlformats.org/drawingml/2006/main" name="3_default">
  <a:themeElements>
    <a:clrScheme name="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default">
  <a:themeElements>
    <a:clrScheme name="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default">
  <a:themeElements>
    <a:clrScheme name="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default">
  <a:themeElements>
    <a:clrScheme name="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122520</TotalTime>
  <Words>3572</Words>
  <Application>Microsoft Office PowerPoint</Application>
  <PresentationFormat>自定义</PresentationFormat>
  <Paragraphs>982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39</vt:i4>
      </vt:variant>
    </vt:vector>
  </HeadingPairs>
  <TitlesOfParts>
    <vt:vector size="64" baseType="lpstr">
      <vt:lpstr>-apple-system</vt:lpstr>
      <vt:lpstr>FrutigerNext LT Bold</vt:lpstr>
      <vt:lpstr>FrutigerNext LT Light</vt:lpstr>
      <vt:lpstr>FrutigerNext LT Medium</vt:lpstr>
      <vt:lpstr>FrutigerNext LT Regular</vt:lpstr>
      <vt:lpstr>MS PGothic</vt:lpstr>
      <vt:lpstr>MS PGothic</vt:lpstr>
      <vt:lpstr>黑体</vt:lpstr>
      <vt:lpstr>华文细黑</vt:lpstr>
      <vt:lpstr>宋体</vt:lpstr>
      <vt:lpstr>Microsoft YaHei</vt:lpstr>
      <vt:lpstr>Microsoft YaHei</vt:lpstr>
      <vt:lpstr>Arial</vt:lpstr>
      <vt:lpstr>Calibri</vt:lpstr>
      <vt:lpstr>Times New Roman</vt:lpstr>
      <vt:lpstr>Verdana</vt:lpstr>
      <vt:lpstr>Wingdings</vt:lpstr>
      <vt:lpstr>1_Title Slide</vt:lpstr>
      <vt:lpstr>Chart page</vt:lpstr>
      <vt:lpstr>4_Chart page</vt:lpstr>
      <vt:lpstr>End page</vt:lpstr>
      <vt:lpstr>3_default</vt:lpstr>
      <vt:lpstr>4_default</vt:lpstr>
      <vt:lpstr>5_default</vt:lpstr>
      <vt:lpstr>6_default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zhanghailong (D)</cp:lastModifiedBy>
  <cp:revision>424</cp:revision>
  <dcterms:created xsi:type="dcterms:W3CDTF">2018-11-29T10:16:29Z</dcterms:created>
  <dcterms:modified xsi:type="dcterms:W3CDTF">2020-11-17T07:44:18Z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(3)rap1dXUuUeTBjV02QttblA0quRdF1nMhbcSNgeyWQH5h4O8N3k0beXbC08sha3iE94kpk7m7
po25aAjZisgoL3NttOhvNKuBIh55QvVsEasyoDrXHiHs8aBYN6T5HvHZl8cP3DHsU2NPYATG
Z5WDi4MCLLeUPdC3fRdPXHbvWPU/Usq4PlKxu8c69+WbaKSURe/dZr7+WisK5iH3+RBjXSM3
eVWmoryUkwykeTrSg0</vt:lpwstr>
  </property>
  <property fmtid="{D5CDD505-2E9C-101B-9397-08002B2CF9AE}" pid="3" name="_2015_ms_pID_7253431">
    <vt:lpwstr>7WIIOeixsTdASuzV4AJB+Z/4iRzeBrLcF/NIEHem1jOhteFIMYgptk
qrYYTGrESLiWTVIozNGo4E3wLHY7NQH6/zKPXWqP4h6USIwV0sxi2IFLHYlG1cFIWZm45Qqn
VlaW8clIJMMMbt4qUjmd+25fnXb3hmj8yCwDFhp2K2odHsTjPhN0vNWYYvlD8KHuX6v2Degk
9xEhiHRkAuXJTZXPrj9822y89twUTxavBavQ</vt:lpwstr>
  </property>
  <property fmtid="{D5CDD505-2E9C-101B-9397-08002B2CF9AE}" pid="4" name="_2015_ms_pID_7253432">
    <vt:lpwstr>Cg==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1596071106</vt:lpwstr>
  </property>
</Properties>
</file>