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  <p:sldMasterId id="2147483892" r:id="rId5"/>
  </p:sldMasterIdLst>
  <p:notesMasterIdLst>
    <p:notesMasterId r:id="rId46"/>
  </p:notesMasterIdLst>
  <p:handoutMasterIdLst>
    <p:handoutMasterId r:id="rId47"/>
  </p:handoutMasterIdLst>
  <p:sldIdLst>
    <p:sldId id="283" r:id="rId6"/>
    <p:sldId id="36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57" r:id="rId26"/>
    <p:sldId id="358" r:id="rId27"/>
    <p:sldId id="359" r:id="rId28"/>
    <p:sldId id="321" r:id="rId29"/>
    <p:sldId id="343" r:id="rId30"/>
    <p:sldId id="344" r:id="rId31"/>
    <p:sldId id="322" r:id="rId32"/>
    <p:sldId id="323" r:id="rId33"/>
    <p:sldId id="324" r:id="rId34"/>
    <p:sldId id="380" r:id="rId35"/>
    <p:sldId id="332" r:id="rId36"/>
    <p:sldId id="356" r:id="rId37"/>
    <p:sldId id="355" r:id="rId38"/>
    <p:sldId id="362" r:id="rId39"/>
    <p:sldId id="364" r:id="rId40"/>
    <p:sldId id="366" r:id="rId41"/>
    <p:sldId id="367" r:id="rId42"/>
    <p:sldId id="369" r:id="rId43"/>
    <p:sldId id="371" r:id="rId44"/>
    <p:sldId id="280" r:id="rId4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36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57"/>
            <p14:sldId id="358"/>
            <p14:sldId id="359"/>
            <p14:sldId id="321"/>
            <p14:sldId id="343"/>
            <p14:sldId id="344"/>
            <p14:sldId id="322"/>
            <p14:sldId id="323"/>
            <p14:sldId id="324"/>
            <p14:sldId id="380"/>
            <p14:sldId id="332"/>
            <p14:sldId id="356"/>
            <p14:sldId id="355"/>
            <p14:sldId id="362"/>
            <p14:sldId id="364"/>
            <p14:sldId id="366"/>
            <p14:sldId id="367"/>
            <p14:sldId id="369"/>
            <p14:sldId id="371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9999FF"/>
    <a:srgbClr val="40C095"/>
    <a:srgbClr val="171DB6"/>
    <a:srgbClr val="000322"/>
    <a:srgbClr val="003668"/>
    <a:srgbClr val="021446"/>
    <a:srgbClr val="151515"/>
    <a:srgbClr val="C7000B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84" y="96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5376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1D1D1A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82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=""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=""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=""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=""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=""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=""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=""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=""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=""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=""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=""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=""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=""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=""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=""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=""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=""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=""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854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6559809" cy="690255"/>
          </a:xfrm>
        </p:spPr>
        <p:txBody>
          <a:bodyPr/>
          <a:lstStyle/>
          <a:p>
            <a:r>
              <a:rPr lang="en-US" altLang="zh-CN" dirty="0" smtClean="0"/>
              <a:t>V1.1 </a:t>
            </a:r>
            <a:r>
              <a:rPr lang="zh-CN" altLang="en-US" dirty="0" smtClean="0"/>
              <a:t>应用测试平台设计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进行分权控制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4513" y="1023457"/>
            <a:ext cx="11392250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整体分为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dmin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guest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对于用户面的页面和涉及的接口，查询类的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guest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admin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都可以访问，其他操作类的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可以操作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对于管理面的页面和涉及的接口，查询类的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guest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admin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都可以访问，操作类的只有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admin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可以操作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页面对应按钮都要按照权限限制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80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接口、页面变更，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适配修改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4513" y="850747"/>
            <a:ext cx="1139225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测试任务相关的接口请求体和返回体会有变更，需要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根据需要适配修改。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原有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是跳转到测试进展页面，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是跳转到用例管理页面，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V1.1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版本以后统一跳转到测试场景选择页面，点击确定后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会跳转到测试进展页面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23" y="2423840"/>
            <a:ext cx="5215377" cy="3994757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436066" y="4026716"/>
            <a:ext cx="1191237" cy="184557"/>
          </a:xfrm>
          <a:prstGeom prst="right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417" y="1915571"/>
            <a:ext cx="5170459" cy="475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878908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补充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应用测试用例数量，推进运营商测试用例落地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8+7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58491"/>
              </p:ext>
            </p:extLst>
          </p:nvPr>
        </p:nvGraphicFramePr>
        <p:xfrm>
          <a:off x="578840" y="895429"/>
          <a:ext cx="10578517" cy="319839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4261608"/>
                <a:gridCol w="3772726"/>
                <a:gridCol w="2544183"/>
              </a:tblGrid>
              <a:tr h="380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测试用例描述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effectLst/>
                        </a:rPr>
                        <a:t>参考的标准描述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遵从的标准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44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应用包根目录下包含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文件夹、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文件夹下有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应用包结构校验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社区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规范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75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应用包根目录下包含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Artifacts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应用包结构校验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社区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规范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85226"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应用包根目录下包含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TOSCA-Metadata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应用包结构校验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社区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规范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34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r>
                        <a:rPr lang="zh-CN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文件夹下面有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05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yaml</a:t>
                      </a:r>
                      <a:r>
                        <a:rPr lang="zh-CN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应用模板描述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应用包里面包含一个应用模板，用于描述应用的需求和规则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ETSI GS MEC 010-2  v2.1.1  AppPkt.002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872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根目录下面的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.mf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文件中，对于每个文件，有对应的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应用包包含一个文件清单，列出包里面的所有文件和对应的内容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ETSI GS MEC 010-2  v2.1.1  AppPkt.005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530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Yaml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文件每个镜像描述里面都有对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数量的描述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应用模板（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descriptor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）包含计算资源的最小值描述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ETSI GS MEC 010-2  v2.1.1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AppDesc.001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11061"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Yaml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文件每个镜像描述里面都有对虚拟内存的描述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应用模板（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descriptor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）包含虚拟存储资源的最小值描述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ETSI GS MEC 010-2  v2.1.1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AppDesc.002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2" y="4383511"/>
            <a:ext cx="3798644" cy="21515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784" y="5203664"/>
            <a:ext cx="2047875" cy="14001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59897" y="4605556"/>
            <a:ext cx="3171039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05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en-US" altLang="zh-CN" sz="105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aml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文件中，</a:t>
            </a:r>
            <a:r>
              <a:rPr lang="en-US" altLang="zh-CN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logic*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下面</a:t>
            </a:r>
            <a:r>
              <a:rPr lang="zh-CN" altLang="en-US" sz="105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zh-CN" altLang="en-US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43949" y="2885813"/>
            <a:ext cx="1" cy="149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43950" y="2885813"/>
            <a:ext cx="234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504888" y="6182686"/>
            <a:ext cx="1652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4504888" y="3322040"/>
            <a:ext cx="0" cy="286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540154" y="3322040"/>
            <a:ext cx="964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177717" y="5870195"/>
            <a:ext cx="1979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177717" y="3800213"/>
            <a:ext cx="0" cy="206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540154" y="3800213"/>
            <a:ext cx="63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29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选择用例场景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245" y="606256"/>
            <a:ext cx="7512649" cy="61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5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测试进展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02" y="606256"/>
            <a:ext cx="6729854" cy="61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8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测试场景管理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55" y="896453"/>
            <a:ext cx="9273134" cy="581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测试套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8" y="1002572"/>
            <a:ext cx="9886664" cy="47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18" y="3424237"/>
            <a:ext cx="9525" cy="9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37" y="929781"/>
            <a:ext cx="9798015" cy="54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18" y="3424237"/>
            <a:ext cx="9525" cy="9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93" y="749251"/>
            <a:ext cx="10334909" cy="53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1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3" y="77906"/>
            <a:ext cx="246378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修改用例状态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18" y="3424237"/>
            <a:ext cx="9525" cy="9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646" y="77906"/>
            <a:ext cx="7643684" cy="67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4328" y="153407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需求列表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90363"/>
              </p:ext>
            </p:extLst>
          </p:nvPr>
        </p:nvGraphicFramePr>
        <p:xfrm>
          <a:off x="1529454" y="896152"/>
          <a:ext cx="9636293" cy="553989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983956"/>
                <a:gridCol w="2119113"/>
                <a:gridCol w="1766612"/>
                <a:gridCol w="1766612"/>
              </a:tblGrid>
              <a:tr h="378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需求名称</a:t>
                      </a:r>
                      <a:endParaRPr lang="zh-CN" alt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工作量（人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月）</a:t>
                      </a:r>
                      <a:endParaRPr lang="zh-CN" alt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优先级</a:t>
                      </a:r>
                      <a:endParaRPr lang="zh-CN" alt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责任人</a:t>
                      </a:r>
                      <a:endParaRPr lang="zh-CN" altLang="en-US" sz="1200" b="0" i="0" dirty="0"/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引入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Test Scenario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，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Test Suite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Test Cases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三层模型概念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管理面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portal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优化（新加统计分析接口、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支持任务列表批量删除）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833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优化问题单（下载报告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pdf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格式、支持用例下载）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应用包区分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X86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部署节点也要对应区分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刘慧玲、孙靖涵（罗小云）</a:t>
                      </a:r>
                    </a:p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张海龙、陈传雨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63964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支持在用户面贡献测试用例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833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支持手工测试用例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补充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应用测试用例数量，推进运营商测试用例落地（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8+7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个）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进行分权控制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接口、页面变更，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developer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200" b="0" dirty="0" err="1" smtClean="0">
                          <a:solidFill>
                            <a:schemeClr val="tx1"/>
                          </a:solidFill>
                        </a:rPr>
                        <a:t>appstore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适配修改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张海龙、罗小云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2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3" y="77906"/>
            <a:ext cx="246378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修改用例状态弹窗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18" y="3424237"/>
            <a:ext cx="9525" cy="9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691" y="196814"/>
            <a:ext cx="8031016" cy="647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916" y="514133"/>
            <a:ext cx="5609658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test_scenario_table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52497"/>
              </p:ext>
            </p:extLst>
          </p:nvPr>
        </p:nvGraphicFramePr>
        <p:xfrm>
          <a:off x="1887524" y="1607841"/>
          <a:ext cx="8131176" cy="2636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字段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类型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描述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随机生成的</a:t>
                      </a:r>
                      <a:r>
                        <a:rPr lang="en-US" sz="1050" kern="100" dirty="0">
                          <a:effectLst/>
                        </a:rPr>
                        <a:t>id   </a:t>
                      </a:r>
                      <a:r>
                        <a:rPr lang="zh-CN" sz="1050" kern="100" dirty="0">
                          <a:effectLst/>
                        </a:rPr>
                        <a:t>主键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nameCh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测试场景中文</a:t>
                      </a:r>
                      <a:r>
                        <a:rPr lang="zh-CN" sz="1050" kern="100" dirty="0" smtClean="0">
                          <a:effectLst/>
                        </a:rPr>
                        <a:t>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effectLst/>
                        </a:rPr>
                        <a:t>测试场景英文</a:t>
                      </a:r>
                      <a:r>
                        <a:rPr lang="zh-CN" altLang="zh-CN" sz="1050" kern="100" dirty="0" smtClean="0">
                          <a:effectLst/>
                        </a:rPr>
                        <a:t>名称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effectLst/>
                        </a:rPr>
                        <a:t>测试场景中文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测试场景英文描述</a:t>
                      </a:r>
                      <a:endParaRPr lang="en-US" altLang="zh-CN" sz="105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43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915" y="514133"/>
            <a:ext cx="5819383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test_suite_table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46487"/>
              </p:ext>
            </p:extLst>
          </p:nvPr>
        </p:nvGraphicFramePr>
        <p:xfrm>
          <a:off x="1677799" y="1649786"/>
          <a:ext cx="8131176" cy="2636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字段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类型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描述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+mn-ea"/>
                          <a:ea typeface="+mn-ea"/>
                        </a:rPr>
                        <a:t>随机生成的</a:t>
                      </a:r>
                      <a:r>
                        <a:rPr lang="en-US" sz="1050" kern="100" dirty="0">
                          <a:effectLst/>
                          <a:latin typeface="+mn-ea"/>
                          <a:ea typeface="+mn-ea"/>
                        </a:rPr>
                        <a:t>id   </a:t>
                      </a:r>
                      <a:r>
                        <a:rPr lang="zh-CN" sz="1050" kern="100" dirty="0">
                          <a:effectLst/>
                          <a:latin typeface="+mn-ea"/>
                          <a:ea typeface="+mn-ea"/>
                        </a:rPr>
                        <a:t>主键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nameCh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</a:rPr>
                        <a:t>中文</a:t>
                      </a:r>
                      <a:r>
                        <a:rPr lang="zh-CN" sz="1050" kern="100" dirty="0" smtClean="0">
                          <a:effectLst/>
                          <a:latin typeface="+mn-ea"/>
                          <a:ea typeface="+mn-ea"/>
                        </a:rPr>
                        <a:t>名称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</a:rPr>
                        <a:t>英文</a:t>
                      </a:r>
                      <a:r>
                        <a:rPr lang="zh-CN" altLang="zh-CN" sz="1050" kern="100" dirty="0" smtClean="0">
                          <a:effectLst/>
                          <a:latin typeface="+mn-ea"/>
                          <a:ea typeface="+mn-ea"/>
                        </a:rPr>
                        <a:t>名称</a:t>
                      </a:r>
                      <a:endParaRPr lang="zh-CN" altLang="zh-CN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</a:rPr>
                        <a:t>中文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zh-CN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</a:t>
                      </a:r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英文描述</a:t>
                      </a:r>
                      <a:endParaRPr lang="en-US" altLang="zh-CN" sz="105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just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endParaRPr lang="zh-CN" altLang="en-US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测试套所属的测试场景，一个测试套可以对应多个测试场景</a:t>
                      </a:r>
                      <a:endParaRPr lang="en-US" altLang="zh-CN" sz="105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19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190" y="276984"/>
            <a:ext cx="340593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</a:p>
          <a:p>
            <a:pPr>
              <a:lnSpc>
                <a:spcPts val="3440"/>
              </a:lnSpc>
            </a:pPr>
            <a:r>
              <a:rPr lang="en-US" altLang="zh-CN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test_case_table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05121"/>
              </p:ext>
            </p:extLst>
          </p:nvPr>
        </p:nvGraphicFramePr>
        <p:xfrm>
          <a:off x="2536051" y="317967"/>
          <a:ext cx="8131176" cy="64135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字段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类型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描述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随机生成的</a:t>
                      </a:r>
                      <a:r>
                        <a:rPr lang="en-US" sz="1050" kern="100" dirty="0">
                          <a:effectLst/>
                        </a:rPr>
                        <a:t>id   </a:t>
                      </a:r>
                      <a:r>
                        <a:rPr lang="zh-CN" sz="1050" kern="100" dirty="0">
                          <a:effectLst/>
                        </a:rPr>
                        <a:t>主键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2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accent2"/>
                          </a:solidFill>
                          <a:effectLst/>
                        </a:rPr>
                        <a:t>用例名称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英文名称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hashCode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测试用例的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hash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值，安全性。预留字段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2"/>
                          </a:solidFill>
                          <a:effectLst/>
                        </a:rPr>
                        <a:t>type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2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accent2"/>
                          </a:solidFill>
                          <a:effectLst/>
                        </a:rPr>
                        <a:t>用例</a:t>
                      </a:r>
                      <a:r>
                        <a:rPr 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类型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（自动化类型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automatic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、手工类型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manual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）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className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Java</a:t>
                      </a:r>
                      <a:r>
                        <a:rPr lang="zh-CN" sz="1050" kern="100" dirty="0">
                          <a:effectLst/>
                        </a:rPr>
                        <a:t>类名，因为动态编译没有包概念，所以</a:t>
                      </a:r>
                      <a:r>
                        <a:rPr lang="en-US" sz="1050" kern="100" dirty="0" err="1">
                          <a:effectLst/>
                        </a:rPr>
                        <a:t>className</a:t>
                      </a:r>
                      <a:r>
                        <a:rPr lang="zh-CN" sz="1050" kern="100" dirty="0">
                          <a:effectLst/>
                        </a:rPr>
                        <a:t>要唯一。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测试用例目的中文描述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</a:t>
                      </a:r>
                      <a:endParaRPr lang="zh-CN" altLang="zh-CN" sz="1050" kern="100" dirty="0" smtClean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测试用例目的英文描述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测试用例存储路径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编程语言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(java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jar)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expectResultCh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预期结果中文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expectResultEn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预期结果英文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verificationModel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（相当于场景，可以取消了吧）</a:t>
                      </a:r>
                      <a:endParaRPr lang="zh-CN" sz="1050" kern="1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认证模板（社区企标</a:t>
                      </a:r>
                      <a:r>
                        <a:rPr lang="en-US" altLang="zh-CN" sz="1050" kern="100" dirty="0" err="1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EdgeGallery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、移动企标</a:t>
                      </a: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Mobile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、联通企标</a:t>
                      </a: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Unicom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、电信企标</a:t>
                      </a: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Telecom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、自定义标准</a:t>
                      </a: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Definition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050" kern="1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所属的测试套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列表，用逗号隔开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testStepCh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测试步骤中文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testStepEn</a:t>
                      </a:r>
                      <a:endParaRPr lang="zh-CN" altLang="zh-CN" sz="1050" kern="100" dirty="0" smtClean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测试步骤英文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8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631691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325525"/>
              </p:ext>
            </p:extLst>
          </p:nvPr>
        </p:nvGraphicFramePr>
        <p:xfrm>
          <a:off x="1359015" y="744074"/>
          <a:ext cx="9362114" cy="579595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36582"/>
                <a:gridCol w="2436582"/>
                <a:gridCol w="4488950"/>
              </a:tblGrid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字段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类型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id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任务</a:t>
                      </a:r>
                      <a:r>
                        <a:rPr lang="en-US" sz="1000" kern="100" dirty="0">
                          <a:effectLst/>
                        </a:rPr>
                        <a:t>id  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appName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应用名称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appVersion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应用版本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status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任务状态</a:t>
                      </a:r>
                      <a:r>
                        <a:rPr lang="zh-CN" sz="1000" kern="100" dirty="0" smtClean="0">
                          <a:effectLst/>
                        </a:rPr>
                        <a:t>（</a:t>
                      </a: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已创建（</a:t>
                      </a: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created</a:t>
                      </a: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创建失败（</a:t>
                      </a: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create failed</a:t>
                      </a:r>
                      <a:r>
                        <a:rPr lang="zh-CN" altLang="en-US" sz="1000" kern="100" dirty="0" smtClean="0">
                          <a:effectLst/>
                        </a:rPr>
                        <a:t>）</a:t>
                      </a:r>
                      <a:r>
                        <a:rPr lang="zh-CN" sz="1000" kern="100" dirty="0" smtClean="0">
                          <a:effectLst/>
                        </a:rPr>
                        <a:t>成功</a:t>
                      </a:r>
                      <a:r>
                        <a:rPr lang="en-US" altLang="zh-CN" sz="1000" kern="100" dirty="0" smtClean="0">
                          <a:effectLst/>
                        </a:rPr>
                        <a:t>success</a:t>
                      </a:r>
                      <a:r>
                        <a:rPr lang="zh-CN" sz="1000" kern="100" dirty="0" smtClean="0">
                          <a:effectLst/>
                        </a:rPr>
                        <a:t>、失败</a:t>
                      </a:r>
                      <a:r>
                        <a:rPr lang="en-US" altLang="zh-CN" sz="1000" kern="100" dirty="0" smtClean="0">
                          <a:effectLst/>
                        </a:rPr>
                        <a:t>failed</a:t>
                      </a:r>
                      <a:r>
                        <a:rPr lang="zh-CN" sz="1000" kern="100" dirty="0" smtClean="0">
                          <a:effectLst/>
                        </a:rPr>
                        <a:t>、</a:t>
                      </a:r>
                      <a:r>
                        <a:rPr lang="zh-CN" sz="1000" kern="100" dirty="0">
                          <a:effectLst/>
                        </a:rPr>
                        <a:t>执行</a:t>
                      </a:r>
                      <a:r>
                        <a:rPr lang="zh-CN" sz="1000" kern="100" dirty="0" smtClean="0">
                          <a:effectLst/>
                        </a:rPr>
                        <a:t>中</a:t>
                      </a:r>
                      <a:r>
                        <a:rPr lang="en-US" altLang="zh-CN" sz="1000" kern="100" dirty="0" smtClean="0">
                          <a:effectLst/>
                        </a:rPr>
                        <a:t>running</a:t>
                      </a:r>
                      <a:r>
                        <a:rPr lang="zh-CN" altLang="en-US" sz="1000" kern="100" dirty="0" smtClean="0">
                          <a:effectLst/>
                        </a:rPr>
                        <a:t>、等待中</a:t>
                      </a:r>
                      <a:r>
                        <a:rPr lang="en-US" altLang="zh-CN" sz="1000" kern="100" dirty="0" smtClean="0">
                          <a:effectLst/>
                        </a:rPr>
                        <a:t>waiting</a:t>
                      </a:r>
                      <a:r>
                        <a:rPr lang="zh-CN" sz="1000" kern="100" dirty="0" smtClean="0">
                          <a:effectLst/>
                        </a:rPr>
                        <a:t>）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35177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testCaseDetail</a:t>
                      </a:r>
                      <a:endParaRPr lang="zh-CN" sz="100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accent2"/>
                          </a:solidFill>
                          <a:effectLst/>
                        </a:rPr>
                        <a:t>text</a:t>
                      </a:r>
                      <a:endParaRPr lang="zh-CN" sz="100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所有场景的执行情况</a:t>
                      </a:r>
                      <a:endParaRPr lang="zh-CN" sz="1000" kern="1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[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{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联通场景</a:t>
                      </a: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testSuites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安全性测试</a:t>
                      </a: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testCases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防炸弹攻击校验</a:t>
                      </a: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"result":"",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"reason":""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}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]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]</a:t>
                      </a:r>
                      <a:endParaRPr lang="zh-CN" sz="90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createTime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timestamp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创建时间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endTime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timestamp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完成时间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userId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用户</a:t>
                      </a:r>
                      <a:r>
                        <a:rPr lang="en-US" sz="1000" kern="100" dirty="0">
                          <a:effectLst/>
                        </a:rPr>
                        <a:t>ID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username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用户名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providerId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供应商信息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packagePath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包存储路径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3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008753"/>
              </p:ext>
            </p:extLst>
          </p:nvPr>
        </p:nvGraphicFramePr>
        <p:xfrm>
          <a:off x="276921" y="628416"/>
          <a:ext cx="11291307" cy="1192962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55886"/>
                <a:gridCol w="2281806"/>
                <a:gridCol w="2466363"/>
                <a:gridCol w="4387252"/>
              </a:tblGrid>
              <a:tr h="170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795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/v1/tasks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创建测试任务</a:t>
                      </a:r>
                      <a:endParaRPr lang="en-US" altLang="zh-CN" sz="105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如果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isRun</a:t>
                      </a:r>
                      <a:r>
                        <a:rPr lang="zh-CN" altLang="en-US" sz="1050" kern="100" dirty="0" smtClean="0">
                          <a:effectLst/>
                        </a:rPr>
                        <a:t>是</a:t>
                      </a:r>
                      <a:r>
                        <a:rPr lang="en-US" altLang="zh-CN" sz="1050" kern="100" dirty="0" smtClean="0">
                          <a:effectLst/>
                        </a:rPr>
                        <a:t>true</a:t>
                      </a:r>
                      <a:r>
                        <a:rPr lang="zh-CN" altLang="en-US" sz="1050" kern="100" dirty="0" smtClean="0">
                          <a:effectLst/>
                        </a:rPr>
                        <a:t>，</a:t>
                      </a:r>
                      <a:r>
                        <a:rPr lang="zh-CN" altLang="en-US" sz="1050" kern="100" dirty="0" smtClean="0">
                          <a:effectLst/>
                        </a:rPr>
                        <a:t>直接运行测试</a:t>
                      </a:r>
                      <a:r>
                        <a:rPr lang="zh-CN" altLang="en-US" sz="1050" kern="100" dirty="0" smtClean="0">
                          <a:effectLst/>
                        </a:rPr>
                        <a:t>用例，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是</a:t>
                      </a:r>
                      <a:r>
                        <a:rPr lang="en-US" altLang="zh-CN" sz="1050" kern="100" dirty="0" smtClean="0">
                          <a:effectLst/>
                        </a:rPr>
                        <a:t>false</a:t>
                      </a:r>
                      <a:r>
                        <a:rPr lang="zh-CN" altLang="en-US" sz="1050" kern="100" dirty="0" smtClean="0">
                          <a:effectLst/>
                        </a:rPr>
                        <a:t>，只入库，需要调用后续</a:t>
                      </a:r>
                      <a:r>
                        <a:rPr lang="zh-CN" altLang="en-US" sz="1050" kern="100" dirty="0" smtClean="0">
                          <a:effectLst/>
                        </a:rPr>
                        <a:t>依赖或者启动任务接口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</a:t>
                      </a:r>
                      <a:r>
                        <a:rPr lang="en-US" sz="1050" kern="100" dirty="0" smtClean="0">
                          <a:effectLst/>
                        </a:rPr>
                        <a:t>file:file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isRun</a:t>
                      </a:r>
                      <a:r>
                        <a:rPr lang="en-US" altLang="zh-CN" sz="1050" kern="100" dirty="0" smtClean="0">
                          <a:effectLst/>
                        </a:rPr>
                        <a:t>: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false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 </a:t>
                      </a: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</a:t>
                      </a:r>
                      <a:r>
                        <a:rPr lang="en-US" sz="1050" kern="100" dirty="0" err="1" smtClean="0">
                          <a:effectLst/>
                        </a:rPr>
                        <a:t>packagePath</a:t>
                      </a:r>
                      <a:r>
                        <a:rPr lang="en-US" sz="1050" kern="100" dirty="0" smtClean="0">
                          <a:effectLst/>
                        </a:rPr>
                        <a:t>”:"",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</a:t>
                      </a:r>
                      <a:r>
                        <a:rPr lang="en-US" sz="1050" kern="100" dirty="0" err="1" smtClean="0">
                          <a:effectLst/>
                        </a:rPr>
                        <a:t>appName</a:t>
                      </a:r>
                      <a:r>
                        <a:rPr lang="en-US" sz="1050" kern="100" dirty="0" smtClean="0"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</a:t>
                      </a:r>
                      <a:r>
                        <a:rPr lang="en-US" sz="1050" kern="100" dirty="0" err="1" smtClean="0">
                          <a:effectLst/>
                        </a:rPr>
                        <a:t>appVersion</a:t>
                      </a:r>
                      <a:r>
                        <a:rPr lang="en-US" sz="1050" kern="100" dirty="0" smtClean="0"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</a:t>
                      </a:r>
                      <a:r>
                        <a:rPr lang="en-US" sz="1050" kern="100" dirty="0" err="1" smtClean="0">
                          <a:effectLst/>
                        </a:rPr>
                        <a:t>providerId</a:t>
                      </a:r>
                      <a:r>
                        <a:rPr lang="en-US" sz="1050" kern="100" dirty="0" smtClean="0">
                          <a:effectLst/>
                        </a:rPr>
                        <a:t>”:"",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"status":"",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"createTime":123456789,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"user":{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"</a:t>
                      </a:r>
                      <a:r>
                        <a:rPr lang="en-US" sz="1050" kern="100" dirty="0" err="1" smtClean="0">
                          <a:effectLst/>
                        </a:rPr>
                        <a:t>userId</a:t>
                      </a:r>
                      <a:r>
                        <a:rPr lang="en-US" sz="1050" kern="100" dirty="0" smtClean="0">
                          <a:effectLst/>
                        </a:rPr>
                        <a:t>"："",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"</a:t>
                      </a:r>
                      <a:r>
                        <a:rPr lang="en-US" sz="1050" kern="100" dirty="0" err="1" smtClean="0">
                          <a:effectLst/>
                        </a:rPr>
                        <a:t>userName</a:t>
                      </a:r>
                      <a:r>
                        <a:rPr lang="en-US" sz="1050" kern="100" dirty="0" smtClean="0">
                          <a:effectLst/>
                        </a:rPr>
                        <a:t>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sz="105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8795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4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59069"/>
              </p:ext>
            </p:extLst>
          </p:nvPr>
        </p:nvGraphicFramePr>
        <p:xfrm>
          <a:off x="276921" y="669559"/>
          <a:ext cx="11165662" cy="545362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3391"/>
                <a:gridCol w="874886"/>
                <a:gridCol w="2027704"/>
                <a:gridCol w="5729681"/>
              </a:tblGrid>
              <a:tr h="170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3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/v1/tasks/{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taskId</a:t>
                      </a:r>
                      <a:r>
                        <a:rPr lang="en-US" altLang="zh-CN" sz="1050" kern="100" dirty="0" smtClean="0">
                          <a:effectLst/>
                        </a:rPr>
                        <a:t>}/action/pre-check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Get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预检查接口，返回应用包依赖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"dependency":{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"appName1":"1.0",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"appName2":"2.0"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05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应用名称：应用版本号</a:t>
                      </a:r>
                      <a:endParaRPr lang="en-US" altLang="zh-CN" sz="105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如果后期需要分析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其他内容，可以和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dependency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并排返回。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38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80475"/>
              </p:ext>
            </p:extLst>
          </p:nvPr>
        </p:nvGraphicFramePr>
        <p:xfrm>
          <a:off x="995834" y="770484"/>
          <a:ext cx="10320915" cy="593979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93265"/>
                <a:gridCol w="988695"/>
                <a:gridCol w="3592830"/>
                <a:gridCol w="374612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9734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edgegallery</a:t>
                      </a:r>
                      <a:r>
                        <a:rPr lang="en-US" sz="1050" kern="100" dirty="0" smtClean="0">
                          <a:effectLst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</a:rPr>
                        <a:t>atp</a:t>
                      </a:r>
                      <a:r>
                        <a:rPr lang="en-US" sz="1050" kern="100" dirty="0" smtClean="0">
                          <a:effectLst/>
                        </a:rPr>
                        <a:t>/v1/tasks/{</a:t>
                      </a:r>
                      <a:r>
                        <a:rPr lang="en-US" sz="1050" kern="100" dirty="0" err="1" smtClean="0">
                          <a:effectLst/>
                        </a:rPr>
                        <a:t>taskId</a:t>
                      </a:r>
                      <a:r>
                        <a:rPr lang="en-US" sz="1050" kern="100" dirty="0" smtClean="0">
                          <a:effectLst/>
                        </a:rPr>
                        <a:t>}/action/</a:t>
                      </a:r>
                      <a:r>
                        <a:rPr lang="en-US" altLang="zh-CN" sz="1050" kern="100" dirty="0" smtClean="0">
                          <a:effectLst/>
                        </a:rPr>
                        <a:t>run</a:t>
                      </a:r>
                      <a:r>
                        <a:rPr lang="en-US" sz="1050" kern="100" dirty="0" smtClean="0">
                          <a:effectLst/>
                        </a:rPr>
                        <a:t>  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运行任务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scenarioIdList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: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[“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scenario1”,” scenario2”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packagePath</a:t>
                      </a:r>
                      <a:r>
                        <a:rPr lang="en-US" altLang="zh-CN" sz="1050" kern="100" dirty="0" smtClean="0">
                          <a:effectLst/>
                        </a:rPr>
                        <a:t>”:"",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appName</a:t>
                      </a:r>
                      <a:r>
                        <a:rPr lang="en-US" altLang="zh-CN" sz="1050" kern="100" dirty="0" smtClean="0"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appVersion</a:t>
                      </a:r>
                      <a:r>
                        <a:rPr lang="en-US" altLang="zh-CN" sz="1050" kern="100" dirty="0" smtClean="0"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providerId</a:t>
                      </a:r>
                      <a:r>
                        <a:rPr lang="en-US" altLang="zh-CN" sz="1050" kern="100" dirty="0" smtClean="0">
                          <a:effectLst/>
                        </a:rPr>
                        <a:t>”:"",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"status":"",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"createTime":123456789,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"user":{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userId</a:t>
                      </a:r>
                      <a:r>
                        <a:rPr lang="en-US" altLang="zh-CN" sz="1050" kern="100" dirty="0" smtClean="0">
                          <a:effectLst/>
                        </a:rPr>
                        <a:t>"："",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userName</a:t>
                      </a:r>
                      <a:r>
                        <a:rPr lang="en-US" altLang="zh-CN" sz="1050" kern="100" dirty="0" smtClean="0">
                          <a:effectLst/>
                        </a:rPr>
                        <a:t>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“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testScenarios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{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联通场景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testSuites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安全性测试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testCases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防炸弹攻击校验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"result":"",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"reason":""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}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]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7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846698"/>
              </p:ext>
            </p:extLst>
          </p:nvPr>
        </p:nvGraphicFramePr>
        <p:xfrm>
          <a:off x="276921" y="669559"/>
          <a:ext cx="11165662" cy="609116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48139"/>
                <a:gridCol w="1260138"/>
                <a:gridCol w="2027704"/>
                <a:gridCol w="5729681"/>
              </a:tblGrid>
              <a:tr h="170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3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task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s?appName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050" kern="100" baseline="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a&amp;status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050" kern="100" baseline="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B&amp;appVersion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1.2&amp;providerId = *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任务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列表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"id":"“,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appVersion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"status":"“,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"createTime":123456789,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"endTime":123456789,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packagePath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providerId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"user":{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“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testScenarios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{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联通场景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testSuites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安全性测试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testCases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防炸弹攻击校验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"result":"",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"reason":""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}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]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9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181035"/>
              </p:ext>
            </p:extLst>
          </p:nvPr>
        </p:nvGraphicFramePr>
        <p:xfrm>
          <a:off x="276921" y="669559"/>
          <a:ext cx="11165662" cy="593114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48139"/>
                <a:gridCol w="1260138"/>
                <a:gridCol w="2027704"/>
                <a:gridCol w="5729681"/>
              </a:tblGrid>
              <a:tr h="170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3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/tasks/{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taskId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sz="105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任务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packagePath</a:t>
                      </a:r>
                      <a:r>
                        <a:rPr lang="en-US" altLang="zh-CN" sz="1050" kern="100" dirty="0" smtClean="0">
                          <a:effectLst/>
                        </a:rPr>
                        <a:t>”:"",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appName</a:t>
                      </a:r>
                      <a:r>
                        <a:rPr lang="en-US" altLang="zh-CN" sz="1050" kern="100" dirty="0" smtClean="0"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appVersion</a:t>
                      </a:r>
                      <a:r>
                        <a:rPr lang="en-US" altLang="zh-CN" sz="1050" kern="100" dirty="0" smtClean="0"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providerId</a:t>
                      </a:r>
                      <a:r>
                        <a:rPr lang="en-US" altLang="zh-CN" sz="1050" kern="100" dirty="0" smtClean="0">
                          <a:effectLst/>
                        </a:rPr>
                        <a:t>”:"",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"status":"",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"createTime":123456789,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"user":{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userId</a:t>
                      </a:r>
                      <a:r>
                        <a:rPr lang="en-US" altLang="zh-CN" sz="1050" kern="100" dirty="0" smtClean="0">
                          <a:effectLst/>
                        </a:rPr>
                        <a:t>"："",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userName</a:t>
                      </a:r>
                      <a:r>
                        <a:rPr lang="en-US" altLang="zh-CN" sz="1050" kern="100" dirty="0" smtClean="0">
                          <a:effectLst/>
                        </a:rPr>
                        <a:t>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“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testScenarios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{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联通场景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testSuites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安全性测试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testCases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防炸弹攻击校验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"result":"",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"reason":""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}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]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4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引入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Scenario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Suite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Cases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三层模型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22120" y="1048625"/>
            <a:ext cx="2365695" cy="542767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25460" y="1083812"/>
            <a:ext cx="1694576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Test Scenario</a:t>
            </a:r>
            <a:endParaRPr lang="zh-CN" altLang="en-US" sz="1600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3181" y="1979802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EdgeGallery</a:t>
            </a:r>
            <a:endParaRPr lang="en-US" altLang="zh-CN" sz="14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社区场景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3181" y="2986604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移动场景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3181" y="3956435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联通场景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33180" y="4960380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电信</a:t>
            </a:r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场景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724399" y="1048625"/>
            <a:ext cx="2365695" cy="542767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35460" y="1979802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安全性测试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35460" y="2986604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移动遵从性测试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35460" y="3993406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沙箱测试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11629" y="1060957"/>
            <a:ext cx="1694576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Test </a:t>
            </a:r>
            <a:r>
              <a:rPr lang="en-US" altLang="zh-CN" sz="1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Suite</a:t>
            </a:r>
            <a:endParaRPr lang="zh-CN" altLang="en-US" sz="1600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35459" y="5016863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联通</a:t>
            </a:r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遵从性测试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693790" y="1101988"/>
            <a:ext cx="2365695" cy="542767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104851" y="2033165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病毒扫描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104851" y="3023189"/>
            <a:ext cx="1733725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Tosca.meta</a:t>
            </a:r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文件校验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104851" y="4046769"/>
            <a:ext cx="1733725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移动</a:t>
            </a:r>
            <a:r>
              <a:rPr lang="en-US" altLang="zh-CN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Manifest</a:t>
            </a:r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文件</a:t>
            </a:r>
            <a:endParaRPr lang="en-US" altLang="zh-CN" sz="14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校验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81020" y="1114320"/>
            <a:ext cx="1694576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Test </a:t>
            </a:r>
            <a:r>
              <a:rPr lang="en-US" altLang="zh-CN" sz="1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Case</a:t>
            </a:r>
            <a:endParaRPr lang="zh-CN" altLang="en-US" sz="1600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104850" y="5070226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部署测试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箭头连接符 25"/>
          <p:cNvCxnSpPr>
            <a:endCxn id="12" idx="1"/>
          </p:cNvCxnSpPr>
          <p:nvPr/>
        </p:nvCxnSpPr>
        <p:spPr>
          <a:xfrm flipV="1">
            <a:off x="2818700" y="2214694"/>
            <a:ext cx="2316760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3"/>
          </p:cNvCxnSpPr>
          <p:nvPr/>
        </p:nvCxnSpPr>
        <p:spPr>
          <a:xfrm>
            <a:off x="2818700" y="2214694"/>
            <a:ext cx="2316759" cy="20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13" idx="1"/>
          </p:cNvCxnSpPr>
          <p:nvPr/>
        </p:nvCxnSpPr>
        <p:spPr>
          <a:xfrm>
            <a:off x="2818700" y="3221496"/>
            <a:ext cx="2316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3"/>
            <a:endCxn id="14" idx="1"/>
          </p:cNvCxnSpPr>
          <p:nvPr/>
        </p:nvCxnSpPr>
        <p:spPr>
          <a:xfrm>
            <a:off x="2818700" y="3221496"/>
            <a:ext cx="2316760" cy="100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3"/>
          </p:cNvCxnSpPr>
          <p:nvPr/>
        </p:nvCxnSpPr>
        <p:spPr>
          <a:xfrm>
            <a:off x="2818700" y="4191327"/>
            <a:ext cx="2316759" cy="106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3"/>
          </p:cNvCxnSpPr>
          <p:nvPr/>
        </p:nvCxnSpPr>
        <p:spPr>
          <a:xfrm>
            <a:off x="2818700" y="4191327"/>
            <a:ext cx="2316759" cy="5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3"/>
            <a:endCxn id="14" idx="1"/>
          </p:cNvCxnSpPr>
          <p:nvPr/>
        </p:nvCxnSpPr>
        <p:spPr>
          <a:xfrm flipV="1">
            <a:off x="2818699" y="4228298"/>
            <a:ext cx="2316761" cy="96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81322" y="5666036"/>
            <a:ext cx="84728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zh-CN" altLang="en-US" sz="28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83601" y="5678382"/>
            <a:ext cx="84728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zh-CN" altLang="en-US" sz="28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48068" y="5682339"/>
            <a:ext cx="84728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zh-CN" altLang="en-US" sz="28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3" name="直接箭头连接符 42"/>
          <p:cNvCxnSpPr>
            <a:stCxn id="12" idx="3"/>
          </p:cNvCxnSpPr>
          <p:nvPr/>
        </p:nvCxnSpPr>
        <p:spPr>
          <a:xfrm>
            <a:off x="6720979" y="2214694"/>
            <a:ext cx="238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3" idx="3"/>
          </p:cNvCxnSpPr>
          <p:nvPr/>
        </p:nvCxnSpPr>
        <p:spPr>
          <a:xfrm>
            <a:off x="6720979" y="3221496"/>
            <a:ext cx="2383871" cy="5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3" idx="3"/>
            <a:endCxn id="22" idx="1"/>
          </p:cNvCxnSpPr>
          <p:nvPr/>
        </p:nvCxnSpPr>
        <p:spPr>
          <a:xfrm>
            <a:off x="6720979" y="3221496"/>
            <a:ext cx="2383872" cy="106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4" idx="3"/>
            <a:endCxn id="24" idx="1"/>
          </p:cNvCxnSpPr>
          <p:nvPr/>
        </p:nvCxnSpPr>
        <p:spPr>
          <a:xfrm>
            <a:off x="6720979" y="4228298"/>
            <a:ext cx="2383871" cy="10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8" idx="3"/>
          </p:cNvCxnSpPr>
          <p:nvPr/>
        </p:nvCxnSpPr>
        <p:spPr>
          <a:xfrm flipV="1">
            <a:off x="6720978" y="3303933"/>
            <a:ext cx="2383872" cy="194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3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210554"/>
              </p:ext>
            </p:extLst>
          </p:nvPr>
        </p:nvGraphicFramePr>
        <p:xfrm>
          <a:off x="276921" y="1000750"/>
          <a:ext cx="10091956" cy="216274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03511"/>
                <a:gridCol w="1402724"/>
                <a:gridCol w="2494575"/>
                <a:gridCol w="3791146"/>
              </a:tblGrid>
              <a:tr h="137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27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/tasks/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batch_delete</a:t>
                      </a:r>
                      <a:endParaRPr lang="en-US" sz="105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批量删除测试任务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taskIds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”:[“id1”,”id2”]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</a:t>
                      </a:r>
                      <a:r>
                        <a:rPr lang="en-US" altLang="zh-CN" sz="1050" kern="100" dirty="0" smtClean="0">
                          <a:effectLst/>
                        </a:rPr>
                        <a:t>"</a:t>
                      </a:r>
                      <a:r>
                        <a:rPr lang="en-US" altLang="zh-CN" sz="1050" kern="100" dirty="0" smtClean="0">
                          <a:effectLst/>
                        </a:rPr>
                        <a:t>failed":["id3"]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36776"/>
              </p:ext>
            </p:extLst>
          </p:nvPr>
        </p:nvGraphicFramePr>
        <p:xfrm>
          <a:off x="276921" y="3993160"/>
          <a:ext cx="10091956" cy="184445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840602"/>
                <a:gridCol w="1394491"/>
                <a:gridCol w="2193842"/>
                <a:gridCol w="3663021"/>
              </a:tblGrid>
              <a:tr h="193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16513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edgegallery</a:t>
                      </a:r>
                      <a:r>
                        <a:rPr lang="en-US" sz="1050" kern="100" dirty="0" smtClean="0">
                          <a:effectLst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</a:rPr>
                        <a:t>atp</a:t>
                      </a:r>
                      <a:r>
                        <a:rPr lang="en-US" sz="1050" kern="100" dirty="0" smtClean="0">
                          <a:effectLst/>
                        </a:rPr>
                        <a:t>/v1/tasks/action/</a:t>
                      </a:r>
                      <a:r>
                        <a:rPr lang="en-US" sz="1050" kern="100" dirty="0" err="1" smtClean="0">
                          <a:effectLst/>
                        </a:rPr>
                        <a:t>analysize</a:t>
                      </a: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测试任务分析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"total":426,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"currentMonth":11,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"oneMonthAgo":111,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"twoMonthAgo":12,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"threeMonthAgo":13,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"fourMonthAgo":14,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"fiveMonthAgo":15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2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118433"/>
              </p:ext>
            </p:extLst>
          </p:nvPr>
        </p:nvGraphicFramePr>
        <p:xfrm>
          <a:off x="192947" y="638844"/>
          <a:ext cx="11795667" cy="296457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28609"/>
                <a:gridCol w="1248681"/>
                <a:gridCol w="2483094"/>
                <a:gridCol w="5935283"/>
              </a:tblGrid>
              <a:tr h="155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4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”:[id1,id2]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07215"/>
              </p:ext>
            </p:extLst>
          </p:nvPr>
        </p:nvGraphicFramePr>
        <p:xfrm>
          <a:off x="192947" y="3774024"/>
          <a:ext cx="11795667" cy="294613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28609"/>
                <a:gridCol w="1248681"/>
                <a:gridCol w="2478225"/>
                <a:gridCol w="5940152"/>
              </a:tblGrid>
              <a:tr h="1510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861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“file”: file,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”:[testSuite1,testSuite2]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case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46681"/>
              </p:ext>
            </p:extLst>
          </p:nvPr>
        </p:nvGraphicFramePr>
        <p:xfrm>
          <a:off x="58807" y="3821099"/>
          <a:ext cx="11919842" cy="302217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910896"/>
                <a:gridCol w="2340528"/>
                <a:gridCol w="1317072"/>
                <a:gridCol w="5351346"/>
              </a:tblGrid>
              <a:tr h="923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21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查询某一个测试用例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55419"/>
              </p:ext>
            </p:extLst>
          </p:nvPr>
        </p:nvGraphicFramePr>
        <p:xfrm>
          <a:off x="58807" y="669560"/>
          <a:ext cx="11919842" cy="296891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961230"/>
                <a:gridCol w="2281805"/>
                <a:gridCol w="1308683"/>
                <a:gridCol w="5368124"/>
              </a:tblGrid>
              <a:tr h="1539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testcases?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[11,22]&amp;name = 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virusScan&amp;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manual&amp;locale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=“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所有测试用例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支持用所属测试套、测试用例名称、测试用例类型查询，不必填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8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case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0356"/>
              </p:ext>
            </p:extLst>
          </p:nvPr>
        </p:nvGraphicFramePr>
        <p:xfrm>
          <a:off x="276921" y="963175"/>
          <a:ext cx="8288239" cy="215752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3191445"/>
                <a:gridCol w="1840956"/>
                <a:gridCol w="1535469"/>
                <a:gridCol w="1720369"/>
              </a:tblGrid>
              <a:tr h="20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6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25450"/>
              </p:ext>
            </p:extLst>
          </p:nvPr>
        </p:nvGraphicFramePr>
        <p:xfrm>
          <a:off x="401843" y="3864902"/>
          <a:ext cx="8045872" cy="2386231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3181763"/>
                <a:gridCol w="2261654"/>
                <a:gridCol w="1057608"/>
                <a:gridCol w="1544847"/>
              </a:tblGrid>
              <a:tr h="86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62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/{id}/action/download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下载测试用例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Binary stream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9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scenario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69918"/>
              </p:ext>
            </p:extLst>
          </p:nvPr>
        </p:nvGraphicFramePr>
        <p:xfrm>
          <a:off x="1005934" y="1072232"/>
          <a:ext cx="9656473" cy="193195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355846"/>
                <a:gridCol w="1548893"/>
                <a:gridCol w="2853223"/>
                <a:gridCol w="2898511"/>
              </a:tblGrid>
              <a:tr h="584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719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50376"/>
              </p:ext>
            </p:extLst>
          </p:nvPr>
        </p:nvGraphicFramePr>
        <p:xfrm>
          <a:off x="1005934" y="4015208"/>
          <a:ext cx="9656474" cy="203063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7121"/>
                <a:gridCol w="1864781"/>
                <a:gridCol w="2552221"/>
                <a:gridCol w="2702351"/>
              </a:tblGrid>
              <a:tr h="61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06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33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scenario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55797"/>
              </p:ext>
            </p:extLst>
          </p:nvPr>
        </p:nvGraphicFramePr>
        <p:xfrm>
          <a:off x="1366660" y="961615"/>
          <a:ext cx="9656474" cy="198191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7121"/>
                <a:gridCol w="1864781"/>
                <a:gridCol w="2552221"/>
                <a:gridCol w="2702351"/>
              </a:tblGrid>
              <a:tr h="60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18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142"/>
              </p:ext>
            </p:extLst>
          </p:nvPr>
        </p:nvGraphicFramePr>
        <p:xfrm>
          <a:off x="1366660" y="3847426"/>
          <a:ext cx="9656474" cy="211995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7121"/>
                <a:gridCol w="1864781"/>
                <a:gridCol w="2552221"/>
                <a:gridCol w="2702351"/>
              </a:tblGrid>
              <a:tr h="649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99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查询某个测试场景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2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scenario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27881"/>
              </p:ext>
            </p:extLst>
          </p:nvPr>
        </p:nvGraphicFramePr>
        <p:xfrm>
          <a:off x="1366660" y="961615"/>
          <a:ext cx="9656474" cy="233107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7121"/>
                <a:gridCol w="1864781"/>
                <a:gridCol w="2552221"/>
                <a:gridCol w="2702351"/>
              </a:tblGrid>
              <a:tr h="719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71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cenarios?locale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”&amp;&amp;name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‘’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查询所有测试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场景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可以根据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或者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过滤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[{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6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suite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88822"/>
              </p:ext>
            </p:extLst>
          </p:nvPr>
        </p:nvGraphicFramePr>
        <p:xfrm>
          <a:off x="1098212" y="1013509"/>
          <a:ext cx="8943409" cy="194819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58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881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suites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73293"/>
              </p:ext>
            </p:extLst>
          </p:nvPr>
        </p:nvGraphicFramePr>
        <p:xfrm>
          <a:off x="1098211" y="4033546"/>
          <a:ext cx="8943409" cy="1972561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59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25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suites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1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suite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29071"/>
              </p:ext>
            </p:extLst>
          </p:nvPr>
        </p:nvGraphicFramePr>
        <p:xfrm>
          <a:off x="1098212" y="1013508"/>
          <a:ext cx="8943409" cy="179680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196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999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suites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true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53328"/>
              </p:ext>
            </p:extLst>
          </p:nvPr>
        </p:nvGraphicFramePr>
        <p:xfrm>
          <a:off x="1098212" y="3790265"/>
          <a:ext cx="8943409" cy="2065251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180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843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suites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查询某个测试套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8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suite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85428"/>
              </p:ext>
            </p:extLst>
          </p:nvPr>
        </p:nvGraphicFramePr>
        <p:xfrm>
          <a:off x="1098212" y="1013509"/>
          <a:ext cx="8943409" cy="256541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793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053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suites?locale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”&amp;name = “”&amp;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=“”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查询所有测试套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[{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3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引入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Scenario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Suite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Cases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三层模型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4513" y="1015068"/>
            <a:ext cx="1139225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测试场景管理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测试场景的增、删、改、查。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测试套管理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套的增、删、改、查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。每个测试套可以属于多个测试场景。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测试用例管理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测试用例的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增、删、改、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查。每个测试用例可以属于多个测试套。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测试场景管理、测试套管理、测试用例管理都在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管理面，只有管理员的权限才可以新增、删除、编辑上述模型。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创建测试任务的时候，可以选择想要测试的测试场景，测试任务对执行对应场景里面的测试套和测试用例。</a:t>
            </a:r>
          </a:p>
        </p:txBody>
      </p:sp>
    </p:spTree>
    <p:extLst>
      <p:ext uri="{BB962C8B-B14F-4D97-AF65-F5344CB8AC3E}">
        <p14:creationId xmlns:p14="http://schemas.microsoft.com/office/powerpoint/2010/main" val="172935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portal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优化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4513" y="1015068"/>
            <a:ext cx="1139225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管理面首页的统计报告，统计过去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个月的测试任务次数情况，要加对应接口。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任务管理列表界面，要支持测试任务的批量删除。（以后不会有测试任务的定时删除了）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597870"/>
              </p:ext>
            </p:extLst>
          </p:nvPr>
        </p:nvGraphicFramePr>
        <p:xfrm>
          <a:off x="2004139" y="2785145"/>
          <a:ext cx="10091956" cy="184445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840602"/>
                <a:gridCol w="1394491"/>
                <a:gridCol w="2193842"/>
                <a:gridCol w="3663021"/>
              </a:tblGrid>
              <a:tr h="193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16513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edgegallery</a:t>
                      </a:r>
                      <a:r>
                        <a:rPr lang="en-US" sz="1050" kern="100" dirty="0" smtClean="0">
                          <a:effectLst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</a:rPr>
                        <a:t>atp</a:t>
                      </a:r>
                      <a:r>
                        <a:rPr lang="en-US" sz="1050" kern="100" dirty="0" smtClean="0">
                          <a:effectLst/>
                        </a:rPr>
                        <a:t>/v1/tasks/action/</a:t>
                      </a:r>
                      <a:r>
                        <a:rPr lang="en-US" sz="1050" kern="100" dirty="0" err="1" smtClean="0">
                          <a:effectLst/>
                        </a:rPr>
                        <a:t>analysize</a:t>
                      </a: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测试任务分析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"total":426,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"currentMonth":11,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"oneMonthAgo":111,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"twoMonthAgo":12,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"threeMonthAgo":13,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"fourMonthAgo":14,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"fiveMonthAgo":15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2" y="3807940"/>
            <a:ext cx="7323589" cy="29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--ATP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优化问题单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4513" y="947956"/>
            <a:ext cx="1139225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测试用例管理页面，点击测试用例名称，支持测试用例的下载。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测试报告下载功能，直接将页面作为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pdf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格式下载下来。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065029"/>
              </p:ext>
            </p:extLst>
          </p:nvPr>
        </p:nvGraphicFramePr>
        <p:xfrm>
          <a:off x="804513" y="2325958"/>
          <a:ext cx="8296627" cy="425745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651751"/>
                <a:gridCol w="1652631"/>
                <a:gridCol w="2399252"/>
                <a:gridCol w="1592993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974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/{id}/action/download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下载测试用例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Binary stream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269" y="4028871"/>
            <a:ext cx="8183409" cy="27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应用包区分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部署节点也要对应区分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4513" y="1015068"/>
            <a:ext cx="11392250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包增加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对应用集成到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描述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包部署的时候，获取部署的边缘节点的时候，要解析应用包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.mf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文件，看是要集成到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后台在获取边缘节点的时候，要解析该边缘节点是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的，找到符合的边缘节点。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19" y="4205980"/>
            <a:ext cx="7343731" cy="24173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23" y="1512600"/>
            <a:ext cx="7197754" cy="169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支持在用户面贡献测试用例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7401" y="784043"/>
            <a:ext cx="11392250" cy="89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因为测试用例管理是在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管理面的，只有管理员可以操作。在用户面，也要有用户贡献测试用例描述的入口。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2" y="1614661"/>
            <a:ext cx="6706084" cy="51468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970" y="3527207"/>
            <a:ext cx="6450793" cy="18810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70957" y="5659080"/>
            <a:ext cx="4639113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05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https://gitee.com/edgegallery/community/tree/master/Integration%20WG/ATP%20Test%20Case%20Contribution</a:t>
            </a:r>
            <a:endParaRPr lang="zh-CN" altLang="en-US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圆角右箭头 8"/>
          <p:cNvSpPr/>
          <p:nvPr/>
        </p:nvSpPr>
        <p:spPr>
          <a:xfrm rot="5400000">
            <a:off x="6566426" y="2374428"/>
            <a:ext cx="1465955" cy="786733"/>
          </a:xfrm>
          <a:prstGeom prst="bentArrow">
            <a:avLst/>
          </a:prstGeom>
          <a:solidFill>
            <a:srgbClr val="EA002F"/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92770" y="2285610"/>
            <a:ext cx="3598812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105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跳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转到</a:t>
            </a:r>
            <a:r>
              <a:rPr lang="en-US" altLang="zh-CN" sz="105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gitee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，用新增</a:t>
            </a:r>
            <a:r>
              <a:rPr lang="en-US" altLang="zh-CN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.md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文件的方式贡献测试用例描述</a:t>
            </a:r>
            <a:endParaRPr lang="en-US" altLang="zh-CN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经过社区评审通过后，会编码集成到</a:t>
            </a:r>
            <a:r>
              <a:rPr lang="en-US" altLang="zh-CN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测试集中</a:t>
            </a:r>
          </a:p>
        </p:txBody>
      </p:sp>
    </p:spTree>
    <p:extLst>
      <p:ext uri="{BB962C8B-B14F-4D97-AF65-F5344CB8AC3E}">
        <p14:creationId xmlns:p14="http://schemas.microsoft.com/office/powerpoint/2010/main" val="89568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支持手工测试用例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1110" y="1031846"/>
            <a:ext cx="536762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目前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的用例都是自动化执行的，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为了适配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CLAB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需要手工执行用例的情况，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支持手工测试用例类型（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manual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个测试套里面不能既有自动化测试用例，又有手工测试用例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对于手工用例的情况，需要管理员在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管理面，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手动更改测试用例执行状态，用户面是不能更改用例状态的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903" y="186964"/>
            <a:ext cx="6483860" cy="635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3440"/>
          </a:lnSpc>
          <a:defRPr sz="1050" dirty="0" smtClean="0">
            <a:solidFill>
              <a:schemeClr val="bg1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1_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132579</TotalTime>
  <Words>2867</Words>
  <Application>Microsoft Office PowerPoint</Application>
  <PresentationFormat>自定义</PresentationFormat>
  <Paragraphs>922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等线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1_Title Slide</vt:lpstr>
      <vt:lpstr>Chart page</vt:lpstr>
      <vt:lpstr>4_Chart page</vt:lpstr>
      <vt:lpstr>End page</vt:lpstr>
      <vt:lpstr>1_End page</vt:lpstr>
      <vt:lpstr>V1.1 应用测试平台设计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liuhuiling (D)</cp:lastModifiedBy>
  <cp:revision>1010</cp:revision>
  <dcterms:created xsi:type="dcterms:W3CDTF">2018-11-29T10:16:29Z</dcterms:created>
  <dcterms:modified xsi:type="dcterms:W3CDTF">2021-01-30T07:55:13Z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(3)wDQihqYQxkCWX1Z7yxuMu+sUEM8EbWfxRFAYb0SRxQ5wVIwAm1HewWMU1KxTz8YSK8Q08QnK
obgBOGgukyRcQCb+UpA/kG5aHZ5U8sPp8szZB1icuc/VeFGCh1MfwkX+JmpVdRS/AmyFmY5b
3ZtJlaGSdkkkCK+e2bDfbTUX+sDmJmmWWW/1cd236XoCSLRvb14uwtOckVmIXp5avXjSEU2X
Mt5J5WX2m+khQdHtGG</vt:lpwstr>
  </property>
  <property fmtid="{D5CDD505-2E9C-101B-9397-08002B2CF9AE}" pid="3" name="_2015_ms_pID_7253431">
    <vt:lpwstr>8K8PBvYJAQZdFKkPJPZ9hpbR+mTiMEqT4GWQWPqtcg8KuM+i5g0O16
wOliv5ky0g8z0LKvW8xcuWR1BMQiJyUpdZPcn3+Hp+UxfvdUQDHNxf/cqDZKOpjGGhhthGlH
gTRoVpVyLOIU+m4gYx8nF3H3/hX/pgGoQzFIQs2ziPtyiYzCTpERJXSsiG3z6wxI+pXNfqWB
tKMspp5Wy2/5n2OfWgizhhDPYRB1ulz3Cd8q</vt:lpwstr>
  </property>
  <property fmtid="{D5CDD505-2E9C-101B-9397-08002B2CF9AE}" pid="4" name="_2015_ms_pID_7253432">
    <vt:lpwstr>hA==</vt:lpwstr>
  </property>
</Properties>
</file>