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12"/>
  </p:notesMasterIdLst>
  <p:handoutMasterIdLst>
    <p:handoutMasterId r:id="rId13"/>
  </p:handoutMasterIdLst>
  <p:sldIdLst>
    <p:sldId id="283" r:id="rId6"/>
    <p:sldId id="281" r:id="rId7"/>
    <p:sldId id="286" r:id="rId8"/>
    <p:sldId id="288" r:id="rId9"/>
    <p:sldId id="287" r:id="rId10"/>
    <p:sldId id="280" r:id="rId11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6"/>
            <p14:sldId id="288"/>
            <p14:sldId id="287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5" d="100"/>
          <a:sy n="105" d="100"/>
        </p:scale>
        <p:origin x="138" y="372"/>
      </p:cViewPr>
      <p:guideLst>
        <p:guide pos="3682"/>
        <p:guide orient="horz" pos="2159"/>
        <p:guide pos="3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nchore/hub/blob/master/sources/bundles/anchore_default_bundle.js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9160" y="1419225"/>
            <a:ext cx="6559550" cy="2056765"/>
          </a:xfrm>
        </p:spPr>
        <p:txBody>
          <a:bodyPr>
            <a:normAutofit/>
          </a:bodyPr>
          <a:lstStyle/>
          <a:p>
            <a:r>
              <a:rPr lang="en-US" altLang="zh-CN" dirty="0"/>
              <a:t>EdgeGallery </a:t>
            </a:r>
            <a:br>
              <a:rPr lang="en-US" altLang="zh-CN" dirty="0"/>
            </a:br>
            <a:r>
              <a:rPr lang="zh-CN" altLang="en-US" dirty="0"/>
              <a:t>容器镜像漏洞扫描方案（</a:t>
            </a:r>
            <a:r>
              <a:rPr lang="en-US" altLang="zh-CN" dirty="0"/>
              <a:t>Proposal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sz="1800" dirty="0">
                <a:latin typeface="+mn-lt"/>
                <a:cs typeface="+mn-lt"/>
              </a:rPr>
              <a:t>Sec WG meeting 29/07/2020</a:t>
            </a:r>
            <a:endParaRPr lang="en-US" altLang="zh-CN" sz="1800" dirty="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Goal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8980" y="1449070"/>
            <a:ext cx="10733405" cy="3377565"/>
          </a:xfrm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目标</a:t>
            </a:r>
            <a:r>
              <a:rPr lang="en-US" altLang="zh-CN" sz="2400">
                <a:solidFill>
                  <a:schemeClr val="tx1"/>
                </a:solidFill>
              </a:rPr>
              <a:t>: 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Pre-production vulnerability analysis and policy-based security and compliance checks.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Help EdgeGallery projects better understand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vulnerabilities in software packages (both OS level and 3rd party component level) used in their docker image.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</a:pPr>
            <a:endParaRPr lang="en-US" altLang="zh-CN" sz="20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Provide vulnerability fix version (if available) to help eliminate security risk.</a:t>
            </a:r>
            <a:endParaRPr lang="en-US" altLang="zh-CN" sz="20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36600" y="4422140"/>
            <a:ext cx="10733405" cy="1423670"/>
          </a:xfrm>
          <a:prstGeom prst="rect">
            <a:avLst/>
          </a:prstGeom>
        </p:spPr>
        <p:txBody>
          <a:bodyPr lIns="0" tIns="0" rIns="0" bIns="0"/>
          <a:lstStyle>
            <a:lvl1pPr marL="12065" indent="0" algn="l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 algn="l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780" indent="-171450" algn="l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780" indent="-171450" algn="l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16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52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25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Open source tools investigated</a:t>
            </a:r>
            <a:endParaRPr lang="en-US" sz="24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Anchore Engine:</a:t>
            </a:r>
            <a:endParaRPr lang="en-US" sz="16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Clair</a:t>
            </a:r>
            <a:endParaRPr lang="en-US" sz="16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Vuls.io</a:t>
            </a:r>
            <a:endParaRPr lang="en-US" sz="1600">
              <a:solidFill>
                <a:schemeClr val="tx1"/>
              </a:solidFill>
            </a:endParaRPr>
          </a:p>
          <a:p>
            <a:pPr marL="354965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OpenScap</a:t>
            </a:r>
            <a:endParaRPr lang="en-US" sz="16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</a:pPr>
            <a:endParaRPr lang="en-US" sz="16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r>
              <a:rPr lang="en-US" altLang="zh-CN">
                <a:solidFill>
                  <a:schemeClr val="tx1"/>
                </a:solidFill>
              </a:rPr>
              <a:t>Proposed Workflow In EdgeGallery CI/CD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896620" y="1687195"/>
            <a:ext cx="10668635" cy="4697095"/>
          </a:xfrm>
          <a:prstGeom prst="rect">
            <a:avLst/>
          </a:prstGeom>
          <a:noFill/>
          <a:ln w="19050">
            <a:solidFill>
              <a:srgbClr val="F3D2D5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995045" y="4612005"/>
            <a:ext cx="3698875" cy="184975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3770" y="4438650"/>
            <a:ext cx="120459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 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8790" y="1882775"/>
            <a:ext cx="120459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 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r>
              <a:rPr lang="en-US" altLang="zh-CN"/>
              <a:t>Vulnerability Feed &amp; Evaluation Policy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730" y="2284095"/>
            <a:ext cx="5563870" cy="367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3730" y="6022975"/>
            <a:ext cx="4998720" cy="765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730" y="1310640"/>
            <a:ext cx="539686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feed covers common docker base images and software pakcge used in EdgeGallery.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45" y="2359025"/>
            <a:ext cx="5324475" cy="4143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97600" y="1310323"/>
            <a:ext cx="5396865" cy="9734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 format policy allow us to define custom policy bundle for evaluation. 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r>
              <a:rPr lang="en-US" altLang="zh-CN"/>
              <a:t>EdgeGallery Anchore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5965" y="1385570"/>
            <a:ext cx="10733405" cy="5356860"/>
          </a:xfrm>
        </p:spPr>
        <p:txBody>
          <a:bodyPr/>
          <a:p>
            <a:pPr marL="297815" indent="-285750">
              <a:buFont typeface="Wingdings" panose="05000000000000000000" charset="0"/>
              <a:buChar char="Ø"/>
            </a:pPr>
            <a:r>
              <a:rPr lang="en-US" altLang="zh-CN"/>
              <a:t>Jenkins job setup: </a:t>
            </a:r>
            <a:endParaRPr lang="en-US" altLang="zh-CN"/>
          </a:p>
          <a:p>
            <a:r>
              <a:rPr lang="en-US" altLang="zh-CN"/>
              <a:t>        One Jenkins job for each EdgeGallery PT        </a:t>
            </a:r>
            <a:endParaRPr lang="en-US" altLang="zh-CN"/>
          </a:p>
          <a:p>
            <a:endParaRPr lang="en-US" altLang="zh-CN"/>
          </a:p>
          <a:p>
            <a:pPr marL="354965" indent="-342900">
              <a:buFont typeface="Wingdings" panose="05000000000000000000" charset="0"/>
              <a:buChar char="Ø"/>
            </a:pPr>
            <a:r>
              <a:rPr lang="en-US" altLang="zh-CN"/>
              <a:t>Image evaluation policy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edgegallery_default_bundle (based on </a:t>
            </a:r>
            <a:r>
              <a:rPr lang="en-US" altLang="zh-CN">
                <a:hlinkClick r:id="rId1" action="ppaction://hlinkfile"/>
              </a:rPr>
              <a:t>anchore_default_bundle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other available policy: anchore_security_only, anchore_cis_1.13.0_base</a:t>
            </a:r>
            <a:endParaRPr lang="en-US" altLang="zh-CN"/>
          </a:p>
          <a:p>
            <a:endParaRPr lang="zh-CN" altLang="en-US"/>
          </a:p>
          <a:p>
            <a:pPr marL="297815" indent="-285750">
              <a:buFont typeface="Wingdings" panose="05000000000000000000" charset="0"/>
              <a:buChar char="Ø"/>
            </a:pPr>
            <a:r>
              <a:rPr lang="en-US" altLang="zh-CN"/>
              <a:t>Vulnerability fixing criteria: </a:t>
            </a:r>
            <a:endParaRPr lang="en-US" altLang="zh-CN"/>
          </a:p>
          <a:p>
            <a:r>
              <a:rPr lang="en-US" altLang="zh-CN"/>
              <a:t>        All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vulnerabilities with a CVSS score higher than or equal to 7.0 brought dy direct dependencies (fix available) should be fixed</a:t>
            </a:r>
            <a:endParaRPr lang="en-US" altLang="zh-CN"/>
          </a:p>
          <a:p>
            <a:endParaRPr lang="en-US" altLang="zh-CN"/>
          </a:p>
          <a:p>
            <a:pPr marL="297815" indent="-285750">
              <a:buFont typeface="Wingdings" panose="05000000000000000000" charset="0"/>
              <a:buChar char="Ø"/>
            </a:pPr>
            <a:r>
              <a:rPr lang="en-US" altLang="zh-CN"/>
              <a:t>Scanning period: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en-US" altLang="zh-CN">
                <a:sym typeface="+mn-ea"/>
              </a:rPr>
              <a:t>weekly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pPr marL="297815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Additioanl checks can be added:</a:t>
            </a:r>
            <a:endParaRPr lang="en-US" altLang="zh-CN">
              <a:sym typeface="+mn-ea"/>
            </a:endParaRPr>
          </a:p>
          <a:p>
            <a:pPr marL="812165" lvl="1" indent="-342900">
              <a:buAutoNum type="arabicPeriod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non-root user check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12165" lvl="1" indent="-342900">
              <a:buAutoNum type="arabicPeriod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port blacklist check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12165" lvl="1" indent="-342900">
              <a:buAutoNum type="arabicPeriod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dependency license check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676,&quot;width&quot;:11627}"/>
</p:tagLst>
</file>

<file path=ppt/tags/tag2.xml><?xml version="1.0" encoding="utf-8"?>
<p:tagLst xmlns:p="http://schemas.openxmlformats.org/presentationml/2006/main">
  <p:tag name="KSO_WM_UNIT_PLACING_PICTURE_USER_VIEWPORT" val="{&quot;height&quot;:2115,&quot;width&quot;:13800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1284</Words>
  <Application>WPS 演示</Application>
  <PresentationFormat>自定义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EdgeGallery  容器镜像漏洞扫描方案（Proposal） Sec WG meeting 29/07/2020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Jing Lu</cp:lastModifiedBy>
  <cp:revision>124</cp:revision>
  <dcterms:created xsi:type="dcterms:W3CDTF">2018-11-29T10:16:00Z</dcterms:created>
  <dcterms:modified xsi:type="dcterms:W3CDTF">2020-08-13T03:31:01Z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(3)9zceYPjOow+0jdCerVMJ807VXPKQTR3RJf41xK0Z8ywS/sMnKOXr+ewJ/Al4HgPJcT6mqjsn
KmTvuWJ/auSvwx52V2LUIMoXpfhl4OqqTl8WUrE3rCx/rX7F3CsArMdDps85Vyg3rqbmpazA
JYlfUbK11lmsVe0Rw7QHSTlLq0UhgRo6sX24ClcrQAXflXhBXwCNmYHFIsG+7NLtyd8SSRyc
bhUgDc+lvU97/i00ee</vt:lpwstr>
  </property>
  <property fmtid="{D5CDD505-2E9C-101B-9397-08002B2CF9AE}" pid="3" name="_2015_ms_pID_7253431">
    <vt:lpwstr>7dqr+s3hR208wgxrhiqnJnTw7cg3CYNmTTv4zlzdF/hN6vunsBQJWy
9ZEJzcEbSfZJj+Yj/m+HTID8AzmpA1QZbjoOxXP0sv4GU3+HOioR76YcloEAjWbZRPtRkg7z
ZYxHnYLc+xcHwHXOtvHasK4g6tywgQM6iny24K56wGjDAam73Sp8HN1l76aO89OmQXDeW54J
K5/VKcHQtF2qZqmZvBg6IGHRQMGSfntYk3TK</vt:lpwstr>
  </property>
  <property fmtid="{D5CDD505-2E9C-101B-9397-08002B2CF9AE}" pid="4" name="_2015_ms_pID_7253432">
    <vt:lpwstr>fA==</vt:lpwstr>
  </property>
  <property fmtid="{D5CDD505-2E9C-101B-9397-08002B2CF9AE}" pid="5" name="KSOProductBuildVer">
    <vt:lpwstr>2052-11.1.0.9912</vt:lpwstr>
  </property>
</Properties>
</file>