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8"/>
  </p:notesMasterIdLst>
  <p:handoutMasterIdLst>
    <p:handoutMasterId r:id="rId29"/>
  </p:handoutMasterIdLst>
  <p:sldIdLst>
    <p:sldId id="283" r:id="rId5"/>
    <p:sldId id="317" r:id="rId6"/>
    <p:sldId id="281" r:id="rId7"/>
    <p:sldId id="318" r:id="rId8"/>
    <p:sldId id="319" r:id="rId9"/>
    <p:sldId id="284" r:id="rId10"/>
    <p:sldId id="288" r:id="rId11"/>
    <p:sldId id="296" r:id="rId12"/>
    <p:sldId id="310" r:id="rId13"/>
    <p:sldId id="311" r:id="rId14"/>
    <p:sldId id="307" r:id="rId15"/>
    <p:sldId id="308" r:id="rId16"/>
    <p:sldId id="312" r:id="rId17"/>
    <p:sldId id="313" r:id="rId18"/>
    <p:sldId id="295" r:id="rId19"/>
    <p:sldId id="292" r:id="rId20"/>
    <p:sldId id="324" r:id="rId21"/>
    <p:sldId id="323" r:id="rId22"/>
    <p:sldId id="325" r:id="rId23"/>
    <p:sldId id="326" r:id="rId24"/>
    <p:sldId id="322" r:id="rId25"/>
    <p:sldId id="316" r:id="rId26"/>
    <p:sldId id="280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  <p14:sldId id="317"/>
          </p14:sldIdLst>
        </p14:section>
        <p14:section name="章节页" id="{FD05EE94-C931-8C4B-83A2-004B32AA1207}">
          <p14:sldIdLst>
            <p14:sldId id="281"/>
            <p14:sldId id="318"/>
            <p14:sldId id="319"/>
            <p14:sldId id="284"/>
            <p14:sldId id="288"/>
            <p14:sldId id="296"/>
            <p14:sldId id="310"/>
            <p14:sldId id="311"/>
            <p14:sldId id="307"/>
            <p14:sldId id="308"/>
            <p14:sldId id="312"/>
            <p14:sldId id="313"/>
            <p14:sldId id="295"/>
            <p14:sldId id="292"/>
            <p14:sldId id="324"/>
            <p14:sldId id="323"/>
            <p14:sldId id="325"/>
            <p14:sldId id="326"/>
            <p14:sldId id="322"/>
            <p14:sldId id="31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9BEE9"/>
    <a:srgbClr val="71ADF5"/>
    <a:srgbClr val="66CCFF"/>
    <a:srgbClr val="E5E5FF"/>
    <a:srgbClr val="6FB9B5"/>
    <a:srgbClr val="7DE6FB"/>
    <a:srgbClr val="171DB6"/>
    <a:srgbClr val="000322"/>
    <a:srgbClr val="003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5" autoAdjust="0"/>
    <p:restoredTop sz="96424" autoAdjust="0"/>
  </p:normalViewPr>
  <p:slideViewPr>
    <p:cSldViewPr snapToGrid="0" snapToObjects="1">
      <p:cViewPr varScale="1">
        <p:scale>
          <a:sx n="90" d="100"/>
          <a:sy n="90" d="100"/>
        </p:scale>
        <p:origin x="96" y="738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600" dirty="0" smtClean="0"/>
              <a:t>问题讨论：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、三个平台的“管理者”是相同账号，或者需要细分每个平台的管理者？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MECM</a:t>
            </a:r>
            <a:r>
              <a:rPr lang="zh-CN" altLang="en-US" dirty="0" smtClean="0"/>
              <a:t>是否只有“运维者”可以登录，查看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的分发和部署，没有其他用户（除了管理员以外）？</a:t>
            </a:r>
            <a:endParaRPr lang="en-US" altLang="zh-CN" dirty="0" smtClean="0"/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MECM</a:t>
            </a:r>
            <a:r>
              <a:rPr lang="zh-CN" altLang="en-US" sz="1600" dirty="0" smtClean="0"/>
              <a:t>中的“管理员”是否要包含“运维者”的权限？（应该不能包含）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ATP</a:t>
            </a:r>
            <a:r>
              <a:rPr lang="zh-CN" altLang="en-US" dirty="0" smtClean="0"/>
              <a:t>结果审核：需要细化，联通、九州云 </a:t>
            </a:r>
            <a:endParaRPr lang="en-US" altLang="zh-CN" dirty="0" smtClean="0"/>
          </a:p>
          <a:p>
            <a:r>
              <a:rPr lang="zh-CN" altLang="en-US" dirty="0" smtClean="0"/>
              <a:t>实验室管理系统：完成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测试认证服务，输出结果上传</a:t>
            </a:r>
            <a:r>
              <a:rPr lang="en-US" altLang="zh-CN" dirty="0" err="1" smtClean="0"/>
              <a:t>appstore</a:t>
            </a:r>
            <a:endParaRPr lang="en-US" altLang="zh-CN" dirty="0" smtClean="0"/>
          </a:p>
          <a:p>
            <a:r>
              <a:rPr lang="en-US" altLang="zh-CN" dirty="0" smtClean="0"/>
              <a:t>V1.0</a:t>
            </a:r>
            <a:r>
              <a:rPr lang="zh-CN" altLang="en-US" dirty="0" smtClean="0"/>
              <a:t>需求降低</a:t>
            </a:r>
            <a:endParaRPr lang="en-US" altLang="zh-CN" dirty="0" smtClean="0"/>
          </a:p>
          <a:p>
            <a:r>
              <a:rPr lang="en-US" altLang="zh-CN" dirty="0" smtClean="0"/>
              <a:t>Guest</a:t>
            </a:r>
            <a:r>
              <a:rPr lang="zh-CN" altLang="en-US" dirty="0" smtClean="0"/>
              <a:t>优先实现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字段约束为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，唯一索引不会导致冲突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44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89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il.smtp.sender=132345345@qq.com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SDT/dashboard/issues?id=I1QGSH" TargetMode="External"/><Relationship Id="rId2" Type="http://schemas.openxmlformats.org/officeDocument/2006/relationships/hyperlink" Target="https://gitee.com/OSDT/dashboard/issues?id=I2E6A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9114799" cy="106383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Edge Gallery1.1 </a:t>
            </a:r>
            <a:r>
              <a:rPr lang="zh-CN" altLang="en-US" sz="2800" dirty="0" smtClean="0"/>
              <a:t>用户管理特性优化与分权控制方案分析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界面设计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用户注册支持邮箱等优化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69830" y="752159"/>
            <a:ext cx="4686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优化点：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en-US" sz="1400" dirty="0" smtClean="0"/>
              <a:t>增加邮箱地址，选填</a:t>
            </a:r>
            <a:endParaRPr lang="en-US" altLang="zh-CN" sz="1400" dirty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、电话号码改为选填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、注册时不再需要验证。（当前根据短消息服务开启参数</a:t>
            </a:r>
            <a:r>
              <a:rPr lang="en-US" altLang="zh-CN" sz="1400" dirty="0" err="1" smtClean="0"/>
              <a:t>enable_sms</a:t>
            </a:r>
            <a:r>
              <a:rPr lang="zh-CN" altLang="en-US" sz="1400" dirty="0" smtClean="0"/>
              <a:t>来控制是否进行手机号验证，去掉该控制，无论是否开启都不再验证）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、去掉原有的“公司信息”和“性别”</a:t>
            </a:r>
            <a:r>
              <a:rPr lang="zh-CN" altLang="en-US" sz="1400" dirty="0"/>
              <a:t>两</a:t>
            </a:r>
            <a:r>
              <a:rPr lang="zh-CN" altLang="en-US" sz="1400" dirty="0" smtClean="0"/>
              <a:t>项信息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0" y="584175"/>
            <a:ext cx="5353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密码找回优化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7" y="2074095"/>
            <a:ext cx="8140238" cy="2317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2" y="4806092"/>
            <a:ext cx="4914718" cy="16479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3022" y="663365"/>
            <a:ext cx="1103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当前</a:t>
            </a:r>
            <a:r>
              <a:rPr lang="zh-CN" altLang="en-US" sz="1200" dirty="0"/>
              <a:t>登录界面会接收</a:t>
            </a:r>
            <a:r>
              <a:rPr lang="en-US" altLang="zh-CN" sz="1200" dirty="0" err="1"/>
              <a:t>enable_sms</a:t>
            </a:r>
            <a:r>
              <a:rPr lang="zh-CN" altLang="en-US" sz="1200" dirty="0" smtClean="0"/>
              <a:t>参数（表示</a:t>
            </a:r>
            <a:r>
              <a:rPr lang="en-US" altLang="zh-CN" sz="1200" dirty="0" err="1" smtClean="0"/>
              <a:t>EdgeGallery</a:t>
            </a:r>
            <a:r>
              <a:rPr lang="zh-CN" altLang="en-US" sz="1200" dirty="0" smtClean="0"/>
              <a:t>平台是否开启手机短信通知服务），</a:t>
            </a:r>
            <a:r>
              <a:rPr lang="zh-CN" altLang="en-US" sz="1200" dirty="0"/>
              <a:t>用来控制是否提供“找回密码”入口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b="1" dirty="0" smtClean="0"/>
              <a:t>优化：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、新增参数</a:t>
            </a:r>
            <a:r>
              <a:rPr lang="en-US" altLang="zh-CN" sz="1200" dirty="0" err="1" smtClean="0"/>
              <a:t>enable_mail</a:t>
            </a:r>
            <a:r>
              <a:rPr lang="zh-CN" altLang="en-US" sz="1200" dirty="0" smtClean="0"/>
              <a:t>，表示</a:t>
            </a:r>
            <a:r>
              <a:rPr lang="en-US" altLang="zh-CN" sz="1200" dirty="0" err="1" smtClean="0"/>
              <a:t>EdgeGallery</a:t>
            </a:r>
            <a:r>
              <a:rPr lang="zh-CN" altLang="en-US" sz="1200" dirty="0" smtClean="0"/>
              <a:t>平台是否开启邮箱通知服务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、登录界面判断两个参数只要有一个显示设置为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，就提供“找回密码”</a:t>
            </a:r>
            <a:r>
              <a:rPr lang="zh-CN" altLang="en-US" sz="1200" dirty="0"/>
              <a:t>入口</a:t>
            </a:r>
            <a:r>
              <a:rPr lang="zh-CN" altLang="en-US" sz="1200" dirty="0" smtClean="0"/>
              <a:t>链接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、两个参数传递至找回</a:t>
            </a:r>
            <a:r>
              <a:rPr lang="zh-CN" altLang="en-US" sz="1200" dirty="0"/>
              <a:t>密码</a:t>
            </a:r>
            <a:r>
              <a:rPr lang="zh-CN" altLang="en-US" sz="1200" dirty="0" smtClean="0"/>
              <a:t>界面，根据两个参数来控制找回密码的方式</a:t>
            </a:r>
            <a:endParaRPr lang="en-US" altLang="zh-CN" sz="12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513022" y="4238071"/>
            <a:ext cx="514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二、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ǂ true &amp;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>
                <a:solidFill>
                  <a:srgbClr val="0000FF"/>
                </a:solidFill>
              </a:rPr>
              <a:t> =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，仅提供密码找回方式。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022" y="1752117"/>
            <a:ext cx="1080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一：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 &amp;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，同时提供通过邮箱找回和电话号码找回两种方式，默认邮箱找回方式。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5990" y="4238071"/>
            <a:ext cx="514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</a:rPr>
              <a:t>三、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enable_sms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= true &amp; </a:t>
            </a:r>
            <a:r>
              <a:rPr lang="en-US" altLang="zh-CN" sz="1400" b="1" dirty="0" err="1">
                <a:solidFill>
                  <a:srgbClr val="0000FF"/>
                </a:solidFill>
              </a:rPr>
              <a:t>enable_mail</a:t>
            </a:r>
            <a:r>
              <a:rPr lang="en-US" altLang="zh-CN" sz="1400" b="1" dirty="0">
                <a:solidFill>
                  <a:srgbClr val="0000FF"/>
                </a:solidFill>
              </a:rPr>
              <a:t> ǂ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true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，仅提供电话号码找回方式。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90" y="4835595"/>
            <a:ext cx="4067175" cy="16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 smtClean="0">
                <a:solidFill>
                  <a:schemeClr val="tx1"/>
                </a:solidFill>
              </a:rPr>
              <a:t>用户个人帐号中心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309" y="841965"/>
            <a:ext cx="1023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用户管理模块提供个人</a:t>
            </a:r>
            <a:r>
              <a:rPr lang="zh-CN" altLang="en-US" sz="1600" dirty="0" smtClean="0"/>
              <a:t>帐号中心界面。可以查看个人信息、修改信息和修改密码。</a:t>
            </a:r>
            <a:endParaRPr lang="en-US" altLang="zh-CN" sz="1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43495" y="5115930"/>
            <a:ext cx="1023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各应用平台前端首页控制：登录后在右上角提供“个人帐号”链接</a:t>
            </a:r>
            <a:r>
              <a:rPr lang="zh-CN" altLang="en-US" sz="1600" dirty="0" smtClean="0"/>
              <a:t>，通过新窗口跳</a:t>
            </a:r>
            <a:r>
              <a:rPr lang="zh-CN" altLang="en-US" sz="1600" dirty="0"/>
              <a:t>转到上述个人帐号中心界面。</a:t>
            </a:r>
            <a:endParaRPr lang="en-US" altLang="zh-CN" sz="1600" dirty="0"/>
          </a:p>
          <a:p>
            <a:r>
              <a:rPr lang="zh-CN" altLang="en-US" sz="1600" dirty="0" smtClean="0"/>
              <a:t>需要</a:t>
            </a:r>
            <a:r>
              <a:rPr lang="en-US" altLang="zh-CN" sz="1600" dirty="0" smtClean="0"/>
              <a:t>website-gateway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auth</a:t>
            </a:r>
            <a:r>
              <a:rPr lang="en-US" altLang="zh-CN" sz="1600" dirty="0" smtClean="0"/>
              <a:t>/login-info</a:t>
            </a:r>
            <a:r>
              <a:rPr lang="zh-CN" altLang="en-US" sz="1600" dirty="0" smtClean="0"/>
              <a:t>接口返回跳转到“个人帐号”的链接地址。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5" y="1343059"/>
            <a:ext cx="9048750" cy="33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3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 smtClean="0">
                <a:solidFill>
                  <a:schemeClr val="tx1"/>
                </a:solidFill>
              </a:rPr>
              <a:t>统一用户管理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用户列表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972" y="3494804"/>
            <a:ext cx="107823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/>
              <a:t>1</a:t>
            </a:r>
            <a:r>
              <a:rPr lang="zh-CN" altLang="en-US" sz="1300" b="1" dirty="0" smtClean="0"/>
              <a:t>、用户列表基本功能</a:t>
            </a:r>
            <a:endParaRPr lang="en-US" altLang="zh-CN" sz="1300" b="1" dirty="0" smtClean="0"/>
          </a:p>
          <a:p>
            <a:r>
              <a:rPr lang="zh-CN" altLang="en-US" sz="1300" dirty="0"/>
              <a:t>（</a:t>
            </a:r>
            <a:r>
              <a:rPr lang="en-US" altLang="zh-CN" sz="1300" dirty="0"/>
              <a:t>1</a:t>
            </a:r>
            <a:r>
              <a:rPr lang="zh-CN" altLang="en-US" sz="1300" dirty="0"/>
              <a:t>）支持按照“用户名、电话号码、邮箱地址</a:t>
            </a:r>
            <a:r>
              <a:rPr lang="zh-CN" altLang="en-US" sz="1300" dirty="0" smtClean="0"/>
              <a:t>、角色、状态</a:t>
            </a:r>
            <a:r>
              <a:rPr lang="zh-CN" altLang="en-US" sz="1300" dirty="0"/>
              <a:t>”查询，其中用户名、电话号码和邮箱支持模糊查询</a:t>
            </a:r>
            <a:r>
              <a:rPr lang="zh-CN" altLang="en-US" sz="1300" dirty="0" smtClean="0"/>
              <a:t>，角色包括“全部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管理员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租户</a:t>
            </a:r>
            <a:r>
              <a:rPr lang="en-US" altLang="zh-CN" sz="1300" dirty="0" smtClean="0"/>
              <a:t>/</a:t>
            </a:r>
            <a:r>
              <a:rPr lang="zh-CN" altLang="en-US" sz="1300" dirty="0"/>
              <a:t>访客</a:t>
            </a:r>
            <a:r>
              <a:rPr lang="zh-CN" altLang="en-US" sz="1300" dirty="0" smtClean="0"/>
              <a:t>”，状态</a:t>
            </a:r>
            <a:r>
              <a:rPr lang="zh-CN" altLang="en-US" sz="1300" dirty="0"/>
              <a:t>包括“全部</a:t>
            </a:r>
            <a:r>
              <a:rPr lang="en-US" altLang="zh-CN" sz="1300" dirty="0"/>
              <a:t>/</a:t>
            </a:r>
            <a:r>
              <a:rPr lang="zh-CN" altLang="en-US" sz="1300" dirty="0"/>
              <a:t>已启用</a:t>
            </a:r>
            <a:r>
              <a:rPr lang="en-US" altLang="zh-CN" sz="1300" dirty="0"/>
              <a:t>/</a:t>
            </a:r>
            <a:r>
              <a:rPr lang="zh-CN" altLang="en-US" sz="1300" dirty="0"/>
              <a:t>已停用”</a:t>
            </a:r>
            <a:endParaRPr lang="en-US" altLang="zh-CN" sz="1300" dirty="0"/>
          </a:p>
          <a:p>
            <a:r>
              <a:rPr lang="zh-CN" altLang="en-US" sz="1300" dirty="0"/>
              <a:t>（</a:t>
            </a:r>
            <a:r>
              <a:rPr lang="en-US" altLang="zh-CN" sz="1300" dirty="0"/>
              <a:t>2</a:t>
            </a:r>
            <a:r>
              <a:rPr lang="zh-CN" altLang="en-US" sz="1300" dirty="0"/>
              <a:t>）支持按照“用户名”升降排序和分页展示</a:t>
            </a:r>
            <a:endParaRPr lang="en-US" altLang="zh-CN" sz="1300" dirty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3</a:t>
            </a:r>
            <a:r>
              <a:rPr lang="zh-CN" altLang="en-US" sz="1300" dirty="0" smtClean="0"/>
              <a:t>）</a:t>
            </a:r>
            <a:r>
              <a:rPr lang="zh-CN" altLang="en-US" sz="1300" dirty="0" smtClean="0"/>
              <a:t>支持对用户进行停用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启用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4</a:t>
            </a:r>
            <a:r>
              <a:rPr lang="zh-CN" altLang="en-US" sz="1300" dirty="0" smtClean="0"/>
              <a:t>）</a:t>
            </a:r>
            <a:r>
              <a:rPr lang="zh-CN" altLang="en-US" sz="1300" dirty="0" smtClean="0"/>
              <a:t>支持对用户进行设置，可以设置用户所属角色，见下一页</a:t>
            </a:r>
            <a:endParaRPr lang="en-US" altLang="zh-CN" sz="1300" dirty="0" smtClean="0"/>
          </a:p>
          <a:p>
            <a:endParaRPr lang="en-US" altLang="zh-CN" sz="1300" b="1" dirty="0" smtClean="0"/>
          </a:p>
          <a:p>
            <a:r>
              <a:rPr lang="en-US" altLang="zh-CN" sz="1300" b="1" dirty="0" smtClean="0"/>
              <a:t>2</a:t>
            </a:r>
            <a:r>
              <a:rPr lang="zh-CN" altLang="en-US" sz="1300" b="1" dirty="0" smtClean="0"/>
              <a:t>、功能约束</a:t>
            </a:r>
            <a:endParaRPr lang="en-US" altLang="zh-CN" sz="1300" b="1" dirty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1</a:t>
            </a:r>
            <a:r>
              <a:rPr lang="zh-CN" altLang="en-US" sz="1300" dirty="0" smtClean="0"/>
              <a:t>）只允许</a:t>
            </a:r>
            <a:r>
              <a:rPr lang="en-US" altLang="zh-CN" sz="1300" dirty="0" err="1" smtClean="0"/>
              <a:t>amdin</a:t>
            </a:r>
            <a:r>
              <a:rPr lang="zh-CN" altLang="en-US" sz="1300" dirty="0" smtClean="0"/>
              <a:t>这个特定的超级管理员用户，在</a:t>
            </a:r>
            <a:r>
              <a:rPr lang="zh-CN" altLang="en-US" sz="1300" dirty="0" smtClean="0"/>
              <a:t>直接通过用户</a:t>
            </a:r>
            <a:r>
              <a:rPr lang="zh-CN" altLang="en-US" sz="1300" dirty="0" smtClean="0"/>
              <a:t>管理</a:t>
            </a:r>
            <a:r>
              <a:rPr lang="zh-CN" altLang="en-US" sz="1300" dirty="0" smtClean="0"/>
              <a:t>前端登录</a:t>
            </a:r>
            <a:r>
              <a:rPr lang="zh-CN" altLang="en-US" sz="1300" dirty="0" smtClean="0"/>
              <a:t>后才</a:t>
            </a:r>
            <a:r>
              <a:rPr lang="zh-CN" altLang="en-US" sz="1300" dirty="0" smtClean="0"/>
              <a:t>可以展示统一</a:t>
            </a:r>
            <a:r>
              <a:rPr lang="zh-CN" altLang="en-US" sz="1300" dirty="0" smtClean="0"/>
              <a:t>用户管理功能页面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2</a:t>
            </a:r>
            <a:r>
              <a:rPr lang="zh-CN" altLang="en-US" sz="1300" dirty="0" smtClean="0"/>
              <a:t>）内置</a:t>
            </a:r>
            <a:r>
              <a:rPr lang="zh-CN" altLang="en-US" sz="1300" dirty="0"/>
              <a:t>用户</a:t>
            </a:r>
            <a:r>
              <a:rPr lang="en-US" altLang="zh-CN" sz="1300" dirty="0"/>
              <a:t>(admin/guest)</a:t>
            </a:r>
            <a:r>
              <a:rPr lang="zh-CN" altLang="en-US" sz="1300" dirty="0"/>
              <a:t>不</a:t>
            </a:r>
            <a:r>
              <a:rPr lang="zh-CN" altLang="en-US" sz="1300" dirty="0" smtClean="0"/>
              <a:t>支持停用</a:t>
            </a:r>
            <a:r>
              <a:rPr lang="en-US" altLang="zh-CN" sz="1300" dirty="0" smtClean="0"/>
              <a:t>/</a:t>
            </a:r>
            <a:r>
              <a:rPr lang="zh-CN" altLang="en-US" sz="1300" dirty="0" smtClean="0"/>
              <a:t>启用和角色设置，不提供功能入口</a:t>
            </a:r>
            <a:endParaRPr lang="en-US" altLang="zh-CN" sz="1300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3</a:t>
            </a:r>
            <a:r>
              <a:rPr lang="zh-CN" altLang="en-US" sz="1300" dirty="0" smtClean="0"/>
              <a:t>）已停用的用户，不支持角色设置，功能链接灰化</a:t>
            </a:r>
            <a:endParaRPr lang="en-US" altLang="zh-CN" sz="1300" dirty="0" smtClean="0"/>
          </a:p>
          <a:p>
            <a:endParaRPr lang="en-US" altLang="zh-CN" sz="1300" b="1" dirty="0" smtClean="0"/>
          </a:p>
          <a:p>
            <a:r>
              <a:rPr lang="en-US" altLang="zh-CN" sz="1300" b="1" dirty="0" smtClean="0"/>
              <a:t>3</a:t>
            </a:r>
            <a:r>
              <a:rPr lang="zh-CN" altLang="en-US" sz="1300" b="1" dirty="0" smtClean="0"/>
              <a:t>、</a:t>
            </a:r>
            <a:r>
              <a:rPr lang="zh-CN" altLang="en-US" sz="1300" b="1" dirty="0" smtClean="0"/>
              <a:t>实现</a:t>
            </a:r>
            <a:endParaRPr lang="en-US" altLang="zh-CN" sz="1300" b="1" dirty="0" smtClean="0"/>
          </a:p>
          <a:p>
            <a:r>
              <a:rPr lang="zh-CN" altLang="en-US" sz="1300" dirty="0" smtClean="0"/>
              <a:t>（</a:t>
            </a:r>
            <a:r>
              <a:rPr lang="en-US" altLang="zh-CN" sz="1300" dirty="0" smtClean="0"/>
              <a:t>1</a:t>
            </a:r>
            <a:r>
              <a:rPr lang="zh-CN" altLang="en-US" sz="1300" dirty="0" smtClean="0"/>
              <a:t>）考虑到后续用户数量的增长，用户查询的过滤、分页和排序采取在后台实现的方式，在后面的接口定义中体现。</a:t>
            </a:r>
            <a:r>
              <a:rPr lang="zh-CN" altLang="en-US" sz="1300" dirty="0" smtClean="0"/>
              <a:t>（不采取获取全部用户后在前端进行过滤、分页和排序的处理方式）</a:t>
            </a:r>
            <a:endParaRPr lang="en-US" altLang="zh-CN" sz="13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7" y="777862"/>
            <a:ext cx="11363325" cy="25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界面设计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chemeClr val="tx1"/>
                </a:solidFill>
              </a:rPr>
              <a:t>统一用户管理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用户设置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0000" y="1006867"/>
            <a:ext cx="4508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针对非内置、启用状态的用户，</a:t>
            </a:r>
            <a:r>
              <a:rPr lang="en-US" altLang="zh-CN" sz="1600" dirty="0" smtClean="0"/>
              <a:t>admin</a:t>
            </a:r>
            <a:r>
              <a:rPr lang="zh-CN" altLang="en-US" sz="1600" dirty="0" smtClean="0"/>
              <a:t>可以对其进行</a:t>
            </a:r>
            <a:r>
              <a:rPr lang="zh-CN" altLang="en-US" sz="1600" dirty="0" smtClean="0"/>
              <a:t>设置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当前</a:t>
            </a:r>
            <a:r>
              <a:rPr lang="zh-CN" altLang="en-US" sz="1600" dirty="0" smtClean="0"/>
              <a:t>主要是设置用户所属的</a:t>
            </a:r>
            <a:r>
              <a:rPr lang="zh-CN" altLang="en-US" sz="1600" dirty="0" smtClean="0"/>
              <a:t>角色、可</a:t>
            </a:r>
            <a:r>
              <a:rPr lang="zh-CN" altLang="en-US" sz="1600" dirty="0" smtClean="0"/>
              <a:t>访问</a:t>
            </a:r>
            <a:r>
              <a:rPr lang="zh-CN" altLang="en-US" sz="1600" dirty="0" smtClean="0"/>
              <a:t>平台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6" y="1004887"/>
            <a:ext cx="5086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80" y="106859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数据库结构定义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935" y="782936"/>
            <a:ext cx="10763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信息表中新增字段：“</a:t>
            </a:r>
            <a:r>
              <a:rPr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MAILADDRESS(</a:t>
            </a:r>
            <a:r>
              <a:rPr lang="zh-CN" altLang="en-US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</a:t>
            </a:r>
            <a:r>
              <a:rPr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”，允许为空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、电话号码字段：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TELEPHONENUMBER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，由原来的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改为允许为空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、邮箱地址创建唯一索引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ISALLOWED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字段用来支持启用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、公司信息和性别两个字段废弃不用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85383"/>
              </p:ext>
            </p:extLst>
          </p:nvPr>
        </p:nvGraphicFramePr>
        <p:xfrm>
          <a:off x="768401" y="1869679"/>
          <a:ext cx="10436174" cy="396312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87584"/>
                <a:gridCol w="1467014"/>
                <a:gridCol w="1450714"/>
                <a:gridCol w="1452138"/>
                <a:gridCol w="2221424"/>
                <a:gridCol w="1257300"/>
              </a:tblGrid>
              <a:tr h="34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字段名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字段含义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字段类型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允许为空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是否主键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TENANTID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</a:t>
                      </a:r>
                      <a:r>
                        <a:rPr lang="en-US" altLang="zh-CN" sz="16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NULL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USERNAME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PASSWORD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密码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COMPANY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公司信息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TELEPHONENUMBER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 NULL</a:t>
                      </a: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改为</a:t>
                      </a: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MAILADDRESS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邮箱地址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GENDER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VARCHAR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strike="sngStrike" dirty="0" smtClean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zh-CN" altLang="en-US" sz="1600" i="1" strike="sngStrike" dirty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907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ISALLOWED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是否允许登录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--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NULL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287">
                <a:tc gridSpan="6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USERNAME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6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TELEPHONENUMBER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唯一索引：</a:t>
                      </a: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MAILADDRESS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 smtClean="0">
                <a:solidFill>
                  <a:schemeClr val="tx1"/>
                </a:solidFill>
              </a:rPr>
              <a:t>—Part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37215"/>
              </p:ext>
            </p:extLst>
          </p:nvPr>
        </p:nvGraphicFramePr>
        <p:xfrm>
          <a:off x="297951" y="891667"/>
          <a:ext cx="11589248" cy="44650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093139"/>
                <a:gridCol w="572756"/>
                <a:gridCol w="2110154"/>
                <a:gridCol w="2703006"/>
                <a:gridCol w="3195375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查询用户列表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/v1/users/list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filterCondtion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telephoneNumber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"",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status: ""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queryCtrl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"offset": 0,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"limit": 10,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sortBy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"username",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sortOrder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"DESC"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"37423702-051a-46b4-bf2b-f190759cc0b8",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"username": "TestUser1",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"telephone": "13812345678",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"test@sohu.com",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</a:t>
                      </a:r>
                      <a:r>
                        <a:rPr lang="en-US" altLang="zh-CN" sz="11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true,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"permissions": [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"platform": "APPSTORE",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"role": "GUEST"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]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、接口后台基于请求的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filterCondtion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实现条件过滤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、根据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queryCtrl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查询控制参数进行分页与排序处理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、对请求体的输入进行格式、长度、范围等校验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、防止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注入：由于持久层采用了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框架，请求中的条件、分页控制参数两部分信息，都采用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方式来绑定参数，不存在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注入问题；但对于排序控制参数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sortBy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sortOrder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来绑定参数，存在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注入风险，需要采用白名单方式对输入进行检验。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、响应结构复用当前已支持的获取全部用户的接口，新增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两个属性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3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>
                <a:solidFill>
                  <a:schemeClr val="tx1"/>
                </a:solidFill>
              </a:rPr>
              <a:t>—Part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83159"/>
              </p:ext>
            </p:extLst>
          </p:nvPr>
        </p:nvGraphicFramePr>
        <p:xfrm>
          <a:off x="297951" y="891667"/>
          <a:ext cx="11589248" cy="28800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856287"/>
                <a:gridCol w="1371310"/>
                <a:gridCol w="2460461"/>
                <a:gridCol w="2558265"/>
                <a:gridCol w="142810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停用用户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}/status/disallow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、更新用户的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字段为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、是否考虑踢出当前已经登录的用户？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当前不支持踢出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启用用户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status/allow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、更新用户的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字段为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定义与关键实现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新增接口</a:t>
            </a:r>
            <a:r>
              <a:rPr lang="en-US" altLang="zh-CN" dirty="0">
                <a:solidFill>
                  <a:schemeClr val="tx1"/>
                </a:solidFill>
              </a:rPr>
              <a:t>—Part 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15789"/>
              </p:ext>
            </p:extLst>
          </p:nvPr>
        </p:nvGraphicFramePr>
        <p:xfrm>
          <a:off x="297951" y="891667"/>
          <a:ext cx="11589248" cy="28800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099"/>
                <a:gridCol w="802719"/>
                <a:gridCol w="1856287"/>
                <a:gridCol w="1371310"/>
                <a:gridCol w="2768686"/>
                <a:gridCol w="2250040"/>
                <a:gridCol w="142810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设置用户角色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}/settings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{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"platform": "APPSTORE",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"role": "TENANT"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},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...</a:t>
                      </a:r>
                    </a:p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=400/403】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/>
                        <a:t>    </a:t>
                      </a:r>
                      <a:r>
                        <a:rPr lang="da-DK" altLang="zh-CN" sz="1100" dirty="0" smtClean="0"/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、当前已有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修改用户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 /v1/users/{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}”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接口，可以复用其中更新用户所属角色的逻辑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获取邮件验证码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/v1/identity/mail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“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“test@sohu.com"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=200】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=417】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{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"code": 0,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  "message": "string",</a:t>
                      </a:r>
                    </a:p>
                    <a:p>
                      <a:pPr algn="l"/>
                      <a:r>
                        <a:rPr lang="da-DK" altLang="zh-CN" sz="1100" baseline="0" dirty="0" smtClean="0"/>
                        <a:t>    </a:t>
                      </a:r>
                      <a:r>
                        <a:rPr lang="da-DK" altLang="zh-CN" sz="1100" dirty="0" smtClean="0"/>
                        <a:t>"detail": "string”</a:t>
                      </a:r>
                    </a:p>
                    <a:p>
                      <a:pPr algn="l"/>
                      <a:r>
                        <a:rPr lang="da-DK" altLang="zh-CN" sz="1100" dirty="0" smtClean="0"/>
                        <a:t>  }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、生成的验证码存储到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为邮件地址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、通过邮箱通知服务来发送验证码。见下方说明。</a:t>
                      </a:r>
                      <a:endParaRPr lang="zh-CN" altLang="en-US" sz="11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43172" y="3914067"/>
            <a:ext cx="7944027" cy="26314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为了支持邮件验证码，定义一个邮箱通知服务。该服务当前仅用来发送验证码，后续可以用来支持其它任何内容的邮件通知。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邮件通知服务的设计思路</a:t>
            </a:r>
            <a:r>
              <a:rPr lang="en-US" altLang="zh-CN" sz="11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、通过配置文件来设置邮箱通知服务是否开启、邮件服务器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发件人等信息。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mail.enabled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   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是否开启邮箱通知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mail.transport.protocol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邮箱协议</a:t>
            </a:r>
            <a:endParaRPr lang="en-US" altLang="zh-CN" sz="1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mail.smtp.host=smtp.qq.com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邮箱服务器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mail.smtp.port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=25  //</a:t>
            </a:r>
            <a:r>
              <a:rPr lang="zh-CN" altLang="en-US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mail.smtp.auth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是否要验证邮箱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mail.smtp.ssl.enabled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 </a:t>
            </a:r>
            <a:r>
              <a:rPr lang="en-US" altLang="zh-CN" sz="1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是否启用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</a:p>
          <a:p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mail.smtp.from=132345345@qq.com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发件人地址（需要在邮箱中开启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，开启后会获得一个授权码）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mail.smtp.authCode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1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加密存储的授权码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、邮箱通知服务的开启状态通过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enable_mail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参数传递给登录界面和密码找回界面，用来控制找回密码链接和找回方式。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、内部封装发送邮件的方法，当前由“发送邮件验证码”接口调用。后续可以再封装一个通用的邮箱通知的接口，供各业务模块调用。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0960260" y="3555131"/>
            <a:ext cx="255182" cy="37617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当前已支持的接口变更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en-US" altLang="zh-CN" dirty="0" smtClean="0">
                <a:solidFill>
                  <a:schemeClr val="tx1"/>
                </a:solidFill>
              </a:rPr>
              <a:t>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4677"/>
              </p:ext>
            </p:extLst>
          </p:nvPr>
        </p:nvGraphicFramePr>
        <p:xfrm>
          <a:off x="297951" y="891667"/>
          <a:ext cx="11448572" cy="41906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09302"/>
                <a:gridCol w="984738"/>
                <a:gridCol w="1256044"/>
                <a:gridCol w="1195754"/>
                <a:gridCol w="1808703"/>
                <a:gridCol w="1739457"/>
                <a:gridCol w="3254574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关键修改点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获取当前登录用户信息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/login-info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空结构，不变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（当前已经有了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isAllowed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去掉公司信息和性别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、数据库查询返回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并填充到响应体结构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修改用户信息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/v1/users/{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【Path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</a:p>
                    <a:p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：用户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permissions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：修改用户基本信息和设置用户角色分开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、支持更新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、去掉对所属角色的更新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、响应体结构补充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mailAddress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去掉公司信息和性别</a:t>
                      </a:r>
                      <a:endParaRPr lang="zh-CN" altLang="en-US" sz="10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、去掉公司信息和性别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、注册时不再支持用户验证，去掉对验证码的校验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、入库扩充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字段的处理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、返回去掉公司信息和性别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校验重复用户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/v1/users/action/uniqueness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字段，这里用来表示邮箱地址是否唯一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、如果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有效，则对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进行唯一性校验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/login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不变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不变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、补充判断用户是否已停用，如果停用则不允许登录，返回报错信息</a:t>
                      </a:r>
                      <a:endParaRPr lang="zh-CN" altLang="en-US" sz="11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获取当前登录用户信息（</a:t>
                      </a:r>
                      <a:r>
                        <a:rPr lang="en-US" altLang="zh-CN" sz="1100" b="1" dirty="0" smtClean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Website-Gateway</a:t>
                      </a:r>
                      <a:r>
                        <a:rPr lang="zh-CN" altLang="en-US" sz="1100" b="1" dirty="0" smtClean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/login-info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空结构，不变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扩充字段返回跳转到个人帐号中心的链接地址：</a:t>
                      </a: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personalInfoPage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、返回个人帐号中心的链接地址，供各应用平台跳转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771" y="1212298"/>
            <a:ext cx="5620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初始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需求列表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场景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分析（分权控制）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分解需求清单</a:t>
            </a:r>
            <a:endParaRPr lang="en-US" altLang="zh-CN" sz="2400" dirty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界面设计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数据库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结构定义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接口定义与关键实现</a:t>
            </a:r>
            <a:endParaRPr lang="en-US" altLang="zh-CN" sz="2400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其它</a:t>
            </a:r>
            <a:endParaRPr lang="en-US" altLang="zh-CN" sz="24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当前已支持的接口变更</a:t>
            </a:r>
            <a:r>
              <a:rPr lang="en-US" altLang="zh-CN" dirty="0" smtClean="0">
                <a:solidFill>
                  <a:schemeClr val="tx1"/>
                </a:solidFill>
              </a:rPr>
              <a:t>—Part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0768"/>
              </p:ext>
            </p:extLst>
          </p:nvPr>
        </p:nvGraphicFramePr>
        <p:xfrm>
          <a:off x="297951" y="891667"/>
          <a:ext cx="11448572" cy="3398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09302"/>
                <a:gridCol w="827385"/>
                <a:gridCol w="1527243"/>
                <a:gridCol w="515566"/>
                <a:gridCol w="3793787"/>
                <a:gridCol w="933855"/>
                <a:gridCol w="2641434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响应体或变更说明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关键修改点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改为：修改密码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/v1/users/password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"type": 2, 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修改类型（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1--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原密码验证修改；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2--</a:t>
                      </a:r>
                      <a:r>
                        <a:rPr lang="zh-CN" altLang="en-US" sz="11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密码找回方式）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原密码验证修改方式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oldPassword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原密码验证修改方式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"telephone": "13812345678",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电话号码，应用于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密码找回方式，与</a:t>
                      </a:r>
                      <a:r>
                        <a:rPr lang="en-US" altLang="zh-CN" sz="1100" kern="1200" dirty="0" err="1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mailAddress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有效性互斥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邮箱地址，应用于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密码找回方式，与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telephone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有效性互斥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verificationCode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"123456",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验证码，应用于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2--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密码找回方式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newPassword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": "123.qwe"  </a:t>
                      </a:r>
                      <a:r>
                        <a:rPr lang="en-US" altLang="zh-CN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</a:t>
                      </a:r>
                      <a:r>
                        <a:rPr lang="zh-CN" altLang="en-US" sz="1100" kern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新密码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、扩充支持按照原密码验证方式的修改密码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、对密码找回方式，扩充支持邮箱地址找回。该方式要对验证码做校验，根据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telephone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mailAddress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的有效性来判断，二者只有一个有效。把有效的那个值作为</a:t>
                      </a: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Key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来获取系统生成的验证码。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、各种验证通过后，更新用户密码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02" y="267128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接口定义与关键实现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废弃接口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44324"/>
              </p:ext>
            </p:extLst>
          </p:nvPr>
        </p:nvGraphicFramePr>
        <p:xfrm>
          <a:off x="297951" y="891667"/>
          <a:ext cx="11326601" cy="8988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42950"/>
                <a:gridCol w="1663580"/>
                <a:gridCol w="2121914"/>
                <a:gridCol w="5498157"/>
              </a:tblGrid>
              <a:tr h="350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废弃原因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5021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获取全部用户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/v1/users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、该接口当前未使用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、本方案设计需要提供一个在后台过滤、分页与排序的接口：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/v1/users/list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，可以用来查询用户列表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223591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7007" y="921436"/>
            <a:ext cx="136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2"/>
                </a:solidFill>
              </a:rPr>
              <a:t>资源管理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401" y="981704"/>
            <a:ext cx="1144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、各应用平台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）首页控制在登录状态下提供“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个人帐号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”链接，通过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/login-info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personalInfoPage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跳转至个人帐号中心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）前台分权控制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/login-info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authorities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来判断访问当前应用平台的角色，控制管理员、租户、访客可操作的功能，隐藏无权访问的功能菜单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针对每个定义了路由的菜单，对应功能界面加载时也要判断是否有权限，没有权限则报错，防止越权访问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）后台权限判断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各应用的后台接口根据分权要求，通过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PreAuthorize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hasRole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表达式控制分权，没有权限返回错误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01004"/>
              </p:ext>
            </p:extLst>
          </p:nvPr>
        </p:nvGraphicFramePr>
        <p:xfrm>
          <a:off x="830142" y="1263864"/>
          <a:ext cx="10538706" cy="36961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0969"/>
                <a:gridCol w="2726532"/>
                <a:gridCol w="3920246"/>
                <a:gridCol w="2720959"/>
              </a:tblGrid>
              <a:tr h="3126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需求编号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需求标题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需求描述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1820454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I2E6AI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平台用户管理特性优化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、支持通过邮箱注册和忘记密码后找回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、支持个人帐号中心管理，可以查看与修改个人信息，可以修改密码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、支持统一用户管理，可以查询、停用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启用用户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https://gitee.com/OSDT/dashboard/issues?id=I2E6AI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384"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I1QGSH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平台支持用户分权控制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、用户管理功能支持设置用户所属角色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、各应用平台（</a:t>
                      </a:r>
                      <a:r>
                        <a:rPr lang="en-US" altLang="zh-CN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AppStore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Developer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MECM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ATP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Lab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）需要区分登录用户所属角色，进行分权控制，为不同角色提供差异化功能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https://gitee.com/OSDT/dashboard/issues?id=I1QGSH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初始</a:t>
            </a:r>
            <a:r>
              <a:rPr lang="zh-CN" altLang="en-US" dirty="0" smtClean="0">
                <a:solidFill>
                  <a:schemeClr val="tx1"/>
                </a:solidFill>
              </a:rPr>
              <a:t>需求列表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5" y="827614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本文档基于如下两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条初始的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需求进行分析：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142" y="5383123"/>
            <a:ext cx="759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其中，对于用户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分权控制需求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，为了定义出满足各应用平台分权控制要求的权限模型，需结合各应用的使用场景进行分析。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场景分析（分权控制）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4506868"/>
            <a:ext cx="10978842" cy="546914"/>
          </a:xfrm>
        </p:spPr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说明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</a:rPr>
              <a:t>厂商可能是生产者也是消费者，例如：某个</a:t>
            </a:r>
            <a:r>
              <a:rPr lang="en-US" altLang="zh-CN" sz="1600" dirty="0" smtClean="0">
                <a:solidFill>
                  <a:schemeClr val="tx1"/>
                </a:solidFill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</a:rPr>
              <a:t>厂商将自己开发的应用，通过放到</a:t>
            </a:r>
            <a:r>
              <a:rPr lang="en-US" altLang="zh-CN" sz="1600" dirty="0" smtClean="0">
                <a:solidFill>
                  <a:schemeClr val="tx1"/>
                </a:solidFill>
              </a:rPr>
              <a:t>AppStore</a:t>
            </a:r>
            <a:r>
              <a:rPr lang="zh-CN" altLang="en-US" sz="1600" dirty="0" smtClean="0">
                <a:solidFill>
                  <a:schemeClr val="tx1"/>
                </a:solidFill>
              </a:rPr>
              <a:t>上之后，再通过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MECM</a:t>
            </a:r>
            <a:r>
              <a:rPr lang="zh-CN" altLang="en-US" sz="1600" dirty="0" smtClean="0">
                <a:solidFill>
                  <a:schemeClr val="tx1"/>
                </a:solidFill>
              </a:rPr>
              <a:t>部署到边缘侧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61468"/>
              </p:ext>
            </p:extLst>
          </p:nvPr>
        </p:nvGraphicFramePr>
        <p:xfrm>
          <a:off x="729175" y="816162"/>
          <a:ext cx="10879497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6476"/>
                <a:gridCol w="89530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应用平台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使用场景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平台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：一个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创作了一个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，经过测试验证后，上传到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为大家使用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AppStore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将自己开发的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软件，上传到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，准备部署到边缘侧。上传的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需要通过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平台的沙箱测试，然后通过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人工审核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的方式发布到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选购喜欢的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，通知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部署到边缘侧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Mecm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维护人员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需要在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上，对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进行分发部署，并定期查看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厂商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的维护人员通过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ATP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ATP</a:t>
                      </a:r>
                      <a:r>
                        <a:rPr lang="zh-CN" altLang="en-US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对测试用例进行管理</a:t>
                      </a:r>
                      <a:endParaRPr lang="en-US" altLang="zh-CN" sz="15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开发者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developer</a:t>
                      </a:r>
                      <a:r>
                        <a:rPr lang="zh-CN" altLang="en-US" sz="15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</a:t>
                      </a:r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获取测试用例并执行用例，可以创建测试任务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Lab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实验室管理人员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对实验室、边缘节点进行管理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5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申请边缘节点资源后进行应用测试，可以查看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释放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申请到的资源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169851"/>
            <a:ext cx="10740640" cy="5725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场景分析（分权控制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角色抽象对应关系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80850"/>
              </p:ext>
            </p:extLst>
          </p:nvPr>
        </p:nvGraphicFramePr>
        <p:xfrm>
          <a:off x="2763249" y="1553709"/>
          <a:ext cx="5794284" cy="259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10392"/>
                <a:gridCol w="30838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现实角色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抽象角色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开发者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生产厂商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生产者（</a:t>
                      </a:r>
                      <a:r>
                        <a:rPr lang="en-US" altLang="zh-CN" sz="1800" dirty="0" smtClean="0"/>
                        <a:t>developer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App</a:t>
                      </a:r>
                      <a:r>
                        <a:rPr lang="zh-CN" altLang="en-US" sz="1800" dirty="0" smtClean="0"/>
                        <a:t>消费厂商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消费者（</a:t>
                      </a:r>
                      <a:r>
                        <a:rPr lang="en-US" altLang="zh-CN" sz="1800" dirty="0" smtClean="0"/>
                        <a:t>consumer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审核人员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维护人员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运维者（</a:t>
                      </a:r>
                      <a:r>
                        <a:rPr lang="en-US" altLang="zh-CN" sz="1800" dirty="0" smtClean="0"/>
                        <a:t>maintenance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实验室管理人员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平台管理者（</a:t>
                      </a:r>
                      <a:r>
                        <a:rPr lang="en-US" altLang="zh-CN" sz="1800" dirty="0" smtClean="0"/>
                        <a:t>admin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71" y="16207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用户角色划分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409" y="10556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AppStore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073490" y="1066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Developer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91031" y="10643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MECM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47219" y="10618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MEP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841377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40201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74619" y="1055648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692" y="1716258"/>
            <a:ext cx="111181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3061" y="212487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消费者</a:t>
            </a:r>
            <a:endParaRPr lang="en-US" altLang="zh-CN" sz="1800" dirty="0" smtClean="0"/>
          </a:p>
          <a:p>
            <a:pPr algn="l"/>
            <a:r>
              <a:rPr lang="zh-CN" altLang="en-US" dirty="0"/>
              <a:t>管理员</a:t>
            </a:r>
            <a:endParaRPr lang="zh-CN" alt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78832" y="213227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3855" y="2129792"/>
            <a:ext cx="433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运维者（运营商运维，针对所有消费者）</a:t>
            </a:r>
            <a:endParaRPr lang="en-US" altLang="zh-CN" dirty="0" smtClean="0"/>
          </a:p>
          <a:p>
            <a:pPr algn="l"/>
            <a:r>
              <a:rPr lang="zh-CN" altLang="en-US" sz="1800" dirty="0" smtClean="0"/>
              <a:t>消费者（购买的应用的维护人员）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929768" y="1064320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43657" y="1047136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ATP</a:t>
            </a:r>
            <a:endParaRPr lang="zh-CN" altLang="en-US" sz="18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753652" y="1047136"/>
            <a:ext cx="0" cy="360000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303540" y="1051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Lab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73152" y="20768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410725" y="20622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开发者</a:t>
            </a:r>
            <a:endParaRPr lang="en-US" altLang="zh-CN" sz="1800" dirty="0" smtClean="0"/>
          </a:p>
          <a:p>
            <a:pPr algn="l"/>
            <a:r>
              <a:rPr lang="zh-CN" altLang="en-US" dirty="0" smtClean="0"/>
              <a:t>管理员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29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33" y="98591"/>
            <a:ext cx="10740640" cy="5725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r>
              <a:rPr lang="zh-CN" altLang="en-US" dirty="0" smtClean="0">
                <a:solidFill>
                  <a:schemeClr val="tx1"/>
                </a:solidFill>
              </a:rPr>
              <a:t>职责划分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41220"/>
              </p:ext>
            </p:extLst>
          </p:nvPr>
        </p:nvGraphicFramePr>
        <p:xfrm>
          <a:off x="181233" y="978950"/>
          <a:ext cx="11838312" cy="49382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01722"/>
                <a:gridCol w="1083519"/>
                <a:gridCol w="2045368"/>
                <a:gridCol w="1345294"/>
                <a:gridCol w="1608173"/>
                <a:gridCol w="2277118"/>
                <a:gridCol w="2277118"/>
              </a:tblGrid>
              <a:tr h="46033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抽象角色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2"/>
                          </a:solidFill>
                        </a:rPr>
                        <a:t>系统定义</a:t>
                      </a:r>
                      <a:endParaRPr lang="zh-CN" alt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App Store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ATP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Developer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MECM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/>
                          </a:solidFill>
                        </a:rPr>
                        <a:t>Lab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生产者（</a:t>
                      </a:r>
                      <a:r>
                        <a:rPr lang="en-US" altLang="zh-CN" sz="1400" dirty="0" smtClean="0"/>
                        <a:t>developer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TENANT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管理自己开发的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申请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停止服务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更新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版本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 </a:t>
                      </a:r>
                      <a:r>
                        <a:rPr lang="zh-CN" altLang="en-US" sz="1400" dirty="0" smtClean="0"/>
                        <a:t>查看已上线的所有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5 </a:t>
                      </a:r>
                      <a:r>
                        <a:rPr lang="zh-CN" altLang="en-US" sz="1400" dirty="0" smtClean="0"/>
                        <a:t>对使用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进行评价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6 </a:t>
                      </a:r>
                      <a:r>
                        <a:rPr lang="zh-CN" altLang="en-US" sz="1400" dirty="0" smtClean="0"/>
                        <a:t>选购</a:t>
                      </a:r>
                      <a:r>
                        <a:rPr lang="en-US" altLang="zh-CN" sz="1400" dirty="0" smtClean="0"/>
                        <a:t>App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、创建测试任务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、执行测试任务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、管理维护自己的测试任务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创建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管理自己创建的项目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测试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镜像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发起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发布任务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查看自己订购的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部署情况，状态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购买服务器，局点；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分发已购买的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查看并申请资源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查看已申请的“我的资源”，释放、续时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4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消费者（</a:t>
                      </a:r>
                      <a:r>
                        <a:rPr lang="en-US" altLang="zh-CN" sz="1400" dirty="0" smtClean="0"/>
                        <a:t>consumer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平台管理者（</a:t>
                      </a:r>
                      <a:r>
                        <a:rPr lang="en-US" altLang="zh-CN" sz="1400" dirty="0" smtClean="0"/>
                        <a:t>admin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ADMIN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审核沙箱测试结果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下架（停用）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审核（有删除权限）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App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评论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）测试用例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、管理沙箱资源（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CRUD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Task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管理（删除？）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 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模拟器服务</a:t>
                      </a:r>
                      <a:endParaRPr lang="en-US" altLang="zh-CN" sz="1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2 </a:t>
                      </a: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</a:rPr>
                        <a:t>管理测试环境资源</a:t>
                      </a:r>
                      <a:endParaRPr lang="en-US" altLang="zh-CN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强制回收测试环境</a:t>
                      </a:r>
                      <a:endParaRPr lang="en-US" altLang="zh-CN" sz="14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 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管理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project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管理插件、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</a:rPr>
                        <a:t>MEP API</a:t>
                      </a:r>
                      <a:endParaRPr lang="en-US" altLang="zh-CN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分发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部署</a:t>
                      </a:r>
                      <a:r>
                        <a:rPr lang="en-US" altLang="zh-CN" sz="1400" dirty="0" smtClean="0"/>
                        <a:t>App</a:t>
                      </a:r>
                    </a:p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注册边缘节点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查看所有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部署情况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实验室基本管理与统计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边缘节点资源基本管理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边缘节点资源使用情况统计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95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运维者（</a:t>
                      </a:r>
                      <a:r>
                        <a:rPr lang="en-US" altLang="zh-CN" sz="1400" dirty="0" smtClean="0"/>
                        <a:t>maintenance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47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访客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GUEST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</a:rPr>
                        <a:t>浏览界面，不能创建和修改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1233" y="6091354"/>
            <a:ext cx="937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/>
              <a:t>Tenant</a:t>
            </a:r>
            <a:r>
              <a:rPr lang="zh-CN" altLang="en-US" dirty="0" smtClean="0"/>
              <a:t>：需要做到数据隔离，防止横向越权</a:t>
            </a:r>
            <a:endParaRPr lang="en-US" altLang="zh-CN" dirty="0" smtClean="0"/>
          </a:p>
          <a:p>
            <a:pPr algn="l"/>
            <a:r>
              <a:rPr lang="en-US" altLang="zh-CN" sz="1800" dirty="0" smtClean="0"/>
              <a:t>Admin</a:t>
            </a:r>
            <a:r>
              <a:rPr lang="zh-CN" altLang="en-US" sz="1800" dirty="0" smtClean="0"/>
              <a:t>：管理员账号可以有多个，但是功能相同，权限</a:t>
            </a:r>
            <a:r>
              <a:rPr lang="zh-CN" altLang="en-US" sz="1800" dirty="0" smtClean="0"/>
              <a:t>相同，通过设置用户所属角色来实现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9086573" y="531720"/>
            <a:ext cx="18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规划需求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09968" y="5317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FF"/>
                </a:solidFill>
              </a:rPr>
              <a:t>V1.0</a:t>
            </a:r>
            <a:r>
              <a:rPr lang="zh-CN" altLang="en-US" sz="1800" dirty="0" smtClean="0">
                <a:solidFill>
                  <a:srgbClr val="0000FF"/>
                </a:solidFill>
              </a:rPr>
              <a:t>开发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81277" y="98812"/>
            <a:ext cx="10740640" cy="99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场景分析（分权控制）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角色权限范围设置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66069" y="806307"/>
            <a:ext cx="3410465" cy="314685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86200" y="1638328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91682" y="2297357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2856" y="2816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浏览界面，只读数据</a:t>
            </a:r>
            <a:endParaRPr lang="zh-CN" altLang="en-US" sz="1800" dirty="0"/>
          </a:p>
        </p:txBody>
      </p:sp>
      <p:cxnSp>
        <p:nvCxnSpPr>
          <p:cNvPr id="14" name="肘形连接符 13"/>
          <p:cNvCxnSpPr>
            <a:stCxn id="10" idx="1"/>
          </p:cNvCxnSpPr>
          <p:nvPr/>
        </p:nvCxnSpPr>
        <p:spPr>
          <a:xfrm rot="10800000">
            <a:off x="4572430" y="2750437"/>
            <a:ext cx="1830426" cy="25057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02856" y="19698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创建项目，增删改查</a:t>
            </a:r>
            <a:endParaRPr lang="zh-CN" altLang="en-US" sz="1800" dirty="0"/>
          </a:p>
        </p:txBody>
      </p:sp>
      <p:cxnSp>
        <p:nvCxnSpPr>
          <p:cNvPr id="16" name="肘形连接符 15"/>
          <p:cNvCxnSpPr>
            <a:stCxn id="15" idx="1"/>
          </p:cNvCxnSpPr>
          <p:nvPr/>
        </p:nvCxnSpPr>
        <p:spPr>
          <a:xfrm rot="10800000">
            <a:off x="4378030" y="2154565"/>
            <a:ext cx="2024826" cy="1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02856" y="12844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人员管理，资源管理，数据管理</a:t>
            </a:r>
            <a:endParaRPr lang="zh-CN" altLang="en-US" sz="1800" dirty="0"/>
          </a:p>
        </p:txBody>
      </p:sp>
      <p:cxnSp>
        <p:nvCxnSpPr>
          <p:cNvPr id="20" name="肘形连接符 19"/>
          <p:cNvCxnSpPr>
            <a:stCxn id="19" idx="1"/>
          </p:cNvCxnSpPr>
          <p:nvPr/>
        </p:nvCxnSpPr>
        <p:spPr>
          <a:xfrm rot="10800000">
            <a:off x="4209716" y="1392898"/>
            <a:ext cx="2193140" cy="76175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194272" y="4568468"/>
            <a:ext cx="2837745" cy="216211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066069" y="4513273"/>
            <a:ext cx="2817340" cy="22242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TENANT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671551" y="5172302"/>
            <a:ext cx="2038864" cy="14622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GUEST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9189" y="1915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包含</a:t>
            </a:r>
            <a:r>
              <a:rPr lang="zh-CN" altLang="en-US" dirty="0" smtClean="0"/>
              <a:t>关系</a:t>
            </a:r>
            <a:endParaRPr lang="zh-CN" altLang="en-US" sz="1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9189" y="5361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分离</a:t>
            </a:r>
            <a:r>
              <a:rPr lang="zh-CN" altLang="en-US" dirty="0" smtClean="0"/>
              <a:t>关系</a:t>
            </a:r>
            <a:endParaRPr lang="zh-CN" altLang="en-US" sz="18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97126" y="4141566"/>
            <a:ext cx="9137984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342880" y="4535506"/>
            <a:ext cx="3566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结合各应用平台的使用场景，管理员和租户可访问的功能各不相同。与传统的业务管理系统不同，不需要管理员作为租户的超集。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EdgeGallery</a:t>
            </a:r>
            <a:r>
              <a:rPr lang="zh-CN" altLang="en-US" sz="1400" dirty="0" smtClean="0">
                <a:solidFill>
                  <a:srgbClr val="0000FF"/>
                </a:solidFill>
              </a:rPr>
              <a:t>平台的管理员与租户角色，实际上是用来控制管理面和租户面的。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r>
              <a:rPr lang="zh-CN" altLang="en-US" sz="1400" b="1" dirty="0" smtClean="0">
                <a:solidFill>
                  <a:srgbClr val="7030A0"/>
                </a:solidFill>
              </a:rPr>
              <a:t>因此，我们按照“</a:t>
            </a:r>
            <a:r>
              <a:rPr lang="zh-CN" altLang="en-US" sz="1400" b="1" dirty="0">
                <a:solidFill>
                  <a:srgbClr val="7030A0"/>
                </a:solidFill>
              </a:rPr>
              <a:t>分离关系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” 来定义管理员和租户两种角色的关系。</a:t>
            </a:r>
            <a:endParaRPr lang="en-US" altLang="zh-CN" sz="1400" b="1" dirty="0" smtClean="0">
              <a:solidFill>
                <a:srgbClr val="7030A0"/>
              </a:solidFill>
            </a:endParaRPr>
          </a:p>
          <a:p>
            <a:endParaRPr lang="en-US" altLang="zh-CN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63655"/>
              </p:ext>
            </p:extLst>
          </p:nvPr>
        </p:nvGraphicFramePr>
        <p:xfrm>
          <a:off x="612435" y="745518"/>
          <a:ext cx="10884346" cy="5760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46573"/>
                <a:gridCol w="1591426"/>
                <a:gridCol w="3925271"/>
                <a:gridCol w="3203192"/>
                <a:gridCol w="917884"/>
              </a:tblGrid>
              <a:tr h="193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初始需求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(Epic)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需求分类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需求描述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工作量（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EE9"/>
                    </a:solidFill>
                  </a:tcPr>
                </a:tc>
              </a:tr>
              <a:tr h="202207">
                <a:tc rowSpan="12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I2E6AI: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平台用户管理特性优化</a:t>
                      </a: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邮箱注册与密码找回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支持用户通过邮箱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用户注册功能扩充支持通过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邮箱注册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支持用户忘记密码后通过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邮箱找回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忘记密码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后支持通过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找回密码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个人帐号中心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支持通过用户个人帐号中心查看个人信息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提供个人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帐号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中心支持用户查看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用户个人帐号中心支持修改个人登录密码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用户个人帐号中心支持修改个人登录密码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应用首页集成个人帐号中心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ATIP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首页集成个人帐号中心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对用户进行统一管理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支持用户统一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管理基本查询展示功能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支持用户统一管理，通过列表查询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展示用户，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可以通过条件过滤、分页与排序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用户统一管理功能支持对用户停用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用户统一管理功能支持对用户停用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rowSpan="6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I1QGSH: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EdgeGallery</a:t>
                      </a:r>
                      <a:r>
                        <a:rPr lang="zh-CN" alt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平台支持用户分权控制</a:t>
                      </a: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用户统一管理功能支持设置用户所属角色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用户统一管理功能支持设置用户所属角色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F"/>
                    </a:solidFill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各应用的分权控制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AppStore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Mecm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ATP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207"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应用支持分权控制，区分不同角色进行差异化功能展现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858" y="268173"/>
            <a:ext cx="10740640" cy="572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分解</a:t>
            </a:r>
            <a:r>
              <a:rPr lang="zh-CN" altLang="en-US" dirty="0" smtClean="0">
                <a:solidFill>
                  <a:schemeClr val="tx1"/>
                </a:solidFill>
              </a:rPr>
              <a:t>需求</a:t>
            </a:r>
            <a:r>
              <a:rPr lang="zh-CN" altLang="en-US" dirty="0" smtClean="0">
                <a:solidFill>
                  <a:schemeClr val="tx1"/>
                </a:solidFill>
              </a:rPr>
              <a:t>清单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37246</TotalTime>
  <Words>3788</Words>
  <Application>Microsoft Office PowerPoint</Application>
  <PresentationFormat>自定义</PresentationFormat>
  <Paragraphs>591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黑体</vt:lpstr>
      <vt:lpstr>宋体</vt:lpstr>
      <vt:lpstr>Microsoft YaHei</vt:lpstr>
      <vt:lpstr>Microsoft YaHei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Edge Gallery1.1 用户管理特性优化与分权控制方案分析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Zhouyanbing Zhou(Yanbing)</cp:lastModifiedBy>
  <cp:revision>656</cp:revision>
  <dcterms:created xsi:type="dcterms:W3CDTF">2018-11-29T10:16:29Z</dcterms:created>
  <dcterms:modified xsi:type="dcterms:W3CDTF">2021-01-27T03:00:46Z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(3)Yu9ACc2Ai3SHPXVQ8z519PGlsjNl2wiixG4rQM61o8V5RqMNP3YdB7s4fzrx2CmXcYy4ZAxv
bVb5u8qpEiDAXV/3vhRVENc/HipiDRqek+eOLO2dE2kNzz7tXt+RV4DzbpVd7hI+27vYHubL
utgnfI+cO/4+8dBwA1UHfVSLRZdS7J2TY0tzyFL8ITp0YUs2zwr3YHbZiWxvWeZVTtXd0ReX
c1iZoEDD7WVsy2MZ3x</vt:lpwstr>
  </property>
  <property fmtid="{D5CDD505-2E9C-101B-9397-08002B2CF9AE}" pid="3" name="_2015_ms_pID_7253431">
    <vt:lpwstr>lIyTMRu+tnzygitiFm8H5v6hgKw+LbyS7GuGtMplLZBpQGPmGPbs9v
qKr+kR2CLCGUBxjL+AehIRoiLpwHNg++x1agi3r8J8D64fENf+9sCenC329vyfMR5CcllQIj
WDHPUAfsxmLfV7bm8+89M0nYnXaKPhiV52mg8LHt6zoL3OOGz37hNRQoe7BboBcHQHQ3ey1v
VnZnRVowuvxDE9AZ7XRcfbCTwak16EKYuoH2</vt:lpwstr>
  </property>
  <property fmtid="{D5CDD505-2E9C-101B-9397-08002B2CF9AE}" pid="4" name="_2015_ms_pID_7253432">
    <vt:lpwstr>+w==</vt:lpwstr>
  </property>
</Properties>
</file>