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15"/>
  </p:notesMasterIdLst>
  <p:handoutMasterIdLst>
    <p:handoutMasterId r:id="rId16"/>
  </p:handoutMasterIdLst>
  <p:sldIdLst>
    <p:sldId id="283" r:id="rId5"/>
    <p:sldId id="294" r:id="rId6"/>
    <p:sldId id="288" r:id="rId7"/>
    <p:sldId id="290" r:id="rId8"/>
    <p:sldId id="291" r:id="rId9"/>
    <p:sldId id="293" r:id="rId10"/>
    <p:sldId id="292" r:id="rId11"/>
    <p:sldId id="297" r:id="rId12"/>
    <p:sldId id="280" r:id="rId13"/>
    <p:sldId id="295" r:id="rId14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章节页" id="{FD05EE94-C931-8C4B-83A2-004B32AA1207}">
          <p14:sldIdLst>
            <p14:sldId id="294"/>
            <p14:sldId id="288"/>
            <p14:sldId id="290"/>
            <p14:sldId id="291"/>
            <p14:sldId id="293"/>
            <p14:sldId id="292"/>
            <p14:sldId id="297"/>
          </p14:sldIdLst>
        </p14:section>
        <p14:section name="结束页" id="{3F9D54A7-3BE2-2540-BB4C-DFE5509085F3}">
          <p14:sldIdLst>
            <p14:sldId id="280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5" pos="3683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171DB6"/>
    <a:srgbClr val="000322"/>
    <a:srgbClr val="003668"/>
    <a:srgbClr val="021446"/>
    <a:srgbClr val="151515"/>
    <a:srgbClr val="C7000B"/>
    <a:srgbClr val="575756"/>
    <a:srgbClr val="FFFFFF"/>
    <a:srgbClr val="DD4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114" d="100"/>
          <a:sy n="114" d="100"/>
        </p:scale>
        <p:origin x="84" y="96"/>
      </p:cViewPr>
      <p:guideLst>
        <p:guide pos="3683"/>
        <p:guide orient="horz" pos="2159"/>
        <p:guide pos="35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=""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1252219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 smtClean="0"/>
              <a:t>此处</a:t>
            </a:r>
            <a:r>
              <a:rPr lang="zh-CN" altLang="en-US" dirty="0"/>
              <a:t>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8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Thank you.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 smtClean="0"/>
              <a:t>此处</a:t>
            </a:r>
            <a:r>
              <a:rPr lang="zh-CN" altLang="en-US" dirty="0"/>
              <a:t>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890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881993"/>
            <a:ext cx="12194381" cy="39760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55448" y="314026"/>
            <a:ext cx="2173217" cy="563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992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="" xmlns:a16="http://schemas.microsoft.com/office/drawing/2014/main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="" xmlns:a16="http://schemas.microsoft.com/office/drawing/2014/main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="" xmlns:a16="http://schemas.microsoft.com/office/drawing/2014/main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 smtClean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>
                <a:extLst>
                  <a:ext uri="{FF2B5EF4-FFF2-40B4-BE49-F238E27FC236}">
                    <a16:creationId xmlns="" xmlns:a16="http://schemas.microsoft.com/office/drawing/2014/main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234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="" xmlns:a16="http://schemas.microsoft.com/office/drawing/2014/main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120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="" xmlns:a16="http://schemas.microsoft.com/office/drawing/2014/main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="" xmlns:a16="http://schemas.microsoft.com/office/drawing/2014/main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248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="" xmlns:a16="http://schemas.microsoft.com/office/drawing/2014/main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235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="" xmlns:a16="http://schemas.microsoft.com/office/drawing/2014/main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137/137/137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="" xmlns:a16="http://schemas.microsoft.com/office/drawing/2014/main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35/24/21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="" xmlns:a16="http://schemas.microsoft.com/office/drawing/2014/main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="" xmlns:a16="http://schemas.microsoft.com/office/drawing/2014/main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233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="" xmlns:a16="http://schemas.microsoft.com/office/drawing/2014/main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159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="" xmlns:a16="http://schemas.microsoft.com/office/drawing/2014/main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245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="" xmlns:a16="http://schemas.microsoft.com/office/drawing/2014/main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="" xmlns:a16="http://schemas.microsoft.com/office/drawing/2014/main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="" xmlns:a16="http://schemas.microsoft.com/office/drawing/2014/main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="" xmlns:a16="http://schemas.microsoft.com/office/drawing/2014/main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892" r:id="rId2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898996" y="1419487"/>
            <a:ext cx="6559809" cy="690255"/>
          </a:xfrm>
        </p:spPr>
        <p:txBody>
          <a:bodyPr/>
          <a:lstStyle/>
          <a:p>
            <a:r>
              <a:rPr lang="en-US" altLang="zh-CN" dirty="0" smtClean="0"/>
              <a:t>51OpenLab</a:t>
            </a:r>
            <a:r>
              <a:rPr lang="zh-CN" altLang="en-US" dirty="0"/>
              <a:t>内</a:t>
            </a:r>
            <a:r>
              <a:rPr lang="zh-CN" altLang="en-US" dirty="0" smtClean="0"/>
              <a:t>嵌</a:t>
            </a:r>
            <a:r>
              <a:rPr lang="en-US" altLang="zh-CN" dirty="0" err="1" smtClean="0"/>
              <a:t>EdgeGallery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432800" y="486756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3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张倍源</a:t>
            </a:r>
          </a:p>
        </p:txBody>
      </p:sp>
    </p:spTree>
    <p:extLst>
      <p:ext uri="{BB962C8B-B14F-4D97-AF65-F5344CB8AC3E}">
        <p14:creationId xmlns:p14="http://schemas.microsoft.com/office/powerpoint/2010/main" val="36329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" y="456134"/>
            <a:ext cx="10740640" cy="617657"/>
          </a:xfrm>
        </p:spPr>
        <p:txBody>
          <a:bodyPr/>
          <a:lstStyle/>
          <a:p>
            <a:r>
              <a:rPr lang="zh-CN" altLang="en-US" dirty="0" smtClean="0"/>
              <a:t>事件风暴</a:t>
            </a:r>
            <a:r>
              <a:rPr lang="en-US" altLang="zh-CN" dirty="0" smtClean="0"/>
              <a:t>---</a:t>
            </a:r>
            <a:r>
              <a:rPr lang="zh-CN" altLang="en-US" dirty="0" smtClean="0"/>
              <a:t>演示环境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9175" y="973123"/>
            <a:ext cx="9244669" cy="5760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、可以嵌入到其他平台系统中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、从其他平台系统跳转到</a:t>
            </a:r>
            <a:r>
              <a:rPr lang="en-US" altLang="zh-CN" sz="16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EdgeGallery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系统进行访问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、不需要用户登录</a:t>
            </a:r>
            <a:r>
              <a:rPr lang="en-US" altLang="zh-CN" sz="16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EdgeGallery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系统，使用默认账号直接访问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、默认账号由系统内置（</a:t>
            </a: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tenant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角色，可以正常操作系统）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、所有来访用户共享一个默认账号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风险：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、多人同时操作账号，会出现界面刷新不一致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、用户上传的临时数据需要能够定时清理（人工初始化数据库），提供初始化脚本，定期人工执行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、暂不限制访问来源，只要有连接就能直接访问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、两个系统超时不同步。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token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超时需要重新登录。规避措施：设置超长</a:t>
            </a: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token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超时时间（</a:t>
            </a: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24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小时），避免超时。用户每次从他站点击链接都是重新登录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13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729175" y="456134"/>
            <a:ext cx="10740640" cy="485975"/>
          </a:xfrm>
        </p:spPr>
        <p:txBody>
          <a:bodyPr/>
          <a:lstStyle/>
          <a:p>
            <a:r>
              <a:rPr lang="zh-CN" altLang="en-US" dirty="0"/>
              <a:t>交流</a:t>
            </a:r>
            <a:r>
              <a:rPr lang="zh-CN" altLang="en-US" dirty="0" smtClean="0"/>
              <a:t>纪要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交流纪要：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时间：</a:t>
            </a:r>
            <a:r>
              <a:rPr lang="en-US" altLang="zh-CN" dirty="0" smtClean="0">
                <a:solidFill>
                  <a:schemeClr val="tx1"/>
                </a:solidFill>
              </a:rPr>
              <a:t>2020-10-14 10.00-11.00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参与</a:t>
            </a:r>
            <a:r>
              <a:rPr lang="zh-CN" altLang="en-US" dirty="0" smtClean="0">
                <a:solidFill>
                  <a:schemeClr val="tx1"/>
                </a:solidFill>
              </a:rPr>
              <a:t>人：章清洁 杨阳 张倍源  </a:t>
            </a:r>
            <a:r>
              <a:rPr lang="en-US" altLang="zh-CN" dirty="0" smtClean="0">
                <a:solidFill>
                  <a:schemeClr val="tx1"/>
                </a:solidFill>
              </a:rPr>
              <a:t>51Openlab</a:t>
            </a:r>
            <a:r>
              <a:rPr lang="zh-CN" altLang="en-US" dirty="0">
                <a:solidFill>
                  <a:schemeClr val="tx1"/>
                </a:solidFill>
              </a:rPr>
              <a:t>两</a:t>
            </a:r>
            <a:r>
              <a:rPr lang="zh-CN" altLang="en-US" dirty="0" smtClean="0">
                <a:solidFill>
                  <a:schemeClr val="tx1"/>
                </a:solidFill>
              </a:rPr>
              <a:t>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纪要：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</a:rPr>
              <a:t>Openlab</a:t>
            </a:r>
            <a:r>
              <a:rPr lang="zh-CN" altLang="en-US" dirty="0" smtClean="0">
                <a:solidFill>
                  <a:schemeClr val="tx1"/>
                </a:solidFill>
              </a:rPr>
              <a:t>内嵌</a:t>
            </a:r>
            <a:r>
              <a:rPr lang="en-US" altLang="zh-CN" dirty="0" err="1" smtClean="0">
                <a:solidFill>
                  <a:schemeClr val="tx1"/>
                </a:solidFill>
              </a:rPr>
              <a:t>EdgeGallery</a:t>
            </a:r>
            <a:r>
              <a:rPr lang="zh-CN" altLang="en-US" dirty="0" smtClean="0">
                <a:solidFill>
                  <a:schemeClr val="tx1"/>
                </a:solidFill>
              </a:rPr>
              <a:t>界面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</a:rPr>
              <a:t>EdgeGallery</a:t>
            </a:r>
            <a:r>
              <a:rPr lang="zh-CN" altLang="en-US" dirty="0" smtClean="0">
                <a:solidFill>
                  <a:schemeClr val="tx1"/>
                </a:solidFill>
              </a:rPr>
              <a:t>提供操作指导</a:t>
            </a:r>
            <a:r>
              <a:rPr lang="en-US" altLang="zh-CN" dirty="0" smtClean="0">
                <a:solidFill>
                  <a:schemeClr val="tx1"/>
                </a:solidFill>
              </a:rPr>
              <a:t>MD</a:t>
            </a:r>
            <a:r>
              <a:rPr lang="zh-CN" altLang="en-US" dirty="0" smtClean="0">
                <a:solidFill>
                  <a:schemeClr val="tx1"/>
                </a:solidFill>
              </a:rPr>
              <a:t>文档，需要重新排版刷新结构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</a:rPr>
              <a:t>EdgeGallery</a:t>
            </a:r>
            <a:r>
              <a:rPr lang="zh-CN" altLang="en-US" dirty="0" smtClean="0">
                <a:solidFill>
                  <a:schemeClr val="tx1"/>
                </a:solidFill>
              </a:rPr>
              <a:t>提供界面链接，通过</a:t>
            </a:r>
            <a:r>
              <a:rPr lang="en-US" altLang="zh-CN" dirty="0" err="1" smtClean="0">
                <a:solidFill>
                  <a:schemeClr val="tx1"/>
                </a:solidFill>
              </a:rPr>
              <a:t>iframe</a:t>
            </a:r>
            <a:r>
              <a:rPr lang="zh-CN" altLang="en-US" dirty="0" smtClean="0">
                <a:solidFill>
                  <a:schemeClr val="tx1"/>
                </a:solidFill>
              </a:rPr>
              <a:t>方式嵌入到</a:t>
            </a:r>
            <a:r>
              <a:rPr lang="en-US" altLang="zh-CN" dirty="0" err="1" smtClean="0">
                <a:solidFill>
                  <a:schemeClr val="tx1"/>
                </a:solidFill>
              </a:rPr>
              <a:t>OpenLab</a:t>
            </a:r>
            <a:r>
              <a:rPr lang="zh-CN" altLang="en-US" dirty="0" smtClean="0">
                <a:solidFill>
                  <a:schemeClr val="tx1"/>
                </a:solidFill>
              </a:rPr>
              <a:t>界面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</a:rPr>
              <a:t>OpenLab</a:t>
            </a:r>
            <a:r>
              <a:rPr lang="zh-CN" altLang="en-US" dirty="0" smtClean="0">
                <a:solidFill>
                  <a:schemeClr val="tx1"/>
                </a:solidFill>
              </a:rPr>
              <a:t>保障链接不会被泄露   </a:t>
            </a:r>
            <a:r>
              <a:rPr lang="en-US" altLang="zh-CN" dirty="0" smtClean="0">
                <a:solidFill>
                  <a:schemeClr val="tx1"/>
                </a:solidFill>
              </a:rPr>
              <a:t>---</a:t>
            </a:r>
            <a:r>
              <a:rPr lang="zh-CN" altLang="en-US" dirty="0" smtClean="0">
                <a:solidFill>
                  <a:schemeClr val="tx1"/>
                </a:solidFill>
              </a:rPr>
              <a:t>待确认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</a:rPr>
              <a:t>OpenLab</a:t>
            </a:r>
            <a:r>
              <a:rPr lang="zh-CN" altLang="en-US" dirty="0" smtClean="0">
                <a:solidFill>
                  <a:schemeClr val="tx1"/>
                </a:solidFill>
              </a:rPr>
              <a:t>可以将用户信息传递给</a:t>
            </a:r>
            <a:r>
              <a:rPr lang="en-US" altLang="zh-CN" dirty="0" err="1" smtClean="0">
                <a:solidFill>
                  <a:schemeClr val="tx1"/>
                </a:solidFill>
              </a:rPr>
              <a:t>EdgeGallery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</a:rPr>
              <a:t>OpenLab</a:t>
            </a:r>
            <a:r>
              <a:rPr lang="zh-CN" altLang="en-US" dirty="0" smtClean="0">
                <a:solidFill>
                  <a:schemeClr val="tx1"/>
                </a:solidFill>
              </a:rPr>
              <a:t>统计用户完成课程学习的状态和时长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30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0569" y="838899"/>
            <a:ext cx="10268125" cy="5125673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90569" y="838899"/>
            <a:ext cx="10268125" cy="7717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r>
              <a:rPr lang="en-US" altLang="zh-CN" dirty="0" smtClean="0"/>
              <a:t>eader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90569" y="1610686"/>
            <a:ext cx="2575420" cy="4353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课程目录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（需要提供</a:t>
            </a:r>
            <a:r>
              <a:rPr lang="en-US" altLang="zh-CN" dirty="0" smtClean="0"/>
              <a:t>MD</a:t>
            </a:r>
            <a:r>
              <a:rPr lang="zh-CN" altLang="en-US" dirty="0" smtClean="0"/>
              <a:t>文档）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提供操作指导，按照步骤在右侧完成</a:t>
            </a:r>
            <a:r>
              <a:rPr lang="zh-CN" altLang="en-US" dirty="0"/>
              <a:t>操作</a:t>
            </a:r>
          </a:p>
        </p:txBody>
      </p:sp>
      <p:sp>
        <p:nvSpPr>
          <p:cNvPr id="7" name="矩形 6"/>
          <p:cNvSpPr/>
          <p:nvPr/>
        </p:nvSpPr>
        <p:spPr>
          <a:xfrm>
            <a:off x="3665989" y="1610686"/>
            <a:ext cx="7692705" cy="4353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665989" y="1895912"/>
            <a:ext cx="7692705" cy="40686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724712" y="1610686"/>
            <a:ext cx="1107347" cy="28522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AppStore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40448" y="1610686"/>
            <a:ext cx="1107347" cy="2852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Developer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56184" y="1610686"/>
            <a:ext cx="1107347" cy="2852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MECM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0726" y="125835"/>
            <a:ext cx="2752677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2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OpenLab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界面布局</a:t>
            </a:r>
          </a:p>
        </p:txBody>
      </p:sp>
      <p:sp>
        <p:nvSpPr>
          <p:cNvPr id="13" name="矩形 12"/>
          <p:cNvSpPr/>
          <p:nvPr/>
        </p:nvSpPr>
        <p:spPr>
          <a:xfrm>
            <a:off x="9144000" y="257922"/>
            <a:ext cx="1115736" cy="2641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OpenLab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412136" y="253648"/>
            <a:ext cx="1115736" cy="2641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EdgeGallery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233" y="1925273"/>
            <a:ext cx="7527827" cy="394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1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46245" y="989901"/>
            <a:ext cx="1971413" cy="4194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ysClr val="windowText" lastClr="000000"/>
                </a:solidFill>
              </a:rPr>
              <a:t>OpenLab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3343" y="989901"/>
            <a:ext cx="1971413" cy="415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ysClr val="windowText" lastClr="000000"/>
                </a:solidFill>
              </a:rPr>
              <a:t>EdgeGallery</a:t>
            </a:r>
            <a:r>
              <a:rPr lang="en-US" altLang="zh-CN" sz="1400" dirty="0" smtClean="0">
                <a:solidFill>
                  <a:sysClr val="windowText" lastClr="000000"/>
                </a:solidFill>
              </a:rPr>
              <a:t>/user-</a:t>
            </a:r>
            <a:r>
              <a:rPr lang="en-US" altLang="zh-CN" sz="1400" dirty="0" err="1" smtClean="0">
                <a:solidFill>
                  <a:sysClr val="windowText" lastClr="000000"/>
                </a:solidFill>
              </a:rPr>
              <a:t>mgmt</a:t>
            </a:r>
            <a:endParaRPr lang="zh-CN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直接箭头连接符 6"/>
          <p:cNvCxnSpPr>
            <a:stCxn id="4" idx="2"/>
          </p:cNvCxnSpPr>
          <p:nvPr/>
        </p:nvCxnSpPr>
        <p:spPr>
          <a:xfrm flipH="1">
            <a:off x="2927758" y="1409350"/>
            <a:ext cx="4194" cy="4756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2"/>
          </p:cNvCxnSpPr>
          <p:nvPr/>
        </p:nvCxnSpPr>
        <p:spPr>
          <a:xfrm>
            <a:off x="6139050" y="1405156"/>
            <a:ext cx="0" cy="485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55677" y="1845578"/>
            <a:ext cx="2076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60538" y="1409350"/>
            <a:ext cx="206788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Login(username/password)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851483" y="2862044"/>
            <a:ext cx="2076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960538" y="2418885"/>
            <a:ext cx="2067887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选择</a:t>
            </a:r>
            <a:r>
              <a:rPr lang="en-US" altLang="zh-CN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EG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课程</a:t>
            </a:r>
            <a:endParaRPr lang="en-US" altLang="zh-CN" sz="11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927758" y="3081556"/>
            <a:ext cx="3211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931951" y="2291183"/>
            <a:ext cx="8068557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打开</a:t>
            </a:r>
            <a:r>
              <a:rPr lang="en-US" altLang="zh-CN" sz="11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AppStore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https://daily.auth.edgegallery.org/#/?</a:t>
            </a:r>
            <a:r>
              <a:rPr lang="en-US" altLang="zh-CN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return_to=https%3A%2F%2Fdaily.appstore.edgegallery.org&amp;enable_sms=true&amp;</a:t>
            </a:r>
            <a:r>
              <a:rPr lang="en-US" altLang="zh-CN" sz="1100" dirty="0" smtClean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username=xxxxxx&amp;key=xxxxxxxxxxxxxxxxxxxxxxxx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11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128762" y="3094794"/>
            <a:ext cx="2913638" cy="1797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链接包含</a:t>
            </a:r>
            <a:r>
              <a:rPr lang="en-US" altLang="zh-CN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，做以下处理：</a:t>
            </a:r>
            <a:endParaRPr lang="en-US" altLang="zh-CN" sz="11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1900"/>
              </a:lnSpc>
            </a:pPr>
            <a:r>
              <a:rPr lang="en-US" altLang="zh-CN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key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是否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在白名单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内，否则异常</a:t>
            </a:r>
            <a:endParaRPr lang="en-US" altLang="zh-CN" sz="11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1900"/>
              </a:lnSpc>
            </a:pPr>
            <a:r>
              <a:rPr lang="en-US" altLang="zh-CN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username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如果不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存在，自动创建</a:t>
            </a:r>
            <a:endParaRPr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1900"/>
              </a:lnSpc>
            </a:pP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自动登录，然后跳转到</a:t>
            </a:r>
            <a:r>
              <a:rPr lang="en-US" altLang="zh-CN" sz="11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return_to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界面</a:t>
            </a:r>
            <a:endParaRPr lang="en-US" altLang="zh-CN" sz="11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1900"/>
              </a:lnSpc>
            </a:pPr>
            <a:endParaRPr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1900"/>
              </a:lnSpc>
            </a:pPr>
            <a:r>
              <a:rPr lang="en-US" altLang="zh-CN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Else  </a:t>
            </a:r>
          </a:p>
          <a:p>
            <a:pPr>
              <a:lnSpc>
                <a:spcPts val="1900"/>
              </a:lnSpc>
            </a:pP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显示登录界面</a:t>
            </a:r>
            <a:endParaRPr lang="en-US" altLang="zh-CN" sz="11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2931952" y="4230254"/>
            <a:ext cx="3207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8263968" y="989900"/>
            <a:ext cx="2067886" cy="415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ysClr val="windowText" lastClr="000000"/>
                </a:solidFill>
              </a:rPr>
              <a:t>EdgeGallery</a:t>
            </a:r>
            <a:r>
              <a:rPr lang="en-US" altLang="zh-CN" sz="1400" dirty="0" smtClean="0">
                <a:solidFill>
                  <a:sysClr val="windowText" lastClr="000000"/>
                </a:solidFill>
              </a:rPr>
              <a:t>/</a:t>
            </a:r>
            <a:r>
              <a:rPr lang="en-US" altLang="zh-CN" sz="1400" dirty="0" err="1" smtClean="0">
                <a:solidFill>
                  <a:sysClr val="windowText" lastClr="000000"/>
                </a:solidFill>
              </a:rPr>
              <a:t>AppStore-fe</a:t>
            </a:r>
            <a:endParaRPr lang="zh-CN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9385632" y="1409350"/>
            <a:ext cx="0" cy="485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6139050" y="4128652"/>
            <a:ext cx="3246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2921664" y="4860394"/>
            <a:ext cx="3207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940725" y="3790243"/>
            <a:ext cx="206788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1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AppStore-fe</a:t>
            </a:r>
            <a:r>
              <a:rPr lang="en-US" altLang="zh-CN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home page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927758" y="4407449"/>
            <a:ext cx="2067887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Login page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73848" y="166146"/>
            <a:ext cx="1620957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交互流程</a:t>
            </a:r>
          </a:p>
        </p:txBody>
      </p:sp>
    </p:spTree>
    <p:extLst>
      <p:ext uri="{BB962C8B-B14F-4D97-AF65-F5344CB8AC3E}">
        <p14:creationId xmlns:p14="http://schemas.microsoft.com/office/powerpoint/2010/main" val="318292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473848" y="166146"/>
            <a:ext cx="3987316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lang="zh-CN" altLang="en-US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生成</a:t>
            </a:r>
            <a:r>
              <a:rPr lang="en-US" altLang="zh-CN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CN" altLang="en-US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使用规则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47410" y="722384"/>
            <a:ext cx="9021825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为了保证访问</a:t>
            </a:r>
            <a:r>
              <a:rPr lang="en-US" altLang="zh-CN" sz="16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EdgeGallery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的来源可信，和后期可以控制访问权限，</a:t>
            </a: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user-</a:t>
            </a:r>
            <a:r>
              <a:rPr lang="en-US" altLang="zh-CN" sz="16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mgmt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需要通过白名单校验的方式对来源网站进行校验。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1456" y="3855451"/>
            <a:ext cx="1693092" cy="468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6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OpenLab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工程师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86255" y="2595079"/>
            <a:ext cx="1980927" cy="468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6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EdgeGallery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工程师</a:t>
            </a:r>
          </a:p>
        </p:txBody>
      </p:sp>
      <p:sp>
        <p:nvSpPr>
          <p:cNvPr id="6" name="矩形 5"/>
          <p:cNvSpPr/>
          <p:nvPr/>
        </p:nvSpPr>
        <p:spPr>
          <a:xfrm>
            <a:off x="2733962" y="2503056"/>
            <a:ext cx="2050473" cy="3232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Key=Encrypt(“51openlab”, key)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985969" y="3159232"/>
            <a:ext cx="2050473" cy="2614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写入数据库</a:t>
            </a:r>
            <a:r>
              <a:rPr lang="en-US" altLang="zh-CN" sz="1100" dirty="0" smtClean="0">
                <a:solidFill>
                  <a:schemeClr val="tx1"/>
                </a:solidFill>
              </a:rPr>
              <a:t>:</a:t>
            </a:r>
            <a:r>
              <a:rPr lang="zh-CN" altLang="en-US" sz="1100" dirty="0" smtClean="0">
                <a:solidFill>
                  <a:schemeClr val="tx1"/>
                </a:solidFill>
              </a:rPr>
              <a:t>可信网站白名单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733961" y="4052856"/>
            <a:ext cx="2050473" cy="3232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将访问链接嵌入到平台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0" name="肘形连接符 9"/>
          <p:cNvCxnSpPr>
            <a:endCxn id="28" idx="0"/>
          </p:cNvCxnSpPr>
          <p:nvPr/>
        </p:nvCxnSpPr>
        <p:spPr>
          <a:xfrm rot="16200000" flipH="1">
            <a:off x="2878080" y="3171738"/>
            <a:ext cx="1226528" cy="5357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036748" y="3492606"/>
            <a:ext cx="790601" cy="452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1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URL+key</a:t>
            </a:r>
            <a:endParaRPr lang="zh-CN" altLang="en-US" sz="11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" name="肘形连接符 15"/>
          <p:cNvCxnSpPr>
            <a:stCxn id="6" idx="2"/>
            <a:endCxn id="26" idx="0"/>
          </p:cNvCxnSpPr>
          <p:nvPr/>
        </p:nvCxnSpPr>
        <p:spPr>
          <a:xfrm rot="16200000" flipH="1">
            <a:off x="4218751" y="2366776"/>
            <a:ext cx="332903" cy="12520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15320" y="4931487"/>
            <a:ext cx="595035" cy="468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</a:t>
            </a:r>
          </a:p>
        </p:txBody>
      </p:sp>
      <p:sp>
        <p:nvSpPr>
          <p:cNvPr id="38" name="矩形 37"/>
          <p:cNvSpPr/>
          <p:nvPr/>
        </p:nvSpPr>
        <p:spPr>
          <a:xfrm>
            <a:off x="2733960" y="5085521"/>
            <a:ext cx="2050473" cy="323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登陆</a:t>
            </a:r>
            <a:r>
              <a:rPr lang="en-US" altLang="zh-CN" sz="1100" dirty="0" smtClean="0">
                <a:solidFill>
                  <a:schemeClr val="tx1"/>
                </a:solidFill>
              </a:rPr>
              <a:t>51OpenLab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260105" y="5085521"/>
            <a:ext cx="2050473" cy="323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访问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EdgeGallery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105913" y="2521874"/>
            <a:ext cx="1602509" cy="2856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根据</a:t>
            </a:r>
            <a:r>
              <a:rPr lang="en-US" altLang="zh-CN" sz="1100" dirty="0" smtClean="0">
                <a:solidFill>
                  <a:schemeClr val="tx1"/>
                </a:solidFill>
              </a:rPr>
              <a:t>key</a:t>
            </a:r>
            <a:r>
              <a:rPr lang="zh-CN" altLang="en-US" sz="1100" dirty="0" smtClean="0">
                <a:solidFill>
                  <a:schemeClr val="tx1"/>
                </a:solidFill>
              </a:rPr>
              <a:t>校验链接来源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肘形连接符 23"/>
          <p:cNvCxnSpPr>
            <a:stCxn id="26" idx="3"/>
            <a:endCxn id="40" idx="1"/>
          </p:cNvCxnSpPr>
          <p:nvPr/>
        </p:nvCxnSpPr>
        <p:spPr>
          <a:xfrm flipV="1">
            <a:off x="6036442" y="2664692"/>
            <a:ext cx="1069471" cy="6252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39" idx="0"/>
            <a:endCxn id="40" idx="2"/>
          </p:cNvCxnSpPr>
          <p:nvPr/>
        </p:nvCxnSpPr>
        <p:spPr>
          <a:xfrm rot="5400000" flipH="1" flipV="1">
            <a:off x="5957249" y="3135602"/>
            <a:ext cx="2278012" cy="16218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9924471" y="2664692"/>
            <a:ext cx="1602509" cy="285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开始操作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48" name="肘形连接符 47"/>
          <p:cNvCxnSpPr>
            <a:stCxn id="38" idx="3"/>
            <a:endCxn id="39" idx="1"/>
          </p:cNvCxnSpPr>
          <p:nvPr/>
        </p:nvCxnSpPr>
        <p:spPr>
          <a:xfrm>
            <a:off x="4784433" y="5247158"/>
            <a:ext cx="47567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603155" y="3607639"/>
            <a:ext cx="10997716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29264" y="5773567"/>
            <a:ext cx="10997716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6285341" y="4498073"/>
            <a:ext cx="790601" cy="452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1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URL+key</a:t>
            </a:r>
            <a:endParaRPr lang="zh-CN" altLang="en-US" sz="11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8" name="肘形连接符 57"/>
          <p:cNvCxnSpPr>
            <a:stCxn id="40" idx="3"/>
            <a:endCxn id="44" idx="1"/>
          </p:cNvCxnSpPr>
          <p:nvPr/>
        </p:nvCxnSpPr>
        <p:spPr>
          <a:xfrm>
            <a:off x="8708422" y="2664692"/>
            <a:ext cx="1216049" cy="1428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9924471" y="3159232"/>
            <a:ext cx="1602509" cy="285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用户登陆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62" name="肘形连接符 61"/>
          <p:cNvCxnSpPr>
            <a:stCxn id="40" idx="3"/>
            <a:endCxn id="60" idx="1"/>
          </p:cNvCxnSpPr>
          <p:nvPr/>
        </p:nvCxnSpPr>
        <p:spPr>
          <a:xfrm>
            <a:off x="8708422" y="2664692"/>
            <a:ext cx="1216049" cy="6373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9398660" y="2354565"/>
            <a:ext cx="466794" cy="452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9398660" y="2886050"/>
            <a:ext cx="607859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不通过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7198" y="6087738"/>
            <a:ext cx="3105014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风险：</a:t>
            </a:r>
            <a:r>
              <a:rPr lang="en-US" altLang="zh-CN" sz="16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lang="zh-CN" altLang="en-US" sz="16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存在被盗用的风险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628012" y="1703946"/>
            <a:ext cx="800219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根秘钥</a:t>
            </a:r>
          </a:p>
        </p:txBody>
      </p:sp>
      <p:cxnSp>
        <p:nvCxnSpPr>
          <p:cNvPr id="8" name="直接箭头连接符 7"/>
          <p:cNvCxnSpPr>
            <a:stCxn id="5" idx="2"/>
            <a:endCxn id="6" idx="0"/>
          </p:cNvCxnSpPr>
          <p:nvPr/>
        </p:nvCxnSpPr>
        <p:spPr>
          <a:xfrm flipH="1">
            <a:off x="3759199" y="2232296"/>
            <a:ext cx="2268923" cy="270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2"/>
            <a:endCxn id="40" idx="0"/>
          </p:cNvCxnSpPr>
          <p:nvPr/>
        </p:nvCxnSpPr>
        <p:spPr>
          <a:xfrm>
            <a:off x="6028122" y="2232296"/>
            <a:ext cx="1879046" cy="28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91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数据库设计</a:t>
            </a:r>
            <a:endParaRPr lang="zh-CN" altLang="en-US" dirty="0"/>
          </a:p>
        </p:txBody>
      </p:sp>
      <p:graphicFrame>
        <p:nvGraphicFramePr>
          <p:cNvPr id="6" name="内容占位符 3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531248622"/>
              </p:ext>
            </p:extLst>
          </p:nvPr>
        </p:nvGraphicFramePr>
        <p:xfrm>
          <a:off x="1144812" y="1667456"/>
          <a:ext cx="5682673" cy="14630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64492"/>
                <a:gridCol w="886690"/>
                <a:gridCol w="1154546"/>
                <a:gridCol w="2576945"/>
              </a:tblGrid>
              <a:tr h="274168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2"/>
                          </a:solidFill>
                        </a:rPr>
                        <a:t>字段</a:t>
                      </a:r>
                      <a:endParaRPr lang="zh-CN" alt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2"/>
                          </a:solidFill>
                        </a:rPr>
                        <a:t>类型</a:t>
                      </a:r>
                      <a:endParaRPr lang="zh-CN" alt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2"/>
                          </a:solidFill>
                        </a:rPr>
                        <a:t>约束</a:t>
                      </a:r>
                      <a:endParaRPr lang="zh-CN" alt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2"/>
                          </a:solidFill>
                        </a:rPr>
                        <a:t>描述</a:t>
                      </a:r>
                      <a:endParaRPr lang="zh-CN" alt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16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Id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Uuid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Key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主键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16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platform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String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Not null, Uniqueness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外部平台名称，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168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is_valid</a:t>
                      </a:r>
                      <a:endParaRPr lang="en-US" altLang="zh-CN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boolean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Not null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是否有效。如果是</a:t>
                      </a:r>
                      <a:r>
                        <a:rPr lang="en-US" altLang="zh-CN" sz="1200" dirty="0" smtClean="0"/>
                        <a:t>false</a:t>
                      </a:r>
                      <a:r>
                        <a:rPr lang="zh-CN" altLang="en-US" sz="1200" dirty="0" smtClean="0"/>
                        <a:t>，表示该网站的访问来源已经不再支撑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2604039"/>
              </p:ext>
            </p:extLst>
          </p:nvPr>
        </p:nvGraphicFramePr>
        <p:xfrm>
          <a:off x="1144811" y="3934983"/>
          <a:ext cx="5682673" cy="2011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64492"/>
                <a:gridCol w="886690"/>
                <a:gridCol w="1154546"/>
                <a:gridCol w="2576945"/>
              </a:tblGrid>
              <a:tr h="274168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2"/>
                          </a:solidFill>
                        </a:rPr>
                        <a:t>字段</a:t>
                      </a:r>
                      <a:endParaRPr lang="zh-CN" alt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2"/>
                          </a:solidFill>
                        </a:rPr>
                        <a:t>类型</a:t>
                      </a:r>
                      <a:endParaRPr lang="zh-CN" alt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2"/>
                          </a:solidFill>
                        </a:rPr>
                        <a:t>约束</a:t>
                      </a:r>
                      <a:endParaRPr lang="zh-CN" alt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2"/>
                          </a:solidFill>
                        </a:rPr>
                        <a:t>描述</a:t>
                      </a:r>
                      <a:endParaRPr lang="zh-CN" alt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16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Id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Uuid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Key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主键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16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username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String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Not null, Uniqueness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用户名（该名称需要在外平台是唯一的，便于统计查看）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16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platform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String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Not 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该用户来自那个平台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168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user_id</a:t>
                      </a:r>
                      <a:endParaRPr lang="en-US" altLang="zh-CN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uuid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Not null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对应</a:t>
                      </a:r>
                      <a:r>
                        <a:rPr lang="en-US" altLang="zh-CN" sz="1200" dirty="0" err="1" smtClean="0"/>
                        <a:t>EdgeGallery</a:t>
                      </a:r>
                      <a:r>
                        <a:rPr lang="zh-CN" altLang="en-US" sz="1200" dirty="0" smtClean="0"/>
                        <a:t>平台的用户</a:t>
                      </a:r>
                      <a:r>
                        <a:rPr lang="en-US" altLang="zh-CN" sz="1200" dirty="0" smtClean="0"/>
                        <a:t>ID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168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last_access_time</a:t>
                      </a:r>
                      <a:endParaRPr lang="en-US" altLang="zh-CN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time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Not null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最后访问时间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091204" y="1258374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可信网站白</a:t>
            </a:r>
            <a:r>
              <a:rPr lang="zh-CN" altLang="en-US" dirty="0" smtClean="0"/>
              <a:t>名单（配置文件替换）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91204" y="3565651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外系统访问用户名单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98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Store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616297467"/>
              </p:ext>
            </p:extLst>
          </p:nvPr>
        </p:nvGraphicFramePr>
        <p:xfrm>
          <a:off x="729175" y="1243156"/>
          <a:ext cx="9959109" cy="30124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396346"/>
                <a:gridCol w="1243060"/>
                <a:gridCol w="331970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2"/>
                          </a:solidFill>
                        </a:rPr>
                        <a:t>描述</a:t>
                      </a:r>
                      <a:endParaRPr lang="zh-CN" alt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2"/>
                          </a:solidFill>
                        </a:rPr>
                        <a:t>代码</a:t>
                      </a:r>
                      <a:r>
                        <a:rPr lang="zh-CN" altLang="en-US" sz="1600" dirty="0" smtClean="0">
                          <a:solidFill>
                            <a:schemeClr val="tx2"/>
                          </a:solidFill>
                        </a:rPr>
                        <a:t>量（</a:t>
                      </a:r>
                      <a:r>
                        <a:rPr lang="en-US" altLang="zh-CN" sz="1600" dirty="0" smtClean="0">
                          <a:solidFill>
                            <a:schemeClr val="tx2"/>
                          </a:solidFill>
                        </a:rPr>
                        <a:t>k</a:t>
                      </a:r>
                      <a:r>
                        <a:rPr lang="zh-CN" altLang="en-US" sz="1600" dirty="0" smtClean="0">
                          <a:solidFill>
                            <a:schemeClr val="tx2"/>
                          </a:solidFill>
                        </a:rPr>
                        <a:t>）</a:t>
                      </a:r>
                      <a:endParaRPr lang="zh-CN" alt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2"/>
                          </a:solidFill>
                        </a:rPr>
                        <a:t>优先级</a:t>
                      </a:r>
                      <a:endParaRPr lang="zh-CN" alt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key</a:t>
                      </a:r>
                      <a:r>
                        <a:rPr lang="zh-CN" altLang="en-US" sz="1600" dirty="0" smtClean="0"/>
                        <a:t>加解密算法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0.15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User-</a:t>
                      </a:r>
                      <a:r>
                        <a:rPr lang="en-US" altLang="zh-CN" sz="1600" dirty="0" err="1" smtClean="0"/>
                        <a:t>mgmt</a:t>
                      </a:r>
                      <a:r>
                        <a:rPr lang="zh-CN" altLang="en-US" sz="1600" dirty="0" smtClean="0"/>
                        <a:t>增加</a:t>
                      </a:r>
                      <a:r>
                        <a:rPr lang="en-US" altLang="zh-CN" sz="1600" dirty="0" smtClean="0"/>
                        <a:t>filter</a:t>
                      </a:r>
                      <a:r>
                        <a:rPr lang="zh-CN" altLang="en-US" sz="1600" dirty="0" smtClean="0"/>
                        <a:t>，对登陆链接做过滤处理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0.1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增加数据表：可信网站白名单，提供</a:t>
                      </a:r>
                      <a:r>
                        <a:rPr lang="en-US" altLang="zh-CN" sz="1600" dirty="0" smtClean="0"/>
                        <a:t>CRUD</a:t>
                      </a:r>
                      <a:r>
                        <a:rPr lang="zh-CN" altLang="en-US" sz="1600" dirty="0" smtClean="0"/>
                        <a:t>的</a:t>
                      </a:r>
                      <a:r>
                        <a:rPr lang="en-US" altLang="zh-CN" sz="1600" dirty="0" smtClean="0"/>
                        <a:t>API</a:t>
                      </a:r>
                      <a:r>
                        <a:rPr lang="zh-CN" altLang="en-US" sz="1600" dirty="0" smtClean="0"/>
                        <a:t>接口，增删改接口只能有</a:t>
                      </a:r>
                      <a:r>
                        <a:rPr lang="en-US" altLang="zh-CN" sz="1600" dirty="0" smtClean="0"/>
                        <a:t>admin</a:t>
                      </a:r>
                      <a:r>
                        <a:rPr lang="zh-CN" altLang="en-US" sz="1600" dirty="0" smtClean="0"/>
                        <a:t>权限操作</a:t>
                      </a:r>
                      <a:endParaRPr lang="en-US" altLang="zh-CN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0.15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增加数据表：保存对接其他平台的用户信息，提供</a:t>
                      </a:r>
                      <a:r>
                        <a:rPr lang="en-US" altLang="zh-CN" sz="1600" dirty="0" smtClean="0"/>
                        <a:t>CRUD</a:t>
                      </a:r>
                      <a:r>
                        <a:rPr lang="zh-CN" altLang="en-US" sz="1600" dirty="0" smtClean="0"/>
                        <a:t>的基本数据库操作，对外不提供接口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0.1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课程</a:t>
                      </a:r>
                      <a:r>
                        <a:rPr lang="en-US" altLang="zh-CN" sz="1600" dirty="0" smtClean="0"/>
                        <a:t>MD</a:t>
                      </a:r>
                      <a:r>
                        <a:rPr lang="zh-CN" altLang="en-US" sz="1600" dirty="0" smtClean="0"/>
                        <a:t>准备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一周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防嵌套访问控制，只允许可信网站来源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0.1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55677" y="4672668"/>
            <a:ext cx="1630575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总工作量：</a:t>
            </a: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0.6K</a:t>
            </a:r>
            <a:endParaRPr lang="zh-CN" altLang="en-US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6459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纪要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与会人：于洋、陈传雨、章清洁、高维涛（缺席）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汇报</a:t>
            </a:r>
            <a:r>
              <a:rPr lang="zh-CN" altLang="en-US" dirty="0" smtClean="0">
                <a:solidFill>
                  <a:schemeClr val="tx1"/>
                </a:solidFill>
              </a:rPr>
              <a:t>人：张倍源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时间：</a:t>
            </a:r>
            <a:r>
              <a:rPr lang="en-US" altLang="zh-CN" dirty="0" smtClean="0">
                <a:solidFill>
                  <a:schemeClr val="tx1"/>
                </a:solidFill>
              </a:rPr>
              <a:t>2020-10-16  9.30-10.10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结论：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key</a:t>
            </a:r>
            <a:r>
              <a:rPr lang="zh-CN" altLang="en-US" dirty="0" smtClean="0">
                <a:solidFill>
                  <a:schemeClr val="tx1"/>
                </a:solidFill>
              </a:rPr>
              <a:t>存在泄露的风险，需要有保护机制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、白名单建议先使用配置文件方式，减少工作量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、建议贡献到社区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遗留问题：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、在安全组进行风险评估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710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A9BC227-3AB3-406C-8329-4CEFEE79DCC2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0566C95E-B10D-4E50-AEA9-2F0B3BA02095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lnSpc>
            <a:spcPts val="3440"/>
          </a:lnSpc>
          <a:defRPr sz="16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16663F97-3F87-4F0C-A339-415FFD08A83B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89F26BF-68E3-4534-8B82-5383260B836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1818</TotalTime>
  <Words>709</Words>
  <Application>Microsoft Office PowerPoint</Application>
  <PresentationFormat>自定义</PresentationFormat>
  <Paragraphs>145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黑体</vt:lpstr>
      <vt:lpstr>微软雅黑</vt:lpstr>
      <vt:lpstr>Arial</vt:lpstr>
      <vt:lpstr>Calibri</vt:lpstr>
      <vt:lpstr>1_Title Slide</vt:lpstr>
      <vt:lpstr>Chart page</vt:lpstr>
      <vt:lpstr>4_Chart page</vt:lpstr>
      <vt:lpstr>End page</vt:lpstr>
      <vt:lpstr>51OpenLab内嵌EdgeGallery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Zhangbeiyuan</cp:lastModifiedBy>
  <cp:revision>264</cp:revision>
  <dcterms:created xsi:type="dcterms:W3CDTF">2018-11-29T10:16:29Z</dcterms:created>
  <dcterms:modified xsi:type="dcterms:W3CDTF">2020-10-29T08:13:45Z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(3)tWYmt0cnh87GIFF+++rh1TVXIZeHwtYdpL6yEcRT3hS+pScHmOcwn5sYnxSKFQD1zd2U0zPV
FNpv9BvuTBaJs2WBq88xJouXJtAqnV7Wi0jE5iGy/WVv3PxzbDtaZSnxbV6ogBbDYKq4ofwL
VOWpCTe5OFNL+FrhuXOdCSvys3xHOsrsh2XmeUaV7bFg5Tp6+sOv3vjynlWt0TPgARq9ZbZr
4HWfYPTObN5jj+YTPs</vt:lpwstr>
  </property>
  <property fmtid="{D5CDD505-2E9C-101B-9397-08002B2CF9AE}" pid="3" name="_2015_ms_pID_7253431">
    <vt:lpwstr>F6BgENC+N8XyY2BvDpD7xaRRaBSI3+oWNZUyxaUKwJaY/nWBQCSszR
51jDzT7gd2PmnUx2uhgvZcr7hiXfJ3/LCRT1HZASn0WRRzgByE462475Kd2k2hMXiEifKNAn
eskXaUNP8jDOC6v7gcWaMytbSiV+36LIV6egbBktDsDscd0Pc/MQ4KQjK/LYUBi/rkOC+UOS
AfceaUSJ2ln5F13t4jt8OjUtyVgxMuozdL11</vt:lpwstr>
  </property>
  <property fmtid="{D5CDD505-2E9C-101B-9397-08002B2CF9AE}" pid="4" name="_2015_ms_pID_7253432">
    <vt:lpwstr>tw==</vt:lpwstr>
  </property>
</Properties>
</file>