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f6acd9663_2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f6acd9663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f6acd9663_2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f6acd9663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f6acd9663_2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f6acd9663_2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f6acd966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f6acd966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f6acd9663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f6acd9663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f6acd9663_2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f6acd9663_2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f6acd9663_2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f6acd9663_2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f6acd9663_2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f6acd9663_2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f6acd9663_2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f6acd9663_2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767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Application deployment on multiple edges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(Batch deploy)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                                              Thank you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288000" y="7560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 Overview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311760" y="1152360"/>
            <a:ext cx="85197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sng" cap="none" strike="noStrike">
                <a:solidFill>
                  <a:srgbClr val="40485B"/>
                </a:solidFill>
                <a:latin typeface="Arial"/>
                <a:ea typeface="Arial"/>
                <a:cs typeface="Arial"/>
                <a:sym typeface="Arial"/>
              </a:rPr>
              <a:t>Current Implementation of</a:t>
            </a:r>
            <a:r>
              <a:rPr lang="en" sz="1200" u="sng">
                <a:solidFill>
                  <a:srgbClr val="40485B"/>
                </a:solidFill>
              </a:rPr>
              <a:t> application deployment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85B"/>
                </a:solidFill>
              </a:rPr>
              <a:t>Current implementation support application deployment on single edge host at a time.</a:t>
            </a:r>
            <a:endParaRPr sz="1200">
              <a:solidFill>
                <a:srgbClr val="40485B"/>
              </a:solidFill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85B"/>
              </a:solidFill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sng" cap="none" strike="noStrike">
                <a:solidFill>
                  <a:srgbClr val="40485B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i="0" lang="en" sz="1200" u="none" cap="none" strike="noStrike">
                <a:solidFill>
                  <a:srgbClr val="40485B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85B"/>
                </a:solidFill>
              </a:rPr>
              <a:t>Can’t support application deployment on multiple edge hosts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sng" cap="none" strike="noStrike">
                <a:solidFill>
                  <a:srgbClr val="40485B"/>
                </a:solidFill>
                <a:latin typeface="Arial"/>
                <a:ea typeface="Arial"/>
                <a:cs typeface="Arial"/>
                <a:sym typeface="Arial"/>
              </a:rPr>
              <a:t>Requirement</a:t>
            </a:r>
            <a:r>
              <a:rPr b="0" i="0" lang="en" sz="1200" u="none" cap="none" strike="noStrike">
                <a:solidFill>
                  <a:srgbClr val="40485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rgbClr val="4048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85B"/>
                </a:solidFill>
              </a:rPr>
              <a:t>Support application deployment on multiple edge hosts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288000" y="7560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 Architecture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6307825" y="1066200"/>
            <a:ext cx="2817900" cy="1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New module:</a:t>
            </a:r>
            <a:r>
              <a:rPr lang="en"/>
              <a:t> Batch deployer.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New Process flow:</a:t>
            </a:r>
            <a:r>
              <a:rPr lang="en"/>
              <a:t> Batch deploy PF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deploy process flow call existing process flows in loop to perform application LCM.</a:t>
            </a:r>
            <a:endParaRPr i="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/>
          </a:p>
        </p:txBody>
      </p:sp>
      <p:sp>
        <p:nvSpPr>
          <p:cNvPr id="67" name="Google Shape;67;p15"/>
          <p:cNvSpPr/>
          <p:nvPr/>
        </p:nvSpPr>
        <p:spPr>
          <a:xfrm>
            <a:off x="1384000" y="1032675"/>
            <a:ext cx="3480900" cy="3948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MECM Portal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384000" y="1642275"/>
            <a:ext cx="3480900" cy="2261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524575" y="1870875"/>
            <a:ext cx="3186900" cy="489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Handler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524575" y="2709076"/>
            <a:ext cx="3186900" cy="1004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BPMN Execution Engine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372053" y="1558995"/>
            <a:ext cx="9330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APPO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05427" y="2086625"/>
            <a:ext cx="877800" cy="39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DB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05427" y="3077225"/>
            <a:ext cx="877800" cy="3948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APM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263100" y="2010425"/>
            <a:ext cx="933000" cy="3948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Inventory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263100" y="3001025"/>
            <a:ext cx="992400" cy="3948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LCM Controller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864850" y="2128737"/>
            <a:ext cx="406800" cy="155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864850" y="3119337"/>
            <a:ext cx="406800" cy="155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978650" y="2204937"/>
            <a:ext cx="406800" cy="155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978650" y="3195537"/>
            <a:ext cx="406800" cy="155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040725" y="1427475"/>
            <a:ext cx="143400" cy="2043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575402" y="3018325"/>
            <a:ext cx="3051000" cy="616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446820" y="3114000"/>
            <a:ext cx="203400" cy="1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815858" y="3114000"/>
            <a:ext cx="203400" cy="1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5"/>
          <p:cNvCxnSpPr>
            <a:stCxn id="82" idx="3"/>
            <a:endCxn id="83" idx="1"/>
          </p:cNvCxnSpPr>
          <p:nvPr/>
        </p:nvCxnSpPr>
        <p:spPr>
          <a:xfrm>
            <a:off x="2650220" y="3191850"/>
            <a:ext cx="1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/>
          <p:nvPr/>
        </p:nvSpPr>
        <p:spPr>
          <a:xfrm>
            <a:off x="3225212" y="3114000"/>
            <a:ext cx="203400" cy="1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589820" y="3114000"/>
            <a:ext cx="203400" cy="1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5"/>
          <p:cNvCxnSpPr>
            <a:stCxn id="85" idx="3"/>
            <a:endCxn id="86" idx="1"/>
          </p:cNvCxnSpPr>
          <p:nvPr/>
        </p:nvCxnSpPr>
        <p:spPr>
          <a:xfrm>
            <a:off x="3428612" y="3191850"/>
            <a:ext cx="16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/>
          <p:nvPr/>
        </p:nvCxnSpPr>
        <p:spPr>
          <a:xfrm>
            <a:off x="3047612" y="3191850"/>
            <a:ext cx="17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5"/>
          <p:cNvSpPr/>
          <p:nvPr/>
        </p:nvSpPr>
        <p:spPr>
          <a:xfrm>
            <a:off x="3208820" y="3342600"/>
            <a:ext cx="203400" cy="1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606212" y="3342600"/>
            <a:ext cx="203400" cy="1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5"/>
          <p:cNvCxnSpPr>
            <a:stCxn id="89" idx="3"/>
            <a:endCxn id="90" idx="1"/>
          </p:cNvCxnSpPr>
          <p:nvPr/>
        </p:nvCxnSpPr>
        <p:spPr>
          <a:xfrm>
            <a:off x="3412220" y="3420450"/>
            <a:ext cx="19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/>
          <p:nvPr/>
        </p:nvSpPr>
        <p:spPr>
          <a:xfrm>
            <a:off x="3970820" y="3342600"/>
            <a:ext cx="203400" cy="1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4351820" y="3342600"/>
            <a:ext cx="203400" cy="1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5"/>
          <p:cNvCxnSpPr>
            <a:stCxn id="92" idx="3"/>
            <a:endCxn id="93" idx="1"/>
          </p:cNvCxnSpPr>
          <p:nvPr/>
        </p:nvCxnSpPr>
        <p:spPr>
          <a:xfrm>
            <a:off x="4174220" y="3420450"/>
            <a:ext cx="17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/>
          <p:nvPr/>
        </p:nvCxnSpPr>
        <p:spPr>
          <a:xfrm>
            <a:off x="3809612" y="3420450"/>
            <a:ext cx="17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>
            <a:stCxn id="83" idx="2"/>
            <a:endCxn id="89" idx="1"/>
          </p:cNvCxnSpPr>
          <p:nvPr/>
        </p:nvCxnSpPr>
        <p:spPr>
          <a:xfrm>
            <a:off x="2917558" y="3269700"/>
            <a:ext cx="291300" cy="1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5"/>
          <p:cNvSpPr/>
          <p:nvPr/>
        </p:nvSpPr>
        <p:spPr>
          <a:xfrm>
            <a:off x="1604627" y="3154325"/>
            <a:ext cx="577800" cy="3948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Batch Deploy PF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3882650" y="1935125"/>
            <a:ext cx="738300" cy="3948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Batch Deployer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99" name="Google Shape;99;p15"/>
          <p:cNvCxnSpPr>
            <a:stCxn id="97" idx="3"/>
            <a:endCxn id="82" idx="1"/>
          </p:cNvCxnSpPr>
          <p:nvPr/>
        </p:nvCxnSpPr>
        <p:spPr>
          <a:xfrm flipH="1" rot="10800000">
            <a:off x="2182427" y="3191825"/>
            <a:ext cx="264300" cy="1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5"/>
          <p:cNvSpPr/>
          <p:nvPr/>
        </p:nvSpPr>
        <p:spPr>
          <a:xfrm>
            <a:off x="8195100" y="4743025"/>
            <a:ext cx="738300" cy="3096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      New 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101" name="Google Shape;101;p15"/>
          <p:cNvCxnSpPr>
            <a:stCxn id="98" idx="2"/>
            <a:endCxn id="97" idx="0"/>
          </p:cNvCxnSpPr>
          <p:nvPr/>
        </p:nvCxnSpPr>
        <p:spPr>
          <a:xfrm rot="5400000">
            <a:off x="2660450" y="1562975"/>
            <a:ext cx="824400" cy="2358300"/>
          </a:xfrm>
          <a:prstGeom prst="bentConnector3">
            <a:avLst>
              <a:gd fmla="val 32451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1596375" y="3721800"/>
            <a:ext cx="5266800" cy="9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1596375" y="2197788"/>
            <a:ext cx="2303700" cy="66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88000" y="7560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Application deploy on multiple edges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1364040" y="797400"/>
            <a:ext cx="754800" cy="252300"/>
          </a:xfrm>
          <a:prstGeom prst="rect">
            <a:avLst/>
          </a:prstGeom>
          <a:noFill/>
          <a:ln cap="flat" cmpd="sng" w="12600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APPO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741680" y="1050480"/>
            <a:ext cx="378" cy="40517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1" name="Google Shape;111;p16"/>
          <p:cNvSpPr/>
          <p:nvPr/>
        </p:nvSpPr>
        <p:spPr>
          <a:xfrm>
            <a:off x="5682840" y="1044360"/>
            <a:ext cx="378" cy="4052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2" name="Google Shape;112;p16"/>
          <p:cNvSpPr/>
          <p:nvPr/>
        </p:nvSpPr>
        <p:spPr>
          <a:xfrm>
            <a:off x="1741680" y="2037400"/>
            <a:ext cx="106093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322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113" name="Google Shape;113;p16"/>
          <p:cNvSpPr/>
          <p:nvPr/>
        </p:nvSpPr>
        <p:spPr>
          <a:xfrm>
            <a:off x="701650" y="1205000"/>
            <a:ext cx="1191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Batch create app inst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425680" y="797400"/>
            <a:ext cx="754800" cy="252300"/>
          </a:xfrm>
          <a:prstGeom prst="rect">
            <a:avLst/>
          </a:prstGeom>
          <a:noFill/>
          <a:ln cap="flat" cmpd="sng" w="12600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APM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16"/>
          <p:cNvCxnSpPr/>
          <p:nvPr/>
        </p:nvCxnSpPr>
        <p:spPr>
          <a:xfrm>
            <a:off x="2802960" y="1050120"/>
            <a:ext cx="300" cy="4052400"/>
          </a:xfrm>
          <a:prstGeom prst="straightConnector1">
            <a:avLst/>
          </a:prstGeom>
          <a:noFill/>
          <a:ln cap="flat" cmpd="sng" w="9525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6" name="Google Shape;116;p16"/>
          <p:cNvSpPr/>
          <p:nvPr/>
        </p:nvSpPr>
        <p:spPr>
          <a:xfrm>
            <a:off x="1693703" y="2165813"/>
            <a:ext cx="4824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Loop</a:t>
            </a:r>
            <a:endParaRPr b="1" i="0" sz="800" u="none" cap="none" strike="noStrike"/>
          </a:p>
        </p:txBody>
      </p:sp>
      <p:sp>
        <p:nvSpPr>
          <p:cNvPr id="117" name="Google Shape;117;p16"/>
          <p:cNvSpPr/>
          <p:nvPr/>
        </p:nvSpPr>
        <p:spPr>
          <a:xfrm>
            <a:off x="5287200" y="792000"/>
            <a:ext cx="754800" cy="252000"/>
          </a:xfrm>
          <a:prstGeom prst="rect">
            <a:avLst/>
          </a:prstGeom>
          <a:noFill/>
          <a:ln cap="flat" cmpd="sng" w="12600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K8SInfra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Plugin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6187200" y="792000"/>
            <a:ext cx="754800" cy="252000"/>
          </a:xfrm>
          <a:prstGeom prst="rect">
            <a:avLst/>
          </a:prstGeom>
          <a:noFill/>
          <a:ln cap="flat" cmpd="sng" w="12600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K8SInfra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6618840" y="1044360"/>
            <a:ext cx="378" cy="4052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0" name="Google Shape;120;p16"/>
          <p:cNvSpPr/>
          <p:nvPr/>
        </p:nvSpPr>
        <p:spPr>
          <a:xfrm>
            <a:off x="4267680" y="797400"/>
            <a:ext cx="754800" cy="252300"/>
          </a:xfrm>
          <a:prstGeom prst="rect">
            <a:avLst/>
          </a:prstGeom>
          <a:noFill/>
          <a:ln cap="flat" cmpd="sng" w="12600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Lcm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4602840" y="1044360"/>
            <a:ext cx="378" cy="4052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2" name="Google Shape;122;p16"/>
          <p:cNvSpPr/>
          <p:nvPr/>
        </p:nvSpPr>
        <p:spPr>
          <a:xfrm>
            <a:off x="262720" y="797400"/>
            <a:ext cx="754800" cy="252300"/>
          </a:xfrm>
          <a:prstGeom prst="rect">
            <a:avLst/>
          </a:prstGeom>
          <a:noFill/>
          <a:ln cap="flat" cmpd="sng" w="12600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MECM-FE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628853" y="1050480"/>
            <a:ext cx="378" cy="40517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4" name="Google Shape;124;p16"/>
          <p:cNvCxnSpPr/>
          <p:nvPr/>
        </p:nvCxnSpPr>
        <p:spPr>
          <a:xfrm>
            <a:off x="612925" y="1415325"/>
            <a:ext cx="11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6"/>
          <p:cNvCxnSpPr/>
          <p:nvPr/>
        </p:nvCxnSpPr>
        <p:spPr>
          <a:xfrm rot="10800000">
            <a:off x="647586" y="1887450"/>
            <a:ext cx="108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6"/>
          <p:cNvSpPr/>
          <p:nvPr/>
        </p:nvSpPr>
        <p:spPr>
          <a:xfrm>
            <a:off x="3353280" y="797400"/>
            <a:ext cx="754800" cy="252300"/>
          </a:xfrm>
          <a:prstGeom prst="rect">
            <a:avLst/>
          </a:prstGeom>
          <a:noFill/>
          <a:ln cap="flat" cmpd="sng" w="12600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APPO DB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603779" y="1685225"/>
            <a:ext cx="3087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[{appInstId1, edge1},{</a:t>
            </a: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appInstId2, edge2</a:t>
            </a: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}...]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3688440" y="1044360"/>
            <a:ext cx="378" cy="4052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9" name="Google Shape;129;p16"/>
          <p:cNvCxnSpPr/>
          <p:nvPr/>
        </p:nvCxnSpPr>
        <p:spPr>
          <a:xfrm>
            <a:off x="1757450" y="2534285"/>
            <a:ext cx="19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6"/>
          <p:cNvSpPr/>
          <p:nvPr/>
        </p:nvSpPr>
        <p:spPr>
          <a:xfrm>
            <a:off x="701650" y="1380413"/>
            <a:ext cx="1191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edge1, edge2, edge3...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1966877" y="2355160"/>
            <a:ext cx="19332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Create app instance info </a:t>
            </a: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with appInstIdx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6"/>
          <p:cNvCxnSpPr/>
          <p:nvPr/>
        </p:nvCxnSpPr>
        <p:spPr>
          <a:xfrm>
            <a:off x="647450" y="3175875"/>
            <a:ext cx="10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6"/>
          <p:cNvSpPr/>
          <p:nvPr/>
        </p:nvSpPr>
        <p:spPr>
          <a:xfrm>
            <a:off x="674290" y="2953253"/>
            <a:ext cx="1191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Instance App instance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674307" y="3158850"/>
            <a:ext cx="20454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with [appinstId1, appInstId2, ...]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1693703" y="3766013"/>
            <a:ext cx="4824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Loop</a:t>
            </a:r>
            <a:endParaRPr b="1" i="0" sz="800" u="none" cap="none" strike="noStrike"/>
          </a:p>
        </p:txBody>
      </p:sp>
      <p:sp>
        <p:nvSpPr>
          <p:cNvPr id="136" name="Google Shape;136;p16"/>
          <p:cNvSpPr/>
          <p:nvPr/>
        </p:nvSpPr>
        <p:spPr>
          <a:xfrm>
            <a:off x="1966877" y="4031560"/>
            <a:ext cx="19332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Instantiate </a:t>
            </a: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app instance </a:t>
            </a: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(app inst ID)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757450" y="4210685"/>
            <a:ext cx="284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6"/>
          <p:cNvCxnSpPr/>
          <p:nvPr/>
        </p:nvCxnSpPr>
        <p:spPr>
          <a:xfrm>
            <a:off x="1757450" y="4596032"/>
            <a:ext cx="19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6"/>
          <p:cNvSpPr/>
          <p:nvPr/>
        </p:nvSpPr>
        <p:spPr>
          <a:xfrm>
            <a:off x="2055607" y="4416900"/>
            <a:ext cx="7548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Update status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6"/>
          <p:cNvCxnSpPr/>
          <p:nvPr/>
        </p:nvCxnSpPr>
        <p:spPr>
          <a:xfrm rot="10800000">
            <a:off x="647586" y="3531488"/>
            <a:ext cx="108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6"/>
          <p:cNvSpPr/>
          <p:nvPr/>
        </p:nvSpPr>
        <p:spPr>
          <a:xfrm>
            <a:off x="1015144" y="3329251"/>
            <a:ext cx="1191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Accepted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16"/>
          <p:cNvCxnSpPr/>
          <p:nvPr/>
        </p:nvCxnSpPr>
        <p:spPr>
          <a:xfrm>
            <a:off x="4617268" y="4368450"/>
            <a:ext cx="107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6"/>
          <p:cNvCxnSpPr/>
          <p:nvPr/>
        </p:nvCxnSpPr>
        <p:spPr>
          <a:xfrm>
            <a:off x="5684068" y="4597050"/>
            <a:ext cx="93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6"/>
          <p:cNvSpPr/>
          <p:nvPr/>
        </p:nvSpPr>
        <p:spPr>
          <a:xfrm>
            <a:off x="4581969" y="4195466"/>
            <a:ext cx="19332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Instantiate (app inst ID)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603774" y="3514025"/>
            <a:ext cx="49938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[{appInstId1, edge1, status=accepted/failed reason},</a:t>
            </a: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{appInstId2, edge2, status=accepted/failed reason}</a:t>
            </a: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...]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5801172" y="4403825"/>
            <a:ext cx="894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</a:t>
            </a: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eploy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6864750" y="1184625"/>
            <a:ext cx="22794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Create App Instance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Request body includes list of edges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Returns app instance Id’s and corresponding edge info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Download application package</a:t>
            </a:r>
            <a:endParaRPr sz="1000"/>
          </a:p>
        </p:txBody>
      </p:sp>
      <p:sp>
        <p:nvSpPr>
          <p:cNvPr id="148" name="Google Shape;148;p16"/>
          <p:cNvSpPr txBox="1"/>
          <p:nvPr/>
        </p:nvSpPr>
        <p:spPr>
          <a:xfrm>
            <a:off x="6864750" y="3394425"/>
            <a:ext cx="22794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Instantiate</a:t>
            </a:r>
            <a:r>
              <a:rPr b="1" lang="en" sz="1000"/>
              <a:t> App Instance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Request body includes list of app Instance IDs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Returns app instance Id’s, edge info and request status=accepted/failed reason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Instantiate application in loop for all appinstance IDs</a:t>
            </a:r>
            <a:endParaRPr sz="1000"/>
          </a:p>
        </p:txBody>
      </p:sp>
      <p:sp>
        <p:nvSpPr>
          <p:cNvPr id="149" name="Google Shape;149;p16"/>
          <p:cNvSpPr txBox="1"/>
          <p:nvPr/>
        </p:nvSpPr>
        <p:spPr>
          <a:xfrm rot="-1144560">
            <a:off x="3457427" y="3968082"/>
            <a:ext cx="1678895" cy="3342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No rollback on failure</a:t>
            </a:r>
            <a:endParaRPr sz="9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596375" y="3855975"/>
            <a:ext cx="5236500" cy="114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288000" y="7560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Application deploy on multiple edges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1364040" y="797400"/>
            <a:ext cx="754800" cy="252300"/>
          </a:xfrm>
          <a:prstGeom prst="rect">
            <a:avLst/>
          </a:prstGeom>
          <a:noFill/>
          <a:ln cap="flat" cmpd="sng" w="12600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APPO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1741680" y="1050480"/>
            <a:ext cx="378" cy="40517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8" name="Google Shape;158;p17"/>
          <p:cNvSpPr/>
          <p:nvPr/>
        </p:nvSpPr>
        <p:spPr>
          <a:xfrm>
            <a:off x="5682840" y="1044360"/>
            <a:ext cx="378" cy="4052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9" name="Google Shape;159;p17"/>
          <p:cNvSpPr/>
          <p:nvPr/>
        </p:nvSpPr>
        <p:spPr>
          <a:xfrm>
            <a:off x="625450" y="1205000"/>
            <a:ext cx="28977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Query appInstInfo with </a:t>
            </a: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[appinstId1, appInstId2, ...]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2425680" y="797400"/>
            <a:ext cx="754800" cy="252300"/>
          </a:xfrm>
          <a:prstGeom prst="rect">
            <a:avLst/>
          </a:prstGeom>
          <a:noFill/>
          <a:ln cap="flat" cmpd="sng" w="12600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APM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7"/>
          <p:cNvCxnSpPr/>
          <p:nvPr/>
        </p:nvCxnSpPr>
        <p:spPr>
          <a:xfrm>
            <a:off x="2802960" y="1050120"/>
            <a:ext cx="300" cy="4052400"/>
          </a:xfrm>
          <a:prstGeom prst="straightConnector1">
            <a:avLst/>
          </a:prstGeom>
          <a:noFill/>
          <a:ln cap="flat" cmpd="sng" w="9525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2" name="Google Shape;162;p17"/>
          <p:cNvSpPr/>
          <p:nvPr/>
        </p:nvSpPr>
        <p:spPr>
          <a:xfrm>
            <a:off x="5287200" y="792000"/>
            <a:ext cx="754800" cy="252000"/>
          </a:xfrm>
          <a:prstGeom prst="rect">
            <a:avLst/>
          </a:prstGeom>
          <a:noFill/>
          <a:ln cap="flat" cmpd="sng" w="12600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K8SInfra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Plugin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6187200" y="792000"/>
            <a:ext cx="754800" cy="252000"/>
          </a:xfrm>
          <a:prstGeom prst="rect">
            <a:avLst/>
          </a:prstGeom>
          <a:noFill/>
          <a:ln cap="flat" cmpd="sng" w="12600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K8SInfra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6618840" y="1044360"/>
            <a:ext cx="378" cy="4052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5" name="Google Shape;165;p17"/>
          <p:cNvSpPr/>
          <p:nvPr/>
        </p:nvSpPr>
        <p:spPr>
          <a:xfrm>
            <a:off x="4267680" y="797400"/>
            <a:ext cx="754800" cy="252300"/>
          </a:xfrm>
          <a:prstGeom prst="rect">
            <a:avLst/>
          </a:prstGeom>
          <a:noFill/>
          <a:ln cap="flat" cmpd="sng" w="12600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Lcm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4602840" y="1044360"/>
            <a:ext cx="378" cy="4052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7" name="Google Shape;167;p17"/>
          <p:cNvSpPr/>
          <p:nvPr/>
        </p:nvSpPr>
        <p:spPr>
          <a:xfrm>
            <a:off x="262720" y="797400"/>
            <a:ext cx="754800" cy="252300"/>
          </a:xfrm>
          <a:prstGeom prst="rect">
            <a:avLst/>
          </a:prstGeom>
          <a:noFill/>
          <a:ln cap="flat" cmpd="sng" w="12600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MECM-FE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628853" y="1050480"/>
            <a:ext cx="378" cy="40517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69" name="Google Shape;169;p17"/>
          <p:cNvCxnSpPr/>
          <p:nvPr/>
        </p:nvCxnSpPr>
        <p:spPr>
          <a:xfrm>
            <a:off x="612925" y="1415325"/>
            <a:ext cx="11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7"/>
          <p:cNvCxnSpPr/>
          <p:nvPr/>
        </p:nvCxnSpPr>
        <p:spPr>
          <a:xfrm rot="10800000">
            <a:off x="647586" y="2268450"/>
            <a:ext cx="108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7"/>
          <p:cNvSpPr/>
          <p:nvPr/>
        </p:nvSpPr>
        <p:spPr>
          <a:xfrm>
            <a:off x="650259" y="2079125"/>
            <a:ext cx="3028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[{appInstInfo1}, {</a:t>
            </a:r>
            <a:r>
              <a:rPr lang="en" sz="800">
                <a:solidFill>
                  <a:schemeClr val="dk1"/>
                </a:solidFill>
              </a:rPr>
              <a:t>appInstInfo2</a:t>
            </a:r>
            <a:r>
              <a:rPr lang="en" sz="800"/>
              <a:t>}, {</a:t>
            </a:r>
            <a:r>
              <a:rPr lang="en" sz="800">
                <a:solidFill>
                  <a:schemeClr val="dk1"/>
                </a:solidFill>
              </a:rPr>
              <a:t>appInstInfo3</a:t>
            </a:r>
            <a:r>
              <a:rPr lang="en" sz="800"/>
              <a:t>}, ...]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3353280" y="797400"/>
            <a:ext cx="754800" cy="252300"/>
          </a:xfrm>
          <a:prstGeom prst="rect">
            <a:avLst/>
          </a:prstGeom>
          <a:noFill/>
          <a:ln cap="flat" cmpd="sng" w="12600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APPO DB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3688440" y="1044360"/>
            <a:ext cx="378" cy="4052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D1D1A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4" name="Google Shape;174;p17"/>
          <p:cNvSpPr/>
          <p:nvPr/>
        </p:nvSpPr>
        <p:spPr>
          <a:xfrm>
            <a:off x="701650" y="1380413"/>
            <a:ext cx="1191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17"/>
          <p:cNvCxnSpPr/>
          <p:nvPr/>
        </p:nvCxnSpPr>
        <p:spPr>
          <a:xfrm>
            <a:off x="647450" y="3175875"/>
            <a:ext cx="10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7"/>
          <p:cNvSpPr/>
          <p:nvPr/>
        </p:nvSpPr>
        <p:spPr>
          <a:xfrm>
            <a:off x="674290" y="2953253"/>
            <a:ext cx="1191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Terminate App instance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674307" y="3158850"/>
            <a:ext cx="19338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with </a:t>
            </a: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[appinstId1, appInstId2, ...]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1693703" y="3821963"/>
            <a:ext cx="4824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Loop</a:t>
            </a:r>
            <a:endParaRPr b="1" i="0" sz="800" u="none" cap="none" strike="noStrike"/>
          </a:p>
        </p:txBody>
      </p:sp>
      <p:sp>
        <p:nvSpPr>
          <p:cNvPr id="179" name="Google Shape;179;p17"/>
          <p:cNvSpPr/>
          <p:nvPr/>
        </p:nvSpPr>
        <p:spPr>
          <a:xfrm>
            <a:off x="1966877" y="4163710"/>
            <a:ext cx="19332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Terminate  app instance (app inst ID)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17"/>
          <p:cNvCxnSpPr/>
          <p:nvPr/>
        </p:nvCxnSpPr>
        <p:spPr>
          <a:xfrm>
            <a:off x="1757450" y="4342835"/>
            <a:ext cx="284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7"/>
          <p:cNvCxnSpPr/>
          <p:nvPr/>
        </p:nvCxnSpPr>
        <p:spPr>
          <a:xfrm>
            <a:off x="1757450" y="4880582"/>
            <a:ext cx="19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17"/>
          <p:cNvSpPr/>
          <p:nvPr/>
        </p:nvSpPr>
        <p:spPr>
          <a:xfrm>
            <a:off x="2106236" y="4701457"/>
            <a:ext cx="19332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Update status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17"/>
          <p:cNvCxnSpPr/>
          <p:nvPr/>
        </p:nvCxnSpPr>
        <p:spPr>
          <a:xfrm rot="10800000">
            <a:off x="647586" y="3521363"/>
            <a:ext cx="108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17"/>
          <p:cNvSpPr/>
          <p:nvPr/>
        </p:nvSpPr>
        <p:spPr>
          <a:xfrm>
            <a:off x="1015144" y="3319126"/>
            <a:ext cx="1191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Accepted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17"/>
          <p:cNvCxnSpPr/>
          <p:nvPr/>
        </p:nvCxnSpPr>
        <p:spPr>
          <a:xfrm>
            <a:off x="4617268" y="4500600"/>
            <a:ext cx="107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7"/>
          <p:cNvCxnSpPr/>
          <p:nvPr/>
        </p:nvCxnSpPr>
        <p:spPr>
          <a:xfrm>
            <a:off x="5684068" y="4729200"/>
            <a:ext cx="93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7"/>
          <p:cNvSpPr/>
          <p:nvPr/>
        </p:nvSpPr>
        <p:spPr>
          <a:xfrm>
            <a:off x="4581969" y="4327616"/>
            <a:ext cx="19332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Terminate (app inst ID)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17"/>
          <p:cNvCxnSpPr/>
          <p:nvPr/>
        </p:nvCxnSpPr>
        <p:spPr>
          <a:xfrm>
            <a:off x="1757450" y="4038035"/>
            <a:ext cx="19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7"/>
          <p:cNvCxnSpPr/>
          <p:nvPr/>
        </p:nvCxnSpPr>
        <p:spPr>
          <a:xfrm>
            <a:off x="1750050" y="1771875"/>
            <a:ext cx="193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17"/>
          <p:cNvSpPr/>
          <p:nvPr/>
        </p:nvSpPr>
        <p:spPr>
          <a:xfrm>
            <a:off x="5724972" y="4556225"/>
            <a:ext cx="894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Undeploy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603774" y="3514025"/>
            <a:ext cx="49938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430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D1D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[{appInstId1, edge1, status=accepted/failed reason},{appInstId2, edge2, status=accepted/failed reason}...]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6813075" y="1166400"/>
            <a:ext cx="22794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Query</a:t>
            </a:r>
            <a:r>
              <a:rPr b="1" lang="en" sz="1000"/>
              <a:t> App Instance Info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Query parameter </a:t>
            </a:r>
            <a:r>
              <a:rPr lang="en" sz="1000"/>
              <a:t>includes list of app Instance IDs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Returns app instance infos, Instantiate application in loop for all appinstance IDs</a:t>
            </a:r>
            <a:endParaRPr sz="1000"/>
          </a:p>
        </p:txBody>
      </p:sp>
      <p:sp>
        <p:nvSpPr>
          <p:cNvPr id="193" name="Google Shape;193;p17"/>
          <p:cNvSpPr txBox="1"/>
          <p:nvPr/>
        </p:nvSpPr>
        <p:spPr>
          <a:xfrm>
            <a:off x="6813075" y="3452400"/>
            <a:ext cx="22794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Terminate</a:t>
            </a:r>
            <a:r>
              <a:rPr b="1" lang="en" sz="1000"/>
              <a:t> App Instance 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Request body</a:t>
            </a:r>
            <a:r>
              <a:rPr lang="en" sz="1000"/>
              <a:t> includes list of app Instance IDs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Returns app instance Id’s, edge info and request status=accepted/failed reason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Terminate applicationm instance in loop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/>
          <p:nvPr/>
        </p:nvSpPr>
        <p:spPr>
          <a:xfrm>
            <a:off x="288000" y="7560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API</a:t>
            </a:r>
            <a:r>
              <a:rPr lang="en" sz="2700"/>
              <a:t> changes</a:t>
            </a:r>
            <a:endParaRPr b="0" sz="27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381000" y="1371600"/>
            <a:ext cx="35538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 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"appPackageId":"ea339be5f1044dcf9f76b05db46f0a56",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"appName":"face_recognition",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"appInstanceDescription":"face_recognition",       	         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"appId":"772312cb246c40d0bc726ad4ae57b1ef",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A86E8"/>
                </a:solidFill>
              </a:rPr>
              <a:t>   "mecHost": "[edgeHostIp1, </a:t>
            </a:r>
            <a:r>
              <a:rPr b="1" lang="en" sz="900">
                <a:solidFill>
                  <a:srgbClr val="4A86E8"/>
                </a:solidFill>
              </a:rPr>
              <a:t>edgeHostIp2, edgeHostIp...n</a:t>
            </a:r>
            <a:r>
              <a:rPr b="1" lang="en" sz="900">
                <a:solidFill>
                  <a:srgbClr val="4A86E8"/>
                </a:solidFill>
              </a:rPr>
              <a:t> ]"</a:t>
            </a:r>
            <a:endParaRPr b="1" sz="9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}</a:t>
            </a:r>
            <a:endParaRPr sz="900"/>
          </a:p>
        </p:txBody>
      </p:sp>
      <p:sp>
        <p:nvSpPr>
          <p:cNvPr id="200" name="Google Shape;200;p18"/>
          <p:cNvSpPr txBox="1"/>
          <p:nvPr/>
        </p:nvSpPr>
        <p:spPr>
          <a:xfrm>
            <a:off x="381000" y="1154758"/>
            <a:ext cx="3989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https://{{mecmIp}}:30201/appo/v1/tenants/{{tenant-id}}/app_instances/batch_</a:t>
            </a:r>
            <a:r>
              <a:rPr b="1" lang="en" sz="900">
                <a:solidFill>
                  <a:srgbClr val="4A86E8"/>
                </a:solidFill>
              </a:rPr>
              <a:t>create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25050" y="692775"/>
            <a:ext cx="27540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application identifier:</a:t>
            </a:r>
            <a:endParaRPr/>
          </a:p>
        </p:txBody>
      </p:sp>
      <p:sp>
        <p:nvSpPr>
          <p:cNvPr id="202" name="Google Shape;202;p18"/>
          <p:cNvSpPr txBox="1"/>
          <p:nvPr/>
        </p:nvSpPr>
        <p:spPr>
          <a:xfrm>
            <a:off x="4800600" y="1600200"/>
            <a:ext cx="44079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A86E8"/>
                </a:solidFill>
              </a:rPr>
              <a:t>{	    </a:t>
            </a:r>
            <a:endParaRPr b="1" sz="9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A86E8"/>
                </a:solidFill>
              </a:rPr>
              <a:t>  “applicationInstances:” [ appInstanceId1,</a:t>
            </a:r>
            <a:endParaRPr b="1" sz="9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A86E8"/>
                </a:solidFill>
              </a:rPr>
              <a:t>                                              </a:t>
            </a:r>
            <a:r>
              <a:rPr b="1" lang="en" sz="900">
                <a:solidFill>
                  <a:srgbClr val="4A86E8"/>
                </a:solidFill>
              </a:rPr>
              <a:t>appInstanceId2, </a:t>
            </a:r>
            <a:endParaRPr b="1" sz="9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A86E8"/>
                </a:solidFill>
              </a:rPr>
              <a:t>                                              appInstanceId….n</a:t>
            </a:r>
            <a:r>
              <a:rPr b="1" lang="en" sz="900">
                <a:solidFill>
                  <a:srgbClr val="4A86E8"/>
                </a:solidFill>
              </a:rPr>
              <a:t>  </a:t>
            </a:r>
            <a:endParaRPr b="1" sz="9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A86E8"/>
                </a:solidFill>
              </a:rPr>
              <a:t>                                            ]</a:t>
            </a:r>
            <a:endParaRPr b="1" sz="9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A86E8"/>
                </a:solidFill>
              </a:rPr>
              <a:t>}</a:t>
            </a:r>
            <a:endParaRPr b="1" sz="900">
              <a:solidFill>
                <a:srgbClr val="4A86E8"/>
              </a:solidFill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4876800" y="1269825"/>
            <a:ext cx="3989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https://{{mecmIp}}:30201/appo/v1/tenants/{{tenant-id}}/app_instances/batch_</a:t>
            </a:r>
            <a:r>
              <a:rPr b="1" lang="en" sz="900">
                <a:solidFill>
                  <a:srgbClr val="4A86E8"/>
                </a:solidFill>
              </a:rPr>
              <a:t>instantiate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4520850" y="692775"/>
            <a:ext cx="27540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Instantiate</a:t>
            </a:r>
            <a:r>
              <a:rPr lang="en"/>
              <a:t> application instance:</a:t>
            </a:r>
            <a:endParaRPr/>
          </a:p>
        </p:txBody>
      </p:sp>
      <p:sp>
        <p:nvSpPr>
          <p:cNvPr id="205" name="Google Shape;205;p18"/>
          <p:cNvSpPr txBox="1"/>
          <p:nvPr/>
        </p:nvSpPr>
        <p:spPr>
          <a:xfrm>
            <a:off x="101250" y="1032225"/>
            <a:ext cx="95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Request</a:t>
            </a:r>
            <a:endParaRPr sz="1100"/>
          </a:p>
        </p:txBody>
      </p:sp>
      <p:sp>
        <p:nvSpPr>
          <p:cNvPr id="206" name="Google Shape;206;p18"/>
          <p:cNvSpPr txBox="1"/>
          <p:nvPr/>
        </p:nvSpPr>
        <p:spPr>
          <a:xfrm>
            <a:off x="101250" y="2556225"/>
            <a:ext cx="95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Response:</a:t>
            </a:r>
            <a:endParaRPr sz="1100"/>
          </a:p>
        </p:txBody>
      </p:sp>
      <p:sp>
        <p:nvSpPr>
          <p:cNvPr id="207" name="Google Shape;207;p18"/>
          <p:cNvSpPr txBox="1"/>
          <p:nvPr/>
        </p:nvSpPr>
        <p:spPr>
          <a:xfrm>
            <a:off x="4673250" y="2556225"/>
            <a:ext cx="95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Response:</a:t>
            </a:r>
            <a:endParaRPr sz="1100"/>
          </a:p>
        </p:txBody>
      </p:sp>
      <p:sp>
        <p:nvSpPr>
          <p:cNvPr id="208" name="Google Shape;208;p18"/>
          <p:cNvSpPr txBox="1"/>
          <p:nvPr/>
        </p:nvSpPr>
        <p:spPr>
          <a:xfrm>
            <a:off x="4673250" y="1032225"/>
            <a:ext cx="95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Request</a:t>
            </a:r>
            <a:endParaRPr sz="1100"/>
          </a:p>
        </p:txBody>
      </p:sp>
      <p:sp>
        <p:nvSpPr>
          <p:cNvPr id="209" name="Google Shape;209;p18"/>
          <p:cNvSpPr txBox="1"/>
          <p:nvPr/>
        </p:nvSpPr>
        <p:spPr>
          <a:xfrm>
            <a:off x="283500" y="2926125"/>
            <a:ext cx="3351300" cy="22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200 Accepted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response: [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	 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   “appInstanceId”: ”uuid1”,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“edge”: “edgeHost1”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},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</a:t>
            </a:r>
            <a:r>
              <a:rPr lang="en" sz="1000">
                <a:solidFill>
                  <a:schemeClr val="dk1"/>
                </a:solidFill>
              </a:rPr>
              <a:t>{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 “appInstanceId”: ”uuid2”,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 “edge”: “edgeHost2”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}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]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210" name="Google Shape;210;p18"/>
          <p:cNvSpPr txBox="1"/>
          <p:nvPr/>
        </p:nvSpPr>
        <p:spPr>
          <a:xfrm>
            <a:off x="4703100" y="2926125"/>
            <a:ext cx="3351300" cy="22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200 Accepted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response: [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	 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 “appInstanceId”: ”uuid1”,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“edge”: “edgeHost1”,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“Status”: accepted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},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{“appInstanceId”: ”uuid2”,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“edge”: “edgeHost2”,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“status”: “failed reason”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}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]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/>
          <p:nvPr/>
        </p:nvSpPr>
        <p:spPr>
          <a:xfrm>
            <a:off x="288000" y="7560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API</a:t>
            </a:r>
            <a:r>
              <a:rPr lang="en" sz="2700"/>
              <a:t> changes</a:t>
            </a:r>
            <a:endParaRPr b="0" sz="27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381000" y="1752600"/>
            <a:ext cx="35538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{	 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...</a:t>
            </a:r>
            <a:endParaRPr b="1" sz="9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}</a:t>
            </a:r>
            <a:endParaRPr sz="900"/>
          </a:p>
        </p:txBody>
      </p:sp>
      <p:sp>
        <p:nvSpPr>
          <p:cNvPr id="217" name="Google Shape;217;p19"/>
          <p:cNvSpPr txBox="1"/>
          <p:nvPr/>
        </p:nvSpPr>
        <p:spPr>
          <a:xfrm>
            <a:off x="381000" y="1269825"/>
            <a:ext cx="3989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https://{{mecmIp}}:30401/appo/v1/tenants/{{tenant-id}}/app_instance_infos?</a:t>
            </a:r>
            <a:r>
              <a:rPr b="1" lang="en" sz="900"/>
              <a:t>appInstId</a:t>
            </a:r>
            <a:r>
              <a:rPr b="1" lang="en" sz="900"/>
              <a:t>=uuid1&amp;</a:t>
            </a:r>
            <a:r>
              <a:rPr b="1" lang="en" sz="900"/>
              <a:t>appInstId</a:t>
            </a:r>
            <a:r>
              <a:rPr b="1" lang="en" sz="900"/>
              <a:t>=uuid2</a:t>
            </a:r>
            <a:endParaRPr b="1" sz="900"/>
          </a:p>
          <a:p>
            <a:pPr indent="0" lvl="0" marL="381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218" name="Google Shape;218;p19"/>
          <p:cNvSpPr txBox="1"/>
          <p:nvPr/>
        </p:nvSpPr>
        <p:spPr>
          <a:xfrm>
            <a:off x="25050" y="692775"/>
            <a:ext cx="27540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app instance info</a:t>
            </a:r>
            <a:r>
              <a:rPr lang="en"/>
              <a:t>:</a:t>
            </a:r>
            <a:endParaRPr/>
          </a:p>
        </p:txBody>
      </p:sp>
      <p:sp>
        <p:nvSpPr>
          <p:cNvPr id="219" name="Google Shape;219;p19"/>
          <p:cNvSpPr txBox="1"/>
          <p:nvPr/>
        </p:nvSpPr>
        <p:spPr>
          <a:xfrm>
            <a:off x="4800600" y="1600200"/>
            <a:ext cx="44079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A86E8"/>
                </a:solidFill>
              </a:rPr>
              <a:t>{	    </a:t>
            </a:r>
            <a:endParaRPr b="1" sz="9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A86E8"/>
                </a:solidFill>
              </a:rPr>
              <a:t>  “applicationInstances:” [ appInstanceId1,</a:t>
            </a:r>
            <a:endParaRPr b="1" sz="9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A86E8"/>
                </a:solidFill>
              </a:rPr>
              <a:t>                                              appInstanceId2, </a:t>
            </a:r>
            <a:endParaRPr b="1" sz="9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A86E8"/>
                </a:solidFill>
              </a:rPr>
              <a:t>                                              appInstanceId….n  </a:t>
            </a:r>
            <a:endParaRPr b="1" sz="9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A86E8"/>
                </a:solidFill>
              </a:rPr>
              <a:t>                                            ]</a:t>
            </a:r>
            <a:endParaRPr b="1" sz="9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A86E8"/>
                </a:solidFill>
              </a:rPr>
              <a:t>}</a:t>
            </a:r>
            <a:endParaRPr b="1" sz="900">
              <a:solidFill>
                <a:srgbClr val="4A86E8"/>
              </a:solidFill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4876800" y="1269825"/>
            <a:ext cx="3989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https://{{mecmIp}}:30201/appo/v1/tenants/{{tenant-id}}/app_instances/batch_</a:t>
            </a:r>
            <a:r>
              <a:rPr b="1" lang="en" sz="900">
                <a:solidFill>
                  <a:srgbClr val="4A86E8"/>
                </a:solidFill>
              </a:rPr>
              <a:t>terminate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4520850" y="692775"/>
            <a:ext cx="27540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Terminate</a:t>
            </a:r>
            <a:r>
              <a:rPr lang="en"/>
              <a:t> application instance:</a:t>
            </a:r>
            <a:endParaRPr/>
          </a:p>
        </p:txBody>
      </p:sp>
      <p:sp>
        <p:nvSpPr>
          <p:cNvPr id="222" name="Google Shape;222;p19"/>
          <p:cNvSpPr txBox="1"/>
          <p:nvPr/>
        </p:nvSpPr>
        <p:spPr>
          <a:xfrm>
            <a:off x="101250" y="1032225"/>
            <a:ext cx="95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Request</a:t>
            </a:r>
            <a:endParaRPr sz="1100"/>
          </a:p>
        </p:txBody>
      </p:sp>
      <p:sp>
        <p:nvSpPr>
          <p:cNvPr id="223" name="Google Shape;223;p19"/>
          <p:cNvSpPr txBox="1"/>
          <p:nvPr/>
        </p:nvSpPr>
        <p:spPr>
          <a:xfrm>
            <a:off x="101250" y="2556225"/>
            <a:ext cx="95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Response:</a:t>
            </a:r>
            <a:endParaRPr sz="1100"/>
          </a:p>
        </p:txBody>
      </p:sp>
      <p:sp>
        <p:nvSpPr>
          <p:cNvPr id="224" name="Google Shape;224;p19"/>
          <p:cNvSpPr txBox="1"/>
          <p:nvPr/>
        </p:nvSpPr>
        <p:spPr>
          <a:xfrm>
            <a:off x="4673250" y="2556225"/>
            <a:ext cx="95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Response:</a:t>
            </a:r>
            <a:endParaRPr sz="1100"/>
          </a:p>
        </p:txBody>
      </p:sp>
      <p:sp>
        <p:nvSpPr>
          <p:cNvPr id="225" name="Google Shape;225;p19"/>
          <p:cNvSpPr txBox="1"/>
          <p:nvPr/>
        </p:nvSpPr>
        <p:spPr>
          <a:xfrm>
            <a:off x="4673250" y="1032225"/>
            <a:ext cx="95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Request</a:t>
            </a:r>
            <a:endParaRPr sz="1100"/>
          </a:p>
        </p:txBody>
      </p:sp>
      <p:sp>
        <p:nvSpPr>
          <p:cNvPr id="226" name="Google Shape;226;p19"/>
          <p:cNvSpPr txBox="1"/>
          <p:nvPr/>
        </p:nvSpPr>
        <p:spPr>
          <a:xfrm>
            <a:off x="283500" y="2773725"/>
            <a:ext cx="3351300" cy="22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200 Accepted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appInstanceInfos: [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	 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   “appInstanceId”: ”uuid1”,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“edge”: “edgeHost1”,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   “operstatus”: “Instantiated”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},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{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 “appInstanceId”: ”uuid2”,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 “edge”: “edgeHost2”</a:t>
            </a:r>
            <a:r>
              <a:rPr lang="en" sz="1000">
                <a:solidFill>
                  <a:schemeClr val="dk1"/>
                </a:solidFill>
              </a:rPr>
              <a:t>,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 “operstatus”: “Instantiated Failed”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}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]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227" name="Google Shape;227;p19"/>
          <p:cNvSpPr txBox="1"/>
          <p:nvPr/>
        </p:nvSpPr>
        <p:spPr>
          <a:xfrm>
            <a:off x="4703100" y="2926125"/>
            <a:ext cx="3351300" cy="22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200 Accepted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response: [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	 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 “appInstanceId”: ”uuid1”,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“edge”: “edgeHost1”,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“Status”: accepted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},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{“appInstanceId”: ”uuid2”,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“edge”: “edgeHost2”,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“status”: “failed reason”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}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]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MECM-FE Design (TBD: YangYang)</a:t>
            </a:r>
            <a:endParaRPr/>
          </a:p>
        </p:txBody>
      </p:sp>
      <p:sp>
        <p:nvSpPr>
          <p:cNvPr id="233" name="Google Shape;23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/>
          <p:nvPr/>
        </p:nvSpPr>
        <p:spPr>
          <a:xfrm>
            <a:off x="288000" y="7560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Considerations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381000" y="2362200"/>
            <a:ext cx="31287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MECM Secure Design Considerations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