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A1775E-1B0E-4E28-BF93-02A347C5E151}">
  <a:tblStyle styleId="{98A1775E-1B0E-4E28-BF93-02A347C5E1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5f49f77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5f49f77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5f49f775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5f49f77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e679f5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e679f5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5e679f5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5e679f5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5f49f77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5f49f77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5f49f77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5f49f77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5f49f775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5f49f775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5f49f77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5f49f77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5f49f77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5f49f77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5f49f77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5f49f77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medium.com/faun/spring-boot-jpa-data-encryption-a8e7cacfa8e8" TargetMode="External"/><Relationship Id="rId4" Type="http://schemas.openxmlformats.org/officeDocument/2006/relationships/image" Target="../media/image3.png"/><Relationship Id="rId5" Type="http://schemas.openxmlformats.org/officeDocument/2006/relationships/hyperlink" Target="https://sunitkatkar.blogspot.com/2018/04/spring-boot-2-generic-jpa-converter-to.html" TargetMode="External"/><Relationship Id="rId6" Type="http://schemas.openxmlformats.org/officeDocument/2006/relationships/hyperlink" Target="https://www.baeldung.com/spring-boot-jasy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hyperlink" Target="https://119.8.63.144:30099//mec/appstore/v1/apps/e261211d80d04cb6aed00e5cd1f2cd11/packages/b5a6ca9b8f85477bba2cd66fd79d5f98" TargetMode="External"/><Relationship Id="rId7" Type="http://schemas.openxmlformats.org/officeDocument/2006/relationships/hyperlink" Target="https://119.8.63.144:30099//mec/appstore/v1/apps/e261211d80d04cb6aed00e5cd1f2cd11/packages/b5a6ca9b8f85477bba2cd66fd79d5f98" TargetMode="External"/><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Management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BackUp Slides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0" y="0"/>
            <a:ext cx="891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https://medium.com/faun/spring-boot-jpa-data-encryption-a8e7cacfa8e8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https://sultanov.dev/blog/database-column-level-encryption-with-spring-data-jpa/</a:t>
            </a:r>
            <a:endParaRPr/>
          </a:p>
        </p:txBody>
      </p:sp>
      <p:pic>
        <p:nvPicPr>
          <p:cNvPr id="133" name="Google Shape;133;p23"/>
          <p:cNvPicPr preferRelativeResize="0"/>
          <p:nvPr/>
        </p:nvPicPr>
        <p:blipFill>
          <a:blip r:embed="rId4">
            <a:alphaModFix/>
          </a:blip>
          <a:stretch>
            <a:fillRect/>
          </a:stretch>
        </p:blipFill>
        <p:spPr>
          <a:xfrm>
            <a:off x="2760700" y="756750"/>
            <a:ext cx="6154100" cy="2874375"/>
          </a:xfrm>
          <a:prstGeom prst="rect">
            <a:avLst/>
          </a:prstGeom>
          <a:noFill/>
          <a:ln>
            <a:noFill/>
          </a:ln>
        </p:spPr>
      </p:pic>
      <p:sp>
        <p:nvSpPr>
          <p:cNvPr id="134" name="Google Shape;134;p23"/>
          <p:cNvSpPr txBox="1"/>
          <p:nvPr/>
        </p:nvSpPr>
        <p:spPr>
          <a:xfrm>
            <a:off x="162625" y="3578075"/>
            <a:ext cx="855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https://sunitkatkar.blogspot.com/2018/04/spring-boot-2-generic-jpa-converter-to.html</a:t>
            </a:r>
            <a:endParaRPr/>
          </a:p>
          <a:p>
            <a:pPr indent="0" lvl="0" marL="0" rtl="0" algn="l">
              <a:spcBef>
                <a:spcPts val="0"/>
              </a:spcBef>
              <a:spcAft>
                <a:spcPts val="0"/>
              </a:spcAft>
              <a:buNone/>
            </a:pPr>
            <a:r>
              <a:rPr lang="en"/>
              <a:t>https://vladmihalcea.com/how-to-encrypt-and-decrypt-data-with-hibernate/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https://www.baeldung.com/spring-boot-jasypt</a:t>
            </a:r>
            <a:endParaRPr/>
          </a:p>
          <a:p>
            <a:pPr indent="0" lvl="0" marL="0" rtl="0" algn="l">
              <a:spcBef>
                <a:spcPts val="0"/>
              </a:spcBef>
              <a:spcAft>
                <a:spcPts val="0"/>
              </a:spcAft>
              <a:buNone/>
            </a:pPr>
            <a:r>
              <a:rPr lang="en"/>
              <a:t>https://www.geeksforgeeks.org/how-to-encrypt-passwords-in-a-spring-boot-project-using-jasypt/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05000" y="-79227"/>
            <a:ext cx="7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Flow Diagram</a:t>
            </a:r>
            <a:endParaRPr b="1"/>
          </a:p>
        </p:txBody>
      </p:sp>
      <p:pic>
        <p:nvPicPr>
          <p:cNvPr id="61" name="Google Shape;61;p14"/>
          <p:cNvPicPr preferRelativeResize="0"/>
          <p:nvPr/>
        </p:nvPicPr>
        <p:blipFill rotWithShape="1">
          <a:blip r:embed="rId3">
            <a:alphaModFix/>
          </a:blip>
          <a:srcRect b="0" l="0" r="0" t="0"/>
          <a:stretch/>
        </p:blipFill>
        <p:spPr>
          <a:xfrm>
            <a:off x="5982605" y="507700"/>
            <a:ext cx="2311807" cy="1454368"/>
          </a:xfrm>
          <a:prstGeom prst="rect">
            <a:avLst/>
          </a:prstGeom>
          <a:noFill/>
          <a:ln>
            <a:noFill/>
          </a:ln>
        </p:spPr>
      </p:pic>
      <p:sp>
        <p:nvSpPr>
          <p:cNvPr id="62" name="Google Shape;62;p14"/>
          <p:cNvSpPr txBox="1"/>
          <p:nvPr/>
        </p:nvSpPr>
        <p:spPr>
          <a:xfrm>
            <a:off x="5978272" y="-18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get response</a:t>
            </a:r>
            <a:endParaRPr b="1"/>
          </a:p>
        </p:txBody>
      </p:sp>
      <p:sp>
        <p:nvSpPr>
          <p:cNvPr id="63" name="Google Shape;63;p14"/>
          <p:cNvSpPr txBox="1"/>
          <p:nvPr/>
        </p:nvSpPr>
        <p:spPr>
          <a:xfrm>
            <a:off x="5918500" y="301938"/>
            <a:ext cx="252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a:t>
            </a:r>
            <a:endParaRPr/>
          </a:p>
        </p:txBody>
      </p:sp>
      <p:sp>
        <p:nvSpPr>
          <p:cNvPr id="64" name="Google Shape;64;p14"/>
          <p:cNvSpPr txBox="1"/>
          <p:nvPr/>
        </p:nvSpPr>
        <p:spPr>
          <a:xfrm>
            <a:off x="5832700" y="2009513"/>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https://119.8.63.144:30099/mec/appstore/v1/apps/e261211d80d04cb6aed00e5cd1f2cd11/packages</a:t>
            </a:r>
            <a:endParaRPr/>
          </a:p>
        </p:txBody>
      </p:sp>
      <p:grpSp>
        <p:nvGrpSpPr>
          <p:cNvPr id="65" name="Google Shape;65;p14"/>
          <p:cNvGrpSpPr/>
          <p:nvPr/>
        </p:nvGrpSpPr>
        <p:grpSpPr>
          <a:xfrm>
            <a:off x="5978078" y="2522059"/>
            <a:ext cx="2833218" cy="1393967"/>
            <a:chOff x="5083384" y="3604625"/>
            <a:chExt cx="4539686" cy="2500838"/>
          </a:xfrm>
        </p:grpSpPr>
        <p:pic>
          <p:nvPicPr>
            <p:cNvPr id="66" name="Google Shape;66;p14"/>
            <p:cNvPicPr preferRelativeResize="0"/>
            <p:nvPr/>
          </p:nvPicPr>
          <p:blipFill>
            <a:blip r:embed="rId4">
              <a:alphaModFix/>
            </a:blip>
            <a:stretch>
              <a:fillRect/>
            </a:stretch>
          </p:blipFill>
          <p:spPr>
            <a:xfrm>
              <a:off x="5083384" y="3604625"/>
              <a:ext cx="3908216" cy="643483"/>
            </a:xfrm>
            <a:prstGeom prst="rect">
              <a:avLst/>
            </a:prstGeom>
            <a:noFill/>
            <a:ln>
              <a:noFill/>
            </a:ln>
          </p:spPr>
        </p:pic>
        <p:pic>
          <p:nvPicPr>
            <p:cNvPr id="67" name="Google Shape;67;p14"/>
            <p:cNvPicPr preferRelativeResize="0"/>
            <p:nvPr/>
          </p:nvPicPr>
          <p:blipFill>
            <a:blip r:embed="rId5">
              <a:alphaModFix/>
            </a:blip>
            <a:stretch>
              <a:fillRect/>
            </a:stretch>
          </p:blipFill>
          <p:spPr>
            <a:xfrm>
              <a:off x="5117745" y="4248088"/>
              <a:ext cx="4505325" cy="1857375"/>
            </a:xfrm>
            <a:prstGeom prst="rect">
              <a:avLst/>
            </a:prstGeom>
            <a:noFill/>
            <a:ln>
              <a:noFill/>
            </a:ln>
          </p:spPr>
        </p:pic>
      </p:grpSp>
      <p:sp>
        <p:nvSpPr>
          <p:cNvPr id="68" name="Google Shape;68;p14"/>
          <p:cNvSpPr txBox="1"/>
          <p:nvPr/>
        </p:nvSpPr>
        <p:spPr>
          <a:xfrm>
            <a:off x="5832700" y="3805442"/>
            <a:ext cx="3420600" cy="179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u="sng">
                <a:solidFill>
                  <a:schemeClr val="hlink"/>
                </a:solidFill>
                <a:highlight>
                  <a:srgbClr val="FFFFFF"/>
                </a:highlight>
                <a:hlinkClick r:id="rId6"/>
              </a:rPr>
              <a:t>https://119.8.63.144:30099/mec/appstore/v1/apps/e261211d80d04cb6aed00e5cd1f2cd11/packages/b5a6ca9b8f85477bba2cd66fd79d5f98</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7">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69" name="Google Shape;69;p14"/>
          <p:cNvPicPr preferRelativeResize="0"/>
          <p:nvPr/>
        </p:nvPicPr>
        <p:blipFill>
          <a:blip r:embed="rId8">
            <a:alphaModFix/>
          </a:blip>
          <a:stretch>
            <a:fillRect/>
          </a:stretch>
        </p:blipFill>
        <p:spPr>
          <a:xfrm>
            <a:off x="165925" y="252748"/>
            <a:ext cx="5445838" cy="489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Flow Diagram</a:t>
            </a:r>
            <a:endParaRPr b="1">
              <a:solidFill>
                <a:schemeClr val="dk1"/>
              </a:solidFill>
            </a:endParaRPr>
          </a:p>
        </p:txBody>
      </p:sp>
      <p:sp>
        <p:nvSpPr>
          <p:cNvPr id="75" name="Google Shape;75;p15"/>
          <p:cNvSpPr txBox="1"/>
          <p:nvPr/>
        </p:nvSpPr>
        <p:spPr>
          <a:xfrm>
            <a:off x="6088850" y="2829300"/>
            <a:ext cx="156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A86E8"/>
                </a:solidFill>
              </a:rPr>
              <a:t>Stretch goal</a:t>
            </a:r>
            <a:endParaRPr sz="1000">
              <a:solidFill>
                <a:srgbClr val="4A86E8"/>
              </a:solidFill>
            </a:endParaRPr>
          </a:p>
        </p:txBody>
      </p:sp>
      <p:pic>
        <p:nvPicPr>
          <p:cNvPr id="76" name="Google Shape;76;p15"/>
          <p:cNvPicPr preferRelativeResize="0"/>
          <p:nvPr/>
        </p:nvPicPr>
        <p:blipFill>
          <a:blip r:embed="rId3">
            <a:alphaModFix/>
          </a:blip>
          <a:stretch>
            <a:fillRect/>
          </a:stretch>
        </p:blipFill>
        <p:spPr>
          <a:xfrm>
            <a:off x="152400" y="694400"/>
            <a:ext cx="5875450" cy="3366825"/>
          </a:xfrm>
          <a:prstGeom prst="rect">
            <a:avLst/>
          </a:prstGeom>
          <a:noFill/>
          <a:ln>
            <a:noFill/>
          </a:ln>
        </p:spPr>
      </p:pic>
      <p:pic>
        <p:nvPicPr>
          <p:cNvPr id="77" name="Google Shape;77;p15"/>
          <p:cNvPicPr preferRelativeResize="0"/>
          <p:nvPr/>
        </p:nvPicPr>
        <p:blipFill>
          <a:blip r:embed="rId4">
            <a:alphaModFix/>
          </a:blip>
          <a:stretch>
            <a:fillRect/>
          </a:stretch>
        </p:blipFill>
        <p:spPr>
          <a:xfrm>
            <a:off x="4410075" y="3359750"/>
            <a:ext cx="4733925" cy="533400"/>
          </a:xfrm>
          <a:prstGeom prst="rect">
            <a:avLst/>
          </a:prstGeom>
          <a:noFill/>
          <a:ln>
            <a:noFill/>
          </a:ln>
        </p:spPr>
      </p:pic>
      <p:sp>
        <p:nvSpPr>
          <p:cNvPr id="78" name="Google Shape;78;p15"/>
          <p:cNvSpPr txBox="1"/>
          <p:nvPr/>
        </p:nvSpPr>
        <p:spPr>
          <a:xfrm>
            <a:off x="7135850" y="2988600"/>
            <a:ext cx="14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Not tried this soln.</a:t>
            </a:r>
            <a:endParaRPr sz="1000"/>
          </a:p>
        </p:txBody>
      </p:sp>
      <p:sp>
        <p:nvSpPr>
          <p:cNvPr id="79" name="Google Shape;79;p15"/>
          <p:cNvSpPr txBox="1"/>
          <p:nvPr/>
        </p:nvSpPr>
        <p:spPr>
          <a:xfrm>
            <a:off x="5260500" y="1280875"/>
            <a:ext cx="3608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During app Instantiation docker images will be pulled from MECM repo.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 Edge, docker login to MECM repo is must prior to app instantiation</a:t>
            </a:r>
            <a:r>
              <a:rPr lang="en" sz="1200"/>
              <a:t>, this should be handled as part of edgegallery deployment ?</a:t>
            </a:r>
            <a:endParaRPr sz="12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6"/>
          <p:cNvGraphicFramePr/>
          <p:nvPr/>
        </p:nvGraphicFramePr>
        <p:xfrm>
          <a:off x="68925" y="303725"/>
          <a:ext cx="3000000" cy="3000000"/>
        </p:xfrm>
        <a:graphic>
          <a:graphicData uri="http://schemas.openxmlformats.org/drawingml/2006/table">
            <a:tbl>
              <a:tblPr>
                <a:noFill/>
                <a:tableStyleId>{98A1775E-1B0E-4E28-BF93-02A347C5E151}</a:tableStyleId>
              </a:tblPr>
              <a:tblGrid>
                <a:gridCol w="1111225"/>
                <a:gridCol w="4446625"/>
                <a:gridCol w="1353150"/>
                <a:gridCol w="2020525"/>
              </a:tblGrid>
              <a:tr h="396200">
                <a:tc>
                  <a:txBody>
                    <a:bodyPr/>
                    <a:lstStyle/>
                    <a:p>
                      <a:pPr indent="0" lvl="0" marL="0" rtl="0" algn="l">
                        <a:spcBef>
                          <a:spcPts val="0"/>
                        </a:spcBef>
                        <a:spcAft>
                          <a:spcPts val="0"/>
                        </a:spcAft>
                        <a:buNone/>
                      </a:pPr>
                      <a:r>
                        <a:rPr lang="en"/>
                        <a:t>Method</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API</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RequestBody</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Response</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/i</a:t>
                      </a:r>
                      <a:r>
                        <a:rPr lang="en"/>
                        <a:t>nventory/v1/appstores</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None/>
                      </a:pPr>
                      <a:r>
                        <a:rPr lang="en"/>
                        <a:t>ok/error</a:t>
                      </a:r>
                      <a:endParaRPr/>
                    </a:p>
                  </a:txBody>
                  <a:tcPr marT="91425" marB="91425" marR="91425" marL="91425"/>
                </a:tc>
              </a:tr>
              <a:tr h="396200">
                <a:tc>
                  <a:txBody>
                    <a:bodyPr/>
                    <a:lstStyle/>
                    <a:p>
                      <a:pPr indent="0" lvl="0" marL="0" rtl="0" algn="l">
                        <a:spcBef>
                          <a:spcPts val="0"/>
                        </a:spcBef>
                        <a:spcAft>
                          <a:spcPts val="0"/>
                        </a:spcAft>
                        <a:buNone/>
                      </a:pPr>
                      <a:r>
                        <a:rPr lang="en"/>
                        <a:t>PUT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0622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6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18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apm/v1/apppkginfos/</a:t>
                      </a:r>
                      <a:r>
                        <a:rPr lang="en">
                          <a:solidFill>
                            <a:schemeClr val="dk1"/>
                          </a:solidFill>
                        </a:rPr>
                        <a:t>appstores/{appstoreId}</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AppPkgInfos</a:t>
                      </a:r>
                      <a:endParaRPr/>
                    </a:p>
                  </a:txBody>
                  <a:tcPr marT="91425" marB="91425" marR="91425" marL="91425"/>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apm/v1/syncapppkgs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427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apm/v1/syncapppkgs/status?packageIds=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AppPkgsSyncStatus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71775" y="1543050"/>
            <a:ext cx="3679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AppStoreDto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t>    private String appstorePort;</a:t>
            </a:r>
            <a:endParaRPr/>
          </a:p>
          <a:p>
            <a:pPr indent="0" lvl="0" marL="0" rtl="0" algn="l">
              <a:spcBef>
                <a:spcPts val="0"/>
              </a:spcBef>
              <a:spcAft>
                <a:spcPts val="0"/>
              </a:spcAft>
              <a:buNone/>
            </a:pPr>
            <a:r>
              <a:rPr lang="en"/>
              <a:t>    private String appStoreRepoUserName;</a:t>
            </a:r>
            <a:endParaRPr/>
          </a:p>
          <a:p>
            <a:pPr indent="0" lvl="0" marL="0" rtl="0" algn="l">
              <a:spcBef>
                <a:spcPts val="0"/>
              </a:spcBef>
              <a:spcAft>
                <a:spcPts val="0"/>
              </a:spcAft>
              <a:buNone/>
            </a:pPr>
            <a:r>
              <a:rPr lang="en"/>
              <a:t>    private String appStoreRepoPassword;</a:t>
            </a:r>
            <a:endParaRPr/>
          </a:p>
          <a:p>
            <a:pPr indent="0" lvl="0" marL="0" rtl="0" algn="l">
              <a:spcBef>
                <a:spcPts val="0"/>
              </a:spcBef>
              <a:spcAft>
                <a:spcPts val="0"/>
              </a:spcAft>
              <a:buNone/>
            </a:pPr>
            <a:r>
              <a:rPr lang="en"/>
              <a:t>    private String appStoreRepoURL;</a:t>
            </a:r>
            <a:endParaRPr/>
          </a:p>
          <a:p>
            <a:pPr indent="0" lvl="0" marL="0" rtl="0" algn="l">
              <a:spcBef>
                <a:spcPts val="0"/>
              </a:spcBef>
              <a:spcAft>
                <a:spcPts val="0"/>
              </a:spcAft>
              <a:buNone/>
            </a:pPr>
            <a:r>
              <a:rPr lang="en"/>
              <a:t>}</a:t>
            </a:r>
            <a:endParaRPr/>
          </a:p>
        </p:txBody>
      </p:sp>
      <p:sp>
        <p:nvSpPr>
          <p:cNvPr id="90" name="Google Shape;90;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7"/>
          <p:cNvSpPr txBox="1"/>
          <p:nvPr/>
        </p:nvSpPr>
        <p:spPr>
          <a:xfrm>
            <a:off x="71775" y="400200"/>
            <a:ext cx="386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AppStoreDtos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List&lt;</a:t>
            </a:r>
            <a:r>
              <a:rPr lang="en">
                <a:solidFill>
                  <a:schemeClr val="dk1"/>
                </a:solidFill>
              </a:rPr>
              <a:t>AppStoreDto&gt;</a:t>
            </a:r>
            <a:r>
              <a:rPr lang="en"/>
              <a:t> appStoreDto;</a:t>
            </a:r>
            <a:endParaRPr/>
          </a:p>
          <a:p>
            <a:pPr indent="0" lvl="0" marL="0" rtl="0" algn="l">
              <a:spcBef>
                <a:spcPts val="0"/>
              </a:spcBef>
              <a:spcAft>
                <a:spcPts val="0"/>
              </a:spcAft>
              <a:buNone/>
            </a:pPr>
            <a:r>
              <a:rPr lang="en"/>
              <a:t>}</a:t>
            </a:r>
            <a:endParaRPr/>
          </a:p>
        </p:txBody>
      </p:sp>
      <p:sp>
        <p:nvSpPr>
          <p:cNvPr id="92" name="Google Shape;92;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7"/>
          <p:cNvSpPr txBox="1"/>
          <p:nvPr/>
        </p:nvSpPr>
        <p:spPr>
          <a:xfrm>
            <a:off x="3409050" y="224150"/>
            <a:ext cx="3000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AppPkgInfos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1"/>
                </a:solidFill>
              </a:rPr>
              <a:t>private String packageId;</a:t>
            </a:r>
            <a:endParaRPr>
              <a:solidFill>
                <a:schemeClr val="dk1"/>
              </a:solidFill>
            </a:endParaRPr>
          </a:p>
          <a:p>
            <a:pPr indent="0" lvl="0" marL="0" rtl="0" algn="l">
              <a:spcBef>
                <a:spcPts val="0"/>
              </a:spcBef>
              <a:spcAft>
                <a:spcPts val="0"/>
              </a:spcAft>
              <a:buNone/>
            </a:pPr>
            <a:r>
              <a:rPr lang="en">
                <a:solidFill>
                  <a:schemeClr val="dk1"/>
                </a:solidFill>
              </a:rPr>
              <a:t>    private String size;</a:t>
            </a:r>
            <a:endParaRPr>
              <a:solidFill>
                <a:schemeClr val="dk1"/>
              </a:solidFill>
            </a:endParaRPr>
          </a:p>
          <a:p>
            <a:pPr indent="0" lvl="0" marL="0" rtl="0" algn="l">
              <a:spcBef>
                <a:spcPts val="0"/>
              </a:spcBef>
              <a:spcAft>
                <a:spcPts val="0"/>
              </a:spcAft>
              <a:buNone/>
            </a:pPr>
            <a:r>
              <a:rPr lang="en">
                <a:solidFill>
                  <a:schemeClr val="dk1"/>
                </a:solidFill>
              </a:rPr>
              <a:t>    private String createTime;</a:t>
            </a:r>
            <a:endParaRPr>
              <a:solidFill>
                <a:schemeClr val="dk1"/>
              </a:solidFill>
            </a:endParaRPr>
          </a:p>
          <a:p>
            <a:pPr indent="0" lvl="0" marL="0" rtl="0" algn="l">
              <a:spcBef>
                <a:spcPts val="0"/>
              </a:spcBef>
              <a:spcAft>
                <a:spcPts val="0"/>
              </a:spcAft>
              <a:buNone/>
            </a:pPr>
            <a:r>
              <a:rPr lang="en">
                <a:solidFill>
                  <a:schemeClr val="dk1"/>
                </a:solidFill>
              </a:rPr>
              <a:t>    private String name;</a:t>
            </a:r>
            <a:endParaRPr>
              <a:solidFill>
                <a:schemeClr val="dk1"/>
              </a:solidFill>
            </a:endParaRPr>
          </a:p>
          <a:p>
            <a:pPr indent="0" lvl="0" marL="0" rtl="0" algn="l">
              <a:spcBef>
                <a:spcPts val="0"/>
              </a:spcBef>
              <a:spcAft>
                <a:spcPts val="0"/>
              </a:spcAft>
              <a:buNone/>
            </a:pPr>
            <a:r>
              <a:rPr lang="en">
                <a:solidFill>
                  <a:schemeClr val="dk1"/>
                </a:solidFill>
              </a:rPr>
              <a:t>    private String version;</a:t>
            </a:r>
            <a:endParaRPr>
              <a:solidFill>
                <a:schemeClr val="dk1"/>
              </a:solidFill>
            </a:endParaRPr>
          </a:p>
          <a:p>
            <a:pPr indent="0" lvl="0" marL="0" rtl="0" algn="l">
              <a:spcBef>
                <a:spcPts val="0"/>
              </a:spcBef>
              <a:spcAft>
                <a:spcPts val="0"/>
              </a:spcAft>
              <a:buNone/>
            </a:pPr>
            <a:r>
              <a:rPr lang="en">
                <a:solidFill>
                  <a:schemeClr val="dk1"/>
                </a:solidFill>
              </a:rPr>
              <a:t>    private String type;</a:t>
            </a:r>
            <a:endParaRPr>
              <a:solidFill>
                <a:schemeClr val="dk1"/>
              </a:solidFill>
            </a:endParaRPr>
          </a:p>
          <a:p>
            <a:pPr indent="0" lvl="0" marL="0" rtl="0" algn="l">
              <a:spcBef>
                <a:spcPts val="0"/>
              </a:spcBef>
              <a:spcAft>
                <a:spcPts val="0"/>
              </a:spcAft>
              <a:buNone/>
            </a:pPr>
            <a:r>
              <a:rPr lang="en">
                <a:solidFill>
                  <a:schemeClr val="dk1"/>
                </a:solidFill>
              </a:rPr>
              <a:t>    private String affinity;</a:t>
            </a:r>
            <a:endParaRPr>
              <a:solidFill>
                <a:schemeClr val="dk1"/>
              </a:solidFill>
            </a:endParaRPr>
          </a:p>
          <a:p>
            <a:pPr indent="0" lvl="0" marL="0" rtl="0" algn="l">
              <a:spcBef>
                <a:spcPts val="0"/>
              </a:spcBef>
              <a:spcAft>
                <a:spcPts val="0"/>
              </a:spcAft>
              <a:buNone/>
            </a:pPr>
            <a:r>
              <a:rPr lang="en">
                <a:solidFill>
                  <a:schemeClr val="dk1"/>
                </a:solidFill>
              </a:rPr>
              <a:t>    private String industry;</a:t>
            </a:r>
            <a:endParaRPr>
              <a:solidFill>
                <a:schemeClr val="dk1"/>
              </a:solidFill>
            </a:endParaRPr>
          </a:p>
          <a:p>
            <a:pPr indent="0" lvl="0" marL="0" rtl="0" algn="l">
              <a:spcBef>
                <a:spcPts val="0"/>
              </a:spcBef>
              <a:spcAft>
                <a:spcPts val="0"/>
              </a:spcAft>
              <a:buNone/>
            </a:pPr>
            <a:r>
              <a:rPr lang="en">
                <a:solidFill>
                  <a:schemeClr val="dk1"/>
                </a:solidFill>
              </a:rPr>
              <a:t>    private String contact;</a:t>
            </a:r>
            <a:endParaRPr>
              <a:solidFill>
                <a:schemeClr val="dk1"/>
              </a:solidFill>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userId;</a:t>
            </a:r>
            <a:endParaRPr>
              <a:solidFill>
                <a:schemeClr val="dk1"/>
              </a:solidFill>
            </a:endParaRPr>
          </a:p>
          <a:p>
            <a:pPr indent="0" lvl="0" marL="0" rtl="0" algn="l">
              <a:spcBef>
                <a:spcPts val="0"/>
              </a:spcBef>
              <a:spcAft>
                <a:spcPts val="0"/>
              </a:spcAft>
              <a:buNone/>
            </a:pPr>
            <a:r>
              <a:rPr lang="en">
                <a:solidFill>
                  <a:schemeClr val="dk1"/>
                </a:solidFill>
              </a:rPr>
              <a:t>    private String userName;</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solidFill>
                  <a:schemeClr val="dk1"/>
                </a:solidFill>
              </a:rPr>
              <a:t>    private String shortDesc;</a:t>
            </a:r>
            <a:endParaRPr>
              <a:solidFill>
                <a:schemeClr val="dk1"/>
              </a:solidFill>
            </a:endParaRPr>
          </a:p>
          <a:p>
            <a:pPr indent="0" lvl="0" marL="0" rtl="0" algn="l">
              <a:spcBef>
                <a:spcPts val="0"/>
              </a:spcBef>
              <a:spcAft>
                <a:spcPts val="0"/>
              </a:spcAft>
              <a:buNone/>
            </a:pPr>
            <a:r>
              <a:rPr lang="en">
                <a:solidFill>
                  <a:schemeClr val="dk1"/>
                </a:solidFill>
              </a:rPr>
              <a:t>    private String testTaskId;</a:t>
            </a:r>
            <a:endParaRPr>
              <a:solidFill>
                <a:schemeClr val="dk1"/>
              </a:solidFill>
            </a:endParaRPr>
          </a:p>
          <a:p>
            <a:pPr indent="0" lvl="0" marL="0" rtl="0" algn="l">
              <a:spcBef>
                <a:spcPts val="0"/>
              </a:spcBef>
              <a:spcAft>
                <a:spcPts val="0"/>
              </a:spcAft>
              <a:buNone/>
            </a:pPr>
            <a:r>
              <a:rPr lang="en">
                <a:solidFill>
                  <a:schemeClr val="dk1"/>
                </a:solidFill>
              </a:rPr>
              <a:t>    private String provider;</a:t>
            </a:r>
            <a:endParaRPr/>
          </a:p>
          <a:p>
            <a:pPr indent="0" lvl="0" marL="0" rtl="0" algn="l">
              <a:spcBef>
                <a:spcPts val="0"/>
              </a:spcBef>
              <a:spcAft>
                <a:spcPts val="0"/>
              </a:spcAft>
              <a:buNone/>
            </a:pPr>
            <a:r>
              <a:rPr lang="en"/>
              <a:t>}</a:t>
            </a:r>
            <a:endParaRPr/>
          </a:p>
        </p:txBody>
      </p:sp>
      <p:sp>
        <p:nvSpPr>
          <p:cNvPr id="94" name="Google Shape;94;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p17"/>
          <p:cNvSpPr txBox="1"/>
          <p:nvPr/>
        </p:nvSpPr>
        <p:spPr>
          <a:xfrm>
            <a:off x="6228925" y="9538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AppPkgsSync</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p>
          <a:p>
            <a:pPr indent="0" lvl="0" marL="0" rtl="0" algn="l">
              <a:spcBef>
                <a:spcPts val="0"/>
              </a:spcBef>
              <a:spcAft>
                <a:spcPts val="0"/>
              </a:spcAft>
              <a:buNone/>
            </a:pPr>
            <a:r>
              <a:rPr lang="en"/>
              <a:t>}</a:t>
            </a:r>
            <a:endParaRPr/>
          </a:p>
        </p:txBody>
      </p:sp>
      <p:sp>
        <p:nvSpPr>
          <p:cNvPr id="96" name="Google Shape;96;p17"/>
          <p:cNvSpPr txBox="1"/>
          <p:nvPr/>
        </p:nvSpPr>
        <p:spPr>
          <a:xfrm>
            <a:off x="5740250" y="2464250"/>
            <a:ext cx="362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AppPkgsSyncStatus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Open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152400" y="152400"/>
            <a:ext cx="3273552" cy="3364325"/>
          </a:xfrm>
          <a:prstGeom prst="rect">
            <a:avLst/>
          </a:prstGeom>
          <a:noFill/>
          <a:ln>
            <a:noFill/>
          </a:ln>
        </p:spPr>
      </p:pic>
      <p:pic>
        <p:nvPicPr>
          <p:cNvPr id="107" name="Google Shape;107;p19"/>
          <p:cNvPicPr preferRelativeResize="0"/>
          <p:nvPr/>
        </p:nvPicPr>
        <p:blipFill>
          <a:blip r:embed="rId4">
            <a:alphaModFix/>
          </a:blip>
          <a:stretch>
            <a:fillRect/>
          </a:stretch>
        </p:blipFill>
        <p:spPr>
          <a:xfrm>
            <a:off x="4540900" y="152400"/>
            <a:ext cx="4573980" cy="3364325"/>
          </a:xfrm>
          <a:prstGeom prst="rect">
            <a:avLst/>
          </a:prstGeom>
          <a:noFill/>
          <a:ln>
            <a:noFill/>
          </a:ln>
        </p:spPr>
      </p:pic>
      <p:pic>
        <p:nvPicPr>
          <p:cNvPr id="108" name="Google Shape;108;p19"/>
          <p:cNvPicPr preferRelativeResize="0"/>
          <p:nvPr/>
        </p:nvPicPr>
        <p:blipFill>
          <a:blip r:embed="rId5">
            <a:alphaModFix/>
          </a:blip>
          <a:stretch>
            <a:fillRect/>
          </a:stretch>
        </p:blipFill>
        <p:spPr>
          <a:xfrm>
            <a:off x="5485099" y="2212925"/>
            <a:ext cx="3629775" cy="3833024"/>
          </a:xfrm>
          <a:prstGeom prst="rect">
            <a:avLst/>
          </a:prstGeom>
          <a:noFill/>
          <a:ln>
            <a:noFill/>
          </a:ln>
        </p:spPr>
      </p:pic>
      <p:pic>
        <p:nvPicPr>
          <p:cNvPr id="109" name="Google Shape;109;p19"/>
          <p:cNvPicPr preferRelativeResize="0"/>
          <p:nvPr/>
        </p:nvPicPr>
        <p:blipFill>
          <a:blip r:embed="rId6">
            <a:alphaModFix/>
          </a:blip>
          <a:stretch>
            <a:fillRect/>
          </a:stretch>
        </p:blipFill>
        <p:spPr>
          <a:xfrm>
            <a:off x="1022152" y="2400200"/>
            <a:ext cx="4471674" cy="2934250"/>
          </a:xfrm>
          <a:prstGeom prst="rect">
            <a:avLst/>
          </a:prstGeom>
          <a:noFill/>
          <a:ln>
            <a:noFill/>
          </a:ln>
        </p:spPr>
      </p:pic>
      <p:sp>
        <p:nvSpPr>
          <p:cNvPr id="110" name="Google Shape;110;p19"/>
          <p:cNvSpPr txBox="1"/>
          <p:nvPr/>
        </p:nvSpPr>
        <p:spPr>
          <a:xfrm>
            <a:off x="2236825" y="1196175"/>
            <a:ext cx="253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Can this be standardised to provide image name as part of values.yaml ?</a:t>
            </a:r>
            <a:endParaRPr>
              <a:solidFill>
                <a:srgbClr val="FF0000"/>
              </a:solidFill>
            </a:endParaRPr>
          </a:p>
        </p:txBody>
      </p:sp>
      <p:sp>
        <p:nvSpPr>
          <p:cNvPr id="111" name="Google Shape;111;p19"/>
          <p:cNvSpPr/>
          <p:nvPr/>
        </p:nvSpPr>
        <p:spPr>
          <a:xfrm rot="-9039640">
            <a:off x="164771" y="877885"/>
            <a:ext cx="457365" cy="51448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8596299">
            <a:off x="949533" y="3013224"/>
            <a:ext cx="1238584" cy="906601"/>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270125" y="310650"/>
            <a:ext cx="8374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Delete image in repo scenario:</a:t>
            </a:r>
            <a:endParaRPr/>
          </a:p>
          <a:p>
            <a:pPr indent="0" lvl="0" marL="0" rtl="0" algn="l">
              <a:spcBef>
                <a:spcPts val="0"/>
              </a:spcBef>
              <a:spcAft>
                <a:spcPts val="0"/>
              </a:spcAft>
              <a:buNone/>
            </a:pPr>
            <a:r>
              <a:rPr lang="en"/>
              <a:t>How to delete docker images in MECM repo when image is used by some other application package</a:t>
            </a:r>
            <a:endParaRPr/>
          </a:p>
          <a:p>
            <a:pPr indent="0" lvl="0" marL="0" rtl="0" algn="l">
              <a:spcBef>
                <a:spcPts val="0"/>
              </a:spcBef>
              <a:spcAft>
                <a:spcPts val="0"/>
              </a:spcAft>
              <a:buNone/>
            </a:pPr>
            <a:r>
              <a:rPr lang="en"/>
              <a:t> Possible soln: maintain count for docker image used by application packages.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mechanism to store app store repo password in DB:</a:t>
            </a:r>
            <a:endParaRPr/>
          </a:p>
          <a:p>
            <a:pPr indent="0" lvl="0" marL="0" rtl="0" algn="l">
              <a:spcBef>
                <a:spcPts val="0"/>
              </a:spcBef>
              <a:spcAft>
                <a:spcPts val="0"/>
              </a:spcAft>
              <a:buNone/>
            </a:pPr>
            <a:r>
              <a:rPr lang="en"/>
              <a:t>How to get master key used to encrypt/decrypt app store repo password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4. </a:t>
            </a:r>
            <a:r>
              <a:rPr lang="en">
                <a:solidFill>
                  <a:schemeClr val="dk1"/>
                </a:solidFill>
              </a:rPr>
              <a:t>mechanism to store MECM repo password in APM</a:t>
            </a:r>
            <a:endParaRPr>
              <a:solidFill>
                <a:schemeClr val="dk1"/>
              </a:solidFill>
            </a:endParaRPr>
          </a:p>
          <a:p>
            <a:pPr indent="0" lvl="0" marL="0" rtl="0" algn="l">
              <a:spcBef>
                <a:spcPts val="0"/>
              </a:spcBef>
              <a:spcAft>
                <a:spcPts val="0"/>
              </a:spcAft>
              <a:buNone/>
            </a:pPr>
            <a:r>
              <a:rPr lang="en">
                <a:solidFill>
                  <a:schemeClr val="dk1"/>
                </a:solidFill>
              </a:rPr>
              <a:t>APM communicate with MECM repo, how to  get masterkey and password and how to store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 Edge will pull docker images from MECM repo during instantiation, Edge docker should be logged in to MECM repo  prior to app instantiation, this is done as part of edgegallery deployment using deployment scripts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