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49ADD8-ECE0-475D-B84D-480E9AB98C38}">
  <a:tblStyle styleId="{3B49ADD8-ECE0-475D-B84D-480E9AB98C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5f49f775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5f49f775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5f49f77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5f49f77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dea9fea9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dea9fea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5f49f775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5f49f775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5f49f77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5f49f77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5f49f775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5f49f775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5f49f775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5f49f775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e679f5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e679f5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5f49f775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5f49f775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5e679f59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5e679f59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5f49f775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5f49f775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5f49f77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5f49f77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d81eee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d81eee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5f49f77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5f49f77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5f49f775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5f49f775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medium.com/faun/spring-boot-jpa-data-encryption-a8e7cacfa8e8" TargetMode="External"/><Relationship Id="rId4" Type="http://schemas.openxmlformats.org/officeDocument/2006/relationships/image" Target="../media/image10.png"/><Relationship Id="rId5" Type="http://schemas.openxmlformats.org/officeDocument/2006/relationships/hyperlink" Target="https://sunitkatkar.blogspot.com/2018/04/spring-boot-2-generic-jpa-converter-to.html" TargetMode="External"/><Relationship Id="rId6" Type="http://schemas.openxmlformats.org/officeDocument/2006/relationships/hyperlink" Target="https://www.baeldung.com/spring-boot-jasy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hyperlink" Target="https://119.8.63.144:30099//mec/appstore/v1/apps/e261211d80d04cb6aed00e5cd1f2cd11/packages/b5a6ca9b8f85477bba2cd66fd79d5f98" TargetMode="External"/><Relationship Id="rId7" Type="http://schemas.openxmlformats.org/officeDocument/2006/relationships/hyperlink" Target="https://119.8.63.144:30099//mec/appstore/v1/apps/e261211d80d04cb6aed00e5cd1f2cd11/packages/b5a6ca9b8f85477bba2cd66fd79d5f98" TargetMode="External"/><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119.8.63.144:30099//mec/appstore/v1/apps/e261211d80d04cb6aed00e5cd1f2cd11/packages/b5a6ca9b8f85477bba2cd66fd79d5f98"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Management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Open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152400" y="152400"/>
            <a:ext cx="3273552" cy="3364325"/>
          </a:xfrm>
          <a:prstGeom prst="rect">
            <a:avLst/>
          </a:prstGeom>
          <a:noFill/>
          <a:ln>
            <a:noFill/>
          </a:ln>
        </p:spPr>
      </p:pic>
      <p:pic>
        <p:nvPicPr>
          <p:cNvPr id="149" name="Google Shape;149;p23"/>
          <p:cNvPicPr preferRelativeResize="0"/>
          <p:nvPr/>
        </p:nvPicPr>
        <p:blipFill>
          <a:blip r:embed="rId4">
            <a:alphaModFix/>
          </a:blip>
          <a:stretch>
            <a:fillRect/>
          </a:stretch>
        </p:blipFill>
        <p:spPr>
          <a:xfrm>
            <a:off x="4540900" y="152400"/>
            <a:ext cx="4573980" cy="3364325"/>
          </a:xfrm>
          <a:prstGeom prst="rect">
            <a:avLst/>
          </a:prstGeom>
          <a:noFill/>
          <a:ln>
            <a:noFill/>
          </a:ln>
        </p:spPr>
      </p:pic>
      <p:pic>
        <p:nvPicPr>
          <p:cNvPr id="150" name="Google Shape;150;p23"/>
          <p:cNvPicPr preferRelativeResize="0"/>
          <p:nvPr/>
        </p:nvPicPr>
        <p:blipFill>
          <a:blip r:embed="rId5">
            <a:alphaModFix/>
          </a:blip>
          <a:stretch>
            <a:fillRect/>
          </a:stretch>
        </p:blipFill>
        <p:spPr>
          <a:xfrm>
            <a:off x="5485099" y="2212925"/>
            <a:ext cx="3629775" cy="3833024"/>
          </a:xfrm>
          <a:prstGeom prst="rect">
            <a:avLst/>
          </a:prstGeom>
          <a:noFill/>
          <a:ln>
            <a:noFill/>
          </a:ln>
        </p:spPr>
      </p:pic>
      <p:pic>
        <p:nvPicPr>
          <p:cNvPr id="151" name="Google Shape;151;p23"/>
          <p:cNvPicPr preferRelativeResize="0"/>
          <p:nvPr/>
        </p:nvPicPr>
        <p:blipFill>
          <a:blip r:embed="rId6">
            <a:alphaModFix/>
          </a:blip>
          <a:stretch>
            <a:fillRect/>
          </a:stretch>
        </p:blipFill>
        <p:spPr>
          <a:xfrm>
            <a:off x="1022152" y="2400200"/>
            <a:ext cx="4471674" cy="2934250"/>
          </a:xfrm>
          <a:prstGeom prst="rect">
            <a:avLst/>
          </a:prstGeom>
          <a:noFill/>
          <a:ln>
            <a:noFill/>
          </a:ln>
        </p:spPr>
      </p:pic>
      <p:sp>
        <p:nvSpPr>
          <p:cNvPr id="152" name="Google Shape;152;p23"/>
          <p:cNvSpPr txBox="1"/>
          <p:nvPr/>
        </p:nvSpPr>
        <p:spPr>
          <a:xfrm>
            <a:off x="2236825" y="1196175"/>
            <a:ext cx="253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Can this be standardised to provide image name as part of values.yaml ?</a:t>
            </a:r>
            <a:endParaRPr>
              <a:solidFill>
                <a:srgbClr val="FF0000"/>
              </a:solidFill>
            </a:endParaRPr>
          </a:p>
        </p:txBody>
      </p:sp>
      <p:sp>
        <p:nvSpPr>
          <p:cNvPr id="153" name="Google Shape;153;p23"/>
          <p:cNvSpPr/>
          <p:nvPr/>
        </p:nvSpPr>
        <p:spPr>
          <a:xfrm rot="-9039640">
            <a:off x="164771" y="877885"/>
            <a:ext cx="457365" cy="51448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8596299">
            <a:off x="949533" y="3013224"/>
            <a:ext cx="1238584" cy="906601"/>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71725" y="0"/>
            <a:ext cx="4272900" cy="3902806"/>
          </a:xfrm>
          <a:prstGeom prst="rect">
            <a:avLst/>
          </a:prstGeom>
          <a:noFill/>
          <a:ln>
            <a:noFill/>
          </a:ln>
        </p:spPr>
      </p:pic>
      <p:pic>
        <p:nvPicPr>
          <p:cNvPr id="160" name="Google Shape;160;p24"/>
          <p:cNvPicPr preferRelativeResize="0"/>
          <p:nvPr/>
        </p:nvPicPr>
        <p:blipFill>
          <a:blip r:embed="rId4">
            <a:alphaModFix/>
          </a:blip>
          <a:stretch>
            <a:fillRect/>
          </a:stretch>
        </p:blipFill>
        <p:spPr>
          <a:xfrm>
            <a:off x="3581400" y="1543974"/>
            <a:ext cx="5660125" cy="1618737"/>
          </a:xfrm>
          <a:prstGeom prst="rect">
            <a:avLst/>
          </a:prstGeom>
          <a:noFill/>
          <a:ln>
            <a:noFill/>
          </a:ln>
        </p:spPr>
      </p:pic>
      <p:sp>
        <p:nvSpPr>
          <p:cNvPr id="161" name="Google Shape;161;p24"/>
          <p:cNvSpPr txBox="1"/>
          <p:nvPr/>
        </p:nvSpPr>
        <p:spPr>
          <a:xfrm>
            <a:off x="5977725" y="1873125"/>
            <a:ext cx="22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Deployment yaml</a:t>
            </a:r>
            <a:endParaRPr b="1">
              <a:solidFill>
                <a:srgbClr val="4A86E8"/>
              </a:solidFill>
            </a:endParaRPr>
          </a:p>
        </p:txBody>
      </p:sp>
      <p:sp>
        <p:nvSpPr>
          <p:cNvPr id="162" name="Google Shape;162;p24"/>
          <p:cNvSpPr txBox="1"/>
          <p:nvPr/>
        </p:nvSpPr>
        <p:spPr>
          <a:xfrm>
            <a:off x="1794275" y="591250"/>
            <a:ext cx="22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values</a:t>
            </a:r>
            <a:r>
              <a:rPr b="1" lang="en">
                <a:solidFill>
                  <a:srgbClr val="4A86E8"/>
                </a:solidFill>
              </a:rPr>
              <a:t> yaml</a:t>
            </a:r>
            <a:endParaRPr b="1">
              <a:solidFill>
                <a:srgbClr val="4A86E8"/>
              </a:solidFill>
            </a:endParaRPr>
          </a:p>
        </p:txBody>
      </p:sp>
      <p:sp>
        <p:nvSpPr>
          <p:cNvPr id="163" name="Google Shape;163;p24"/>
          <p:cNvSpPr txBox="1"/>
          <p:nvPr/>
        </p:nvSpPr>
        <p:spPr>
          <a:xfrm>
            <a:off x="643375" y="3416559"/>
            <a:ext cx="35520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64" name="Google Shape;164;p24"/>
          <p:cNvCxnSpPr/>
          <p:nvPr/>
        </p:nvCxnSpPr>
        <p:spPr>
          <a:xfrm flipH="1" rot="10800000">
            <a:off x="3880425" y="2656225"/>
            <a:ext cx="2234100" cy="8838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4"/>
          <p:cNvCxnSpPr/>
          <p:nvPr/>
        </p:nvCxnSpPr>
        <p:spPr>
          <a:xfrm>
            <a:off x="4198150" y="2586775"/>
            <a:ext cx="44682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270125" y="82050"/>
            <a:ext cx="83742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Delete image in repo scenario:</a:t>
            </a:r>
            <a:endParaRPr/>
          </a:p>
          <a:p>
            <a:pPr indent="0" lvl="0" marL="0" rtl="0" algn="l">
              <a:spcBef>
                <a:spcPts val="0"/>
              </a:spcBef>
              <a:spcAft>
                <a:spcPts val="0"/>
              </a:spcAft>
              <a:buNone/>
            </a:pPr>
            <a:r>
              <a:rPr lang="en"/>
              <a:t>How to delete docker images in MECM repo when image is used by some other application package</a:t>
            </a:r>
            <a:endParaRPr/>
          </a:p>
          <a:p>
            <a:pPr indent="0" lvl="0" marL="0" rtl="0" algn="l">
              <a:spcBef>
                <a:spcPts val="0"/>
              </a:spcBef>
              <a:spcAft>
                <a:spcPts val="0"/>
              </a:spcAft>
              <a:buNone/>
            </a:pPr>
            <a:r>
              <a:rPr lang="en"/>
              <a:t> Possible soln: maintain count for docker image used by application packages.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mechanism to store app store repo password in DB:</a:t>
            </a:r>
            <a:endParaRPr/>
          </a:p>
          <a:p>
            <a:pPr indent="0" lvl="0" marL="0" rtl="0" algn="l">
              <a:spcBef>
                <a:spcPts val="0"/>
              </a:spcBef>
              <a:spcAft>
                <a:spcPts val="0"/>
              </a:spcAft>
              <a:buNone/>
            </a:pPr>
            <a:r>
              <a:rPr lang="en"/>
              <a:t>How to get master key used to encrypt/decrypt app store repo password ←--</a:t>
            </a:r>
            <a:r>
              <a:rPr lang="en">
                <a:solidFill>
                  <a:srgbClr val="FF0000"/>
                </a:solidFill>
              </a:rPr>
              <a:t>(Store in plan test as per Arch community suggestion in v1.1</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4. </a:t>
            </a:r>
            <a:r>
              <a:rPr lang="en">
                <a:solidFill>
                  <a:schemeClr val="dk1"/>
                </a:solidFill>
              </a:rPr>
              <a:t>mechanism to store MECM repo password in APM</a:t>
            </a:r>
            <a:endParaRPr>
              <a:solidFill>
                <a:schemeClr val="dk1"/>
              </a:solidFill>
            </a:endParaRPr>
          </a:p>
          <a:p>
            <a:pPr indent="0" lvl="0" marL="0" rtl="0" algn="l">
              <a:spcBef>
                <a:spcPts val="0"/>
              </a:spcBef>
              <a:spcAft>
                <a:spcPts val="0"/>
              </a:spcAft>
              <a:buNone/>
            </a:pPr>
            <a:r>
              <a:rPr lang="en">
                <a:solidFill>
                  <a:schemeClr val="dk1"/>
                </a:solidFill>
              </a:rPr>
              <a:t>APM communicate with MECM repo, how to  get masterkey and password and how to store ? </a:t>
            </a:r>
            <a:r>
              <a:rPr lang="en">
                <a:solidFill>
                  <a:srgbClr val="FF0000"/>
                </a:solidFill>
              </a:rPr>
              <a:t>(Get as plan text as per Arch community suggestion in v1.1</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5. Edge will pull docker images from MECM repo during instantiation, Edge docker should be logged in to MECM repo  prior to app instantiation, this should be done as part of edgegallery deployment using deployment scripts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6.EG Installation team has to install harbor repo and provide its end point to APM during deployment.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BackUp Slides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nvSpPr>
        <p:spPr>
          <a:xfrm>
            <a:off x="0" y="0"/>
            <a:ext cx="891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https://medium.com/faun/spring-boot-jpa-data-encryption-a8e7cacfa8e8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https://sultanov.dev/blog/database-column-level-encryption-with-spring-data-jpa/</a:t>
            </a:r>
            <a:endParaRPr/>
          </a:p>
        </p:txBody>
      </p:sp>
      <p:pic>
        <p:nvPicPr>
          <p:cNvPr id="186" name="Google Shape;186;p28"/>
          <p:cNvPicPr preferRelativeResize="0"/>
          <p:nvPr/>
        </p:nvPicPr>
        <p:blipFill>
          <a:blip r:embed="rId4">
            <a:alphaModFix/>
          </a:blip>
          <a:stretch>
            <a:fillRect/>
          </a:stretch>
        </p:blipFill>
        <p:spPr>
          <a:xfrm>
            <a:off x="2760700" y="756750"/>
            <a:ext cx="6154100" cy="2874375"/>
          </a:xfrm>
          <a:prstGeom prst="rect">
            <a:avLst/>
          </a:prstGeom>
          <a:noFill/>
          <a:ln>
            <a:noFill/>
          </a:ln>
        </p:spPr>
      </p:pic>
      <p:sp>
        <p:nvSpPr>
          <p:cNvPr id="187" name="Google Shape;187;p28"/>
          <p:cNvSpPr txBox="1"/>
          <p:nvPr/>
        </p:nvSpPr>
        <p:spPr>
          <a:xfrm>
            <a:off x="162625" y="3578075"/>
            <a:ext cx="855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https://sunitkatkar.blogspot.com/2018/04/spring-boot-2-generic-jpa-converter-to.html</a:t>
            </a:r>
            <a:endParaRPr/>
          </a:p>
          <a:p>
            <a:pPr indent="0" lvl="0" marL="0" rtl="0" algn="l">
              <a:spcBef>
                <a:spcPts val="0"/>
              </a:spcBef>
              <a:spcAft>
                <a:spcPts val="0"/>
              </a:spcAft>
              <a:buNone/>
            </a:pPr>
            <a:r>
              <a:rPr lang="en"/>
              <a:t>https://vladmihalcea.com/how-to-encrypt-and-decrypt-data-with-hibernate/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https://www.baeldung.com/spring-boot-jasypt</a:t>
            </a:r>
            <a:endParaRPr/>
          </a:p>
          <a:p>
            <a:pPr indent="0" lvl="0" marL="0" rtl="0" algn="l">
              <a:spcBef>
                <a:spcPts val="0"/>
              </a:spcBef>
              <a:spcAft>
                <a:spcPts val="0"/>
              </a:spcAft>
              <a:buNone/>
            </a:pPr>
            <a:r>
              <a:rPr lang="en"/>
              <a:t>https://www.geeksforgeeks.org/how-to-encrypt-passwords-in-a-spring-boot-project-using-jasypt/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9038" y="187800"/>
            <a:ext cx="57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Query APP store packages info</a:t>
            </a:r>
            <a:endParaRPr b="1"/>
          </a:p>
        </p:txBody>
      </p:sp>
      <p:pic>
        <p:nvPicPr>
          <p:cNvPr id="61" name="Google Shape;61;p14"/>
          <p:cNvPicPr preferRelativeResize="0"/>
          <p:nvPr/>
        </p:nvPicPr>
        <p:blipFill rotWithShape="1">
          <a:blip r:embed="rId3">
            <a:alphaModFix/>
          </a:blip>
          <a:srcRect b="0" l="0" r="0" t="0"/>
          <a:stretch/>
        </p:blipFill>
        <p:spPr>
          <a:xfrm>
            <a:off x="5982605" y="507700"/>
            <a:ext cx="2311807" cy="1454368"/>
          </a:xfrm>
          <a:prstGeom prst="rect">
            <a:avLst/>
          </a:prstGeom>
          <a:noFill/>
          <a:ln>
            <a:noFill/>
          </a:ln>
        </p:spPr>
      </p:pic>
      <p:sp>
        <p:nvSpPr>
          <p:cNvPr id="62" name="Google Shape;62;p14"/>
          <p:cNvSpPr txBox="1"/>
          <p:nvPr/>
        </p:nvSpPr>
        <p:spPr>
          <a:xfrm>
            <a:off x="5978272" y="-1850"/>
            <a:ext cx="23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App Store get response</a:t>
            </a:r>
            <a:endParaRPr b="1"/>
          </a:p>
        </p:txBody>
      </p:sp>
      <p:sp>
        <p:nvSpPr>
          <p:cNvPr id="63" name="Google Shape;63;p14"/>
          <p:cNvSpPr txBox="1"/>
          <p:nvPr/>
        </p:nvSpPr>
        <p:spPr>
          <a:xfrm>
            <a:off x="5918500" y="301938"/>
            <a:ext cx="2523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https://119.8.63.144:30099/mec/appstore/v1/apps</a:t>
            </a:r>
            <a:endParaRPr/>
          </a:p>
        </p:txBody>
      </p:sp>
      <p:sp>
        <p:nvSpPr>
          <p:cNvPr id="64" name="Google Shape;64;p14"/>
          <p:cNvSpPr txBox="1"/>
          <p:nvPr/>
        </p:nvSpPr>
        <p:spPr>
          <a:xfrm>
            <a:off x="5832700" y="2009513"/>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https://119.8.63.144:30099/mec/appstore/v1/apps/e261211d80d04cb6aed00e5cd1f2cd11/packages</a:t>
            </a:r>
            <a:endParaRPr/>
          </a:p>
        </p:txBody>
      </p:sp>
      <p:grpSp>
        <p:nvGrpSpPr>
          <p:cNvPr id="65" name="Google Shape;65;p14"/>
          <p:cNvGrpSpPr/>
          <p:nvPr/>
        </p:nvGrpSpPr>
        <p:grpSpPr>
          <a:xfrm>
            <a:off x="5978078" y="2522059"/>
            <a:ext cx="2833218" cy="1393967"/>
            <a:chOff x="5083384" y="3604625"/>
            <a:chExt cx="4539686" cy="2500838"/>
          </a:xfrm>
        </p:grpSpPr>
        <p:pic>
          <p:nvPicPr>
            <p:cNvPr id="66" name="Google Shape;66;p14"/>
            <p:cNvPicPr preferRelativeResize="0"/>
            <p:nvPr/>
          </p:nvPicPr>
          <p:blipFill>
            <a:blip r:embed="rId4">
              <a:alphaModFix/>
            </a:blip>
            <a:stretch>
              <a:fillRect/>
            </a:stretch>
          </p:blipFill>
          <p:spPr>
            <a:xfrm>
              <a:off x="5083384" y="3604625"/>
              <a:ext cx="3908216" cy="643483"/>
            </a:xfrm>
            <a:prstGeom prst="rect">
              <a:avLst/>
            </a:prstGeom>
            <a:noFill/>
            <a:ln>
              <a:noFill/>
            </a:ln>
          </p:spPr>
        </p:pic>
        <p:pic>
          <p:nvPicPr>
            <p:cNvPr id="67" name="Google Shape;67;p14"/>
            <p:cNvPicPr preferRelativeResize="0"/>
            <p:nvPr/>
          </p:nvPicPr>
          <p:blipFill>
            <a:blip r:embed="rId5">
              <a:alphaModFix/>
            </a:blip>
            <a:stretch>
              <a:fillRect/>
            </a:stretch>
          </p:blipFill>
          <p:spPr>
            <a:xfrm>
              <a:off x="5117745" y="4248088"/>
              <a:ext cx="4505325" cy="1857375"/>
            </a:xfrm>
            <a:prstGeom prst="rect">
              <a:avLst/>
            </a:prstGeom>
            <a:noFill/>
            <a:ln>
              <a:noFill/>
            </a:ln>
          </p:spPr>
        </p:pic>
      </p:grpSp>
      <p:sp>
        <p:nvSpPr>
          <p:cNvPr id="68" name="Google Shape;68;p14"/>
          <p:cNvSpPr txBox="1"/>
          <p:nvPr/>
        </p:nvSpPr>
        <p:spPr>
          <a:xfrm>
            <a:off x="5832700" y="3805442"/>
            <a:ext cx="3420600" cy="179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u="sng">
                <a:solidFill>
                  <a:schemeClr val="hlink"/>
                </a:solidFill>
                <a:highlight>
                  <a:srgbClr val="FFFFFF"/>
                </a:highlight>
                <a:hlinkClick r:id="rId6"/>
              </a:rPr>
              <a:t>https://119.8.63.144:30099/mec/appstore/v1/apps/e261211d80d04cb6aed00e5cd1f2cd11/packages/b5a6ca9b8f85477bba2cd66fd79d5f98</a:t>
            </a:r>
            <a:endParaRPr sz="900">
              <a:solidFill>
                <a:srgbClr val="505050"/>
              </a:solidFill>
              <a:highlight>
                <a:srgbClr val="FFFFFF"/>
              </a:highlight>
            </a:endParaRPr>
          </a:p>
          <a:p>
            <a:pPr indent="0" lvl="0" marL="0" rtl="0" algn="l">
              <a:spcBef>
                <a:spcPts val="0"/>
              </a:spcBef>
              <a:spcAft>
                <a:spcPts val="0"/>
              </a:spcAft>
              <a:buNone/>
            </a:pPr>
            <a:r>
              <a:t/>
            </a:r>
            <a:endParaRPr sz="900">
              <a:solidFill>
                <a:srgbClr val="505050"/>
              </a:solidFill>
              <a:highlight>
                <a:srgbClr val="FFFFFF"/>
              </a:highlight>
            </a:endParaRPr>
          </a:p>
          <a:p>
            <a:pPr indent="0" lvl="0" marL="114300" marR="114300" rtl="0" algn="l">
              <a:lnSpc>
                <a:spcPct val="140000"/>
              </a:lnSpc>
              <a:spcBef>
                <a:spcPts val="0"/>
              </a:spcBef>
              <a:spcAft>
                <a:spcPts val="0"/>
              </a:spcAft>
              <a:buNone/>
            </a:pPr>
            <a:r>
              <a:rPr lang="en" sz="900">
                <a:solidFill>
                  <a:srgbClr val="505050"/>
                </a:solidFill>
                <a:highlight>
                  <a:srgbClr val="FFFFFF"/>
                </a:highlight>
              </a:rPr>
              <a:t>GET: </a:t>
            </a:r>
            <a:r>
              <a:rPr lang="en" sz="900" u="sng">
                <a:solidFill>
                  <a:schemeClr val="accent5"/>
                </a:solidFill>
                <a:highlight>
                  <a:srgbClr val="FFFFFF"/>
                </a:highlight>
                <a:hlinkClick r:id="rId7">
                  <a:extLst>
                    <a:ext uri="{A12FA001-AC4F-418D-AE19-62706E023703}">
                      <ahyp:hlinkClr val="tx"/>
                    </a:ext>
                  </a:extLst>
                </a:hlinkClick>
              </a:rPr>
              <a:t>https://119.8.63.144:30099/</a:t>
            </a:r>
            <a:r>
              <a:rPr lang="en" sz="900">
                <a:solidFill>
                  <a:srgbClr val="404040"/>
                </a:solidFill>
                <a:latin typeface="Courier New"/>
                <a:ea typeface="Courier New"/>
                <a:cs typeface="Courier New"/>
                <a:sym typeface="Courier New"/>
              </a:rPr>
              <a:t>mec/appstore/v1/apps/{appId}/packages/{packageId}/action/download</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505050"/>
              </a:solidFill>
              <a:highlight>
                <a:srgbClr val="FFFFFF"/>
              </a:highlight>
            </a:endParaRPr>
          </a:p>
        </p:txBody>
      </p:sp>
      <p:pic>
        <p:nvPicPr>
          <p:cNvPr id="69" name="Google Shape;69;p14"/>
          <p:cNvPicPr preferRelativeResize="0"/>
          <p:nvPr/>
        </p:nvPicPr>
        <p:blipFill>
          <a:blip r:embed="rId8">
            <a:alphaModFix/>
          </a:blip>
          <a:stretch>
            <a:fillRect/>
          </a:stretch>
        </p:blipFill>
        <p:spPr>
          <a:xfrm>
            <a:off x="0" y="931750"/>
            <a:ext cx="5825675" cy="33964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105000" y="150550"/>
            <a:ext cx="57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Sync docker images for the selected application packages</a:t>
            </a:r>
            <a:endParaRPr b="1"/>
          </a:p>
        </p:txBody>
      </p:sp>
      <p:sp>
        <p:nvSpPr>
          <p:cNvPr id="75" name="Google Shape;75;p15"/>
          <p:cNvSpPr txBox="1"/>
          <p:nvPr/>
        </p:nvSpPr>
        <p:spPr>
          <a:xfrm>
            <a:off x="5832597" y="911250"/>
            <a:ext cx="23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APP store url</a:t>
            </a:r>
            <a:endParaRPr b="1"/>
          </a:p>
        </p:txBody>
      </p:sp>
      <p:sp>
        <p:nvSpPr>
          <p:cNvPr id="76" name="Google Shape;76;p15"/>
          <p:cNvSpPr txBox="1"/>
          <p:nvPr/>
        </p:nvSpPr>
        <p:spPr>
          <a:xfrm>
            <a:off x="5632900" y="1151230"/>
            <a:ext cx="3420600" cy="137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rgbClr val="505050"/>
              </a:solidFill>
              <a:highlight>
                <a:srgbClr val="FFFFFF"/>
              </a:highlight>
            </a:endParaRPr>
          </a:p>
          <a:p>
            <a:pPr indent="0" lvl="0" marL="0" rtl="0" algn="l">
              <a:spcBef>
                <a:spcPts val="0"/>
              </a:spcBef>
              <a:spcAft>
                <a:spcPts val="0"/>
              </a:spcAft>
              <a:buNone/>
            </a:pPr>
            <a:r>
              <a:t/>
            </a:r>
            <a:endParaRPr sz="900">
              <a:solidFill>
                <a:srgbClr val="505050"/>
              </a:solidFill>
              <a:highlight>
                <a:srgbClr val="FFFFFF"/>
              </a:highlight>
            </a:endParaRPr>
          </a:p>
          <a:p>
            <a:pPr indent="0" lvl="0" marL="114300" marR="114300" rtl="0" algn="l">
              <a:lnSpc>
                <a:spcPct val="140000"/>
              </a:lnSpc>
              <a:spcBef>
                <a:spcPts val="0"/>
              </a:spcBef>
              <a:spcAft>
                <a:spcPts val="0"/>
              </a:spcAft>
              <a:buNone/>
            </a:pPr>
            <a:r>
              <a:rPr lang="en" sz="900">
                <a:solidFill>
                  <a:srgbClr val="505050"/>
                </a:solidFill>
                <a:highlight>
                  <a:srgbClr val="FFFFFF"/>
                </a:highlight>
              </a:rPr>
              <a:t>GET: </a:t>
            </a:r>
            <a:r>
              <a:rPr lang="en" sz="900" u="sng">
                <a:solidFill>
                  <a:schemeClr val="accent5"/>
                </a:solidFill>
                <a:highlight>
                  <a:srgbClr val="FFFFFF"/>
                </a:highlight>
                <a:hlinkClick r:id="rId3">
                  <a:extLst>
                    <a:ext uri="{A12FA001-AC4F-418D-AE19-62706E023703}">
                      <ahyp:hlinkClr val="tx"/>
                    </a:ext>
                  </a:extLst>
                </a:hlinkClick>
              </a:rPr>
              <a:t>https://119.8.63.144:30099/</a:t>
            </a:r>
            <a:r>
              <a:rPr lang="en" sz="900">
                <a:solidFill>
                  <a:srgbClr val="404040"/>
                </a:solidFill>
                <a:latin typeface="Courier New"/>
                <a:ea typeface="Courier New"/>
                <a:cs typeface="Courier New"/>
                <a:sym typeface="Courier New"/>
              </a:rPr>
              <a:t>mec/appstore/v1/apps/{appId}/packages/{packageId}/action/download</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505050"/>
              </a:solidFill>
              <a:highlight>
                <a:srgbClr val="FFFFFF"/>
              </a:highlight>
            </a:endParaRPr>
          </a:p>
        </p:txBody>
      </p:sp>
      <p:pic>
        <p:nvPicPr>
          <p:cNvPr id="77" name="Google Shape;77;p15"/>
          <p:cNvPicPr preferRelativeResize="0"/>
          <p:nvPr/>
        </p:nvPicPr>
        <p:blipFill>
          <a:blip r:embed="rId4">
            <a:alphaModFix/>
          </a:blip>
          <a:stretch>
            <a:fillRect/>
          </a:stretch>
        </p:blipFill>
        <p:spPr>
          <a:xfrm>
            <a:off x="76200" y="703150"/>
            <a:ext cx="5680199" cy="27126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Distribute flow diagram</a:t>
            </a:r>
            <a:endParaRPr b="1">
              <a:solidFill>
                <a:schemeClr val="dk1"/>
              </a:solidFill>
            </a:endParaRPr>
          </a:p>
        </p:txBody>
      </p:sp>
      <p:sp>
        <p:nvSpPr>
          <p:cNvPr id="83" name="Google Shape;83;p16"/>
          <p:cNvSpPr txBox="1"/>
          <p:nvPr/>
        </p:nvSpPr>
        <p:spPr>
          <a:xfrm>
            <a:off x="5484038" y="2809100"/>
            <a:ext cx="156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rPr>
              <a:t>Stretch goal</a:t>
            </a:r>
            <a:endParaRPr b="1" sz="1000">
              <a:solidFill>
                <a:srgbClr val="FF0000"/>
              </a:solidFill>
            </a:endParaRPr>
          </a:p>
        </p:txBody>
      </p:sp>
      <p:pic>
        <p:nvPicPr>
          <p:cNvPr id="84" name="Google Shape;84;p16"/>
          <p:cNvPicPr preferRelativeResize="0"/>
          <p:nvPr/>
        </p:nvPicPr>
        <p:blipFill rotWithShape="1">
          <a:blip r:embed="rId3">
            <a:alphaModFix/>
          </a:blip>
          <a:srcRect b="0" l="3807" r="5538" t="0"/>
          <a:stretch/>
        </p:blipFill>
        <p:spPr>
          <a:xfrm>
            <a:off x="71300" y="694400"/>
            <a:ext cx="5326326" cy="3366825"/>
          </a:xfrm>
          <a:prstGeom prst="rect">
            <a:avLst/>
          </a:prstGeom>
          <a:noFill/>
          <a:ln>
            <a:noFill/>
          </a:ln>
        </p:spPr>
      </p:pic>
      <p:pic>
        <p:nvPicPr>
          <p:cNvPr id="85" name="Google Shape;85;p16"/>
          <p:cNvPicPr preferRelativeResize="0"/>
          <p:nvPr/>
        </p:nvPicPr>
        <p:blipFill>
          <a:blip r:embed="rId4">
            <a:alphaModFix/>
          </a:blip>
          <a:stretch>
            <a:fillRect/>
          </a:stretch>
        </p:blipFill>
        <p:spPr>
          <a:xfrm>
            <a:off x="4410075" y="3359750"/>
            <a:ext cx="4733925" cy="533400"/>
          </a:xfrm>
          <a:prstGeom prst="rect">
            <a:avLst/>
          </a:prstGeom>
          <a:noFill/>
          <a:ln>
            <a:noFill/>
          </a:ln>
        </p:spPr>
      </p:pic>
      <p:sp>
        <p:nvSpPr>
          <p:cNvPr id="86" name="Google Shape;86;p16"/>
          <p:cNvSpPr txBox="1"/>
          <p:nvPr/>
        </p:nvSpPr>
        <p:spPr>
          <a:xfrm>
            <a:off x="7135850" y="2988600"/>
            <a:ext cx="145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Not tried this soln.</a:t>
            </a:r>
            <a:endParaRPr sz="1000"/>
          </a:p>
        </p:txBody>
      </p:sp>
      <p:sp>
        <p:nvSpPr>
          <p:cNvPr id="87" name="Google Shape;87;p16"/>
          <p:cNvSpPr txBox="1"/>
          <p:nvPr/>
        </p:nvSpPr>
        <p:spPr>
          <a:xfrm>
            <a:off x="5663625" y="747475"/>
            <a:ext cx="3586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During app Instantiation docker images will be pulled from MECM repo.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In Edge, docker login to MECM repo is must, prior to app instantiation</a:t>
            </a:r>
            <a:r>
              <a:rPr lang="en" sz="1200"/>
              <a:t>, this should be handled as part of edgegallery deployment ?</a:t>
            </a:r>
            <a:endParaRPr sz="12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105000" y="225573"/>
            <a:ext cx="74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ATP Distribute/upload package to APM</a:t>
            </a:r>
            <a:endParaRPr b="1"/>
          </a:p>
        </p:txBody>
      </p:sp>
      <p:pic>
        <p:nvPicPr>
          <p:cNvPr id="93" name="Google Shape;93;p17"/>
          <p:cNvPicPr preferRelativeResize="0"/>
          <p:nvPr/>
        </p:nvPicPr>
        <p:blipFill>
          <a:blip r:embed="rId3">
            <a:alphaModFix/>
          </a:blip>
          <a:stretch>
            <a:fillRect/>
          </a:stretch>
        </p:blipFill>
        <p:spPr>
          <a:xfrm>
            <a:off x="152400" y="778173"/>
            <a:ext cx="5248275" cy="3829050"/>
          </a:xfrm>
          <a:prstGeom prst="rect">
            <a:avLst/>
          </a:prstGeom>
          <a:noFill/>
          <a:ln>
            <a:noFill/>
          </a:ln>
        </p:spPr>
      </p:pic>
      <p:sp>
        <p:nvSpPr>
          <p:cNvPr id="94" name="Google Shape;94;p17"/>
          <p:cNvSpPr txBox="1"/>
          <p:nvPr/>
        </p:nvSpPr>
        <p:spPr>
          <a:xfrm>
            <a:off x="5655500" y="817400"/>
            <a:ext cx="3234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Application package may contain</a:t>
            </a:r>
            <a:endParaRPr/>
          </a:p>
          <a:p>
            <a:pPr indent="-317500" lvl="0" marL="457200" rtl="0" algn="l">
              <a:spcBef>
                <a:spcPts val="0"/>
              </a:spcBef>
              <a:spcAft>
                <a:spcPts val="0"/>
              </a:spcAft>
              <a:buSzPts val="1400"/>
              <a:buAutoNum type="arabicPeriod"/>
            </a:pPr>
            <a:r>
              <a:rPr lang="en"/>
              <a:t>Docker image tar files</a:t>
            </a:r>
            <a:endParaRPr/>
          </a:p>
          <a:p>
            <a:pPr indent="-317500" lvl="0" marL="457200" rtl="0" algn="l">
              <a:spcBef>
                <a:spcPts val="0"/>
              </a:spcBef>
              <a:spcAft>
                <a:spcPts val="0"/>
              </a:spcAft>
              <a:buSzPts val="1400"/>
              <a:buAutoNum type="arabicPeriod"/>
            </a:pPr>
            <a:r>
              <a:rPr lang="en"/>
              <a:t>Image URLs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docker images </a:t>
            </a:r>
            <a:r>
              <a:rPr lang="en">
                <a:solidFill>
                  <a:schemeClr val="dk1"/>
                </a:solidFill>
              </a:rPr>
              <a:t>available</a:t>
            </a:r>
            <a:r>
              <a:rPr lang="en"/>
              <a:t>, load those to mecm repo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URL’s are available, pull from the app store and push images to mecm repo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18"/>
          <p:cNvGraphicFramePr/>
          <p:nvPr/>
        </p:nvGraphicFramePr>
        <p:xfrm>
          <a:off x="68925" y="-1075"/>
          <a:ext cx="3000000" cy="3000000"/>
        </p:xfrm>
        <a:graphic>
          <a:graphicData uri="http://schemas.openxmlformats.org/drawingml/2006/table">
            <a:tbl>
              <a:tblPr>
                <a:noFill/>
                <a:tableStyleId>{3B49ADD8-ECE0-475D-B84D-480E9AB98C38}</a:tableStyleId>
              </a:tblPr>
              <a:tblGrid>
                <a:gridCol w="1111225"/>
                <a:gridCol w="4446625"/>
                <a:gridCol w="1353150"/>
                <a:gridCol w="2020525"/>
              </a:tblGrid>
              <a:tr h="396200">
                <a:tc>
                  <a:txBody>
                    <a:bodyPr/>
                    <a:lstStyle/>
                    <a:p>
                      <a:pPr indent="0" lvl="0" marL="0" rtl="0" algn="l">
                        <a:spcBef>
                          <a:spcPts val="0"/>
                        </a:spcBef>
                        <a:spcAft>
                          <a:spcPts val="0"/>
                        </a:spcAft>
                        <a:buNone/>
                      </a:pPr>
                      <a:r>
                        <a:rPr lang="en"/>
                        <a:t>Method</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API</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RequestBody</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Response</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/i</a:t>
                      </a:r>
                      <a:r>
                        <a:rPr lang="en"/>
                        <a:t>nventory/v1/appstores</a:t>
                      </a:r>
                      <a:endParaRPr/>
                    </a:p>
                  </a:txBody>
                  <a:tcPr marT="91425" marB="91425" marR="91425" marL="91425"/>
                </a:tc>
                <a:tc>
                  <a:txBody>
                    <a:bodyPr/>
                    <a:lstStyle/>
                    <a:p>
                      <a:pPr indent="0" lvl="0" marL="0" rtl="0" algn="l">
                        <a:spcBef>
                          <a:spcPts val="0"/>
                        </a:spcBef>
                        <a:spcAft>
                          <a:spcPts val="0"/>
                        </a:spcAft>
                        <a:buNone/>
                      </a:pPr>
                      <a:r>
                        <a:rPr lang="en"/>
                        <a:t>AppStoreDto</a:t>
                      </a:r>
                      <a:endParaRPr/>
                    </a:p>
                  </a:txBody>
                  <a:tcPr marT="91425" marB="91425" marR="91425" marL="91425"/>
                </a:tc>
                <a:tc>
                  <a:txBody>
                    <a:bodyPr/>
                    <a:lstStyle/>
                    <a:p>
                      <a:pPr indent="0" lvl="0" marL="0" rtl="0" algn="l">
                        <a:spcBef>
                          <a:spcPts val="0"/>
                        </a:spcBef>
                        <a:spcAft>
                          <a:spcPts val="0"/>
                        </a:spcAft>
                        <a:buNone/>
                      </a:pPr>
                      <a:r>
                        <a:rPr lang="en"/>
                        <a:t>ok/error</a:t>
                      </a:r>
                      <a:endParaRPr/>
                    </a:p>
                  </a:txBody>
                  <a:tcPr marT="91425" marB="91425" marR="91425" marL="91425"/>
                </a:tc>
              </a:tr>
              <a:tr h="396200">
                <a:tc>
                  <a:txBody>
                    <a:bodyPr/>
                    <a:lstStyle/>
                    <a:p>
                      <a:pPr indent="0" lvl="0" marL="0" rtl="0" algn="l">
                        <a:spcBef>
                          <a:spcPts val="0"/>
                        </a:spcBef>
                        <a:spcAft>
                          <a:spcPts val="0"/>
                        </a:spcAft>
                        <a:buNone/>
                      </a:pPr>
                      <a:r>
                        <a:rPr lang="en"/>
                        <a:t>PUT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None/>
                      </a:pPr>
                      <a:r>
                        <a:rPr lang="en"/>
                        <a:t>AppStoreDto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40622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AppStoreDtos</a:t>
                      </a:r>
                      <a:endParaRPr/>
                    </a:p>
                  </a:txBody>
                  <a:tcPr marT="91425" marB="91425" marR="91425" marL="91425"/>
                </a:tc>
              </a:tr>
              <a:tr h="3962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3962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AppStoreDtos</a:t>
                      </a:r>
                      <a:endParaRPr/>
                    </a:p>
                  </a:txBody>
                  <a:tcPr marT="91425" marB="91425" marR="91425" marL="91425"/>
                </a:tc>
              </a:tr>
              <a:tr h="3962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4182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sz="1300">
                          <a:solidFill>
                            <a:srgbClr val="505050"/>
                          </a:solidFill>
                          <a:highlight>
                            <a:srgbClr val="FFFFFF"/>
                          </a:highlight>
                        </a:rPr>
                        <a:t>apm/v1/apps/{app_id}/packages/{package_id}/syncstatus</a:t>
                      </a:r>
                      <a:endParaRPr sz="2100"/>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AppPkgsSyncStatus</a:t>
                      </a:r>
                      <a:endParaRPr/>
                    </a:p>
                  </a:txBody>
                  <a:tcPr marT="91425" marB="91425" marR="91425" marL="91425"/>
                </a:tc>
              </a:tr>
              <a:tr h="3962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solidFill>
                            <a:srgbClr val="505050"/>
                          </a:solidFill>
                          <a:highlight>
                            <a:srgbClr val="FFFFFF"/>
                          </a:highlight>
                        </a:rPr>
                        <a:t>/apm/v1/apps/syncstatus</a:t>
                      </a:r>
                      <a:endParaRPr sz="23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39427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300">
                          <a:solidFill>
                            <a:srgbClr val="505050"/>
                          </a:solidFill>
                          <a:highlight>
                            <a:srgbClr val="FFFFFF"/>
                          </a:highlight>
                        </a:rPr>
                        <a:t>/apm/v1/apps/syncstatus</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AppPkgsSyncStatus</a:t>
                      </a:r>
                      <a:endParaRPr/>
                    </a:p>
                  </a:txBody>
                  <a:tcPr marT="91425" marB="91425" marR="91425" marL="91425"/>
                </a:tc>
              </a:tr>
              <a:tr h="394275">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sz="1300">
                          <a:solidFill>
                            <a:srgbClr val="505050"/>
                          </a:solidFill>
                          <a:highlight>
                            <a:srgbClr val="FFFFFF"/>
                          </a:highlight>
                        </a:rPr>
                        <a:t>/apm/v1/apps/sync</a:t>
                      </a:r>
                      <a:endParaRPr sz="1600">
                        <a:solidFill>
                          <a:srgbClr val="505050"/>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solidFill>
                          <a:schemeClr val="dk1"/>
                        </a:solidFill>
                      </a:endParaRPr>
                    </a:p>
                  </a:txBody>
                  <a:tcPr marT="91425" marB="91425" marR="91425" marL="91425"/>
                </a:tc>
              </a:tr>
              <a:tr h="39427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sz="1300">
                          <a:solidFill>
                            <a:srgbClr val="505050"/>
                          </a:solidFill>
                          <a:highlight>
                            <a:srgbClr val="FFFFFF"/>
                          </a:highlight>
                        </a:rPr>
                        <a:t>/apm/v1/apps/info/appstores/119.8.63.144</a:t>
                      </a:r>
                      <a:endParaRPr sz="1600">
                        <a:solidFill>
                          <a:srgbClr val="505050"/>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AppPkgInfos</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0" y="76200"/>
            <a:ext cx="5727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505050"/>
                </a:solidFill>
                <a:highlight>
                  <a:srgbClr val="FFFFFF"/>
                </a:highlight>
              </a:rPr>
              <a:t>GET:</a:t>
            </a:r>
            <a:r>
              <a:rPr lang="en" sz="900">
                <a:solidFill>
                  <a:srgbClr val="505050"/>
                </a:solidFill>
                <a:highlight>
                  <a:srgbClr val="FFFFFF"/>
                </a:highlight>
              </a:rPr>
              <a:t>https://</a:t>
            </a:r>
            <a:r>
              <a:rPr lang="en" sz="900">
                <a:solidFill>
                  <a:schemeClr val="dk1"/>
                </a:solidFill>
                <a:highlight>
                  <a:srgbClr val="FFFFFF"/>
                </a:highlight>
              </a:rPr>
              <a:t>{{mecmIp}}</a:t>
            </a:r>
            <a:r>
              <a:rPr lang="en" sz="900">
                <a:solidFill>
                  <a:srgbClr val="505050"/>
                </a:solidFill>
                <a:highlight>
                  <a:srgbClr val="FFFFFF"/>
                </a:highlight>
              </a:rPr>
              <a:t>:30202/apm/v1/apps/info/appstores/119.8.63.144</a:t>
            </a:r>
            <a:endParaRPr/>
          </a:p>
        </p:txBody>
      </p:sp>
      <p:sp>
        <p:nvSpPr>
          <p:cNvPr id="105" name="Google Shape;105;p19"/>
          <p:cNvSpPr txBox="1"/>
          <p:nvPr/>
        </p:nvSpPr>
        <p:spPr>
          <a:xfrm>
            <a:off x="0" y="3711900"/>
            <a:ext cx="4602000" cy="14316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"appId"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"bb1a5a2bcca346f68fec9d71682fb80f"</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"packageId"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"27a65d977a9e4e848db5368424025b4f"</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"syncStatus"</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"SYNC_FAILED"</a:t>
            </a:r>
            <a:endParaRPr sz="900">
              <a:solidFill>
                <a:srgbClr val="0451A5"/>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p:txBody>
      </p:sp>
      <p:sp>
        <p:nvSpPr>
          <p:cNvPr id="106" name="Google Shape;106;p19"/>
          <p:cNvSpPr txBox="1"/>
          <p:nvPr/>
        </p:nvSpPr>
        <p:spPr>
          <a:xfrm>
            <a:off x="70300" y="3250200"/>
            <a:ext cx="401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505050"/>
                </a:solidFill>
                <a:highlight>
                  <a:srgbClr val="FFFFFF"/>
                </a:highlight>
              </a:rPr>
              <a:t> GET: </a:t>
            </a:r>
            <a:r>
              <a:rPr lang="en" sz="900">
                <a:solidFill>
                  <a:srgbClr val="505050"/>
                </a:solidFill>
                <a:highlight>
                  <a:srgbClr val="FFFFFF"/>
                </a:highlight>
              </a:rPr>
              <a:t>https://</a:t>
            </a:r>
            <a:r>
              <a:rPr lang="en" sz="900">
                <a:solidFill>
                  <a:schemeClr val="dk1"/>
                </a:solidFill>
                <a:highlight>
                  <a:srgbClr val="FFFFFF"/>
                </a:highlight>
              </a:rPr>
              <a:t>{{mecmIp}}</a:t>
            </a:r>
            <a:r>
              <a:rPr lang="en" sz="900">
                <a:solidFill>
                  <a:srgbClr val="505050"/>
                </a:solidFill>
                <a:highlight>
                  <a:srgbClr val="FFFFFF"/>
                </a:highlight>
              </a:rPr>
              <a:t>:30202/apm/v1/apps/syncstatus</a:t>
            </a:r>
            <a:endParaRPr/>
          </a:p>
        </p:txBody>
      </p:sp>
      <p:sp>
        <p:nvSpPr>
          <p:cNvPr id="107" name="Google Shape;107;p19"/>
          <p:cNvSpPr txBox="1"/>
          <p:nvPr/>
        </p:nvSpPr>
        <p:spPr>
          <a:xfrm>
            <a:off x="4813300" y="3848666"/>
            <a:ext cx="4874100" cy="14316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"appId"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"e261211d80d04cb6aed00e5cd1f2cd11"</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"packageId"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"b5a6ca9b8f85477bba2cd66fd79d5f98"</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"status"</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"accepted"</a:t>
            </a:r>
            <a:endParaRPr sz="900">
              <a:solidFill>
                <a:srgbClr val="0451A5"/>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p:txBody>
      </p:sp>
      <p:sp>
        <p:nvSpPr>
          <p:cNvPr id="108" name="Google Shape;108;p19"/>
          <p:cNvSpPr txBox="1"/>
          <p:nvPr/>
        </p:nvSpPr>
        <p:spPr>
          <a:xfrm>
            <a:off x="4848452" y="2537050"/>
            <a:ext cx="441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505050"/>
                </a:solidFill>
                <a:highlight>
                  <a:srgbClr val="FFFFFF"/>
                </a:highlight>
              </a:rPr>
              <a:t>POST: </a:t>
            </a:r>
            <a:r>
              <a:rPr lang="en" sz="900">
                <a:solidFill>
                  <a:srgbClr val="505050"/>
                </a:solidFill>
                <a:highlight>
                  <a:srgbClr val="FFFFFF"/>
                </a:highlight>
              </a:rPr>
              <a:t>https://</a:t>
            </a:r>
            <a:r>
              <a:rPr lang="en" sz="900">
                <a:solidFill>
                  <a:schemeClr val="dk1"/>
                </a:solidFill>
                <a:highlight>
                  <a:srgbClr val="FFFFFF"/>
                </a:highlight>
              </a:rPr>
              <a:t>{{mecmIp}}</a:t>
            </a:r>
            <a:r>
              <a:rPr lang="en" sz="900">
                <a:solidFill>
                  <a:srgbClr val="505050"/>
                </a:solidFill>
                <a:highlight>
                  <a:srgbClr val="FFFFFF"/>
                </a:highlight>
              </a:rPr>
              <a:t>:30202/apm/v1/apps/sync</a:t>
            </a:r>
            <a:endParaRPr/>
          </a:p>
        </p:txBody>
      </p:sp>
      <p:sp>
        <p:nvSpPr>
          <p:cNvPr id="109" name="Google Shape;109;p19"/>
          <p:cNvSpPr txBox="1"/>
          <p:nvPr/>
        </p:nvSpPr>
        <p:spPr>
          <a:xfrm>
            <a:off x="70300" y="328050"/>
            <a:ext cx="4778100" cy="30939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"packageId"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"27a65d977a9e4e848db5368424025b4f"</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"size"</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"0"</a:t>
            </a:r>
            <a:r>
              <a:rPr lang="en" sz="900">
                <a:solidFill>
                  <a:schemeClr val="dk1"/>
                </a:solidFill>
                <a:highlight>
                  <a:srgbClr val="FFFFFE"/>
                </a:highlight>
                <a:latin typeface="Courier New"/>
                <a:ea typeface="Courier New"/>
                <a:cs typeface="Courier New"/>
                <a:sym typeface="Courier New"/>
              </a:rPr>
              <a:t>,</a:t>
            </a: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A31515"/>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"affinity"</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"X86"</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"industry"</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"Open Source"</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"contact"</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null</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"appId"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"e261211d80d04cb6aed00e5cd1f2cd11"</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"userId"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"50ba5ba7-5165-4754-9192-9c739039109d"</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"userName"</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"wenson"</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"status"</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"Published"</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"shortDesc"</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"Odoo（以前称为OpenERP）是一套开源业务应用程序。"</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"testTaskId"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null</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"provider"</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"OpenSource"</a:t>
            </a:r>
            <a:endParaRPr sz="900">
              <a:solidFill>
                <a:srgbClr val="0451A5"/>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p:txBody>
      </p:sp>
      <p:sp>
        <p:nvSpPr>
          <p:cNvPr id="110" name="Google Shape;110;p19"/>
          <p:cNvSpPr txBox="1"/>
          <p:nvPr/>
        </p:nvSpPr>
        <p:spPr>
          <a:xfrm>
            <a:off x="2469750" y="416100"/>
            <a:ext cx="23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Query App store</a:t>
            </a:r>
            <a:endParaRPr b="1">
              <a:solidFill>
                <a:srgbClr val="4A86E8"/>
              </a:solidFill>
            </a:endParaRPr>
          </a:p>
        </p:txBody>
      </p:sp>
      <p:sp>
        <p:nvSpPr>
          <p:cNvPr id="111" name="Google Shape;111;p19"/>
          <p:cNvSpPr txBox="1"/>
          <p:nvPr/>
        </p:nvSpPr>
        <p:spPr>
          <a:xfrm>
            <a:off x="724100" y="3573300"/>
            <a:ext cx="29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Query App package sync status</a:t>
            </a:r>
            <a:endParaRPr b="1">
              <a:solidFill>
                <a:srgbClr val="4A86E8"/>
              </a:solidFill>
            </a:endParaRPr>
          </a:p>
        </p:txBody>
      </p:sp>
      <p:sp>
        <p:nvSpPr>
          <p:cNvPr id="112" name="Google Shape;112;p19"/>
          <p:cNvSpPr txBox="1"/>
          <p:nvPr/>
        </p:nvSpPr>
        <p:spPr>
          <a:xfrm>
            <a:off x="5791900" y="2735100"/>
            <a:ext cx="29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Sync app package</a:t>
            </a:r>
            <a:endParaRPr b="1">
              <a:solidFill>
                <a:srgbClr val="4A86E8"/>
              </a:solidFill>
            </a:endParaRPr>
          </a:p>
        </p:txBody>
      </p:sp>
      <p:sp>
        <p:nvSpPr>
          <p:cNvPr id="113" name="Google Shape;113;p19"/>
          <p:cNvSpPr txBox="1"/>
          <p:nvPr/>
        </p:nvSpPr>
        <p:spPr>
          <a:xfrm>
            <a:off x="4873850" y="2685575"/>
            <a:ext cx="4293300" cy="1631700"/>
          </a:xfrm>
          <a:prstGeom prst="rect">
            <a:avLst/>
          </a:prstGeom>
          <a:noFill/>
          <a:ln>
            <a:noFill/>
          </a:ln>
        </p:spPr>
        <p:txBody>
          <a:bodyPr anchorCtr="0" anchor="t" bIns="91425" lIns="91425" spcFirstLastPara="1" rIns="91425" wrap="square" tIns="91425">
            <a:spAutoFit/>
          </a:bodyPr>
          <a:lstStyle/>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 [{</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  "appstoreIp": "119.8.63.144",</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  "packageId": "b5a6ca9b8f85477bba2cd66fd79d5f98",</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  "appId": "e261211d80d04cb6aed00e5cd1f2cd11"</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a:t>
            </a:r>
            <a:endParaRPr sz="900">
              <a:solidFill>
                <a:srgbClr val="0451A5"/>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000"/>
          </a:p>
        </p:txBody>
      </p:sp>
      <p:sp>
        <p:nvSpPr>
          <p:cNvPr id="114" name="Google Shape;114;p19"/>
          <p:cNvSpPr txBox="1"/>
          <p:nvPr/>
        </p:nvSpPr>
        <p:spPr>
          <a:xfrm>
            <a:off x="5150750" y="152325"/>
            <a:ext cx="401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CURD : </a:t>
            </a:r>
            <a:r>
              <a:rPr lang="en" sz="900">
                <a:solidFill>
                  <a:srgbClr val="505050"/>
                </a:solidFill>
                <a:highlight>
                  <a:srgbClr val="FFFFFF"/>
                </a:highlight>
              </a:rPr>
              <a:t>https://</a:t>
            </a:r>
            <a:r>
              <a:rPr lang="en" sz="900">
                <a:solidFill>
                  <a:schemeClr val="dk1"/>
                </a:solidFill>
                <a:highlight>
                  <a:srgbClr val="FFFFFF"/>
                </a:highlight>
              </a:rPr>
              <a:t>{{mecmIp}}</a:t>
            </a:r>
            <a:r>
              <a:rPr lang="en" sz="900">
                <a:solidFill>
                  <a:srgbClr val="505050"/>
                </a:solidFill>
                <a:highlight>
                  <a:srgbClr val="FFFFFF"/>
                </a:highlight>
              </a:rPr>
              <a:t>:30203/inventory/v1/appstores/</a:t>
            </a:r>
            <a:endParaRPr/>
          </a:p>
        </p:txBody>
      </p:sp>
      <p:sp>
        <p:nvSpPr>
          <p:cNvPr id="115" name="Google Shape;115;p19"/>
          <p:cNvSpPr txBox="1"/>
          <p:nvPr/>
        </p:nvSpPr>
        <p:spPr>
          <a:xfrm>
            <a:off x="5125900" y="380925"/>
            <a:ext cx="4137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"appstoreName" : "appStoreName" ,</a:t>
            </a:r>
            <a:endParaRPr sz="1100"/>
          </a:p>
          <a:p>
            <a:pPr indent="0" lvl="0" marL="0" rtl="0" algn="l">
              <a:spcBef>
                <a:spcPts val="0"/>
              </a:spcBef>
              <a:spcAft>
                <a:spcPts val="0"/>
              </a:spcAft>
              <a:buNone/>
            </a:pPr>
            <a:r>
              <a:rPr lang="en" sz="1100"/>
              <a:t>	"appstoreIp" : "119.8.63.144" ,</a:t>
            </a:r>
            <a:endParaRPr sz="1100"/>
          </a:p>
          <a:p>
            <a:pPr indent="0" lvl="0" marL="0" rtl="0" algn="l">
              <a:spcBef>
                <a:spcPts val="0"/>
              </a:spcBef>
              <a:spcAft>
                <a:spcPts val="0"/>
              </a:spcAft>
              <a:buNone/>
            </a:pPr>
            <a:r>
              <a:rPr lang="en" sz="1100"/>
              <a:t>	"appstorePort" : "30099" ,</a:t>
            </a:r>
            <a:endParaRPr sz="1100"/>
          </a:p>
          <a:p>
            <a:pPr indent="0" lvl="0" marL="0" rtl="0" algn="l">
              <a:spcBef>
                <a:spcPts val="0"/>
              </a:spcBef>
              <a:spcAft>
                <a:spcPts val="0"/>
              </a:spcAft>
              <a:buNone/>
            </a:pPr>
            <a:r>
              <a:rPr lang="en" sz="1100"/>
              <a:t>	"appstoreRepoUserName" : "appstoreUsername",</a:t>
            </a:r>
            <a:endParaRPr sz="1100"/>
          </a:p>
          <a:p>
            <a:pPr indent="0" lvl="0" marL="0" rtl="0" algn="l">
              <a:spcBef>
                <a:spcPts val="0"/>
              </a:spcBef>
              <a:spcAft>
                <a:spcPts val="0"/>
              </a:spcAft>
              <a:buNone/>
            </a:pPr>
            <a:r>
              <a:rPr lang="en" sz="1100"/>
              <a:t>	"appstoreRepoPassword" : "appstore@123345678",</a:t>
            </a:r>
            <a:endParaRPr sz="1100"/>
          </a:p>
          <a:p>
            <a:pPr indent="0" lvl="0" marL="0" rtl="0" algn="l">
              <a:spcBef>
                <a:spcPts val="0"/>
              </a:spcBef>
              <a:spcAft>
                <a:spcPts val="0"/>
              </a:spcAft>
              <a:buNone/>
            </a:pPr>
            <a:r>
              <a:rPr lang="en" sz="1100"/>
              <a:t>	"producer": "AppProducer"</a:t>
            </a:r>
            <a:endParaRPr sz="1100"/>
          </a:p>
          <a:p>
            <a:pPr indent="0" lvl="0" marL="0" rtl="0" algn="l">
              <a:spcBef>
                <a:spcPts val="0"/>
              </a:spcBef>
              <a:spcAft>
                <a:spcPts val="0"/>
              </a:spcAft>
              <a:buNone/>
            </a:pPr>
            <a:r>
              <a:rPr lang="en" sz="1100"/>
              <a:t>}</a:t>
            </a:r>
            <a:endParaRPr sz="1100"/>
          </a:p>
        </p:txBody>
      </p:sp>
      <p:sp>
        <p:nvSpPr>
          <p:cNvPr id="116" name="Google Shape;116;p19"/>
          <p:cNvSpPr txBox="1"/>
          <p:nvPr/>
        </p:nvSpPr>
        <p:spPr>
          <a:xfrm>
            <a:off x="6765300" y="328050"/>
            <a:ext cx="23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Configure app store</a:t>
            </a:r>
            <a:endParaRPr b="1">
              <a:solidFill>
                <a:srgbClr val="4A86E8"/>
              </a:solidFill>
            </a:endParaRPr>
          </a:p>
        </p:txBody>
      </p:sp>
      <p:sp>
        <p:nvSpPr>
          <p:cNvPr id="117" name="Google Shape;117;p19"/>
          <p:cNvSpPr txBox="1"/>
          <p:nvPr/>
        </p:nvSpPr>
        <p:spPr>
          <a:xfrm>
            <a:off x="724100" y="3017025"/>
            <a:ext cx="375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/apm/v1/apps/{app_id}/packages/{package_id}/syncstatus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nvSpPr>
        <p:spPr>
          <a:xfrm>
            <a:off x="71775" y="1543050"/>
            <a:ext cx="3679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AppStoreDto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String appstoreIp;</a:t>
            </a:r>
            <a:endParaRPr/>
          </a:p>
          <a:p>
            <a:pPr indent="0" lvl="0" marL="0" rtl="0" algn="l">
              <a:spcBef>
                <a:spcPts val="0"/>
              </a:spcBef>
              <a:spcAft>
                <a:spcPts val="0"/>
              </a:spcAft>
              <a:buNone/>
            </a:pPr>
            <a:r>
              <a:rPr lang="en"/>
              <a:t>    private String appstorePort;</a:t>
            </a:r>
            <a:endParaRPr/>
          </a:p>
          <a:p>
            <a:pPr indent="0" lvl="0" marL="0" rtl="0" algn="l">
              <a:spcBef>
                <a:spcPts val="0"/>
              </a:spcBef>
              <a:spcAft>
                <a:spcPts val="0"/>
              </a:spcAft>
              <a:buNone/>
            </a:pPr>
            <a:r>
              <a:rPr lang="en"/>
              <a:t>    private String appStoreRepoUserName;</a:t>
            </a:r>
            <a:endParaRPr/>
          </a:p>
          <a:p>
            <a:pPr indent="0" lvl="0" marL="0" rtl="0" algn="l">
              <a:spcBef>
                <a:spcPts val="0"/>
              </a:spcBef>
              <a:spcAft>
                <a:spcPts val="0"/>
              </a:spcAft>
              <a:buNone/>
            </a:pPr>
            <a:r>
              <a:rPr lang="en"/>
              <a:t>    private String appStoreRepoPassword;</a:t>
            </a:r>
            <a:endParaRPr/>
          </a:p>
          <a:p>
            <a:pPr indent="0" lvl="0" marL="0" rtl="0" algn="l">
              <a:spcBef>
                <a:spcPts val="0"/>
              </a:spcBef>
              <a:spcAft>
                <a:spcPts val="0"/>
              </a:spcAft>
              <a:buNone/>
            </a:pPr>
            <a:r>
              <a:rPr lang="en"/>
              <a:t>}</a:t>
            </a:r>
            <a:endParaRPr/>
          </a:p>
        </p:txBody>
      </p:sp>
      <p:sp>
        <p:nvSpPr>
          <p:cNvPr id="123" name="Google Shape;123;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4" name="Google Shape;124;p20"/>
          <p:cNvSpPr txBox="1"/>
          <p:nvPr/>
        </p:nvSpPr>
        <p:spPr>
          <a:xfrm>
            <a:off x="71775" y="400200"/>
            <a:ext cx="386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AppStoreDtos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List&lt;</a:t>
            </a:r>
            <a:r>
              <a:rPr lang="en">
                <a:solidFill>
                  <a:schemeClr val="dk1"/>
                </a:solidFill>
              </a:rPr>
              <a:t>AppStoreDto&gt;</a:t>
            </a:r>
            <a:r>
              <a:rPr lang="en"/>
              <a:t> appStoreDto;</a:t>
            </a:r>
            <a:endParaRPr/>
          </a:p>
          <a:p>
            <a:pPr indent="0" lvl="0" marL="0" rtl="0" algn="l">
              <a:spcBef>
                <a:spcPts val="0"/>
              </a:spcBef>
              <a:spcAft>
                <a:spcPts val="0"/>
              </a:spcAft>
              <a:buNone/>
            </a:pPr>
            <a:r>
              <a:rPr lang="en"/>
              <a:t>}</a:t>
            </a:r>
            <a:endParaRPr/>
          </a:p>
        </p:txBody>
      </p:sp>
      <p:sp>
        <p:nvSpPr>
          <p:cNvPr id="125" name="Google Shape;125;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6" name="Google Shape;126;p20"/>
          <p:cNvSpPr txBox="1"/>
          <p:nvPr/>
        </p:nvSpPr>
        <p:spPr>
          <a:xfrm>
            <a:off x="3409050" y="224150"/>
            <a:ext cx="3000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AppPkgInfos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dk1"/>
                </a:solidFill>
              </a:rPr>
              <a:t>private String packageId;</a:t>
            </a:r>
            <a:endParaRPr>
              <a:solidFill>
                <a:schemeClr val="dk1"/>
              </a:solidFill>
            </a:endParaRPr>
          </a:p>
          <a:p>
            <a:pPr indent="0" lvl="0" marL="0" rtl="0" algn="l">
              <a:spcBef>
                <a:spcPts val="0"/>
              </a:spcBef>
              <a:spcAft>
                <a:spcPts val="0"/>
              </a:spcAft>
              <a:buNone/>
            </a:pPr>
            <a:r>
              <a:rPr lang="en">
                <a:solidFill>
                  <a:schemeClr val="dk1"/>
                </a:solidFill>
              </a:rPr>
              <a:t>    private String size;</a:t>
            </a:r>
            <a:endParaRPr>
              <a:solidFill>
                <a:schemeClr val="dk1"/>
              </a:solidFill>
            </a:endParaRPr>
          </a:p>
          <a:p>
            <a:pPr indent="0" lvl="0" marL="0" rtl="0" algn="l">
              <a:spcBef>
                <a:spcPts val="0"/>
              </a:spcBef>
              <a:spcAft>
                <a:spcPts val="0"/>
              </a:spcAft>
              <a:buNone/>
            </a:pPr>
            <a:r>
              <a:rPr lang="en">
                <a:solidFill>
                  <a:schemeClr val="dk1"/>
                </a:solidFill>
              </a:rPr>
              <a:t>    private String createTime;</a:t>
            </a:r>
            <a:endParaRPr>
              <a:solidFill>
                <a:schemeClr val="dk1"/>
              </a:solidFill>
            </a:endParaRPr>
          </a:p>
          <a:p>
            <a:pPr indent="0" lvl="0" marL="0" rtl="0" algn="l">
              <a:spcBef>
                <a:spcPts val="0"/>
              </a:spcBef>
              <a:spcAft>
                <a:spcPts val="0"/>
              </a:spcAft>
              <a:buNone/>
            </a:pPr>
            <a:r>
              <a:rPr lang="en">
                <a:solidFill>
                  <a:schemeClr val="dk1"/>
                </a:solidFill>
              </a:rPr>
              <a:t>    private String name;</a:t>
            </a:r>
            <a:endParaRPr>
              <a:solidFill>
                <a:schemeClr val="dk1"/>
              </a:solidFill>
            </a:endParaRPr>
          </a:p>
          <a:p>
            <a:pPr indent="0" lvl="0" marL="0" rtl="0" algn="l">
              <a:spcBef>
                <a:spcPts val="0"/>
              </a:spcBef>
              <a:spcAft>
                <a:spcPts val="0"/>
              </a:spcAft>
              <a:buNone/>
            </a:pPr>
            <a:r>
              <a:rPr lang="en">
                <a:solidFill>
                  <a:schemeClr val="dk1"/>
                </a:solidFill>
              </a:rPr>
              <a:t>    private String version;</a:t>
            </a:r>
            <a:endParaRPr>
              <a:solidFill>
                <a:schemeClr val="dk1"/>
              </a:solidFill>
            </a:endParaRPr>
          </a:p>
          <a:p>
            <a:pPr indent="0" lvl="0" marL="0" rtl="0" algn="l">
              <a:spcBef>
                <a:spcPts val="0"/>
              </a:spcBef>
              <a:spcAft>
                <a:spcPts val="0"/>
              </a:spcAft>
              <a:buNone/>
            </a:pPr>
            <a:r>
              <a:rPr lang="en">
                <a:solidFill>
                  <a:schemeClr val="dk1"/>
                </a:solidFill>
              </a:rPr>
              <a:t>    private String type;</a:t>
            </a:r>
            <a:endParaRPr>
              <a:solidFill>
                <a:schemeClr val="dk1"/>
              </a:solidFill>
            </a:endParaRPr>
          </a:p>
          <a:p>
            <a:pPr indent="0" lvl="0" marL="0" rtl="0" algn="l">
              <a:spcBef>
                <a:spcPts val="0"/>
              </a:spcBef>
              <a:spcAft>
                <a:spcPts val="0"/>
              </a:spcAft>
              <a:buNone/>
            </a:pPr>
            <a:r>
              <a:rPr lang="en">
                <a:solidFill>
                  <a:schemeClr val="dk1"/>
                </a:solidFill>
              </a:rPr>
              <a:t>    private String affinity;</a:t>
            </a:r>
            <a:endParaRPr>
              <a:solidFill>
                <a:schemeClr val="dk1"/>
              </a:solidFill>
            </a:endParaRPr>
          </a:p>
          <a:p>
            <a:pPr indent="0" lvl="0" marL="0" rtl="0" algn="l">
              <a:spcBef>
                <a:spcPts val="0"/>
              </a:spcBef>
              <a:spcAft>
                <a:spcPts val="0"/>
              </a:spcAft>
              <a:buNone/>
            </a:pPr>
            <a:r>
              <a:rPr lang="en">
                <a:solidFill>
                  <a:schemeClr val="dk1"/>
                </a:solidFill>
              </a:rPr>
              <a:t>    private String industry;</a:t>
            </a:r>
            <a:endParaRPr>
              <a:solidFill>
                <a:schemeClr val="dk1"/>
              </a:solidFill>
            </a:endParaRPr>
          </a:p>
          <a:p>
            <a:pPr indent="0" lvl="0" marL="0" rtl="0" algn="l">
              <a:spcBef>
                <a:spcPts val="0"/>
              </a:spcBef>
              <a:spcAft>
                <a:spcPts val="0"/>
              </a:spcAft>
              <a:buNone/>
            </a:pPr>
            <a:r>
              <a:rPr lang="en">
                <a:solidFill>
                  <a:schemeClr val="dk1"/>
                </a:solidFill>
              </a:rPr>
              <a:t>    private String contact;</a:t>
            </a:r>
            <a:endParaRPr>
              <a:solidFill>
                <a:schemeClr val="dk1"/>
              </a:solidFill>
            </a:endParaRPr>
          </a:p>
          <a:p>
            <a:pPr indent="0" lvl="0" marL="0" rtl="0" algn="l">
              <a:spcBef>
                <a:spcPts val="0"/>
              </a:spcBef>
              <a:spcAft>
                <a:spcPts val="0"/>
              </a:spcAft>
              <a:buNone/>
            </a:pPr>
            <a:r>
              <a:rPr lang="en">
                <a:solidFill>
                  <a:schemeClr val="dk1"/>
                </a:solidFill>
              </a:rPr>
              <a:t>    private String appId;</a:t>
            </a:r>
            <a:endParaRPr>
              <a:solidFill>
                <a:schemeClr val="dk1"/>
              </a:solidFill>
            </a:endParaRPr>
          </a:p>
          <a:p>
            <a:pPr indent="0" lvl="0" marL="0" rtl="0" algn="l">
              <a:spcBef>
                <a:spcPts val="0"/>
              </a:spcBef>
              <a:spcAft>
                <a:spcPts val="0"/>
              </a:spcAft>
              <a:buNone/>
            </a:pPr>
            <a:r>
              <a:rPr lang="en">
                <a:solidFill>
                  <a:schemeClr val="dk1"/>
                </a:solidFill>
              </a:rPr>
              <a:t>    private String userId;</a:t>
            </a:r>
            <a:endParaRPr>
              <a:solidFill>
                <a:schemeClr val="dk1"/>
              </a:solidFill>
            </a:endParaRPr>
          </a:p>
          <a:p>
            <a:pPr indent="0" lvl="0" marL="0" rtl="0" algn="l">
              <a:spcBef>
                <a:spcPts val="0"/>
              </a:spcBef>
              <a:spcAft>
                <a:spcPts val="0"/>
              </a:spcAft>
              <a:buNone/>
            </a:pPr>
            <a:r>
              <a:rPr lang="en">
                <a:solidFill>
                  <a:schemeClr val="dk1"/>
                </a:solidFill>
              </a:rPr>
              <a:t>    private String userName;</a:t>
            </a:r>
            <a:endParaRPr>
              <a:solidFill>
                <a:schemeClr val="dk1"/>
              </a:solidFill>
            </a:endParaRPr>
          </a:p>
          <a:p>
            <a:pPr indent="0" lvl="0" marL="0" rtl="0" algn="l">
              <a:spcBef>
                <a:spcPts val="0"/>
              </a:spcBef>
              <a:spcAft>
                <a:spcPts val="0"/>
              </a:spcAft>
              <a:buNone/>
            </a:pPr>
            <a:r>
              <a:rPr lang="en">
                <a:solidFill>
                  <a:schemeClr val="dk1"/>
                </a:solidFill>
              </a:rPr>
              <a:t>    private String status;</a:t>
            </a:r>
            <a:endParaRPr>
              <a:solidFill>
                <a:schemeClr val="dk1"/>
              </a:solidFill>
            </a:endParaRPr>
          </a:p>
          <a:p>
            <a:pPr indent="0" lvl="0" marL="0" rtl="0" algn="l">
              <a:spcBef>
                <a:spcPts val="0"/>
              </a:spcBef>
              <a:spcAft>
                <a:spcPts val="0"/>
              </a:spcAft>
              <a:buNone/>
            </a:pPr>
            <a:r>
              <a:rPr lang="en">
                <a:solidFill>
                  <a:schemeClr val="dk1"/>
                </a:solidFill>
              </a:rPr>
              <a:t>    private String shortDesc;</a:t>
            </a:r>
            <a:endParaRPr>
              <a:solidFill>
                <a:schemeClr val="dk1"/>
              </a:solidFill>
            </a:endParaRPr>
          </a:p>
          <a:p>
            <a:pPr indent="0" lvl="0" marL="0" rtl="0" algn="l">
              <a:spcBef>
                <a:spcPts val="0"/>
              </a:spcBef>
              <a:spcAft>
                <a:spcPts val="0"/>
              </a:spcAft>
              <a:buNone/>
            </a:pPr>
            <a:r>
              <a:rPr lang="en">
                <a:solidFill>
                  <a:schemeClr val="dk1"/>
                </a:solidFill>
              </a:rPr>
              <a:t>    private String testTaskId;</a:t>
            </a:r>
            <a:endParaRPr>
              <a:solidFill>
                <a:schemeClr val="dk1"/>
              </a:solidFill>
            </a:endParaRPr>
          </a:p>
          <a:p>
            <a:pPr indent="0" lvl="0" marL="0" rtl="0" algn="l">
              <a:spcBef>
                <a:spcPts val="0"/>
              </a:spcBef>
              <a:spcAft>
                <a:spcPts val="0"/>
              </a:spcAft>
              <a:buNone/>
            </a:pPr>
            <a:r>
              <a:rPr lang="en">
                <a:solidFill>
                  <a:schemeClr val="dk1"/>
                </a:solidFill>
              </a:rPr>
              <a:t>    private String provider;</a:t>
            </a:r>
            <a:endParaRPr/>
          </a:p>
          <a:p>
            <a:pPr indent="0" lvl="0" marL="0" rtl="0" algn="l">
              <a:spcBef>
                <a:spcPts val="0"/>
              </a:spcBef>
              <a:spcAft>
                <a:spcPts val="0"/>
              </a:spcAft>
              <a:buNone/>
            </a:pPr>
            <a:r>
              <a:rPr lang="en"/>
              <a:t>}</a:t>
            </a:r>
            <a:endParaRPr/>
          </a:p>
        </p:txBody>
      </p:sp>
      <p:sp>
        <p:nvSpPr>
          <p:cNvPr id="127" name="Google Shape;127;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8" name="Google Shape;128;p20"/>
          <p:cNvSpPr txBox="1"/>
          <p:nvPr/>
        </p:nvSpPr>
        <p:spPr>
          <a:xfrm>
            <a:off x="6000325" y="953825"/>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lang="en" sz="1000">
                <a:solidFill>
                  <a:srgbClr val="A9B7C6"/>
                </a:solidFill>
                <a:highlight>
                  <a:srgbClr val="2B2B2B"/>
                </a:highlight>
                <a:latin typeface="Courier New"/>
                <a:ea typeface="Courier New"/>
                <a:cs typeface="Courier New"/>
                <a:sym typeface="Courier New"/>
              </a:rPr>
              <a:t>SyncAppPackageDto</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String appstoreIp;</a:t>
            </a:r>
            <a:endParaRPr/>
          </a:p>
          <a:p>
            <a:pPr indent="0" lvl="0" marL="0" rtl="0" algn="l">
              <a:spcBef>
                <a:spcPts val="0"/>
              </a:spcBef>
              <a:spcAft>
                <a:spcPts val="0"/>
              </a:spcAft>
              <a:buNone/>
            </a:pPr>
            <a:r>
              <a:rPr lang="en">
                <a:solidFill>
                  <a:schemeClr val="dk1"/>
                </a:solidFill>
              </a:rPr>
              <a:t>    private String packageId;</a:t>
            </a:r>
            <a:endParaRPr/>
          </a:p>
          <a:p>
            <a:pPr indent="0" lvl="0" marL="0" rtl="0" algn="l">
              <a:spcBef>
                <a:spcPts val="0"/>
              </a:spcBef>
              <a:spcAft>
                <a:spcPts val="0"/>
              </a:spcAft>
              <a:buNone/>
            </a:pPr>
            <a:r>
              <a:rPr lang="en">
                <a:solidFill>
                  <a:schemeClr val="dk1"/>
                </a:solidFill>
              </a:rPr>
              <a:t>    private String appId;</a:t>
            </a:r>
            <a:endParaRPr/>
          </a:p>
          <a:p>
            <a:pPr indent="0" lvl="0" marL="0" rtl="0" algn="l">
              <a:spcBef>
                <a:spcPts val="0"/>
              </a:spcBef>
              <a:spcAft>
                <a:spcPts val="0"/>
              </a:spcAft>
              <a:buNone/>
            </a:pPr>
            <a:r>
              <a:rPr lang="en"/>
              <a:t>}</a:t>
            </a:r>
            <a:endParaRPr/>
          </a:p>
        </p:txBody>
      </p:sp>
      <p:sp>
        <p:nvSpPr>
          <p:cNvPr id="129" name="Google Shape;129;p20"/>
          <p:cNvSpPr txBox="1"/>
          <p:nvPr/>
        </p:nvSpPr>
        <p:spPr>
          <a:xfrm>
            <a:off x="5740250" y="2464250"/>
            <a:ext cx="362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AppPkgsSyncStatus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    private String packageId;</a:t>
            </a:r>
            <a:endParaRPr/>
          </a:p>
          <a:p>
            <a:pPr indent="0" lvl="0" marL="0" rtl="0" algn="l">
              <a:spcBef>
                <a:spcPts val="0"/>
              </a:spcBef>
              <a:spcAft>
                <a:spcPts val="0"/>
              </a:spcAft>
              <a:buNone/>
            </a:pPr>
            <a:r>
              <a:rPr lang="en">
                <a:solidFill>
                  <a:schemeClr val="dk1"/>
                </a:solidFill>
              </a:rPr>
              <a:t>    private String appId;</a:t>
            </a:r>
            <a:endParaRPr>
              <a:solidFill>
                <a:schemeClr val="dk1"/>
              </a:solidFill>
            </a:endParaRPr>
          </a:p>
          <a:p>
            <a:pPr indent="0" lvl="0" marL="0" rtl="0" algn="l">
              <a:spcBef>
                <a:spcPts val="0"/>
              </a:spcBef>
              <a:spcAft>
                <a:spcPts val="0"/>
              </a:spcAft>
              <a:buNone/>
            </a:pPr>
            <a:r>
              <a:rPr lang="en">
                <a:solidFill>
                  <a:schemeClr val="dk1"/>
                </a:solidFill>
              </a:rPr>
              <a:t>    private String status;</a:t>
            </a:r>
            <a:endParaRPr>
              <a:solidFill>
                <a:schemeClr val="dk1"/>
              </a:solidFill>
            </a:endParaRPr>
          </a:p>
          <a:p>
            <a:pPr indent="0" lvl="0" marL="0" rtl="0" algn="l">
              <a:spcBef>
                <a:spcPts val="0"/>
              </a:spcBef>
              <a:spcAft>
                <a:spcPts val="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0" y="0"/>
            <a:ext cx="40557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t>public final class MecHostDto {  </a:t>
            </a:r>
            <a:endParaRPr b="1"/>
          </a:p>
          <a:p>
            <a:pPr indent="0" lvl="0" marL="0" rtl="0" algn="l">
              <a:spcBef>
                <a:spcPts val="0"/>
              </a:spcBef>
              <a:spcAft>
                <a:spcPts val="0"/>
              </a:spcAft>
              <a:buNone/>
            </a:pPr>
            <a:r>
              <a:rPr lang="en"/>
              <a:t>    private String mechostIp;</a:t>
            </a:r>
            <a:endParaRPr/>
          </a:p>
          <a:p>
            <a:pPr indent="0" lvl="0" marL="0" rtl="0" algn="l">
              <a:spcBef>
                <a:spcPts val="0"/>
              </a:spcBef>
              <a:spcAft>
                <a:spcPts val="0"/>
              </a:spcAft>
              <a:buNone/>
            </a:pPr>
            <a:r>
              <a:rPr lang="en"/>
              <a:t>    private String mechostName;</a:t>
            </a:r>
            <a:endParaRPr/>
          </a:p>
          <a:p>
            <a:pPr indent="0" lvl="0" marL="0" rtl="0" algn="l">
              <a:spcBef>
                <a:spcPts val="0"/>
              </a:spcBef>
              <a:spcAft>
                <a:spcPts val="0"/>
              </a:spcAft>
              <a:buNone/>
            </a:pPr>
            <a:r>
              <a:rPr lang="en"/>
              <a:t>    private String zipCode;</a:t>
            </a:r>
            <a:endParaRPr/>
          </a:p>
          <a:p>
            <a:pPr indent="0" lvl="0" marL="0" rtl="0" algn="l">
              <a:spcBef>
                <a:spcPts val="0"/>
              </a:spcBef>
              <a:spcAft>
                <a:spcPts val="0"/>
              </a:spcAft>
              <a:buNone/>
            </a:pPr>
            <a:r>
              <a:rPr lang="en"/>
              <a:t>    private String city;</a:t>
            </a:r>
            <a:endParaRPr/>
          </a:p>
          <a:p>
            <a:pPr indent="0" lvl="0" marL="0" rtl="0" algn="l">
              <a:spcBef>
                <a:spcPts val="0"/>
              </a:spcBef>
              <a:spcAft>
                <a:spcPts val="0"/>
              </a:spcAft>
              <a:buNone/>
            </a:pPr>
            <a:r>
              <a:rPr lang="en"/>
              <a:t>    private String address;</a:t>
            </a:r>
            <a:endParaRPr/>
          </a:p>
          <a:p>
            <a:pPr indent="0" lvl="0" marL="0" rtl="0" algn="l">
              <a:spcBef>
                <a:spcPts val="0"/>
              </a:spcBef>
              <a:spcAft>
                <a:spcPts val="0"/>
              </a:spcAft>
              <a:buNone/>
            </a:pPr>
            <a:r>
              <a:rPr lang="en"/>
              <a:t>    private String affinity;</a:t>
            </a:r>
            <a:endParaRPr/>
          </a:p>
          <a:p>
            <a:pPr indent="0" lvl="0" marL="0" rtl="0" algn="l">
              <a:spcBef>
                <a:spcPts val="0"/>
              </a:spcBef>
              <a:spcAft>
                <a:spcPts val="0"/>
              </a:spcAft>
              <a:buNone/>
            </a:pPr>
            <a:r>
              <a:rPr lang="en"/>
              <a:t>    private String userName;</a:t>
            </a:r>
            <a:endParaRPr/>
          </a:p>
          <a:p>
            <a:pPr indent="0" lvl="0" marL="0" rtl="0" algn="l">
              <a:spcBef>
                <a:spcPts val="0"/>
              </a:spcBef>
              <a:spcAft>
                <a:spcPts val="0"/>
              </a:spcAft>
              <a:buNone/>
            </a:pPr>
            <a:r>
              <a:rPr lang="en">
                <a:solidFill>
                  <a:srgbClr val="FF0000"/>
                </a:solidFill>
              </a:rPr>
              <a:t>    private String edgerepoName;</a:t>
            </a:r>
            <a:endParaRPr>
              <a:solidFill>
                <a:srgbClr val="FF0000"/>
              </a:solidFill>
            </a:endParaRPr>
          </a:p>
          <a:p>
            <a:pPr indent="0" lvl="0" marL="0" rtl="0" algn="l">
              <a:spcBef>
                <a:spcPts val="0"/>
              </a:spcBef>
              <a:spcAft>
                <a:spcPts val="0"/>
              </a:spcAft>
              <a:buNone/>
            </a:pPr>
            <a:r>
              <a:rPr lang="en">
                <a:solidFill>
                  <a:srgbClr val="FF0000"/>
                </a:solidFill>
              </a:rPr>
              <a:t>    private String edgerepoIp;</a:t>
            </a:r>
            <a:endParaRPr>
              <a:solidFill>
                <a:srgbClr val="FF0000"/>
              </a:solidFill>
            </a:endParaRPr>
          </a:p>
          <a:p>
            <a:pPr indent="0" lvl="0" marL="0" rtl="0" algn="l">
              <a:spcBef>
                <a:spcPts val="0"/>
              </a:spcBef>
              <a:spcAft>
                <a:spcPts val="0"/>
              </a:spcAft>
              <a:buNone/>
            </a:pPr>
            <a:r>
              <a:rPr lang="en">
                <a:solidFill>
                  <a:srgbClr val="FF0000"/>
                </a:solidFill>
              </a:rPr>
              <a:t>    private String edgerepoPort;</a:t>
            </a:r>
            <a:endParaRPr>
              <a:solidFill>
                <a:srgbClr val="FF0000"/>
              </a:solidFill>
            </a:endParaRPr>
          </a:p>
          <a:p>
            <a:pPr indent="0" lvl="0" marL="0" rtl="0" algn="l">
              <a:spcBef>
                <a:spcPts val="0"/>
              </a:spcBef>
              <a:spcAft>
                <a:spcPts val="0"/>
              </a:spcAft>
              <a:buNone/>
            </a:pPr>
            <a:r>
              <a:rPr lang="en">
                <a:solidFill>
                  <a:srgbClr val="FF0000"/>
                </a:solidFill>
              </a:rPr>
              <a:t>    private String edgerepoUsername;</a:t>
            </a:r>
            <a:endParaRPr>
              <a:solidFill>
                <a:srgbClr val="FF0000"/>
              </a:solidFill>
            </a:endParaRPr>
          </a:p>
          <a:p>
            <a:pPr indent="0" lvl="0" marL="0" rtl="0" algn="l">
              <a:spcBef>
                <a:spcPts val="0"/>
              </a:spcBef>
              <a:spcAft>
                <a:spcPts val="0"/>
              </a:spcAft>
              <a:buNone/>
            </a:pPr>
            <a:r>
              <a:rPr lang="en"/>
              <a:t>    private String applcmIp;</a:t>
            </a:r>
            <a:endParaRPr/>
          </a:p>
          <a:p>
            <a:pPr indent="0" lvl="0" marL="0" rtl="0" algn="l">
              <a:spcBef>
                <a:spcPts val="0"/>
              </a:spcBef>
              <a:spcAft>
                <a:spcPts val="0"/>
              </a:spcAft>
              <a:buNone/>
            </a:pPr>
            <a:r>
              <a:rPr lang="en"/>
              <a:t>    private String appRuleIp;</a:t>
            </a:r>
            <a:endParaRPr/>
          </a:p>
          <a:p>
            <a:pPr indent="0" lvl="0" marL="0" rtl="0" algn="l">
              <a:spcBef>
                <a:spcPts val="0"/>
              </a:spcBef>
              <a:spcAft>
                <a:spcPts val="0"/>
              </a:spcAft>
              <a:buNone/>
            </a:pPr>
            <a:r>
              <a:rPr lang="en"/>
              <a:t>    private String coordinates;</a:t>
            </a:r>
            <a:endParaRPr/>
          </a:p>
          <a:p>
            <a:pPr indent="0" lvl="0" marL="0" rtl="0" algn="l">
              <a:spcBef>
                <a:spcPts val="0"/>
              </a:spcBef>
              <a:spcAft>
                <a:spcPts val="0"/>
              </a:spcAft>
              <a:buNone/>
            </a:pPr>
            <a:r>
              <a:rPr lang="en"/>
              <a:t>    private Set&lt;@Valid MecHwCapabilityDto&gt; hwcapabilities = new LinkedHashSet&lt;&gt;();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cxnSp>
        <p:nvCxnSpPr>
          <p:cNvPr id="135" name="Google Shape;135;p21"/>
          <p:cNvCxnSpPr/>
          <p:nvPr/>
        </p:nvCxnSpPr>
        <p:spPr>
          <a:xfrm rot="10800000">
            <a:off x="2500600" y="2410050"/>
            <a:ext cx="1443300" cy="1617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21"/>
          <p:cNvSpPr txBox="1"/>
          <p:nvPr/>
        </p:nvSpPr>
        <p:spPr>
          <a:xfrm>
            <a:off x="3964350" y="2500600"/>
            <a:ext cx="2226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rPr>
              <a:t>Will be removed</a:t>
            </a:r>
            <a:endParaRPr sz="1100">
              <a:solidFill>
                <a:srgbClr val="FF0000"/>
              </a:solidFill>
            </a:endParaRPr>
          </a:p>
        </p:txBody>
      </p:sp>
      <p:sp>
        <p:nvSpPr>
          <p:cNvPr id="137" name="Google Shape;137;p21"/>
          <p:cNvSpPr txBox="1"/>
          <p:nvPr/>
        </p:nvSpPr>
        <p:spPr>
          <a:xfrm>
            <a:off x="5377300" y="215550"/>
            <a:ext cx="3000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"mechostIp"</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"mechostName"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"zipCode"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"city"</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"address"</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"affinity"</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"userName"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"edgerepoName": null,</a:t>
            </a:r>
            <a:endParaRPr sz="9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FF0000"/>
                </a:solidFill>
                <a:latin typeface="Courier New"/>
                <a:ea typeface="Courier New"/>
                <a:cs typeface="Courier New"/>
                <a:sym typeface="Courier New"/>
              </a:rPr>
              <a:t>      "edgerepoIp": "string",</a:t>
            </a:r>
            <a:endParaRPr sz="9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FF0000"/>
                </a:solidFill>
                <a:latin typeface="Courier New"/>
                <a:ea typeface="Courier New"/>
                <a:cs typeface="Courier New"/>
                <a:sym typeface="Courier New"/>
              </a:rPr>
              <a:t>      "edgerepoPort": "string",</a:t>
            </a:r>
            <a:endParaRPr sz="9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"edgerepoUsername": "string",</a:t>
            </a:r>
            <a:endParaRPr sz="9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"applcmIp"</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"hwcapabilities"</a:t>
            </a: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"hwType"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"hwVendor"</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"hwModel"</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"hwType"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"hwVendor"</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"hwModel"</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p:txBody>
      </p:sp>
      <p:cxnSp>
        <p:nvCxnSpPr>
          <p:cNvPr id="138" name="Google Shape;138;p21"/>
          <p:cNvCxnSpPr>
            <a:stCxn id="136" idx="0"/>
          </p:cNvCxnSpPr>
          <p:nvPr/>
        </p:nvCxnSpPr>
        <p:spPr>
          <a:xfrm flipH="1" rot="10800000">
            <a:off x="5077500" y="1829800"/>
            <a:ext cx="818100" cy="67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