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0" r:id="rId8"/>
    <p:sldId id="263" r:id="rId9"/>
    <p:sldId id="264" r:id="rId10"/>
    <p:sldId id="261" r:id="rId11"/>
    <p:sldId id="26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59BE3F-1B78-44E1-A803-24EA72B49A00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91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88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39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59BE3F-1B78-44E1-A803-24EA72B49A00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910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64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99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5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MECM: </a:t>
            </a:r>
            <a:r>
              <a:rPr lang="en-IN" sz="52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Capabilities </a:t>
            </a:r>
            <a:r>
              <a:rPr lang="en-IN" sz="52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Exposure Solution</a:t>
            </a:r>
            <a:endParaRPr lang="en-IN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latin typeface="Arial"/>
                <a:ea typeface="DejaVu Sans"/>
              </a:rPr>
              <a:t>Gaurav Agrawal, Shashikanth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42280" y="2571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647280"/>
            <a:ext cx="8519400" cy="392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60000"/>
              </a:lnSpc>
            </a:pPr>
            <a:r>
              <a:rPr lang="en-IN" sz="1200" u="sng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Requirements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28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On Portal List Platform capabilities like service provided by MEC applications, locations, network etc.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28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On portal List Hardware</a:t>
            </a:r>
            <a:r>
              <a:rPr lang="en-IN" sz="1200" b="1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Capabilities including GPU/ NPU etc. </a:t>
            </a:r>
            <a:r>
              <a:rPr lang="en-IN" sz="1200" b="1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(only externally configured value, not available one)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Capabilities display per edge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List of consumers per capability per edge.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TBD: List of capabilities used per application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endParaRPr lang="en-IN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u="sng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Capabilities Registration/ Exposure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Hardware Capabilities – Registers as external system to MECM-Inventory by administrator and exposed by MECM-Inventory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Platform Capabilities – Registered to MEP over MP1 and obtained via MM5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endParaRPr lang="en-IN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u="sng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Future Considerations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1. Usage of these capabilities during Orchestration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60000"/>
              </a:lnSpc>
            </a:pP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2. Maintain </a:t>
            </a:r>
            <a:r>
              <a:rPr lang="en-IN" sz="1200" spc="-1" dirty="0" err="1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Availabile</a:t>
            </a:r>
            <a:r>
              <a:rPr lang="en-IN" sz="1200" spc="-1" dirty="0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inventory for these capabilities by dynamically getting the initial &amp; current usage/availability status.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HW Capability Exposure Solution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649440"/>
            <a:ext cx="439200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925520" y="1224720"/>
            <a:ext cx="143280" cy="43128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5148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90" name="CustomShape 5"/>
          <p:cNvSpPr/>
          <p:nvPr/>
        </p:nvSpPr>
        <p:spPr>
          <a:xfrm>
            <a:off x="4428000" y="1224000"/>
            <a:ext cx="144000" cy="432000"/>
          </a:xfrm>
          <a:custGeom>
            <a:avLst/>
            <a:gdLst/>
            <a:ahLst/>
            <a:cxnLst/>
            <a:rect l="0" t="0" r="r" b="b"/>
            <a:pathLst>
              <a:path w="402" h="1202">
                <a:moveTo>
                  <a:pt x="100" y="1201"/>
                </a:moveTo>
                <a:lnTo>
                  <a:pt x="100" y="300"/>
                </a:lnTo>
                <a:lnTo>
                  <a:pt x="0" y="300"/>
                </a:lnTo>
                <a:lnTo>
                  <a:pt x="200" y="0"/>
                </a:lnTo>
                <a:lnTo>
                  <a:pt x="401" y="300"/>
                </a:lnTo>
                <a:lnTo>
                  <a:pt x="300" y="300"/>
                </a:lnTo>
                <a:lnTo>
                  <a:pt x="300" y="1201"/>
                </a:lnTo>
                <a:lnTo>
                  <a:pt x="100" y="12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2137320" y="1263600"/>
            <a:ext cx="226944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HW Capabilities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node/per capability consumers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104000" y="1296000"/>
            <a:ext cx="288000" cy="309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4a</a:t>
            </a:r>
          </a:p>
          <a:p>
            <a:pPr algn="ctr"/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4b</a:t>
            </a:r>
          </a:p>
        </p:txBody>
      </p:sp>
      <p:sp>
        <p:nvSpPr>
          <p:cNvPr id="93" name="CustomShape 8"/>
          <p:cNvSpPr/>
          <p:nvPr/>
        </p:nvSpPr>
        <p:spPr>
          <a:xfrm>
            <a:off x="363600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MECM-Inventory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21440" y="1656000"/>
            <a:ext cx="1438560" cy="574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MECM-APPO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1368000" y="1224000"/>
            <a:ext cx="143280" cy="43128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1152000" y="136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7" name="CustomShape 12"/>
          <p:cNvSpPr/>
          <p:nvPr/>
        </p:nvSpPr>
        <p:spPr>
          <a:xfrm>
            <a:off x="-36000" y="1188000"/>
            <a:ext cx="15120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Instantiation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with HW capabilities details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13"/>
          <p:cNvSpPr txBox="1"/>
          <p:nvPr/>
        </p:nvSpPr>
        <p:spPr>
          <a:xfrm>
            <a:off x="2808000" y="2952000"/>
            <a:ext cx="258624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</a:t>
            </a:r>
          </a:p>
        </p:txBody>
      </p:sp>
      <p:sp>
        <p:nvSpPr>
          <p:cNvPr id="99" name="CustomShape 14"/>
          <p:cNvSpPr/>
          <p:nvPr/>
        </p:nvSpPr>
        <p:spPr>
          <a:xfrm>
            <a:off x="2981520" y="269892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HW capability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801520" y="272052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4a</a:t>
            </a:r>
          </a:p>
        </p:txBody>
      </p:sp>
      <p:sp>
        <p:nvSpPr>
          <p:cNvPr id="101" name="TextShape 16"/>
          <p:cNvSpPr txBox="1"/>
          <p:nvPr/>
        </p:nvSpPr>
        <p:spPr>
          <a:xfrm>
            <a:off x="2808720" y="342000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Additional Output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"hwcapabilities":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"type": "GPU",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"vendor": "testvendor",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"model": "testmodel",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"specification": [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"spectype": "noofcards",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"specvalue": "2"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]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102" name="CustomShape 17"/>
          <p:cNvSpPr/>
          <p:nvPr/>
        </p:nvSpPr>
        <p:spPr>
          <a:xfrm>
            <a:off x="2448000" y="2066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2268000" y="2088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04" name="CustomShape 19"/>
          <p:cNvSpPr/>
          <p:nvPr/>
        </p:nvSpPr>
        <p:spPr>
          <a:xfrm>
            <a:off x="2196000" y="1944000"/>
            <a:ext cx="1440000" cy="144000"/>
          </a:xfrm>
          <a:custGeom>
            <a:avLst/>
            <a:gdLst/>
            <a:ahLst/>
            <a:cxnLst/>
            <a:rect l="0" t="0" r="r" b="b"/>
            <a:pathLst>
              <a:path w="4001" h="402">
                <a:moveTo>
                  <a:pt x="0" y="100"/>
                </a:moveTo>
                <a:lnTo>
                  <a:pt x="3000" y="100"/>
                </a:lnTo>
                <a:lnTo>
                  <a:pt x="3000" y="0"/>
                </a:lnTo>
                <a:lnTo>
                  <a:pt x="4000" y="200"/>
                </a:lnTo>
                <a:lnTo>
                  <a:pt x="3000" y="401"/>
                </a:lnTo>
                <a:lnTo>
                  <a:pt x="30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0"/>
          <p:cNvSpPr/>
          <p:nvPr/>
        </p:nvSpPr>
        <p:spPr>
          <a:xfrm>
            <a:off x="6401520" y="22608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 HW Capabilities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6185520" y="24768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07" name="TextShape 22"/>
          <p:cNvSpPr txBox="1"/>
          <p:nvPr/>
        </p:nvSpPr>
        <p:spPr>
          <a:xfrm>
            <a:off x="5760000" y="463680"/>
            <a:ext cx="275616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POST /inventory/v1/tenants/{tenant_id}/mechosts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PUT /tenants/{tenant_id}/mechosts/{mechost_ip}</a:t>
            </a:r>
          </a:p>
        </p:txBody>
      </p:sp>
      <p:sp>
        <p:nvSpPr>
          <p:cNvPr id="108" name="TextShape 23"/>
          <p:cNvSpPr txBox="1"/>
          <p:nvPr/>
        </p:nvSpPr>
        <p:spPr>
          <a:xfrm>
            <a:off x="5722200" y="826920"/>
            <a:ext cx="1619280" cy="169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Additional Input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"hwcapabilities":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"type": "GPU",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"vendor": "testvendor",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"model": "testmodel",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"specification": [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{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"spectype": "noofcards",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   "specvalue": "2"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   ]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   }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109" name="TextShape 24"/>
          <p:cNvSpPr txBox="1"/>
          <p:nvPr/>
        </p:nvSpPr>
        <p:spPr>
          <a:xfrm>
            <a:off x="7276680" y="844920"/>
            <a:ext cx="2011320" cy="163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HwCapability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type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vendor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model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t/>
            </a:r>
            <a:br/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HwSpecs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List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&gt;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specs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lang="en-IN" sz="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HwSpec 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spectype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lang="en-IN" sz="800" b="0" strike="noStrike" spc="-1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lang="en-IN" sz="800" b="0" strike="noStrike" spc="-1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lang="en-IN" sz="800" b="0" strike="noStrike" spc="-1">
                <a:solidFill>
                  <a:srgbClr val="871094"/>
                </a:solidFill>
                <a:latin typeface="JetBrains Mono"/>
                <a:ea typeface="JetBrains Mono"/>
              </a:rPr>
              <a:t>specvalue</a:t>
            </a:r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r>
              <a:t/>
            </a:r>
            <a:br/>
            <a:r>
              <a:rPr lang="en-IN" sz="800" b="0" strike="noStrike" spc="-1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lang="en-IN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7020000" y="25200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Instantation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6840000" y="254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12" name="TextShape 27"/>
          <p:cNvSpPr txBox="1"/>
          <p:nvPr/>
        </p:nvSpPr>
        <p:spPr>
          <a:xfrm>
            <a:off x="6378480" y="2736000"/>
            <a:ext cx="2765520" cy="92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Existing API, Parameter Additions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POST /appo/v1/tenants/{tenant_id}/app_instances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Additonal Variable: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List&lt;HwCapabilities&gt;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hwcapabilities: [capability1, capability2]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</a:p>
        </p:txBody>
      </p:sp>
      <p:sp>
        <p:nvSpPr>
          <p:cNvPr id="113" name="CustomShape 28"/>
          <p:cNvSpPr/>
          <p:nvPr/>
        </p:nvSpPr>
        <p:spPr>
          <a:xfrm>
            <a:off x="5148000" y="3600000"/>
            <a:ext cx="209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Get per node per HW capability applications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4968000" y="36216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050" b="0" strike="noStrike" spc="-1">
                <a:solidFill>
                  <a:srgbClr val="000000"/>
                </a:solidFill>
                <a:latin typeface="Arial"/>
              </a:rPr>
              <a:t>4b</a:t>
            </a:r>
          </a:p>
        </p:txBody>
      </p:sp>
      <p:sp>
        <p:nvSpPr>
          <p:cNvPr id="115" name="TextShape 30"/>
          <p:cNvSpPr txBox="1"/>
          <p:nvPr/>
        </p:nvSpPr>
        <p:spPr>
          <a:xfrm>
            <a:off x="4901760" y="3960000"/>
            <a:ext cx="3162240" cy="115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GET /tenants/{tenant_id}/mechosts/ {mechost_ip}/capabilities/{capability_type}/applications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apps: [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“appid” : “id1”,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“appname: “appname1”</a:t>
            </a: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  <a:ea typeface="JetBrains Mono"/>
              </a:rPr>
              <a:t>}</a:t>
            </a:r>
          </a:p>
        </p:txBody>
      </p:sp>
      <p:sp>
        <p:nvSpPr>
          <p:cNvPr id="116" name="CustomShape 31"/>
          <p:cNvSpPr/>
          <p:nvPr/>
        </p:nvSpPr>
        <p:spPr>
          <a:xfrm>
            <a:off x="72000" y="2664000"/>
            <a:ext cx="216000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7" name="CustomShape 32"/>
          <p:cNvSpPr/>
          <p:nvPr/>
        </p:nvSpPr>
        <p:spPr>
          <a:xfrm>
            <a:off x="245520" y="2642400"/>
            <a:ext cx="173448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to Inventory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33"/>
          <p:cNvSpPr txBox="1"/>
          <p:nvPr/>
        </p:nvSpPr>
        <p:spPr>
          <a:xfrm>
            <a:off x="77760" y="3024000"/>
            <a:ext cx="2514240" cy="95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800" b="1" strike="noStrike" spc="-1">
                <a:solidFill>
                  <a:srgbClr val="067D17"/>
                </a:solidFill>
                <a:latin typeface="JetBrains Mono"/>
              </a:rPr>
              <a:t>NEW API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GET /tenants/{tenant_id}/mechosts/ {mechost_ip}/app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{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“appid” : “id1”,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“appname: “appname1”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“capabilities”: [capabilityType1, capabilityType2]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  <a:p>
            <a:r>
              <a:rPr lang="en-IN" sz="800" b="0" strike="noStrike" spc="-1">
                <a:solidFill>
                  <a:srgbClr val="067D17"/>
                </a:solidFill>
                <a:latin typeface="JetBrains Mono"/>
              </a:rPr>
              <a:t>}</a:t>
            </a:r>
            <a:endParaRPr lang="en-IN" sz="800" b="0" strike="noStrike" spc="-1">
              <a:solidFill>
                <a:srgbClr val="067D17"/>
              </a:solidFill>
              <a:latin typeface="JetBrains Mono"/>
              <a:ea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Inventory DB Changes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476000" y="2268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Edge (MECHost)</a:t>
            </a:r>
          </a:p>
        </p:txBody>
      </p:sp>
      <p:sp>
        <p:nvSpPr>
          <p:cNvPr id="121" name="CustomShape 3"/>
          <p:cNvSpPr/>
          <p:nvPr/>
        </p:nvSpPr>
        <p:spPr>
          <a:xfrm>
            <a:off x="3852000" y="32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HwCapability</a:t>
            </a:r>
          </a:p>
        </p:txBody>
      </p:sp>
      <p:sp>
        <p:nvSpPr>
          <p:cNvPr id="122" name="CustomShape 4"/>
          <p:cNvSpPr/>
          <p:nvPr/>
        </p:nvSpPr>
        <p:spPr>
          <a:xfrm>
            <a:off x="3816000" y="14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Applications</a:t>
            </a:r>
          </a:p>
        </p:txBody>
      </p:sp>
      <p:cxnSp>
        <p:nvCxnSpPr>
          <p:cNvPr id="12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2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25" name="TextShape 7"/>
          <p:cNvSpPr txBox="1"/>
          <p:nvPr/>
        </p:nvSpPr>
        <p:spPr>
          <a:xfrm>
            <a:off x="1548000" y="3028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Edge contains 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HwCapability</a:t>
            </a:r>
          </a:p>
        </p:txBody>
      </p:sp>
      <p:sp>
        <p:nvSpPr>
          <p:cNvPr id="126" name="TextShape 8"/>
          <p:cNvSpPr txBox="1"/>
          <p:nvPr/>
        </p:nvSpPr>
        <p:spPr>
          <a:xfrm>
            <a:off x="2145960" y="2799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27" name="TextShape 9"/>
          <p:cNvSpPr txBox="1"/>
          <p:nvPr/>
        </p:nvSpPr>
        <p:spPr>
          <a:xfrm>
            <a:off x="3436560" y="3276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28" name="TextShape 10"/>
          <p:cNvSpPr txBox="1"/>
          <p:nvPr/>
        </p:nvSpPr>
        <p:spPr>
          <a:xfrm>
            <a:off x="2145960" y="2007000"/>
            <a:ext cx="2660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29" name="TextShape 11"/>
          <p:cNvSpPr txBox="1"/>
          <p:nvPr/>
        </p:nvSpPr>
        <p:spPr>
          <a:xfrm>
            <a:off x="3420000" y="144612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0" name="Line 12"/>
          <p:cNvSpPr/>
          <p:nvPr/>
        </p:nvSpPr>
        <p:spPr>
          <a:xfrm>
            <a:off x="4644000" y="1980000"/>
            <a:ext cx="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13"/>
          <p:cNvSpPr txBox="1"/>
          <p:nvPr/>
        </p:nvSpPr>
        <p:spPr>
          <a:xfrm>
            <a:off x="4665960" y="2988000"/>
            <a:ext cx="4366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2" name="TextShape 14"/>
          <p:cNvSpPr txBox="1"/>
          <p:nvPr/>
        </p:nvSpPr>
        <p:spPr>
          <a:xfrm>
            <a:off x="4644000" y="1980000"/>
            <a:ext cx="41544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latin typeface="Arial"/>
              </a:rPr>
              <a:t>0..n</a:t>
            </a:r>
          </a:p>
        </p:txBody>
      </p:sp>
      <p:sp>
        <p:nvSpPr>
          <p:cNvPr id="133" name="TextShape 15"/>
          <p:cNvSpPr txBox="1"/>
          <p:nvPr/>
        </p:nvSpPr>
        <p:spPr>
          <a:xfrm>
            <a:off x="1548000" y="1687680"/>
            <a:ext cx="85752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Edge contains </a:t>
            </a:r>
          </a:p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Applications</a:t>
            </a:r>
          </a:p>
        </p:txBody>
      </p:sp>
      <p:sp>
        <p:nvSpPr>
          <p:cNvPr id="134" name="TextShape 16"/>
          <p:cNvSpPr txBox="1"/>
          <p:nvPr/>
        </p:nvSpPr>
        <p:spPr>
          <a:xfrm>
            <a:off x="4788000" y="252468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0" strike="noStrike" spc="-1">
                <a:solidFill>
                  <a:srgbClr val="000000"/>
                </a:solidFill>
                <a:latin typeface="Arial"/>
              </a:rPr>
              <a:t>Capability is related to Applications</a:t>
            </a:r>
          </a:p>
        </p:txBody>
      </p:sp>
      <p:sp>
        <p:nvSpPr>
          <p:cNvPr id="135" name="TextShape 17"/>
          <p:cNvSpPr txBox="1"/>
          <p:nvPr/>
        </p:nvSpPr>
        <p:spPr>
          <a:xfrm>
            <a:off x="6414480" y="1489680"/>
            <a:ext cx="24055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Added by APPO</a:t>
            </a:r>
          </a:p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Also it’s associations are added by APPO</a:t>
            </a:r>
          </a:p>
        </p:txBody>
      </p:sp>
      <p:sp>
        <p:nvSpPr>
          <p:cNvPr id="136" name="TextShape 18"/>
          <p:cNvSpPr txBox="1"/>
          <p:nvPr/>
        </p:nvSpPr>
        <p:spPr>
          <a:xfrm>
            <a:off x="432000" y="3888000"/>
            <a:ext cx="2405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Added by Administrator</a:t>
            </a:r>
          </a:p>
        </p:txBody>
      </p:sp>
      <p:sp>
        <p:nvSpPr>
          <p:cNvPr id="137" name="Line 19"/>
          <p:cNvSpPr/>
          <p:nvPr/>
        </p:nvSpPr>
        <p:spPr>
          <a:xfrm flipV="1">
            <a:off x="1008000" y="2952000"/>
            <a:ext cx="432000" cy="93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20"/>
          <p:cNvSpPr/>
          <p:nvPr/>
        </p:nvSpPr>
        <p:spPr>
          <a:xfrm flipV="1">
            <a:off x="1584000" y="3780000"/>
            <a:ext cx="2268000" cy="39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21"/>
          <p:cNvSpPr/>
          <p:nvPr/>
        </p:nvSpPr>
        <p:spPr>
          <a:xfrm flipH="1" flipV="1">
            <a:off x="5688000" y="1800000"/>
            <a:ext cx="726480" cy="14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/>
          <p:cNvCxnSpPr>
            <a:stCxn id="128" idx="2"/>
            <a:endCxn id="122" idx="1"/>
          </p:cNvCxnSpPr>
          <p:nvPr/>
        </p:nvCxnSpPr>
        <p:spPr>
          <a:xfrm flipV="1">
            <a:off x="2278980" y="1692000"/>
            <a:ext cx="153702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5" name="Straight Connector 4"/>
          <p:cNvCxnSpPr>
            <a:stCxn id="126" idx="0"/>
            <a:endCxn id="121" idx="1"/>
          </p:cNvCxnSpPr>
          <p:nvPr/>
        </p:nvCxnSpPr>
        <p:spPr>
          <a:xfrm>
            <a:off x="2278980" y="2799000"/>
            <a:ext cx="1573020" cy="693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Capability Exposure Solution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1800" y="32058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MEP-Server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560000" y="3204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LCM Controller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561800" y="2016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MECM-APPO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561800" y="900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MECM-FE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61880" y="4392000"/>
            <a:ext cx="443376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https://gitee.com/edgegallery/community/blob/master/Architecture%20WG/Requirements/v1.0/platform_query_capabilities.md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>
            <a:off x="8280000" y="1474200"/>
            <a:ext cx="360" cy="5418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8"/>
          <p:cNvSpPr/>
          <p:nvPr/>
        </p:nvSpPr>
        <p:spPr>
          <a:xfrm>
            <a:off x="8280000" y="2590200"/>
            <a:ext cx="360" cy="6138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9"/>
          <p:cNvSpPr/>
          <p:nvPr/>
        </p:nvSpPr>
        <p:spPr>
          <a:xfrm>
            <a:off x="6840000" y="3492000"/>
            <a:ext cx="720000" cy="3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7956000" y="162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7992000" y="28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7056000" y="324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216000" y="10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504000" y="595776"/>
            <a:ext cx="3348720" cy="13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appo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/v1/tenants/{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tenant_id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}/hosts/{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host_ip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mep_capabilities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appo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/v1/tenants/{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tenant_id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}/hosts/{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host_ip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mep_capabilities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capability_id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3961080" y="792000"/>
            <a:ext cx="3238560" cy="203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List/Non List depending on API (For both APPO &amp; LCMController API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"capabilityId": "ServiceInstance123",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"capabilityName": "ExampleService",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"status": "ACTIVE",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"version": "1.0",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"consumers": [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"applicationInstanceId": "5abe4782-2c70-4e47-9a4e-0ee3a1a0fd1f"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to pass the MM5 output transparently to FE, with basic validation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216000" y="28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>
            <a:off x="431640" y="2534400"/>
            <a:ext cx="3702072" cy="12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lcmcontroller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/v1/tenants/{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tenantId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}/hosts/{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hostIp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mep_capabilities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lcmcontroller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/v1/tenants/{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tenantId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}/hosts/{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hostIp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}/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mep_capabilities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/{</a:t>
            </a:r>
            <a:r>
              <a:rPr lang="en-IN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capability_id</a:t>
            </a:r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8"/>
          <p:cNvSpPr/>
          <p:nvPr/>
        </p:nvSpPr>
        <p:spPr>
          <a:xfrm>
            <a:off x="216000" y="4464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316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Design (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TBD: Additional Details)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0" y="697312"/>
            <a:ext cx="8282227" cy="4109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877" y="1017380"/>
            <a:ext cx="3286051" cy="21253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300" y="3087237"/>
            <a:ext cx="3286050" cy="375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299" y="3433468"/>
            <a:ext cx="3286051" cy="1289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8455" y="3204953"/>
            <a:ext cx="6575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solidFill>
                  <a:schemeClr val="accent3"/>
                </a:solidFill>
              </a:rPr>
              <a:t>HW Capabilities</a:t>
            </a:r>
            <a:endParaRPr lang="zh-CN" altLang="en-US" sz="500" dirty="0">
              <a:solidFill>
                <a:schemeClr val="accent3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130" y="3166433"/>
            <a:ext cx="1084617" cy="2542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84501" y="3142714"/>
            <a:ext cx="3147908" cy="2779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Design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3" y="759153"/>
            <a:ext cx="8176974" cy="37830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4932" y="2335336"/>
            <a:ext cx="743361" cy="598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MECM-FE Design (TBD: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Additional Details)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3" y="758299"/>
            <a:ext cx="8236178" cy="41031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6010" y="3111591"/>
            <a:ext cx="414439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CPU,GPU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5911" y="3111590"/>
            <a:ext cx="396522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Huawei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3826" y="3111589"/>
            <a:ext cx="600075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smtClean="0">
                <a:solidFill>
                  <a:schemeClr val="tx1"/>
                </a:solidFill>
              </a:rPr>
              <a:t>Huawei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2936" y="3111589"/>
            <a:ext cx="433239" cy="26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960" y="2683994"/>
            <a:ext cx="2032731" cy="7894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5911" y="2940553"/>
            <a:ext cx="1400264" cy="17103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2416175" y="2611632"/>
            <a:ext cx="438858" cy="4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35604" y="2179389"/>
            <a:ext cx="1184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N</a:t>
            </a:r>
            <a:r>
              <a:rPr lang="en-US" altLang="zh-CN" sz="800" dirty="0" smtClean="0">
                <a:solidFill>
                  <a:srgbClr val="92D050"/>
                </a:solidFill>
              </a:rPr>
              <a:t>eed to discuss what should be shown here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0" y="4338636"/>
            <a:ext cx="1560557" cy="123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92" y="4187737"/>
            <a:ext cx="340249" cy="953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68585" y="4178398"/>
            <a:ext cx="3433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b="1" dirty="0" smtClean="0">
                <a:solidFill>
                  <a:schemeClr val="bg1"/>
                </a:solidFill>
              </a:rPr>
              <a:t>Status</a:t>
            </a:r>
            <a:endParaRPr lang="zh-CN" altLang="en-US" sz="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0991" y="4332285"/>
            <a:ext cx="5565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ExampleService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66885" y="4332183"/>
            <a:ext cx="32412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Active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46576" y="4336944"/>
            <a:ext cx="25680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 smtClean="0">
                <a:solidFill>
                  <a:schemeClr val="bg2"/>
                </a:solidFill>
              </a:rPr>
              <a:t>1.0</a:t>
            </a:r>
            <a:endParaRPr lang="zh-CN" altLang="en-US" sz="400" dirty="0">
              <a:solidFill>
                <a:schemeClr val="bg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960" y="4178398"/>
            <a:ext cx="2032731" cy="4126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52835" y="313234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Hardware capability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57206" y="425718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Software capability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43" y="2957654"/>
            <a:ext cx="424396" cy="13032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15290" y="2947680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solidFill>
                  <a:schemeClr val="bg1"/>
                </a:solidFill>
              </a:rPr>
              <a:t>V</a:t>
            </a:r>
            <a:r>
              <a:rPr lang="en-US" altLang="zh-CN" sz="500" dirty="0" smtClean="0">
                <a:solidFill>
                  <a:schemeClr val="bg1"/>
                </a:solidFill>
              </a:rPr>
              <a:t>endor</a:t>
            </a:r>
            <a:endParaRPr lang="zh-CN" altLang="en-US" sz="500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715" y="2953268"/>
            <a:ext cx="424396" cy="13032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03256" y="2947680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solidFill>
                  <a:schemeClr val="bg1"/>
                </a:solidFill>
              </a:rPr>
              <a:t>M</a:t>
            </a:r>
            <a:r>
              <a:rPr lang="en-US" altLang="zh-CN" sz="500" dirty="0" smtClean="0">
                <a:solidFill>
                  <a:schemeClr val="bg1"/>
                </a:solidFill>
              </a:rPr>
              <a:t>odel</a:t>
            </a:r>
            <a:endParaRPr lang="zh-CN" altLang="en-US" sz="5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869" y="2957654"/>
            <a:ext cx="424396" cy="1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8000" y="75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Security Impact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2" name="Object 2"/>
          <p:cNvGraphicFramePr/>
          <p:nvPr/>
        </p:nvGraphicFramePr>
        <p:xfrm>
          <a:off x="3168000" y="1728000"/>
          <a:ext cx="2741040" cy="5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5" imgW="0" imgH="0" progId="Excel.Sheet.12">
                  <p:embed/>
                </p:oleObj>
              </mc:Choice>
              <mc:Fallback>
                <p:oleObj r:id="rId5" imgW="0" imgH="0" progId="Excel.Sheet.12">
                  <p:embed/>
                  <p:pic>
                    <p:nvPicPr>
                      <p:cNvPr id="143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3168000" y="1728000"/>
                        <a:ext cx="2741040" cy="5169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698</Words>
  <Application>Microsoft Office PowerPoint</Application>
  <PresentationFormat>On-screen Show (16:9)</PresentationFormat>
  <Paragraphs>179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DejaVu Sans</vt:lpstr>
      <vt:lpstr>JetBrains Mono</vt:lpstr>
      <vt:lpstr>Symbol</vt:lpstr>
      <vt:lpstr>Times New Roman</vt:lpstr>
      <vt:lpstr>Wingdings</vt:lpstr>
      <vt:lpstr>Office Theme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Gaurav agrawal</dc:creator>
  <dc:description/>
  <cp:lastModifiedBy>Gaurav agrawal</cp:lastModifiedBy>
  <cp:revision>33</cp:revision>
  <dcterms:modified xsi:type="dcterms:W3CDTF">2020-11-03T10:50:35Z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(3)S1y5mtd95zPgM4vQUJqc+QIcMrMA+cMDfLOp94nf9OorOZqc6SwPPkysgrPfFEpkyCqmU9ws
HlU6YQJAA5GfTmGVono5b2A8i5wPzYi7qkHfvh3vmnkt+b4mgblCOZdSdcbf6v6jwMmaQMmn
uLqpKMskVtvpQRMbFK9k3XOm/MvsDe10l6JiLgLfpgMjJSdMk/9VxcY/gQmb51lUtLg7Fm8r
Q0l1hGuQTnEWa+7x3P</vt:lpwstr>
  </property>
  <property fmtid="{D5CDD505-2E9C-101B-9397-08002B2CF9AE}" pid="3" name="_2015_ms_pID_7253431">
    <vt:lpwstr>5eWUGj8f6BlqFcN8HaHho6EJWrTY8gaWarjXd9vXwPzXaRVx7BZwco
Ig41b0JVTa8aA+JHZkDF6DYD+rjdU3k3732IGqfXIySi7ljW2JY3FxbdVYweCx/ut0QiYEqB
V9M7bDELnojovVvRz4oqANJZqjNsc558LQGiGLyarahmck82MaGQoPwdBplplR2judFs7unF
Jxolw4CEQG6IaVCkkZYJltWFq/FY2IAjIMgh</vt:lpwstr>
  </property>
  <property fmtid="{D5CDD505-2E9C-101B-9397-08002B2CF9AE}" pid="4" name="_2015_ms_pID_7253432">
    <vt:lpwstr>AQ==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1604020491</vt:lpwstr>
  </property>
</Properties>
</file>