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283" r:id="rId5"/>
    <p:sldId id="281" r:id="rId6"/>
    <p:sldId id="284" r:id="rId7"/>
    <p:sldId id="288" r:id="rId8"/>
    <p:sldId id="285" r:id="rId9"/>
    <p:sldId id="289" r:id="rId10"/>
    <p:sldId id="286" r:id="rId11"/>
    <p:sldId id="290" r:id="rId12"/>
    <p:sldId id="292" r:id="rId13"/>
    <p:sldId id="280" r:id="rId14"/>
    <p:sldId id="293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8"/>
            <p14:sldId id="285"/>
            <p14:sldId id="289"/>
            <p14:sldId id="286"/>
            <p14:sldId id="290"/>
            <p14:sldId id="292"/>
          </p14:sldIdLst>
        </p14:section>
        <p14:section name="结束页" id="{3F9D54A7-3BE2-2540-BB4C-DFE5509085F3}">
          <p14:sldIdLst>
            <p14:sldId id="28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1DB6"/>
    <a:srgbClr val="000322"/>
    <a:srgbClr val="003668"/>
    <a:srgbClr val="021446"/>
    <a:srgbClr val="151515"/>
    <a:srgbClr val="C7000B"/>
    <a:srgbClr val="575756"/>
    <a:srgbClr val="FFFFFF"/>
    <a:srgbClr val="DD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23" d="100"/>
          <a:sy n="123" d="100"/>
        </p:scale>
        <p:origin x="90" y="330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0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9114799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AppStore+Developer+MECM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的用户分权分域设计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82107" y="4560849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张倍源 </a:t>
            </a:r>
            <a:r>
              <a:rPr kumimoji="1" lang="en-US" altLang="zh-CN" sz="20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00485629</a:t>
            </a:r>
            <a:endParaRPr kumimoji="1" lang="zh-CN" altLang="en-US" sz="20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用户职责划分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1151459" y="960581"/>
          <a:ext cx="9645851" cy="4602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65996"/>
                <a:gridCol w="2556929"/>
                <a:gridCol w="2411463"/>
                <a:gridCol w="241146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App Store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Developer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MECM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生产者（</a:t>
                      </a:r>
                      <a:r>
                        <a:rPr lang="en-US" altLang="zh-CN" sz="1600" dirty="0" smtClean="0"/>
                        <a:t>developer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管理自己开发的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申请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停止服务（？）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更新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版本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4 </a:t>
                      </a:r>
                      <a:r>
                        <a:rPr lang="zh-CN" altLang="en-US" sz="1600" dirty="0" smtClean="0"/>
                        <a:t>所有消费者功能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创建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项目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管理自己创建的项目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测试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镜像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发起</a:t>
                      </a:r>
                      <a:r>
                        <a:rPr lang="en-US" altLang="zh-CN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发布任务</a:t>
                      </a:r>
                      <a:endParaRPr lang="zh-CN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消费者（</a:t>
                      </a:r>
                      <a:r>
                        <a:rPr lang="en-US" altLang="zh-CN" sz="1600" dirty="0" smtClean="0"/>
                        <a:t>consumer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查看已上线的所有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对使用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进行评价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选购</a:t>
                      </a:r>
                      <a:r>
                        <a:rPr lang="en-US" altLang="zh-CN" sz="1600" dirty="0" smtClean="0"/>
                        <a:t>App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不涉及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查看自己订购的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部署情况，状态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平台管理者（</a:t>
                      </a:r>
                      <a:r>
                        <a:rPr lang="en-US" altLang="zh-CN" sz="1600" dirty="0" smtClean="0"/>
                        <a:t>admin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审核沙箱测试结果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下架（停用）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审核（有删除权限）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评论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管理沙箱资源</a:t>
                      </a:r>
                      <a:endParaRPr lang="zh-CN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模拟器服务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管理测试环境资源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查看所有开发者的项目状态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？？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运维者（</a:t>
                      </a:r>
                      <a:r>
                        <a:rPr lang="en-US" altLang="zh-CN" sz="1600" dirty="0" smtClean="0"/>
                        <a:t>maintenance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不涉及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不涉及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分发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部署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注册边缘节点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查看所有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部署情况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744364" y="565172"/>
            <a:ext cx="1052946" cy="286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未实现功能</a:t>
            </a:r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254" y="6151418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评审意见：生产者 消费者合并成租户</a:t>
            </a:r>
            <a:endParaRPr lang="en-US" altLang="zh-CN" sz="1800" dirty="0" smtClean="0"/>
          </a:p>
          <a:p>
            <a:pPr algn="l"/>
            <a:r>
              <a:rPr lang="zh-CN" altLang="en-US" dirty="0"/>
              <a:t>管理</a:t>
            </a:r>
            <a:r>
              <a:rPr lang="zh-CN" altLang="en-US" dirty="0" smtClean="0"/>
              <a:t>者 和 运维者 合并成管理员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62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1108711"/>
            <a:ext cx="10978842" cy="289178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：一个</a:t>
            </a:r>
            <a:r>
              <a:rPr lang="zh-CN" altLang="en-US" dirty="0" smtClean="0">
                <a:solidFill>
                  <a:schemeClr val="accent2"/>
                </a:solidFill>
              </a:rPr>
              <a:t>开发者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rgbClr val="0000FF"/>
                </a:solidFill>
              </a:rPr>
              <a:t>developer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创作了一个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，经过测试验证后，上传到</a:t>
            </a:r>
            <a:r>
              <a:rPr lang="en-US" altLang="zh-CN" dirty="0" err="1" smtClean="0">
                <a:solidFill>
                  <a:srgbClr val="0000FF"/>
                </a:solidFill>
              </a:rPr>
              <a:t>AppStore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为大家使用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</a:rPr>
              <a:t>App</a:t>
            </a:r>
            <a:r>
              <a:rPr lang="zh-CN" altLang="en-US" dirty="0" smtClean="0">
                <a:solidFill>
                  <a:schemeClr val="accent2"/>
                </a:solidFill>
              </a:rPr>
              <a:t>生产厂商</a:t>
            </a:r>
            <a:r>
              <a:rPr lang="zh-CN" altLang="en-US" dirty="0" smtClean="0">
                <a:solidFill>
                  <a:schemeClr val="tx1"/>
                </a:solidFill>
              </a:rPr>
              <a:t>将自己开发的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软件，上传到</a:t>
            </a:r>
            <a:r>
              <a:rPr lang="en-US" altLang="zh-CN" dirty="0" err="1" smtClean="0">
                <a:solidFill>
                  <a:srgbClr val="0000FF"/>
                </a:solidFill>
              </a:rPr>
              <a:t>AppStore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，准备部署到边缘侧。上传的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需要通过</a:t>
            </a:r>
            <a:r>
              <a:rPr lang="en-US" altLang="zh-CN" dirty="0" err="1" smtClean="0">
                <a:solidFill>
                  <a:schemeClr val="tx1"/>
                </a:solidFill>
              </a:rPr>
              <a:t>AppStore</a:t>
            </a:r>
            <a:r>
              <a:rPr lang="zh-CN" altLang="en-US" dirty="0" smtClean="0">
                <a:solidFill>
                  <a:schemeClr val="tx1"/>
                </a:solidFill>
              </a:rPr>
              <a:t>平台的沙箱测试，然后通过</a:t>
            </a:r>
            <a:r>
              <a:rPr lang="zh-CN" altLang="en-US" dirty="0" smtClean="0">
                <a:solidFill>
                  <a:schemeClr val="accent2"/>
                </a:solidFill>
              </a:rPr>
              <a:t>人工审核</a:t>
            </a:r>
            <a:r>
              <a:rPr lang="zh-CN" altLang="en-US" dirty="0" smtClean="0">
                <a:solidFill>
                  <a:schemeClr val="tx1"/>
                </a:solidFill>
              </a:rPr>
              <a:t>的方式发布到</a:t>
            </a:r>
            <a:r>
              <a:rPr lang="en-US" altLang="zh-CN" dirty="0" err="1" smtClean="0">
                <a:solidFill>
                  <a:schemeClr val="tx1"/>
                </a:solidFill>
              </a:rPr>
              <a:t>AppStore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</a:rPr>
              <a:t>App</a:t>
            </a:r>
            <a:r>
              <a:rPr lang="zh-CN" altLang="en-US" dirty="0" smtClean="0">
                <a:solidFill>
                  <a:schemeClr val="accent2"/>
                </a:solidFill>
              </a:rPr>
              <a:t>消费厂商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err="1" smtClean="0">
                <a:solidFill>
                  <a:srgbClr val="0000FF"/>
                </a:solidFill>
              </a:rPr>
              <a:t>AppStore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选购喜欢的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，通知</a:t>
            </a:r>
            <a:r>
              <a:rPr lang="en-US" altLang="zh-CN" dirty="0" smtClean="0">
                <a:solidFill>
                  <a:srgbClr val="0000FF"/>
                </a:solidFill>
              </a:rPr>
              <a:t>MECM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部署到边缘侧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维护人员</a:t>
            </a:r>
            <a:r>
              <a:rPr lang="zh-CN" altLang="en-US" dirty="0" smtClean="0">
                <a:solidFill>
                  <a:schemeClr val="tx1"/>
                </a:solidFill>
              </a:rPr>
              <a:t>需要在</a:t>
            </a:r>
            <a:r>
              <a:rPr lang="en-US" altLang="zh-CN" dirty="0" smtClean="0">
                <a:solidFill>
                  <a:srgbClr val="0000FF"/>
                </a:solidFill>
              </a:rPr>
              <a:t>MECM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上，对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进行分发部署，并定期查看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的状态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厂商</a:t>
            </a:r>
            <a:r>
              <a:rPr lang="zh-CN" altLang="en-US" dirty="0" smtClean="0">
                <a:solidFill>
                  <a:schemeClr val="tx1"/>
                </a:solidFill>
              </a:rPr>
              <a:t>的维护人员通过</a:t>
            </a:r>
            <a:r>
              <a:rPr lang="en-US" altLang="zh-CN" dirty="0" smtClean="0">
                <a:solidFill>
                  <a:srgbClr val="0000FF"/>
                </a:solidFill>
              </a:rPr>
              <a:t>MECM</a:t>
            </a:r>
            <a:r>
              <a:rPr lang="zh-CN" altLang="en-US" dirty="0" smtClean="0">
                <a:solidFill>
                  <a:srgbClr val="0000FF"/>
                </a:solidFill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</a:rPr>
              <a:t>，查看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的状态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特殊场景：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厂商可能是生产者也是消费者，例如：某个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厂商将自己开发的应用，通过放到</a:t>
            </a:r>
            <a:r>
              <a:rPr lang="en-US" altLang="zh-CN" dirty="0" err="1" smtClean="0">
                <a:solidFill>
                  <a:schemeClr val="tx1"/>
                </a:solidFill>
              </a:rPr>
              <a:t>AppStore</a:t>
            </a:r>
            <a:r>
              <a:rPr lang="zh-CN" altLang="en-US" dirty="0" smtClean="0">
                <a:solidFill>
                  <a:schemeClr val="tx1"/>
                </a:solidFill>
              </a:rPr>
              <a:t>上之后，再通过</a:t>
            </a:r>
            <a:r>
              <a:rPr lang="en-US" altLang="zh-CN" dirty="0" smtClean="0">
                <a:solidFill>
                  <a:schemeClr val="tx1"/>
                </a:solidFill>
              </a:rPr>
              <a:t>MECM</a:t>
            </a:r>
            <a:r>
              <a:rPr lang="zh-CN" altLang="en-US" dirty="0" smtClean="0">
                <a:solidFill>
                  <a:schemeClr val="tx1"/>
                </a:solidFill>
              </a:rPr>
              <a:t>部署到边缘侧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871"/>
              </p:ext>
            </p:extLst>
          </p:nvPr>
        </p:nvGraphicFramePr>
        <p:xfrm>
          <a:off x="1779534" y="3840480"/>
          <a:ext cx="8131176" cy="2219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10392"/>
                <a:gridCol w="3083892"/>
                <a:gridCol w="2336892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</a:rPr>
                        <a:t>现实角色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开发者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生产厂商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消费厂商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消费者（</a:t>
                      </a:r>
                      <a:r>
                        <a:rPr lang="en-US" altLang="zh-CN" sz="1800" dirty="0" smtClean="0"/>
                        <a:t>consumer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审核人员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平台管理者（</a:t>
                      </a:r>
                      <a:r>
                        <a:rPr lang="en-US" altLang="zh-CN" sz="1800" dirty="0" smtClean="0"/>
                        <a:t>admin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维护人员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运维者（</a:t>
                      </a:r>
                      <a:r>
                        <a:rPr lang="en-US" altLang="zh-CN" sz="1800" dirty="0" smtClean="0"/>
                        <a:t>maintenance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用户划分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820" y="10593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err="1" smtClean="0"/>
              <a:t>AppStore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8061" y="10593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Developer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6861719" y="1066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MECM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396460" y="1055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MEP</a:t>
            </a:r>
            <a:endParaRPr lang="zh-CN" altLang="en-US" sz="1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133493" y="1066800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65413" y="1055649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707794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1692" y="1716258"/>
            <a:ext cx="11118123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67769" y="211744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消费者</a:t>
            </a:r>
            <a:endParaRPr lang="en-US" altLang="zh-CN" sz="1800" dirty="0" smtClean="0"/>
          </a:p>
          <a:p>
            <a:pPr algn="l"/>
            <a:r>
              <a:rPr lang="zh-CN" altLang="en-US" dirty="0"/>
              <a:t>管理员</a:t>
            </a:r>
            <a:endParaRPr lang="zh-CN" altLang="en-US" sz="1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067597" y="21364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874543" y="2132272"/>
            <a:ext cx="433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运维者（运营商运维，针对所有消费者）</a:t>
            </a:r>
            <a:endParaRPr lang="en-US" altLang="zh-CN" dirty="0" smtClean="0"/>
          </a:p>
          <a:p>
            <a:pPr algn="l"/>
            <a:r>
              <a:rPr lang="zh-CN" altLang="en-US" sz="1800" dirty="0" smtClean="0"/>
              <a:t>消费者（购买的应用的维护人员）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1809" y="4884846"/>
            <a:ext cx="10661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问题讨论：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、三个平台的“管理者”是相同账号，或者需要细分每个平台的管理者？</a:t>
            </a:r>
            <a:endParaRPr lang="en-US" altLang="zh-CN" dirty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MECM</a:t>
            </a:r>
            <a:r>
              <a:rPr lang="zh-CN" altLang="en-US" dirty="0" smtClean="0"/>
              <a:t>是否只有“运维者”可以登录，查看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的分发和部署，没有其他用户（除了管理员以外）？</a:t>
            </a:r>
            <a:endParaRPr lang="en-US" altLang="zh-CN" dirty="0" smtClean="0"/>
          </a:p>
          <a:p>
            <a:pPr algn="l"/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MECM</a:t>
            </a:r>
            <a:r>
              <a:rPr lang="zh-CN" altLang="en-US" sz="1800" dirty="0" smtClean="0"/>
              <a:t>中的“管理员”是否要包含“运维者”的权限？（应该不能包含）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29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用户职责划分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6504"/>
              </p:ext>
            </p:extLst>
          </p:nvPr>
        </p:nvGraphicFramePr>
        <p:xfrm>
          <a:off x="1123347" y="1135922"/>
          <a:ext cx="9645851" cy="3444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91187"/>
                <a:gridCol w="1442251"/>
                <a:gridCol w="2600067"/>
                <a:gridCol w="2002929"/>
                <a:gridCol w="1809417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</a:rPr>
                        <a:t>系统定义</a:t>
                      </a:r>
                      <a:endParaRPr lang="zh-CN" alt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App Store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Developer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MECM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生产者（</a:t>
                      </a:r>
                      <a:r>
                        <a:rPr lang="en-US" altLang="zh-CN" sz="1600" dirty="0" smtClean="0"/>
                        <a:t>developer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tenant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管理自己开发的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申请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停止服务（？）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更新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版本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4 </a:t>
                      </a:r>
                      <a:r>
                        <a:rPr lang="zh-CN" altLang="en-US" sz="1600" dirty="0" smtClean="0"/>
                        <a:t>查看已上线的所有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5 </a:t>
                      </a:r>
                      <a:r>
                        <a:rPr lang="zh-CN" altLang="en-US" sz="1600" dirty="0" smtClean="0"/>
                        <a:t>对使用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进行评价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6 </a:t>
                      </a:r>
                      <a:r>
                        <a:rPr lang="zh-CN" altLang="en-US" sz="1600" dirty="0" smtClean="0"/>
                        <a:t>选购</a:t>
                      </a:r>
                      <a:r>
                        <a:rPr lang="en-US" altLang="zh-CN" sz="1600" dirty="0" smtClean="0"/>
                        <a:t>App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创建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项目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管理自己创建的项目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测试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镜像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发起</a:t>
                      </a:r>
                      <a:r>
                        <a:rPr lang="en-US" altLang="zh-CN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6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发布任务</a:t>
                      </a:r>
                      <a:endParaRPr lang="zh-CN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 smtClean="0"/>
                        <a:t>查看自己订购的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部署情况，状态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消费者（</a:t>
                      </a:r>
                      <a:r>
                        <a:rPr lang="en-US" altLang="zh-CN" sz="1600" dirty="0" smtClean="0"/>
                        <a:t>consumer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平台管理者（</a:t>
                      </a:r>
                      <a:r>
                        <a:rPr lang="en-US" altLang="zh-CN" sz="1600" dirty="0" smtClean="0"/>
                        <a:t>admin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admin</a:t>
                      </a:r>
                      <a:endParaRPr lang="zh-CN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审核沙箱测试结果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下架（停用）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审核（有删除权限）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评论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管理沙箱资源</a:t>
                      </a:r>
                      <a:endParaRPr lang="zh-CN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模拟器服务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管理测试环境资源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查看所有开发者的项目状态</a:t>
                      </a:r>
                      <a:endParaRPr lang="en-US" altLang="zh-CN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1 </a:t>
                      </a:r>
                      <a:r>
                        <a:rPr lang="zh-CN" altLang="en-US" sz="1600" dirty="0" smtClean="0"/>
                        <a:t>分发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部署</a:t>
                      </a:r>
                      <a:r>
                        <a:rPr lang="en-US" altLang="zh-CN" sz="1600" dirty="0" smtClean="0"/>
                        <a:t>App</a:t>
                      </a:r>
                    </a:p>
                    <a:p>
                      <a:r>
                        <a:rPr lang="en-US" altLang="zh-CN" sz="1600" dirty="0" smtClean="0"/>
                        <a:t>2 </a:t>
                      </a:r>
                      <a:r>
                        <a:rPr lang="zh-CN" altLang="en-US" sz="1600" dirty="0" smtClean="0"/>
                        <a:t>注册边缘节点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zh-CN" altLang="en-US" sz="1600" dirty="0" smtClean="0"/>
                        <a:t>查看所有</a:t>
                      </a:r>
                      <a:r>
                        <a:rPr lang="en-US" altLang="zh-CN" sz="1600" dirty="0" smtClean="0"/>
                        <a:t>App</a:t>
                      </a:r>
                      <a:r>
                        <a:rPr lang="zh-CN" altLang="en-US" sz="1600" dirty="0" smtClean="0"/>
                        <a:t>部署情况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运维者（</a:t>
                      </a:r>
                      <a:r>
                        <a:rPr lang="en-US" altLang="zh-CN" sz="1600" dirty="0" smtClean="0"/>
                        <a:t>maintenance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744364" y="565172"/>
            <a:ext cx="1052946" cy="286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未实现功能</a:t>
            </a:r>
            <a:endParaRPr lang="zh-CN" altLang="en-US" sz="1100" dirty="0"/>
          </a:p>
        </p:txBody>
      </p:sp>
      <p:sp>
        <p:nvSpPr>
          <p:cNvPr id="4" name="文本框 3"/>
          <p:cNvSpPr txBox="1"/>
          <p:nvPr/>
        </p:nvSpPr>
        <p:spPr>
          <a:xfrm>
            <a:off x="1177871" y="4951708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Tenant</a:t>
            </a:r>
            <a:r>
              <a:rPr lang="zh-CN" altLang="en-US" dirty="0" smtClean="0"/>
              <a:t>：需要做到数据隔离，防止横向越权</a:t>
            </a:r>
            <a:endParaRPr lang="en-US" altLang="zh-CN" dirty="0" smtClean="0"/>
          </a:p>
          <a:p>
            <a:pPr algn="l"/>
            <a:r>
              <a:rPr lang="en-US" altLang="zh-CN" sz="1800" dirty="0" smtClean="0"/>
              <a:t>Admin</a:t>
            </a:r>
            <a:r>
              <a:rPr lang="zh-CN" altLang="en-US" sz="1800" dirty="0" smtClean="0"/>
              <a:t>：管理员账号可以有多个，但是功能相同，权限相同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88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开发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3553" y="6516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App Store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2984718" y="6516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Developer</a:t>
            </a:r>
            <a:endParaRPr lang="zh-CN" altLang="en-US" sz="1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223630" y="665297"/>
            <a:ext cx="0" cy="5255214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52111" y="13596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开发者</a:t>
            </a:r>
            <a:endParaRPr lang="en-US" altLang="zh-CN" sz="1800" dirty="0" smtClean="0"/>
          </a:p>
        </p:txBody>
      </p:sp>
      <p:sp>
        <p:nvSpPr>
          <p:cNvPr id="3" name="矩形 2"/>
          <p:cNvSpPr/>
          <p:nvPr/>
        </p:nvSpPr>
        <p:spPr>
          <a:xfrm>
            <a:off x="1152110" y="4503669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3007" y="1422950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开发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6344708" y="1210644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上传发布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30" name="流程图: 终止 29"/>
          <p:cNvSpPr/>
          <p:nvPr/>
        </p:nvSpPr>
        <p:spPr>
          <a:xfrm>
            <a:off x="6471480" y="5629538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上线</a:t>
            </a:r>
            <a:endParaRPr lang="zh-CN" altLang="en-US" sz="1200" dirty="0"/>
          </a:p>
        </p:txBody>
      </p:sp>
      <p:cxnSp>
        <p:nvCxnSpPr>
          <p:cNvPr id="32" name="直接箭头连接符 31"/>
          <p:cNvCxnSpPr>
            <a:stCxn id="37" idx="2"/>
            <a:endCxn id="30" idx="0"/>
          </p:cNvCxnSpPr>
          <p:nvPr/>
        </p:nvCxnSpPr>
        <p:spPr>
          <a:xfrm>
            <a:off x="6928680" y="5053172"/>
            <a:ext cx="0" cy="57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746753" y="4284855"/>
            <a:ext cx="10129894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/>
          <p:cNvSpPr/>
          <p:nvPr/>
        </p:nvSpPr>
        <p:spPr>
          <a:xfrm>
            <a:off x="6134353" y="4440524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结果审核</a:t>
            </a:r>
            <a:endParaRPr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471480" y="49815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/>
              <a:t>通过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426187" y="44591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/>
              <a:t>不通过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3053007" y="1955803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测试验证功能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3053006" y="2488656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CSAR</a:t>
            </a:r>
            <a:r>
              <a:rPr lang="zh-CN" altLang="en-US" sz="1200" dirty="0" smtClean="0"/>
              <a:t>包</a:t>
            </a:r>
            <a:endParaRPr lang="zh-CN" altLang="en-US" sz="1200" dirty="0"/>
          </a:p>
        </p:txBody>
      </p:sp>
      <p:cxnSp>
        <p:nvCxnSpPr>
          <p:cNvPr id="49" name="直接箭头连接符 48"/>
          <p:cNvCxnSpPr>
            <a:stCxn id="5" idx="2"/>
            <a:endCxn id="46" idx="0"/>
          </p:cNvCxnSpPr>
          <p:nvPr/>
        </p:nvCxnSpPr>
        <p:spPr>
          <a:xfrm>
            <a:off x="3636981" y="1729015"/>
            <a:ext cx="0" cy="2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2"/>
            <a:endCxn id="47" idx="0"/>
          </p:cNvCxnSpPr>
          <p:nvPr/>
        </p:nvCxnSpPr>
        <p:spPr>
          <a:xfrm flipH="1">
            <a:off x="3636980" y="2261868"/>
            <a:ext cx="1" cy="2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7" idx="3"/>
            <a:endCxn id="20" idx="1"/>
          </p:cNvCxnSpPr>
          <p:nvPr/>
        </p:nvCxnSpPr>
        <p:spPr>
          <a:xfrm flipV="1">
            <a:off x="4220953" y="1363677"/>
            <a:ext cx="2123755" cy="12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6140577" y="2544367"/>
            <a:ext cx="1576210" cy="1538102"/>
            <a:chOff x="5660289" y="2802983"/>
            <a:chExt cx="1576210" cy="1538102"/>
          </a:xfrm>
        </p:grpSpPr>
        <p:sp>
          <p:nvSpPr>
            <p:cNvPr id="64" name="矩形 63"/>
            <p:cNvSpPr/>
            <p:nvPr/>
          </p:nvSpPr>
          <p:spPr>
            <a:xfrm>
              <a:off x="5859773" y="2924508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病毒扫描</a:t>
              </a:r>
              <a:endParaRPr lang="zh-CN" altLang="en-US" sz="12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864418" y="3382973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包格式校验</a:t>
              </a:r>
              <a:endParaRPr lang="zh-CN" altLang="en-US" sz="12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864420" y="3847115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沙</a:t>
              </a:r>
              <a:r>
                <a:rPr lang="zh-CN" altLang="en-US" sz="1200" dirty="0" smtClean="0"/>
                <a:t>箱测试</a:t>
              </a:r>
              <a:endParaRPr lang="zh-CN" altLang="en-US" sz="12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660289" y="2802983"/>
              <a:ext cx="1576210" cy="1538102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直接箭头连接符 68"/>
          <p:cNvCxnSpPr>
            <a:stCxn id="20" idx="2"/>
            <a:endCxn id="86" idx="0"/>
          </p:cNvCxnSpPr>
          <p:nvPr/>
        </p:nvCxnSpPr>
        <p:spPr>
          <a:xfrm flipH="1">
            <a:off x="6924035" y="1516709"/>
            <a:ext cx="4647" cy="2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2"/>
            <a:endCxn id="37" idx="0"/>
          </p:cNvCxnSpPr>
          <p:nvPr/>
        </p:nvCxnSpPr>
        <p:spPr>
          <a:xfrm flipH="1">
            <a:off x="6928680" y="4082469"/>
            <a:ext cx="2" cy="35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137302" y="4593815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刷新任务状态</a:t>
            </a:r>
            <a:endParaRPr lang="zh-CN" altLang="en-US" sz="1200" dirty="0"/>
          </a:p>
        </p:txBody>
      </p:sp>
      <p:cxnSp>
        <p:nvCxnSpPr>
          <p:cNvPr id="80" name="直接箭头连接符 79"/>
          <p:cNvCxnSpPr>
            <a:stCxn id="37" idx="3"/>
            <a:endCxn id="78" idx="1"/>
          </p:cNvCxnSpPr>
          <p:nvPr/>
        </p:nvCxnSpPr>
        <p:spPr>
          <a:xfrm>
            <a:off x="7723007" y="4746848"/>
            <a:ext cx="41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340061" y="1740642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启动上线测试流程</a:t>
            </a:r>
            <a:endParaRPr lang="zh-CN" altLang="en-US" sz="1200" dirty="0"/>
          </a:p>
        </p:txBody>
      </p:sp>
      <p:cxnSp>
        <p:nvCxnSpPr>
          <p:cNvPr id="89" name="直接箭头连接符 88"/>
          <p:cNvCxnSpPr>
            <a:stCxn id="86" idx="2"/>
            <a:endCxn id="67" idx="0"/>
          </p:cNvCxnSpPr>
          <p:nvPr/>
        </p:nvCxnSpPr>
        <p:spPr>
          <a:xfrm>
            <a:off x="6924035" y="2046707"/>
            <a:ext cx="4647" cy="49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终止 92"/>
          <p:cNvSpPr/>
          <p:nvPr/>
        </p:nvSpPr>
        <p:spPr>
          <a:xfrm>
            <a:off x="8262848" y="5631062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拒绝上线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stCxn id="78" idx="2"/>
            <a:endCxn id="93" idx="0"/>
          </p:cNvCxnSpPr>
          <p:nvPr/>
        </p:nvCxnSpPr>
        <p:spPr>
          <a:xfrm flipH="1">
            <a:off x="8720048" y="4899880"/>
            <a:ext cx="1228" cy="73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022105" y="2352772"/>
            <a:ext cx="3587930" cy="374323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决策 97"/>
          <p:cNvSpPr/>
          <p:nvPr/>
        </p:nvSpPr>
        <p:spPr>
          <a:xfrm>
            <a:off x="2842652" y="3048450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是否上线成功</a:t>
            </a:r>
            <a:endParaRPr lang="zh-CN" altLang="en-US" sz="1100" dirty="0"/>
          </a:p>
        </p:txBody>
      </p:sp>
      <p:cxnSp>
        <p:nvCxnSpPr>
          <p:cNvPr id="100" name="肘形连接符 99"/>
          <p:cNvCxnSpPr>
            <a:stCxn id="96" idx="1"/>
            <a:endCxn id="98" idx="3"/>
          </p:cNvCxnSpPr>
          <p:nvPr/>
        </p:nvCxnSpPr>
        <p:spPr>
          <a:xfrm rot="10800000">
            <a:off x="4431307" y="3354775"/>
            <a:ext cx="1590799" cy="86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98" idx="1"/>
            <a:endCxn id="5" idx="1"/>
          </p:cNvCxnSpPr>
          <p:nvPr/>
        </p:nvCxnSpPr>
        <p:spPr>
          <a:xfrm rot="10800000" flipH="1">
            <a:off x="2842651" y="1575984"/>
            <a:ext cx="210355" cy="1778791"/>
          </a:xfrm>
          <a:prstGeom prst="bentConnector3">
            <a:avLst>
              <a:gd name="adj1" fmla="val -108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终止 109"/>
          <p:cNvSpPr/>
          <p:nvPr/>
        </p:nvSpPr>
        <p:spPr>
          <a:xfrm>
            <a:off x="3179779" y="3931593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完成</a:t>
            </a:r>
          </a:p>
        </p:txBody>
      </p:sp>
      <p:cxnSp>
        <p:nvCxnSpPr>
          <p:cNvPr id="112" name="直接箭头连接符 111"/>
          <p:cNvCxnSpPr>
            <a:stCxn id="98" idx="2"/>
            <a:endCxn id="110" idx="0"/>
          </p:cNvCxnSpPr>
          <p:nvPr/>
        </p:nvCxnSpPr>
        <p:spPr>
          <a:xfrm>
            <a:off x="3636979" y="3661098"/>
            <a:ext cx="0" cy="2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3603735" y="4598309"/>
            <a:ext cx="1576210" cy="1538102"/>
            <a:chOff x="5660289" y="2802983"/>
            <a:chExt cx="1576210" cy="1538102"/>
          </a:xfrm>
        </p:grpSpPr>
        <p:sp>
          <p:nvSpPr>
            <p:cNvPr id="115" name="矩形 114"/>
            <p:cNvSpPr/>
            <p:nvPr/>
          </p:nvSpPr>
          <p:spPr>
            <a:xfrm>
              <a:off x="5859773" y="2924508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病毒扫描</a:t>
              </a:r>
              <a:endParaRPr lang="zh-CN" altLang="en-US" sz="1200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5864418" y="3382973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包格式校验</a:t>
              </a:r>
              <a:endParaRPr lang="zh-CN" altLang="en-US" sz="1200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5864420" y="3847115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沙</a:t>
              </a:r>
              <a:r>
                <a:rPr lang="zh-CN" altLang="en-US" sz="1200" dirty="0" smtClean="0"/>
                <a:t>箱测试</a:t>
              </a:r>
              <a:endParaRPr lang="zh-CN" altLang="en-US" sz="1200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5660289" y="2802983"/>
              <a:ext cx="1576210" cy="1538102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肘形连接符 119"/>
          <p:cNvCxnSpPr>
            <a:stCxn id="47" idx="2"/>
            <a:endCxn id="118" idx="1"/>
          </p:cNvCxnSpPr>
          <p:nvPr/>
        </p:nvCxnSpPr>
        <p:spPr>
          <a:xfrm rot="5400000">
            <a:off x="2334039" y="4064418"/>
            <a:ext cx="2572639" cy="33245"/>
          </a:xfrm>
          <a:prstGeom prst="bentConnector4">
            <a:avLst>
              <a:gd name="adj1" fmla="val 5254"/>
              <a:gd name="adj2" fmla="val 2343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259752" y="604055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评审意见：上线测试模块单独服务</a:t>
            </a:r>
            <a:endParaRPr lang="en-US" altLang="zh-CN" sz="1800" dirty="0" smtClean="0"/>
          </a:p>
          <a:p>
            <a:pPr algn="l"/>
            <a:r>
              <a:rPr lang="en-US" altLang="zh-CN" dirty="0" smtClean="0"/>
              <a:t>Dev</a:t>
            </a:r>
            <a:r>
              <a:rPr lang="zh-CN" altLang="en-US" dirty="0" smtClean="0"/>
              <a:t>需要有沙箱测试流程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87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更新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3265" y="9102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err="1" smtClean="0"/>
              <a:t>AppStore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2504430" y="9103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Developer</a:t>
            </a:r>
            <a:endParaRPr lang="zh-CN" altLang="en-US" sz="1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743342" y="923913"/>
            <a:ext cx="0" cy="5255214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1823" y="1618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开发者</a:t>
            </a:r>
            <a:endParaRPr lang="en-US" altLang="zh-CN" sz="1800" dirty="0" smtClean="0"/>
          </a:p>
        </p:txBody>
      </p:sp>
      <p:sp>
        <p:nvSpPr>
          <p:cNvPr id="3" name="矩形 2"/>
          <p:cNvSpPr/>
          <p:nvPr/>
        </p:nvSpPr>
        <p:spPr>
          <a:xfrm>
            <a:off x="671822" y="4762285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266465" y="4543471"/>
            <a:ext cx="10129894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消费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3530" y="85234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App Store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738019" y="8637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MECM</a:t>
            </a:r>
            <a:endParaRPr lang="zh-CN" altLang="en-US" sz="1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743342" y="923913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1823" y="1618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消费者</a:t>
            </a:r>
            <a:endParaRPr lang="en-US" altLang="zh-CN" sz="1800" dirty="0" smtClean="0"/>
          </a:p>
        </p:txBody>
      </p:sp>
      <p:sp>
        <p:nvSpPr>
          <p:cNvPr id="3" name="矩形 2"/>
          <p:cNvSpPr/>
          <p:nvPr/>
        </p:nvSpPr>
        <p:spPr>
          <a:xfrm>
            <a:off x="415637" y="2446709"/>
            <a:ext cx="11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维护人员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16134" y="1623639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选购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30" name="流程图: 终止 29"/>
          <p:cNvSpPr/>
          <p:nvPr/>
        </p:nvSpPr>
        <p:spPr>
          <a:xfrm>
            <a:off x="5750221" y="5848831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</a:t>
            </a:r>
            <a:endParaRPr lang="zh-CN" altLang="en-US" sz="1400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266465" y="2188206"/>
            <a:ext cx="10129894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23447" y="1623639"/>
            <a:ext cx="1167947" cy="30606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提交订单</a:t>
            </a:r>
            <a:endParaRPr lang="zh-CN" altLang="en-US" sz="1200" dirty="0"/>
          </a:p>
        </p:txBody>
      </p:sp>
      <p:cxnSp>
        <p:nvCxnSpPr>
          <p:cNvPr id="11" name="直接箭头连接符 10"/>
          <p:cNvCxnSpPr>
            <a:stCxn id="20" idx="3"/>
            <a:endCxn id="25" idx="1"/>
          </p:cNvCxnSpPr>
          <p:nvPr/>
        </p:nvCxnSpPr>
        <p:spPr>
          <a:xfrm>
            <a:off x="3884081" y="1776672"/>
            <a:ext cx="173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23447" y="2375130"/>
            <a:ext cx="1167947" cy="306065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获取订单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5623447" y="3781789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选择边缘节点</a:t>
            </a:r>
            <a:endParaRPr lang="zh-CN" altLang="en-US" sz="1200" dirty="0"/>
          </a:p>
        </p:txBody>
      </p:sp>
      <p:sp>
        <p:nvSpPr>
          <p:cNvPr id="18" name="流程图: 决策 17"/>
          <p:cNvSpPr/>
          <p:nvPr/>
        </p:nvSpPr>
        <p:spPr>
          <a:xfrm>
            <a:off x="5413094" y="2862027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是否添加边缘节点</a:t>
            </a:r>
            <a:endParaRPr lang="zh-CN" altLang="en-US" sz="1100" dirty="0"/>
          </a:p>
        </p:txBody>
      </p:sp>
      <p:cxnSp>
        <p:nvCxnSpPr>
          <p:cNvPr id="34" name="直接箭头连接符 33"/>
          <p:cNvCxnSpPr>
            <a:stCxn id="27" idx="2"/>
            <a:endCxn id="18" idx="0"/>
          </p:cNvCxnSpPr>
          <p:nvPr/>
        </p:nvCxnSpPr>
        <p:spPr>
          <a:xfrm>
            <a:off x="6207421" y="2681195"/>
            <a:ext cx="0" cy="18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491464" y="3015318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</a:t>
            </a:r>
            <a:r>
              <a:rPr lang="zh-CN" altLang="en-US" sz="1200" dirty="0" smtClean="0"/>
              <a:t>边缘节点</a:t>
            </a:r>
            <a:endParaRPr lang="zh-CN" altLang="en-US" sz="1200" dirty="0"/>
          </a:p>
        </p:txBody>
      </p:sp>
      <p:cxnSp>
        <p:nvCxnSpPr>
          <p:cNvPr id="38" name="直接箭头连接符 37"/>
          <p:cNvCxnSpPr>
            <a:stCxn id="18" idx="3"/>
            <a:endCxn id="36" idx="1"/>
          </p:cNvCxnSpPr>
          <p:nvPr/>
        </p:nvCxnSpPr>
        <p:spPr>
          <a:xfrm>
            <a:off x="7001748" y="3168351"/>
            <a:ext cx="4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6" idx="2"/>
            <a:endCxn id="29" idx="0"/>
          </p:cNvCxnSpPr>
          <p:nvPr/>
        </p:nvCxnSpPr>
        <p:spPr>
          <a:xfrm rot="5400000">
            <a:off x="6911227" y="2617578"/>
            <a:ext cx="460406" cy="1868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2"/>
            <a:endCxn id="29" idx="0"/>
          </p:cNvCxnSpPr>
          <p:nvPr/>
        </p:nvCxnSpPr>
        <p:spPr>
          <a:xfrm>
            <a:off x="6207421" y="3474675"/>
            <a:ext cx="0" cy="30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623447" y="4303508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</a:t>
            </a:r>
            <a:r>
              <a:rPr lang="en-US" altLang="zh-CN" sz="1200" dirty="0" err="1" smtClean="0"/>
              <a:t>AppStore</a:t>
            </a:r>
            <a:r>
              <a:rPr lang="zh-CN" altLang="en-US" sz="1200" dirty="0" smtClean="0"/>
              <a:t>同步</a:t>
            </a:r>
            <a:r>
              <a:rPr lang="en-US" altLang="zh-CN" sz="1200" dirty="0" smtClean="0"/>
              <a:t>CSAR</a:t>
            </a:r>
            <a:r>
              <a:rPr lang="zh-CN" altLang="en-US" sz="1200" dirty="0" smtClean="0"/>
              <a:t>包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623447" y="4843838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分发到边缘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623446" y="5314259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部署</a:t>
            </a:r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29" idx="2"/>
            <a:endCxn id="43" idx="0"/>
          </p:cNvCxnSpPr>
          <p:nvPr/>
        </p:nvCxnSpPr>
        <p:spPr>
          <a:xfrm>
            <a:off x="6207421" y="4087854"/>
            <a:ext cx="0" cy="2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2"/>
            <a:endCxn id="44" idx="0"/>
          </p:cNvCxnSpPr>
          <p:nvPr/>
        </p:nvCxnSpPr>
        <p:spPr>
          <a:xfrm>
            <a:off x="6207421" y="4609573"/>
            <a:ext cx="0" cy="2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2"/>
            <a:endCxn id="45" idx="0"/>
          </p:cNvCxnSpPr>
          <p:nvPr/>
        </p:nvCxnSpPr>
        <p:spPr>
          <a:xfrm flipH="1">
            <a:off x="6207420" y="5149903"/>
            <a:ext cx="1" cy="16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2"/>
            <a:endCxn id="30" idx="0"/>
          </p:cNvCxnSpPr>
          <p:nvPr/>
        </p:nvCxnSpPr>
        <p:spPr>
          <a:xfrm>
            <a:off x="6207420" y="5620324"/>
            <a:ext cx="1" cy="2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12331" y="426731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选择</a:t>
            </a:r>
            <a:r>
              <a:rPr lang="en-US" altLang="zh-CN" sz="1800" dirty="0" smtClean="0"/>
              <a:t>MECM</a:t>
            </a:r>
            <a:r>
              <a:rPr lang="zh-CN" altLang="en-US" sz="1800" dirty="0" smtClean="0"/>
              <a:t>系统内应用包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35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3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876</TotalTime>
  <Words>820</Words>
  <Application>Microsoft Office PowerPoint</Application>
  <PresentationFormat>自定义</PresentationFormat>
  <Paragraphs>167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黑体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AppStore+Developer+MECM 的用户分权分域设计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Zhangbeiyuan</cp:lastModifiedBy>
  <cp:revision>152</cp:revision>
  <dcterms:created xsi:type="dcterms:W3CDTF">2018-11-29T10:16:29Z</dcterms:created>
  <dcterms:modified xsi:type="dcterms:W3CDTF">2020-08-10T11:39:37Z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(3)/EB/FktnagL287cBfr5mU0HNdw7l2N8jdfj13gV2VOtGChQhBtCn6QnS3YBxxuM1FeY3ndR1
yr0HgLHUFXlED95SL0VtFNvsU+H77c2TdKmi0+bT2qCeJtBgiSd7+1hgq/wTIHrbnfu5kE1W
qA6JHYSWP76m540SOgGTEPoEOYElU+ZZ62i1hlKK4T/G5WsxKa/6xn+69TpVF8OZHEdL77xh
pJ0I+658kZgXEmo477</vt:lpwstr>
  </property>
  <property fmtid="{D5CDD505-2E9C-101B-9397-08002B2CF9AE}" pid="3" name="_2015_ms_pID_7253431">
    <vt:lpwstr>PqdO+r4Rw0Ey5L0kwqHGW4MN/H8jdfyzmX8E6poRF4DlWJLbd0dEdC
xbPkCWZ5x0vxWX0xMNh1UWytWdA5+aTAqo9zV0vsb18tKHICv8B7ZuyWYn7RoKNcrtd5B9f0
lEuNeWQTxbUjIjslA2cpgQsn+aOlPYPjNVzDrLQYJQSIVqmI1f9qD/bLPbRywHBJC8noDxzf
e9f48+yUJIru0f3uSlnfqeVnirQhUz4yK+hh</vt:lpwstr>
  </property>
  <property fmtid="{D5CDD505-2E9C-101B-9397-08002B2CF9AE}" pid="4" name="_2015_ms_pID_7253432">
    <vt:lpwstr>8g==</vt:lpwstr>
  </property>
</Properties>
</file>