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4" r:id="rId5"/>
    <p:sldMasterId id="2147483913" r:id="rId6"/>
    <p:sldMasterId id="2147483932" r:id="rId7"/>
    <p:sldMasterId id="2147483951" r:id="rId8"/>
  </p:sldMasterIdLst>
  <p:notesMasterIdLst>
    <p:notesMasterId r:id="rId50"/>
  </p:notesMasterIdLst>
  <p:handoutMasterIdLst>
    <p:handoutMasterId r:id="rId51"/>
  </p:handoutMasterIdLst>
  <p:sldIdLst>
    <p:sldId id="293" r:id="rId9"/>
    <p:sldId id="304" r:id="rId10"/>
    <p:sldId id="367" r:id="rId11"/>
    <p:sldId id="292" r:id="rId12"/>
    <p:sldId id="329" r:id="rId13"/>
    <p:sldId id="331" r:id="rId14"/>
    <p:sldId id="334" r:id="rId15"/>
    <p:sldId id="333" r:id="rId16"/>
    <p:sldId id="335" r:id="rId17"/>
    <p:sldId id="332" r:id="rId18"/>
    <p:sldId id="358" r:id="rId19"/>
    <p:sldId id="357" r:id="rId20"/>
    <p:sldId id="385" r:id="rId21"/>
    <p:sldId id="386" r:id="rId22"/>
    <p:sldId id="387" r:id="rId23"/>
    <p:sldId id="388" r:id="rId24"/>
    <p:sldId id="389" r:id="rId25"/>
    <p:sldId id="390" r:id="rId26"/>
    <p:sldId id="384" r:id="rId27"/>
    <p:sldId id="350" r:id="rId28"/>
    <p:sldId id="346" r:id="rId29"/>
    <p:sldId id="353" r:id="rId30"/>
    <p:sldId id="355" r:id="rId31"/>
    <p:sldId id="359" r:id="rId32"/>
    <p:sldId id="377" r:id="rId33"/>
    <p:sldId id="379" r:id="rId34"/>
    <p:sldId id="374" r:id="rId35"/>
    <p:sldId id="372" r:id="rId36"/>
    <p:sldId id="382" r:id="rId37"/>
    <p:sldId id="347" r:id="rId38"/>
    <p:sldId id="383" r:id="rId39"/>
    <p:sldId id="400" r:id="rId40"/>
    <p:sldId id="392" r:id="rId41"/>
    <p:sldId id="393" r:id="rId42"/>
    <p:sldId id="391" r:id="rId43"/>
    <p:sldId id="396" r:id="rId44"/>
    <p:sldId id="394" r:id="rId45"/>
    <p:sldId id="397" r:id="rId46"/>
    <p:sldId id="398" r:id="rId47"/>
    <p:sldId id="399" r:id="rId48"/>
    <p:sldId id="280" r:id="rId4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93"/>
            <p14:sldId id="304"/>
            <p14:sldId id="367"/>
            <p14:sldId id="292"/>
            <p14:sldId id="329"/>
            <p14:sldId id="331"/>
            <p14:sldId id="334"/>
            <p14:sldId id="333"/>
            <p14:sldId id="335"/>
            <p14:sldId id="332"/>
            <p14:sldId id="358"/>
            <p14:sldId id="357"/>
            <p14:sldId id="385"/>
            <p14:sldId id="386"/>
            <p14:sldId id="387"/>
            <p14:sldId id="388"/>
            <p14:sldId id="389"/>
            <p14:sldId id="390"/>
            <p14:sldId id="384"/>
            <p14:sldId id="350"/>
            <p14:sldId id="346"/>
            <p14:sldId id="353"/>
            <p14:sldId id="355"/>
            <p14:sldId id="359"/>
            <p14:sldId id="377"/>
            <p14:sldId id="379"/>
            <p14:sldId id="374"/>
            <p14:sldId id="372"/>
            <p14:sldId id="382"/>
            <p14:sldId id="347"/>
            <p14:sldId id="383"/>
            <p14:sldId id="400"/>
            <p14:sldId id="392"/>
            <p14:sldId id="393"/>
            <p14:sldId id="391"/>
            <p14:sldId id="396"/>
            <p14:sldId id="394"/>
            <p14:sldId id="397"/>
            <p14:sldId id="398"/>
            <p14:sldId id="399"/>
          </p14:sldIdLst>
        </p14:section>
        <p14:section name="章节页" id="{FD05EE94-C931-8C4B-83A2-004B32AA1207}">
          <p14:sldIdLst/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91"/>
  </p:normalViewPr>
  <p:slideViewPr>
    <p:cSldViewPr snapToGrid="0" snapToObjects="1">
      <p:cViewPr>
        <p:scale>
          <a:sx n="98" d="100"/>
          <a:sy n="98" d="100"/>
        </p:scale>
        <p:origin x="990" y="25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9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3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15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88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67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818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28790" y="1153297"/>
            <a:ext cx="10741025" cy="5039756"/>
          </a:xfrm>
          <a:prstGeom prst="rect">
            <a:avLst/>
          </a:prstGeom>
        </p:spPr>
        <p:txBody>
          <a:bodyPr/>
          <a:lstStyle>
            <a:lvl1pPr>
              <a:defRPr sz="1998"/>
            </a:lvl1pPr>
            <a:lvl2pPr marL="890137" indent="-296712">
              <a:buFont typeface="Calibri" panose="020F0502020204030204" pitchFamily="34" charset="0"/>
              <a:buChar char="›"/>
              <a:defRPr sz="1598"/>
            </a:lvl2pPr>
            <a:lvl3pPr marL="1483560" indent="-296712">
              <a:buFont typeface="Calibri" panose="020F0502020204030204" pitchFamily="34" charset="0"/>
              <a:buChar char="‐"/>
              <a:defRPr sz="1398"/>
            </a:lvl3pPr>
            <a:lvl4pPr>
              <a:defRPr sz="1200"/>
            </a:lvl4pPr>
            <a:lvl5pPr marL="2670409" indent="-296712">
              <a:buFont typeface="Calibri" panose="020F0502020204030204" pitchFamily="34" charset="0"/>
              <a:buChar char="›"/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9783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12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58022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8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19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63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58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80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39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23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89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65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17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81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609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8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818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28790" y="1153297"/>
            <a:ext cx="10741025" cy="5039756"/>
          </a:xfrm>
          <a:prstGeom prst="rect">
            <a:avLst/>
          </a:prstGeom>
        </p:spPr>
        <p:txBody>
          <a:bodyPr/>
          <a:lstStyle>
            <a:lvl1pPr>
              <a:defRPr sz="1998"/>
            </a:lvl1pPr>
            <a:lvl2pPr marL="890137" indent="-296712">
              <a:buFont typeface="Calibri" panose="020F0502020204030204" pitchFamily="34" charset="0"/>
              <a:buChar char="›"/>
              <a:defRPr sz="1598"/>
            </a:lvl2pPr>
            <a:lvl3pPr marL="1483560" indent="-296712">
              <a:buFont typeface="Calibri" panose="020F0502020204030204" pitchFamily="34" charset="0"/>
              <a:buChar char="‐"/>
              <a:defRPr sz="1398"/>
            </a:lvl3pPr>
            <a:lvl4pPr>
              <a:defRPr sz="1200"/>
            </a:lvl4pPr>
            <a:lvl5pPr marL="2670409" indent="-296712">
              <a:buFont typeface="Calibri" panose="020F0502020204030204" pitchFamily="34" charset="0"/>
              <a:buChar char="›"/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5584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596435" y="521400"/>
            <a:ext cx="11190578" cy="4615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399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Title 32 </a:t>
            </a:r>
            <a:r>
              <a:rPr lang="en-US" altLang="zh-CN" dirty="0" err="1" smtClean="0"/>
              <a:t>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402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4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82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425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252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58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893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32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1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610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84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823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6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636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619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85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46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71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596435" y="521400"/>
            <a:ext cx="11190578" cy="4615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399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Title 32 </a:t>
            </a:r>
            <a:r>
              <a:rPr lang="en-US" altLang="zh-CN" dirty="0" err="1" smtClean="0"/>
              <a:t>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02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68406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27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576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991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881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465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154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88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802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34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599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196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829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479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4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126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928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818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28790" y="1153297"/>
            <a:ext cx="10741025" cy="5039756"/>
          </a:xfrm>
          <a:prstGeom prst="rect">
            <a:avLst/>
          </a:prstGeom>
        </p:spPr>
        <p:txBody>
          <a:bodyPr/>
          <a:lstStyle>
            <a:lvl1pPr>
              <a:defRPr sz="1998"/>
            </a:lvl1pPr>
            <a:lvl2pPr marL="890137" indent="-296712">
              <a:buFont typeface="Calibri" panose="020F0502020204030204" pitchFamily="34" charset="0"/>
              <a:buChar char="›"/>
              <a:defRPr sz="1598"/>
            </a:lvl2pPr>
            <a:lvl3pPr marL="1483560" indent="-296712">
              <a:buFont typeface="Calibri" panose="020F0502020204030204" pitchFamily="34" charset="0"/>
              <a:buChar char="‐"/>
              <a:defRPr sz="1398"/>
            </a:lvl3pPr>
            <a:lvl4pPr>
              <a:defRPr sz="1200"/>
            </a:lvl4pPr>
            <a:lvl5pPr marL="2670409" indent="-296712">
              <a:buFont typeface="Calibri" panose="020F0502020204030204" pitchFamily="34" charset="0"/>
              <a:buChar char="›"/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820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2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4326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9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90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2" r:id="rId17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15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24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9" r:id="rId16"/>
    <p:sldLayoutId id="2147483950" r:id="rId17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1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9" r:id="rId17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dgegallery/community/blob/master/AppStore%20and%20Developer%20Joint%20PT/Release/Requirement%20analysis/%E7%94%9F%E6%80%81%E8%83%BD%E5%8A%9B%E5%A4%8D%E7%94%A8%E9%97%AE%E9%A2%98%E5%88%86%E6%9E%904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9503" y="205122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zh-CN" altLang="en-US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2465" y="1589557"/>
            <a:ext cx="369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ea typeface="华文细黑" pitchFamily="2" charset="-122"/>
              </a:rPr>
              <a:t>developer</a:t>
            </a:r>
            <a:r>
              <a:rPr lang="zh-CN" altLang="en-US" sz="2400" kern="0" dirty="0" smtClean="0">
                <a:solidFill>
                  <a:srgbClr val="000000"/>
                </a:solidFill>
                <a:ea typeface="华文细黑" pitchFamily="2" charset="-122"/>
              </a:rPr>
              <a:t>署</a:t>
            </a:r>
            <a:r>
              <a:rPr lang="zh-CN" altLang="en-US" sz="2400" kern="0" dirty="0">
                <a:solidFill>
                  <a:srgbClr val="000000"/>
                </a:solidFill>
                <a:ea typeface="华文细黑" pitchFamily="2" charset="-122"/>
              </a:rPr>
              <a:t>测试</a:t>
            </a:r>
            <a:r>
              <a:rPr lang="zh-CN" altLang="en-US" sz="2400" kern="0" dirty="0" smtClean="0">
                <a:solidFill>
                  <a:srgbClr val="000000"/>
                </a:solidFill>
                <a:ea typeface="华文细黑" pitchFamily="2" charset="-122"/>
              </a:rPr>
              <a:t>流程优化</a:t>
            </a:r>
            <a:endParaRPr lang="en-US" altLang="zh-CN" sz="2400" kern="0" dirty="0">
              <a:solidFill>
                <a:srgbClr val="000000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67480" y="1369024"/>
            <a:ext cx="345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迭代一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3340" y="1855057"/>
            <a:ext cx="72492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整个框架的搭建，可展示的静态界面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下周或者下下周会有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的人做界面优化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（下周完成）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完成应用开发界面开发（前后台） 九州云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.Developer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注册边缘节点的数据库和接口设计和补齐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新增一个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文件校验接口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接口和数据库补齐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能力发布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管理的数据库和接口补齐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(2)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能力详情界面优化，显示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kong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路由信息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）多语言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的集成（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），支持下载和安装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开发者可以删除自己发布的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生态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管理界面的优化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129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27880" y="14036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200" dirty="0"/>
          </a:p>
          <a:p>
            <a:r>
              <a:rPr lang="en-US" altLang="zh-CN" sz="1200" dirty="0" err="1"/>
              <a:t>Deveoper</a:t>
            </a:r>
            <a:r>
              <a:rPr lang="en-US" altLang="zh-CN" sz="1200" dirty="0"/>
              <a:t> </a:t>
            </a:r>
            <a:r>
              <a:rPr lang="zh-CN" altLang="en-US" sz="1200" dirty="0"/>
              <a:t>前后台代码讲解，本地开发环境搭建 邹玲莉 张</a:t>
            </a:r>
            <a:r>
              <a:rPr lang="zh-CN" altLang="en-US" sz="1200" dirty="0" smtClean="0"/>
              <a:t>海龙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/>
              <a:t>需求排序 张</a:t>
            </a:r>
            <a:r>
              <a:rPr lang="zh-CN" altLang="en-US" sz="1200" dirty="0" smtClean="0"/>
              <a:t>海龙</a:t>
            </a:r>
            <a:endParaRPr lang="en-US" altLang="zh-CN" sz="1200" dirty="0" smtClean="0"/>
          </a:p>
          <a:p>
            <a:r>
              <a:rPr lang="en-US" altLang="zh-CN" sz="1200" dirty="0" smtClean="0"/>
              <a:t>11.6</a:t>
            </a:r>
          </a:p>
          <a:p>
            <a:r>
              <a:rPr lang="en-US" altLang="zh-CN" sz="1200" dirty="0" smtClean="0"/>
              <a:t>API</a:t>
            </a:r>
            <a:r>
              <a:rPr lang="zh-CN" altLang="en-US" sz="1200" dirty="0" smtClean="0"/>
              <a:t>管理界面的优化</a:t>
            </a:r>
            <a:endParaRPr lang="en-US" altLang="zh-CN" sz="1200" dirty="0" smtClean="0"/>
          </a:p>
          <a:p>
            <a:r>
              <a:rPr lang="en-US" altLang="zh-CN" sz="1200" dirty="0" smtClean="0"/>
              <a:t>SDK</a:t>
            </a:r>
            <a:r>
              <a:rPr lang="zh-CN" altLang="en-US" sz="1200" dirty="0" smtClean="0"/>
              <a:t>的集成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122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39546" y="576649"/>
            <a:ext cx="215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节点分配流程</a:t>
            </a:r>
          </a:p>
        </p:txBody>
      </p:sp>
      <p:sp>
        <p:nvSpPr>
          <p:cNvPr id="7" name="矩形 6"/>
          <p:cNvSpPr/>
          <p:nvPr/>
        </p:nvSpPr>
        <p:spPr>
          <a:xfrm>
            <a:off x="3271983" y="1193388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获取当前用户是否已经上传节点信息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2149742" y="2408817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已经上传，返回节点信息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643916" y="2408817"/>
            <a:ext cx="160860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没有上传，上传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信息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stCxn id="7" idx="2"/>
            <a:endCxn id="13" idx="0"/>
          </p:cNvCxnSpPr>
          <p:nvPr/>
        </p:nvCxnSpPr>
        <p:spPr>
          <a:xfrm>
            <a:off x="4096100" y="1637960"/>
            <a:ext cx="1352118" cy="7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12" idx="0"/>
          </p:cNvCxnSpPr>
          <p:nvPr/>
        </p:nvCxnSpPr>
        <p:spPr>
          <a:xfrm flipH="1">
            <a:off x="2973859" y="1637960"/>
            <a:ext cx="1122241" cy="7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65505" y="3624246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判断节点是否可用</a:t>
            </a:r>
            <a:endParaRPr lang="zh-CN" altLang="en-US" sz="1400" dirty="0"/>
          </a:p>
        </p:txBody>
      </p:sp>
      <p:cxnSp>
        <p:nvCxnSpPr>
          <p:cNvPr id="29" name="直接箭头连接符 28"/>
          <p:cNvCxnSpPr>
            <a:stCxn id="13" idx="2"/>
            <a:endCxn id="21" idx="0"/>
          </p:cNvCxnSpPr>
          <p:nvPr/>
        </p:nvCxnSpPr>
        <p:spPr>
          <a:xfrm flipH="1">
            <a:off x="4489622" y="2853389"/>
            <a:ext cx="958596" cy="7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758248" y="4800537"/>
            <a:ext cx="1729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使用该节点</a:t>
            </a:r>
          </a:p>
        </p:txBody>
      </p:sp>
      <p:cxnSp>
        <p:nvCxnSpPr>
          <p:cNvPr id="33" name="直接箭头连接符 32"/>
          <p:cNvCxnSpPr>
            <a:stCxn id="12" idx="2"/>
            <a:endCxn id="21" idx="0"/>
          </p:cNvCxnSpPr>
          <p:nvPr/>
        </p:nvCxnSpPr>
        <p:spPr>
          <a:xfrm>
            <a:off x="2973859" y="2853389"/>
            <a:ext cx="1515763" cy="7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65505" y="4732236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启动环境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21" idx="2"/>
            <a:endCxn id="34" idx="0"/>
          </p:cNvCxnSpPr>
          <p:nvPr/>
        </p:nvCxnSpPr>
        <p:spPr>
          <a:xfrm>
            <a:off x="4489622" y="4068818"/>
            <a:ext cx="0" cy="6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758248" y="3688463"/>
            <a:ext cx="1729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导入节点信息</a:t>
            </a:r>
          </a:p>
        </p:txBody>
      </p:sp>
    </p:spTree>
    <p:extLst>
      <p:ext uri="{BB962C8B-B14F-4D97-AF65-F5344CB8AC3E}">
        <p14:creationId xmlns:p14="http://schemas.microsoft.com/office/powerpoint/2010/main" val="159016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10608" y="306388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配置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检查</a:t>
            </a:r>
            <a:endParaRPr lang="zh-CN" altLang="en-US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590449" y="3496405"/>
            <a:ext cx="8238" cy="82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88323" y="4081031"/>
          <a:ext cx="6461802" cy="149352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741705"/>
                <a:gridCol w="1260360"/>
                <a:gridCol w="945270"/>
                <a:gridCol w="951330"/>
                <a:gridCol w="854379"/>
                <a:gridCol w="854379"/>
                <a:gridCol w="854379"/>
              </a:tblGrid>
              <a:tr h="4367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关键字</a:t>
                      </a:r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kind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resources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volumes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Service</a:t>
                      </a:r>
                      <a:endParaRPr lang="zh-CN" altLang="en-US" sz="1200" dirty="0"/>
                    </a:p>
                  </a:txBody>
                  <a:tcPr/>
                </a:tc>
              </a:tr>
              <a:tr h="4367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Pod</a:t>
                      </a:r>
                      <a:r>
                        <a:rPr lang="zh-CN" altLang="en-US" sz="1200" dirty="0" smtClean="0"/>
                        <a:t>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容器信息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资源管理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挂载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开放的服务</a:t>
                      </a:r>
                      <a:endParaRPr lang="zh-CN" altLang="en-US" sz="1200" dirty="0"/>
                    </a:p>
                  </a:txBody>
                  <a:tcPr/>
                </a:tc>
              </a:tr>
              <a:tr h="55322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StatedulSet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ConfigMap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、标签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Image</a:t>
                      </a:r>
                      <a:r>
                        <a:rPr lang="zh-CN" altLang="en-US" sz="800" dirty="0" smtClean="0"/>
                        <a:t>、</a:t>
                      </a:r>
                      <a:r>
                        <a:rPr lang="en-US" altLang="zh-CN" sz="800" baseline="0" dirty="0" smtClean="0"/>
                        <a:t> tag</a:t>
                      </a:r>
                      <a:r>
                        <a:rPr lang="zh-CN" altLang="en-US" sz="800" baseline="0" dirty="0" smtClean="0"/>
                        <a:t>、</a:t>
                      </a:r>
                      <a:endParaRPr lang="en-US" altLang="zh-CN" sz="800" baseline="0" dirty="0" smtClean="0"/>
                    </a:p>
                    <a:p>
                      <a:r>
                        <a:rPr lang="en-US" altLang="zh-CN" sz="800" baseline="0" dirty="0" smtClean="0"/>
                        <a:t>ports</a:t>
                      </a:r>
                      <a:r>
                        <a:rPr lang="zh-CN" altLang="en-US" sz="800" baseline="0" dirty="0" smtClean="0"/>
                        <a:t>、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aseline="0" dirty="0" err="1" smtClean="0"/>
                        <a:t>imagePullPolicy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cpu</a:t>
                      </a:r>
                      <a:r>
                        <a:rPr lang="en-US" altLang="zh-CN" sz="1200" dirty="0" smtClean="0"/>
                        <a:t> memory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hostPath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storage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ports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231688" y="1164476"/>
            <a:ext cx="3237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语法规则：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大小写敏感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使用缩进表示层级关系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缩进时不允许使用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键，只允许使用空格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缩进的空格数目不重要，只要相同层级的元素左侧对齐即可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#” 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表示注释，从这个字符一直到行尾，都会被解析器忽略</a:t>
            </a:r>
            <a:endParaRPr lang="zh-CN" altLang="en-US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4263" y="3227582"/>
            <a:ext cx="32127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格式校验：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*是否能解析出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服务信息：是否有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 name</a:t>
            </a: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服务名称：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position-service</a:t>
            </a: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服务类型：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NodePort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服务端口：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32115</a:t>
            </a: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镜像信息：是否有</a:t>
            </a:r>
            <a:r>
              <a:rPr kumimoji="1" lang="en-US" altLang="zh-CN" sz="120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images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容器名：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positioning-service-app</a:t>
            </a:r>
          </a:p>
          <a:p>
            <a:pPr algn="l"/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镜像：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positioning_service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v1.0</a:t>
            </a:r>
          </a:p>
          <a:p>
            <a:pPr algn="l"/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内部端口：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9997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0" y="966213"/>
            <a:ext cx="6695066" cy="25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7697" y="606512"/>
            <a:ext cx="146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迭代二：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1620" y="1138366"/>
            <a:ext cx="8517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迭代一遗留问题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格式校验：增加是否存在镜像信息和服务信息，是否存在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     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的优化结果优化界面（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下周完成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邹玲莉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管理界面的优化：增加服务信息，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文档展示，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生态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的删除（后台接口已经实现，前台修改完即可联调）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邹玲莉  张海龙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应用开发界面的优化               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孙友伟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参数（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pod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部署接口、完成测试接口、清空环境接口的修改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陈辉  张海龙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包的生成（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helm_chart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 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张海龙  贺龙飞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部署测试界面优化，调试：应用详情 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蔡舒豪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能力详情， 应用发布界面优化      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邹玲莉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 SDK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的集成（联调），安装的指导文档                             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陈润东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7075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986731" y="1663400"/>
            <a:ext cx="924696" cy="389513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5729" y="2657527"/>
            <a:ext cx="14251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测试沙箱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41988" y="1737775"/>
            <a:ext cx="1351006" cy="389513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28919" y="1742757"/>
            <a:ext cx="1169771" cy="389513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swr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stCxn id="9" idx="4"/>
            <a:endCxn id="8" idx="0"/>
          </p:cNvCxnSpPr>
          <p:nvPr/>
        </p:nvCxnSpPr>
        <p:spPr>
          <a:xfrm>
            <a:off x="7117491" y="2127288"/>
            <a:ext cx="720811" cy="53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4"/>
            <a:endCxn id="8" idx="0"/>
          </p:cNvCxnSpPr>
          <p:nvPr/>
        </p:nvCxnSpPr>
        <p:spPr>
          <a:xfrm flipH="1">
            <a:off x="7838302" y="2132270"/>
            <a:ext cx="675503" cy="52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59609" y="2664850"/>
            <a:ext cx="76612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APPLCM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13220" y="2421546"/>
            <a:ext cx="1258329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>
            <a:stCxn id="6" idx="4"/>
            <a:endCxn id="17" idx="0"/>
          </p:cNvCxnSpPr>
          <p:nvPr/>
        </p:nvCxnSpPr>
        <p:spPr>
          <a:xfrm flipH="1">
            <a:off x="3442385" y="2052913"/>
            <a:ext cx="6694" cy="36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13221" y="3145893"/>
            <a:ext cx="1258329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启动部署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17" idx="2"/>
            <a:endCxn id="41" idx="0"/>
          </p:cNvCxnSpPr>
          <p:nvPr/>
        </p:nvCxnSpPr>
        <p:spPr>
          <a:xfrm>
            <a:off x="3442385" y="2728013"/>
            <a:ext cx="1" cy="41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1" idx="3"/>
            <a:endCxn id="16" idx="2"/>
          </p:cNvCxnSpPr>
          <p:nvPr/>
        </p:nvCxnSpPr>
        <p:spPr>
          <a:xfrm flipV="1">
            <a:off x="4071550" y="2941849"/>
            <a:ext cx="2671119" cy="35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8" idx="2"/>
            <a:endCxn id="54" idx="3"/>
          </p:cNvCxnSpPr>
          <p:nvPr/>
        </p:nvCxnSpPr>
        <p:spPr>
          <a:xfrm rot="5400000">
            <a:off x="5475386" y="1551399"/>
            <a:ext cx="972466" cy="3753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826607" y="3761081"/>
            <a:ext cx="1258329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者调测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039761" y="5136023"/>
            <a:ext cx="832021" cy="389513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>
            <a:stCxn id="72" idx="2"/>
            <a:endCxn id="59" idx="0"/>
          </p:cNvCxnSpPr>
          <p:nvPr/>
        </p:nvCxnSpPr>
        <p:spPr>
          <a:xfrm>
            <a:off x="3455772" y="4710940"/>
            <a:ext cx="0" cy="4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826607" y="4404473"/>
            <a:ext cx="1258329" cy="30646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终止测试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肘形连接符 74"/>
          <p:cNvCxnSpPr>
            <a:stCxn id="72" idx="3"/>
            <a:endCxn id="16" idx="2"/>
          </p:cNvCxnSpPr>
          <p:nvPr/>
        </p:nvCxnSpPr>
        <p:spPr>
          <a:xfrm flipV="1">
            <a:off x="4084936" y="2941849"/>
            <a:ext cx="2657733" cy="1615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580894" y="4320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资源回收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580894" y="306943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/>
          <p:cNvCxnSpPr>
            <a:stCxn id="54" idx="2"/>
            <a:endCxn id="72" idx="0"/>
          </p:cNvCxnSpPr>
          <p:nvPr/>
        </p:nvCxnSpPr>
        <p:spPr>
          <a:xfrm>
            <a:off x="3455772" y="4067548"/>
            <a:ext cx="0" cy="33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2" idx="2"/>
            <a:endCxn id="17" idx="0"/>
          </p:cNvCxnSpPr>
          <p:nvPr/>
        </p:nvCxnSpPr>
        <p:spPr>
          <a:xfrm rot="5400000" flipH="1">
            <a:off x="2304382" y="3559550"/>
            <a:ext cx="2289394" cy="13387"/>
          </a:xfrm>
          <a:prstGeom prst="bentConnector5">
            <a:avLst>
              <a:gd name="adj1" fmla="val -9985"/>
              <a:gd name="adj2" fmla="val 6507448"/>
              <a:gd name="adj3" fmla="val 109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972025" y="10853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开发者平台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21946" y="10853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远端测试环境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24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2411" y="575104"/>
            <a:ext cx="307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1622" y="1849195"/>
            <a:ext cx="313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：判断部署条件是否满足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38399" y="1494042"/>
            <a:ext cx="313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8475" y="2515655"/>
            <a:ext cx="101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810" y="3043615"/>
            <a:ext cx="113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0810" y="3593014"/>
            <a:ext cx="122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下发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810" y="4079746"/>
            <a:ext cx="130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475" y="4611923"/>
            <a:ext cx="124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部署结果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22389" y="2529555"/>
            <a:ext cx="188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01795" y="3016287"/>
            <a:ext cx="243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hostInfo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22389" y="3580027"/>
            <a:ext cx="243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kern="100" dirty="0" err="1">
                <a:solidFill>
                  <a:schemeClr val="bg1"/>
                </a:solidFill>
              </a:rPr>
              <a:t>InstantiateInfo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01795" y="4168201"/>
            <a:ext cx="3319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kern="100" dirty="0" err="1">
                <a:solidFill>
                  <a:schemeClr val="bg1"/>
                </a:solidFill>
              </a:rPr>
              <a:t>workstatus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状态，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2389" y="4629145"/>
            <a:ext cx="243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kern="100" dirty="0" err="1">
                <a:solidFill>
                  <a:schemeClr val="bg1"/>
                </a:solidFill>
              </a:rPr>
              <a:t>deployInfo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91166" y="1369443"/>
            <a:ext cx="120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完成测试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5174" y="1941527"/>
            <a:ext cx="1338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终止实例化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753599" y="1487766"/>
            <a:ext cx="120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</a:t>
            </a:r>
            <a:r>
              <a:rPr kumimoji="1"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空环境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87606" y="1941528"/>
            <a:ext cx="1993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恢复初始状态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45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一、目录结构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67199" y="1431062"/>
            <a:ext cx="32512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新结构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positioning-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service.mf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└─Definition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175" y="1431062"/>
            <a:ext cx="33020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原结构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MainServiceTemplate.mf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├─Definitions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1296" y="1431062"/>
            <a:ext cx="4202545" cy="3575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文件定义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文件：定义应用元数据，用于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包完整性校验，文件内容重构；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：定义应用的需求与规则，如网络、硬件资源，流规则，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规则等，文件位置与内容重构；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部署的包文件，保持不变；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定义文件，文件内容重构；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定义文件，新增文件。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3175" y="5450362"/>
            <a:ext cx="8811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hlinkClick r:id="rId2"/>
              </a:rPr>
              <a:t>https://gitee.com/edgegallery/community/blob/master/AppStore%20and%20Developer%20Joint%20PT/Release/Requirement%20analysis/%E7%94%9F%E6%80%81%E8%83%BD%E5%8A%9B%E5%A4%8D%E7%94%A8%E9%97%AE%E9%A2%98%E5%88%86%E6%9E%904.</a:t>
            </a:r>
            <a:r>
              <a:rPr lang="zh-CN" altLang="en-US" sz="800" dirty="0" smtClean="0">
                <a:hlinkClick r:id="rId2"/>
              </a:rPr>
              <a:t>pptx</a:t>
            </a:r>
            <a:r>
              <a:rPr lang="zh-CN" altLang="en-US" sz="800" dirty="0" smtClean="0"/>
              <a:t> </a:t>
            </a:r>
            <a:endParaRPr lang="zh-CN" altLang="en-US" sz="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79156" y="5190705"/>
            <a:ext cx="15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详细设计文档</a:t>
            </a:r>
            <a:endParaRPr kumimoji="1" lang="zh-CN" altLang="en-US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027" y="444843"/>
            <a:ext cx="242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包生成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76151" y="1537265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只上传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k8syaml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部署测试，不需要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23239" y="3685355"/>
            <a:ext cx="261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730" y="1951394"/>
            <a:ext cx="2590800" cy="933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30" y="4074847"/>
            <a:ext cx="2593433" cy="1157649"/>
          </a:xfrm>
          <a:prstGeom prst="rect">
            <a:avLst/>
          </a:prstGeom>
        </p:spPr>
      </p:pic>
      <p:sp>
        <p:nvSpPr>
          <p:cNvPr id="18" name="流程图: 过程 17"/>
          <p:cNvSpPr/>
          <p:nvPr/>
        </p:nvSpPr>
        <p:spPr>
          <a:xfrm>
            <a:off x="6292356" y="1530157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不发布生态能力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1529149" y="3797848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依赖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平台能力</a:t>
            </a:r>
          </a:p>
        </p:txBody>
      </p:sp>
      <p:sp>
        <p:nvSpPr>
          <p:cNvPr id="22" name="流程图: 过程 21"/>
          <p:cNvSpPr/>
          <p:nvPr/>
        </p:nvSpPr>
        <p:spPr>
          <a:xfrm>
            <a:off x="1502629" y="2315498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不依赖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平台能力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6341753" y="5232495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布生态能力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6341753" y="3761089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不发布生态能力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6341753" y="2937838"/>
            <a:ext cx="1307756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布生态能力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40630" y="15301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直接打包</a:t>
            </a:r>
          </a:p>
        </p:txBody>
      </p:sp>
      <p:sp>
        <p:nvSpPr>
          <p:cNvPr id="31" name="矩形 30"/>
          <p:cNvSpPr/>
          <p:nvPr/>
        </p:nvSpPr>
        <p:spPr>
          <a:xfrm>
            <a:off x="7940630" y="293783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（配置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AK/SK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注册）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8002799" y="376108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直接打包</a:t>
            </a:r>
          </a:p>
        </p:txBody>
      </p:sp>
      <p:sp>
        <p:nvSpPr>
          <p:cNvPr id="33" name="矩形 32"/>
          <p:cNvSpPr/>
          <p:nvPr/>
        </p:nvSpPr>
        <p:spPr>
          <a:xfrm>
            <a:off x="7940629" y="52324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（配置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AK/SK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注册）</a:t>
            </a:r>
            <a:endParaRPr lang="zh-CN" altLang="en-US" sz="1200" dirty="0"/>
          </a:p>
        </p:txBody>
      </p:sp>
      <p:sp>
        <p:nvSpPr>
          <p:cNvPr id="20" name="流程图: 过程 19"/>
          <p:cNvSpPr/>
          <p:nvPr/>
        </p:nvSpPr>
        <p:spPr>
          <a:xfrm>
            <a:off x="236061" y="3177190"/>
            <a:ext cx="908997" cy="276999"/>
          </a:xfrm>
          <a:prstGeom prst="flowChartProcess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20" idx="3"/>
            <a:endCxn id="22" idx="1"/>
          </p:cNvCxnSpPr>
          <p:nvPr/>
        </p:nvCxnSpPr>
        <p:spPr>
          <a:xfrm flipV="1">
            <a:off x="1145058" y="2453998"/>
            <a:ext cx="357571" cy="86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0" idx="3"/>
            <a:endCxn id="19" idx="1"/>
          </p:cNvCxnSpPr>
          <p:nvPr/>
        </p:nvCxnSpPr>
        <p:spPr>
          <a:xfrm>
            <a:off x="1145058" y="3315690"/>
            <a:ext cx="384091" cy="62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3"/>
            <a:endCxn id="18" idx="1"/>
          </p:cNvCxnSpPr>
          <p:nvPr/>
        </p:nvCxnSpPr>
        <p:spPr>
          <a:xfrm flipV="1">
            <a:off x="5544530" y="1668657"/>
            <a:ext cx="747826" cy="74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3"/>
            <a:endCxn id="25" idx="1"/>
          </p:cNvCxnSpPr>
          <p:nvPr/>
        </p:nvCxnSpPr>
        <p:spPr>
          <a:xfrm>
            <a:off x="5544530" y="2418119"/>
            <a:ext cx="797223" cy="6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3"/>
            <a:endCxn id="24" idx="1"/>
          </p:cNvCxnSpPr>
          <p:nvPr/>
        </p:nvCxnSpPr>
        <p:spPr>
          <a:xfrm flipV="1">
            <a:off x="5547163" y="3899589"/>
            <a:ext cx="794590" cy="75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3"/>
            <a:endCxn id="23" idx="1"/>
          </p:cNvCxnSpPr>
          <p:nvPr/>
        </p:nvCxnSpPr>
        <p:spPr>
          <a:xfrm>
            <a:off x="5547163" y="4653672"/>
            <a:ext cx="794590" cy="7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851866" y="1194487"/>
            <a:ext cx="3024385" cy="4695567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28415" y="879046"/>
            <a:ext cx="242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helm chart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91471" y="1198606"/>
            <a:ext cx="3472707" cy="4695567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29777" y="874296"/>
            <a:ext cx="242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应用发布：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61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7566" y="497007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注册边缘节点的数据库和接口设计和补齐</a:t>
            </a:r>
            <a:endParaRPr kumimoji="1" lang="en-US" altLang="zh-CN" sz="14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581383" y="804784"/>
          <a:ext cx="7274292" cy="224350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host_id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3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address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architecture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架构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status 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accent1"/>
                          </a:solidFill>
                          <a:effectLst/>
                        </a:rPr>
                        <a:t>状态（可用、占用）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protocol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协议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ip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IP</a:t>
                      </a:r>
                      <a:r>
                        <a:rPr lang="zh-CN" altLang="en-US" sz="105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User_id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os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操作系统名称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port_range_min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端口最小值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port_range_max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端口最大值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port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delete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bool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是否删除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40005" y="1309071"/>
            <a:ext cx="2610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kumimoji="1" lang="en-US" altLang="zh-CN" sz="1000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参数：开发者可以配置自己的边缘节点信息，仅当前开发者自己可用，默认节点用户为</a:t>
            </a: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节点自动分配：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判断节点是否被占用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分配节点后，修改节点状态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开发者新增节点，但不使用场景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97053" y="3261349"/>
          <a:ext cx="8045565" cy="273379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333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/developer/v1/hosts/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projectId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{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增加边缘节点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hostId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</a:t>
                      </a:r>
                      <a:r>
                        <a:rPr lang="en-US" sz="1050" kern="100" dirty="0" smtClean="0"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”: “string”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"address":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"architecture":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"status": "NORMAL",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ip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"protocol":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"port":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os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portRangeMin</a:t>
                      </a:r>
                      <a:r>
                        <a:rPr lang="en-US" sz="1050" kern="100" dirty="0" smtClean="0">
                          <a:effectLst/>
                        </a:rPr>
                        <a:t>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portRangeMax</a:t>
                      </a:r>
                      <a:r>
                        <a:rPr lang="en-US" sz="1050" kern="100" dirty="0" smtClean="0">
                          <a:effectLst/>
                        </a:rPr>
                        <a:t>":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hostId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"address":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"architecture":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"status": "NORMAL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", 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ip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"protocol":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"port":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os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portRangeMin</a:t>
                      </a:r>
                      <a:r>
                        <a:rPr lang="en-US" sz="1050" kern="100" dirty="0" smtClean="0">
                          <a:effectLst/>
                        </a:rPr>
                        <a:t>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portRangeMax</a:t>
                      </a:r>
                      <a:r>
                        <a:rPr lang="en-US" sz="1050" kern="100" dirty="0" smtClean="0">
                          <a:effectLst/>
                        </a:rPr>
                        <a:t>":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140005" y="1014188"/>
            <a:ext cx="207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主要工作：</a:t>
            </a:r>
          </a:p>
        </p:txBody>
      </p:sp>
      <p:sp>
        <p:nvSpPr>
          <p:cNvPr id="2" name="矩形 1"/>
          <p:cNvSpPr/>
          <p:nvPr/>
        </p:nvSpPr>
        <p:spPr>
          <a:xfrm>
            <a:off x="9571556" y="4028080"/>
            <a:ext cx="14638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chemeClr val="accent1"/>
                </a:solidFill>
              </a:rPr>
              <a:t>status: </a:t>
            </a:r>
          </a:p>
          <a:p>
            <a:r>
              <a:rPr lang="en-US" altLang="zh-CN" kern="100" dirty="0" smtClean="0">
                <a:solidFill>
                  <a:schemeClr val="accent1"/>
                </a:solidFill>
              </a:rPr>
              <a:t>"</a:t>
            </a:r>
            <a:r>
              <a:rPr lang="en-US" altLang="zh-CN" kern="100" dirty="0">
                <a:solidFill>
                  <a:schemeClr val="accent1"/>
                </a:solidFill>
              </a:rPr>
              <a:t>NORMAL", </a:t>
            </a:r>
            <a:endParaRPr lang="en-US" altLang="zh-CN" kern="100" dirty="0" smtClean="0">
              <a:solidFill>
                <a:schemeClr val="accent1"/>
              </a:solidFill>
            </a:endParaRPr>
          </a:p>
          <a:p>
            <a:r>
              <a:rPr lang="en-US" altLang="zh-CN" kern="100" dirty="0" smtClean="0">
                <a:solidFill>
                  <a:schemeClr val="accent1"/>
                </a:solidFill>
              </a:rPr>
              <a:t>“BUSY”, </a:t>
            </a:r>
          </a:p>
          <a:p>
            <a:r>
              <a:rPr lang="en-US" altLang="zh-CN" kern="100" dirty="0" smtClean="0">
                <a:solidFill>
                  <a:schemeClr val="accent1"/>
                </a:solidFill>
              </a:rPr>
              <a:t>“STOP”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92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8887" y="296561"/>
            <a:ext cx="222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9" y="819781"/>
            <a:ext cx="9259756" cy="5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91673"/>
              </p:ext>
            </p:extLst>
          </p:nvPr>
        </p:nvGraphicFramePr>
        <p:xfrm>
          <a:off x="1297053" y="1261616"/>
          <a:ext cx="8045565" cy="147772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3423"/>
                <a:gridCol w="2533423"/>
                <a:gridCol w="297871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file_name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user_id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上传文件的用户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project_id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varchar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项目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content 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upload_time_stamp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bigint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上传时间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97053" y="9144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tbl_helm_template_yaml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22788"/>
              </p:ext>
            </p:extLst>
          </p:nvPr>
        </p:nvGraphicFramePr>
        <p:xfrm>
          <a:off x="1297053" y="2947448"/>
          <a:ext cx="8045565" cy="316152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2811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01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/developer/v1/files/helm-template-</a:t>
                      </a:r>
                      <a:r>
                        <a:rPr lang="en-US" altLang="zh-CN" sz="1050" dirty="0" err="1" smtClean="0">
                          <a:effectLst/>
                        </a:rPr>
                        <a:t>yaml</a:t>
                      </a:r>
                      <a:r>
                        <a:rPr lang="en-US" altLang="zh-CN" sz="105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POST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上传并校验部署文件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helmTemplateYaml</a:t>
                      </a:r>
                      <a:r>
                        <a:rPr lang="en-US" altLang="zh-CN" sz="1050" kern="100" dirty="0" smtClean="0">
                          <a:effectLst/>
                        </a:rPr>
                        <a:t>”: file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": </a:t>
                      </a:r>
                      <a:r>
                        <a:rPr lang="en-US" altLang="zh-CN" sz="1050" kern="100" dirty="0" smtClean="0">
                          <a:effectLst/>
                        </a:rPr>
                        <a:t>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”: </a:t>
                      </a:r>
                      <a:r>
                        <a:rPr lang="en-US" altLang="zh-CN" sz="1050" kern="100" dirty="0" smtClean="0">
                          <a:effectLst/>
                        </a:rPr>
                        <a:t>“string”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formatSuccess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imageSuccess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boolen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serviceSuccess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boolen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mepAgentSuccess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boolen</a:t>
                      </a:r>
                      <a:endParaRPr lang="en-US" altLang="zh-CN" sz="1050" kern="100" baseline="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35273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/developer/v1/files/helm-template-</a:t>
                      </a:r>
                      <a:r>
                        <a:rPr lang="en-US" altLang="zh-CN" sz="1050" dirty="0" err="1" smtClean="0">
                          <a:effectLst/>
                        </a:rPr>
                        <a:t>yaml</a:t>
                      </a:r>
                      <a:r>
                        <a:rPr lang="en-US" altLang="zh-CN" sz="105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上传并校验部署文件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formatSuccess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imageSuccess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boolen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serviceSuccess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boolen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mepAgentSuccess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boolen</a:t>
                      </a:r>
                      <a:endParaRPr lang="en-US" altLang="zh-CN" sz="1050" kern="100" baseline="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83027" y="502508"/>
            <a:ext cx="229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部署文件接口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2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1881" y="51074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创建部署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95084"/>
              </p:ext>
            </p:extLst>
          </p:nvPr>
        </p:nvGraphicFramePr>
        <p:xfrm>
          <a:off x="1045477" y="3092160"/>
          <a:ext cx="9939357" cy="351405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313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PUT GET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新建部署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agentConfig</a:t>
                      </a:r>
                      <a:r>
                        <a:rPr lang="en-US" altLang="zh-CN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appImages</a:t>
                      </a:r>
                      <a:r>
                        <a:rPr lang="en-US" altLang="zh-CN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"hosts": [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stageStatus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": “string”</a:t>
                      </a:r>
                      <a:r>
                        <a:rPr lang="zh-CN" altLang="en-US" sz="105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endParaRPr lang="en-US" altLang="zh-CN" sz="1050" kern="10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deployStatus</a:t>
                      </a:r>
                      <a:r>
                        <a:rPr lang="en-US" altLang="zh-CN" sz="105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”: “string”,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accessUrl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workLoadId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errorLog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deployDate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“2020-09-14T01:48:09.469Z”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privateHost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boolen</a:t>
                      </a:r>
                      <a:endParaRPr lang="en-US" altLang="zh-CN" sz="1050" kern="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deployFileId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</a:t>
                      </a:r>
                      <a:r>
                        <a:rPr lang="zh-CN" alt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pods”:[]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testId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agentConfig</a:t>
                      </a:r>
                      <a:r>
                        <a:rPr lang="en-US" altLang="zh-CN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appImages</a:t>
                      </a:r>
                      <a:r>
                        <a:rPr lang="en-US" altLang="zh-CN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"hosts": [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stageStatus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“string”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altLang="zh-CN" sz="1050" kern="100" baseline="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deployStatus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”: “string”,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accessUrl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workLoadId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errorLog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deployDate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“2020-09-14T01:48:09.469Z”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privateHost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boolen</a:t>
                      </a:r>
                      <a:endParaRPr lang="en-US" altLang="zh-CN" sz="1050" kern="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deployFileId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</a:t>
                      </a:r>
                      <a:r>
                        <a:rPr lang="zh-CN" alt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“pods”:[]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68580" y="1044958"/>
            <a:ext cx="24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project_id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是否已经创建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25312" y="150014"/>
            <a:ext cx="600196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 TABLE IF NOT EXISTS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tbl_project_test_config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(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test_id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varchar(50)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NOT NULL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project_id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varchar(50)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NOT NULL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agent_config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text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image_file_id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varchar(255)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app_api_file_id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varchar(50)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deploy_file_id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varchar(50)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private_host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bool DEFAULT FALSE,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"platform" varchar(100)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access_url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varchar(200)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error_log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text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deploy_date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timestamptz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(6)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"hosts" varchar(255)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app_instance_id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varchar(50)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work_load_id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varchar(255)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"pods" varchar(255)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deploy_status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varchar(255)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stage_status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 varchar(255) COLLATE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pg_catalog"."default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DEFAULT NULL,</a:t>
            </a:r>
          </a:p>
          <a:p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CONSTRAINT 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tbl_project_test_config_pkey</a:t>
            </a:r>
            <a:r>
              <a:rPr kumimoji="1" lang="en-US" altLang="zh-CN" sz="1000" b="1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PRIMARY KEY ("</a:t>
            </a:r>
            <a:r>
              <a:rPr kumimoji="1" lang="en-US" altLang="zh-CN" sz="1000" b="1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test_id</a:t>
            </a:r>
            <a:r>
              <a:rPr kumimoji="1" lang="en-US" altLang="zh-CN" sz="1000" b="1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  <a:endParaRPr kumimoji="1" lang="zh-CN" altLang="en-US" sz="1000" b="1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4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10241"/>
              </p:ext>
            </p:extLst>
          </p:nvPr>
        </p:nvGraphicFramePr>
        <p:xfrm>
          <a:off x="1120065" y="1296140"/>
          <a:ext cx="7274292" cy="103896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164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group_id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能力组</a:t>
                      </a:r>
                      <a:r>
                        <a:rPr lang="en-US" sz="1050" kern="100" dirty="0" smtClean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能力名称（例：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Service Discovery Location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type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能力类型：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mep-api</a:t>
                      </a:r>
                      <a:r>
                        <a:rPr lang="en-US" altLang="zh-CN" sz="1050" kern="100" dirty="0" smtClean="0">
                          <a:effectLst/>
                        </a:rPr>
                        <a:t> , eco-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210293" y="407456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管理的数据库设计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34955" y="964843"/>
            <a:ext cx="735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tbl_openmep_capability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：存储平台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提供的全部能力的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zh-CN" altLang="en-US" sz="1200" dirty="0">
              <a:solidFill>
                <a:srgbClr val="40485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4587" y="2403678"/>
            <a:ext cx="965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tbl_openmep_capability_detail</a:t>
            </a:r>
            <a:r>
              <a:rPr lang="en-US" altLang="zh-CN" sz="1200" dirty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 dirty="0" smtClean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存储平台</a:t>
            </a:r>
            <a:r>
              <a:rPr lang="zh-CN" altLang="en-US" sz="1200" dirty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提供的能力详情（能力所提供的服务）的信息，一个能力对应多个能力详情（服务）</a:t>
            </a:r>
          </a:p>
          <a:p>
            <a:endParaRPr kumimoji="1" lang="zh-CN" altLang="en-US" sz="1200" dirty="0" smtClean="0">
              <a:solidFill>
                <a:srgbClr val="57575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41308"/>
              </p:ext>
            </p:extLst>
          </p:nvPr>
        </p:nvGraphicFramePr>
        <p:xfrm>
          <a:off x="1034955" y="2865343"/>
          <a:ext cx="8258955" cy="25977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00616"/>
                <a:gridCol w="2600616"/>
                <a:gridCol w="3057723"/>
              </a:tblGrid>
              <a:tr h="151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0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detail_id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能力详情</a:t>
                      </a:r>
                      <a:r>
                        <a:rPr lang="en-US" altLang="zh-CN" sz="1050" dirty="0" smtClean="0">
                          <a:effectLst/>
                        </a:rPr>
                        <a:t>ID 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9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能力名称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4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version 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accent1"/>
                          </a:solidFill>
                          <a:effectLst/>
                        </a:rPr>
                        <a:t>服务版本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provider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服务提供者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altLang="en-US" sz="1050" dirty="0" smtClean="0">
                          <a:effectLst/>
                        </a:rPr>
                        <a:t>（对应</a:t>
                      </a:r>
                      <a:r>
                        <a:rPr lang="en-US" altLang="zh-CN" sz="1050" dirty="0" err="1" smtClean="0">
                          <a:effectLst/>
                        </a:rPr>
                        <a:t>tbl_openmep_capability</a:t>
                      </a:r>
                      <a:r>
                        <a:rPr lang="zh-CN" altLang="en-US" sz="1050" dirty="0" smtClean="0">
                          <a:effectLst/>
                        </a:rPr>
                        <a:t>的</a:t>
                      </a: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zh-CN" altLang="en-US" sz="105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api_file_id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</a:t>
                      </a:r>
                      <a:r>
                        <a:rPr lang="en-US" altLang="zh-CN" sz="1050" dirty="0" smtClean="0">
                          <a:effectLst/>
                        </a:rPr>
                        <a:t>API</a:t>
                      </a: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Upload_time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timestamptz</a:t>
                      </a:r>
                      <a:endParaRPr lang="zh-CN" alt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发布时间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32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port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  <a:effectLst/>
                        </a:rPr>
                        <a:t>int4 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内部端口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guide_file_id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指导文档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服务信息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应用包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0693" y="415728"/>
            <a:ext cx="371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管理的接口设计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83818"/>
              </p:ext>
            </p:extLst>
          </p:nvPr>
        </p:nvGraphicFramePr>
        <p:xfrm>
          <a:off x="1050601" y="689637"/>
          <a:ext cx="9126220" cy="608076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79782"/>
                <a:gridCol w="605963"/>
                <a:gridCol w="3729990"/>
                <a:gridCol w="261048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</a:t>
                      </a:r>
                      <a:r>
                        <a:rPr lang="en-US" sz="1050" kern="100" dirty="0" smtClean="0">
                          <a:effectLst/>
                        </a:rPr>
                        <a:t>   POST  GET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创建能力组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“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“</a:t>
                      </a:r>
                      <a:r>
                        <a:rPr lang="en-US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“protocol”: “string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appId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 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packageId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 ]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": "string“,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“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“protocol”: “string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appId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 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packageId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 ] }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/developer/v1/capability-groups/{</a:t>
                      </a:r>
                      <a:r>
                        <a:rPr lang="en-US" altLang="zh-CN" sz="1050" dirty="0" err="1" smtClean="0">
                          <a:effectLst/>
                        </a:rPr>
                        <a:t>groupId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POST  GET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   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groupId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新建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”: “string”.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“port”: 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“protocol”: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appId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 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packageId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detailId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groupId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“string”.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“protocol”: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appId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 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“package”: “string”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23070" y="650789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下载接口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51662"/>
              </p:ext>
            </p:extLst>
          </p:nvPr>
        </p:nvGraphicFramePr>
        <p:xfrm>
          <a:off x="980302" y="1108673"/>
          <a:ext cx="9126220" cy="151096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79782"/>
                <a:gridCol w="605963"/>
                <a:gridCol w="3729990"/>
                <a:gridCol w="2610485"/>
              </a:tblGrid>
              <a:tr h="373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7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</a:t>
                      </a:r>
                      <a:r>
                        <a:rPr lang="en-US" altLang="zh-CN" sz="1050" dirty="0" err="1" smtClean="0">
                          <a:effectLst/>
                        </a:rPr>
                        <a:t>sdk</a:t>
                      </a:r>
                      <a:r>
                        <a:rPr lang="en-US" altLang="zh-CN" sz="1050" dirty="0" smtClean="0">
                          <a:effectLst/>
                        </a:rPr>
                        <a:t>/{</a:t>
                      </a:r>
                      <a:r>
                        <a:rPr lang="en-US" altLang="zh-CN" sz="1050" dirty="0" err="1" smtClean="0">
                          <a:effectLst/>
                        </a:rPr>
                        <a:t>fileId</a:t>
                      </a:r>
                      <a:r>
                        <a:rPr lang="en-US" altLang="zh-CN" sz="1050" dirty="0" smtClean="0">
                          <a:effectLst/>
                        </a:rPr>
                        <a:t>}/download/{</a:t>
                      </a:r>
                      <a:r>
                        <a:rPr lang="en-US" altLang="zh-CN" sz="1050" dirty="0" err="1" smtClean="0">
                          <a:effectLst/>
                        </a:rPr>
                        <a:t>lan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sz="1050" kern="100" dirty="0" smtClean="0">
                          <a:effectLst/>
                        </a:rPr>
                        <a:t>   POST 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下载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zh-CN" altLang="en-US" sz="1050" kern="100" dirty="0" smtClean="0">
                          <a:effectLst/>
                        </a:rPr>
                        <a:t>压缩文件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56270" y="3356919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fileId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1697" y="337081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fileId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能力详情（服务名，版本等信息）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83643" y="3346106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配置生成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的参数生成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74443" y="3380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压缩下载</a:t>
            </a:r>
          </a:p>
        </p:txBody>
      </p:sp>
    </p:spTree>
    <p:extLst>
      <p:ext uri="{BB962C8B-B14F-4D97-AF65-F5344CB8AC3E}">
        <p14:creationId xmlns:p14="http://schemas.microsoft.com/office/powerpoint/2010/main" val="109042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1881" y="51074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创建部署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86445"/>
              </p:ext>
            </p:extLst>
          </p:nvPr>
        </p:nvGraphicFramePr>
        <p:xfrm>
          <a:off x="1321445" y="2750227"/>
          <a:ext cx="9939357" cy="335403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313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新建部署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agentConfig</a:t>
                      </a:r>
                      <a:r>
                        <a:rPr lang="en-US" altLang="zh-CN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appImages</a:t>
                      </a:r>
                      <a:r>
                        <a:rPr lang="en-US" altLang="zh-CN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"hosts": [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{}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accessUrl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workLoadId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errorLog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deployDate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“2020-09-14T01:48:09.469Z”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filename”</a:t>
                      </a:r>
                      <a:r>
                        <a:rPr lang="zh-CN" alt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“pod”:[]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testId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agentConfig</a:t>
                      </a:r>
                      <a:r>
                        <a:rPr lang="en-US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appImages</a:t>
                      </a:r>
                      <a:r>
                        <a:rPr lang="en-US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"hosts": [</a:t>
                      </a: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appApiFileId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{}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accessUrl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workLoadId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errorLog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deployDate</a:t>
                      </a:r>
                      <a:r>
                        <a:rPr lang="en-US" sz="1050" kern="100" dirty="0" smtClean="0">
                          <a:effectLst/>
                        </a:rPr>
                        <a:t>": "2020-09-14T01:48:09.469Z“,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“template-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yaml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{"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"string“}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“pod”: []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45013" y="1791886"/>
            <a:ext cx="248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参数，存放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status: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显示部署状态</a:t>
            </a:r>
            <a:endParaRPr kumimoji="1"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3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55" y="1117711"/>
            <a:ext cx="6620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85B"/>
                </a:solidFill>
                <a:latin typeface="-apple-system"/>
              </a:rPr>
              <a:t>URI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: /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mec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/developer/v1/projects/{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projectId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}/test-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config</a:t>
            </a:r>
            <a:endParaRPr lang="en-US" altLang="zh-CN" b="1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5760" y="54094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40485B"/>
                </a:solidFill>
                <a:latin typeface="-apple-system"/>
              </a:rPr>
              <a:t>获取部署状态信息</a:t>
            </a:r>
            <a:endParaRPr lang="en-US" altLang="zh-CN" sz="1400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0119"/>
              </p:ext>
            </p:extLst>
          </p:nvPr>
        </p:nvGraphicFramePr>
        <p:xfrm>
          <a:off x="198004" y="1750336"/>
          <a:ext cx="8880094" cy="429552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0995"/>
                <a:gridCol w="1055287"/>
                <a:gridCol w="1545463"/>
                <a:gridCol w="4158349"/>
              </a:tblGrid>
              <a:tr h="295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2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上传获取部署状态信息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string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testId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agentConfig</a:t>
                      </a:r>
                      <a:r>
                        <a:rPr lang="en-US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appImages</a:t>
                      </a:r>
                      <a:r>
                        <a:rPr lang="en-US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"hosts": [</a:t>
                      </a: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appApiFileId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stageStatus</a:t>
                      </a:r>
                      <a:r>
                        <a:rPr lang="en-US" altLang="zh-CN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r>
                        <a:rPr lang="en-US" sz="1050" kern="100" dirty="0" smtClean="0">
                          <a:effectLst/>
                        </a:rPr>
                        <a:t>: </a:t>
                      </a: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{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“CSAR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</a:rPr>
                        <a:t>“string”,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hostInfo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</a:rPr>
                        <a:t>“string”,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InstantiateInfo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</a:rPr>
                        <a:t>“string”,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workstatus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</a:rPr>
                        <a:t>“string”,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   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}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altLang="zh-CN" sz="1050" kern="100" baseline="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“</a:t>
                      </a:r>
                      <a:r>
                        <a:rPr lang="en-US" sz="1050" kern="100" baseline="0" dirty="0" err="1" smtClean="0">
                          <a:solidFill>
                            <a:schemeClr val="accent2"/>
                          </a:solidFill>
                          <a:effectLst/>
                        </a:rPr>
                        <a:t>depoyStatus</a:t>
                      </a:r>
                      <a:r>
                        <a:rPr 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”:””,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accessUrl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workLoadId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errorLog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deployDate</a:t>
                      </a:r>
                      <a:r>
                        <a:rPr lang="en-US" sz="1050" kern="100" dirty="0" smtClean="0">
                          <a:effectLst/>
                        </a:rPr>
                        <a:t>": "2020-09-14T01:48:09.469Z“,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deployFileId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privateHost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boolen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plaform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pod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”:[]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2" descr="C:\Users\z00518430\AppData\Roaming\eSpace_Desktop\UserData\z00518430\imagefiles\F8537F14-0A16-4C0D-9A54-62FCDCDA85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193" y="2283685"/>
            <a:ext cx="2830912" cy="36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464316" y="148215"/>
            <a:ext cx="1856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枚举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stageStatus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algn="l"/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Success</a:t>
            </a:r>
          </a:p>
          <a:p>
            <a:pPr algn="l"/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Fail</a:t>
            </a:r>
          </a:p>
          <a:p>
            <a:r>
              <a:rPr lang="en-US" altLang="zh-CN" sz="1200" kern="100" dirty="0" err="1" smtClean="0">
                <a:solidFill>
                  <a:schemeClr val="accent2"/>
                </a:solidFill>
              </a:rPr>
              <a:t>depoyStatus</a:t>
            </a:r>
            <a:r>
              <a:rPr lang="en-US" altLang="zh-CN" sz="1200" kern="100" dirty="0" smtClean="0">
                <a:solidFill>
                  <a:schemeClr val="accent2"/>
                </a:solidFill>
              </a:rPr>
              <a:t>:</a:t>
            </a:r>
          </a:p>
          <a:p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NOTDEPLOY</a:t>
            </a:r>
          </a:p>
          <a:p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DEPLOYING</a:t>
            </a:r>
          </a:p>
          <a:p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FAILED</a:t>
            </a:r>
          </a:p>
          <a:p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SUCCESS</a:t>
            </a:r>
          </a:p>
          <a:p>
            <a:r>
              <a:rPr kumimoji="1" lang="en-US" altLang="zh-CN" sz="1200" kern="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TERMINATE</a:t>
            </a:r>
            <a:r>
              <a:rPr lang="en-US" altLang="zh-CN" sz="1200" kern="100" dirty="0" smtClean="0">
                <a:solidFill>
                  <a:schemeClr val="accent1"/>
                </a:solidFill>
              </a:rPr>
              <a:t> </a:t>
            </a:r>
            <a:endParaRPr kumimoji="1" lang="en-US" altLang="zh-CN" sz="1200" kern="1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kern="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9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85760" y="667262"/>
            <a:ext cx="350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完成测试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terminate </a:t>
            </a:r>
            <a:r>
              <a:rPr kumimoji="1" lang="en-US" altLang="zh-CN" sz="14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appInstance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55146"/>
              </p:ext>
            </p:extLst>
          </p:nvPr>
        </p:nvGraphicFramePr>
        <p:xfrm>
          <a:off x="840553" y="1018857"/>
          <a:ext cx="9939357" cy="146896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73998"/>
                <a:gridCol w="1181167"/>
                <a:gridCol w="1729814"/>
                <a:gridCol w="4654378"/>
              </a:tblGrid>
              <a:tr h="2076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13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}/action/terminate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终止实例化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string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84411"/>
              </p:ext>
            </p:extLst>
          </p:nvPr>
        </p:nvGraphicFramePr>
        <p:xfrm>
          <a:off x="840552" y="2943642"/>
          <a:ext cx="9939357" cy="146896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73998"/>
                <a:gridCol w="1181167"/>
                <a:gridCol w="1729814"/>
                <a:gridCol w="4654378"/>
              </a:tblGrid>
              <a:tr h="2076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13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}/action/clean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POST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清空环境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string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78770" y="2530958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清空环境</a:t>
            </a:r>
            <a:r>
              <a:rPr kumimoji="1" lang="zh-CN" altLang="en-US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：清空</a:t>
            </a:r>
            <a:r>
              <a:rPr kumimoji="1" lang="en-US" altLang="zh-CN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部署状态和部署结果信息</a:t>
            </a:r>
            <a:endParaRPr kumimoji="1" lang="zh-CN" altLang="en-US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0704" y="3023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新增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34746" y="748767"/>
            <a:ext cx="35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应用发布配置接口：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release_config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26266"/>
              </p:ext>
            </p:extLst>
          </p:nvPr>
        </p:nvGraphicFramePr>
        <p:xfrm>
          <a:off x="1156688" y="1131556"/>
          <a:ext cx="9939357" cy="303399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313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}/release-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新建部署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releaseId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</a:t>
                      </a:r>
                      <a:r>
                        <a:rPr lang="en-US" altLang="zh-CN" sz="1050" kern="100" dirty="0" smtClean="0"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guide_file_id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“string”,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dirty="0" err="1" smtClean="0">
                          <a:effectLst/>
                        </a:rPr>
                        <a:t>capabilityz_detail</a:t>
                      </a:r>
                      <a:r>
                        <a:rPr lang="en-US" altLang="zh-CN" sz="1050" kern="100" dirty="0" smtClean="0">
                          <a:effectLst/>
                        </a:rPr>
                        <a:t>”:{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</a:t>
                      </a:r>
                      <a:r>
                        <a:rPr lang="en-US" altLang="zh-CN" sz="1050" kern="100" dirty="0" smtClean="0">
                          <a:effectLst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trafficRules</a:t>
                      </a:r>
                      <a:r>
                        <a:rPr lang="en-US" altLang="zh-CN" sz="1050" kern="100" dirty="0" smtClean="0">
                          <a:effectLst/>
                        </a:rPr>
                        <a:t>”: [{as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mecm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},],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DnsRules</a:t>
                      </a:r>
                      <a:r>
                        <a:rPr lang="en-US" altLang="zh-CN" sz="1050" kern="100" dirty="0" smtClean="0">
                          <a:effectLst/>
                        </a:rPr>
                        <a:t>”:[as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mecm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service_detail</a:t>
                      </a:r>
                      <a:r>
                        <a:rPr lang="en-US" altLang="zh-CN" sz="1050" kern="100" dirty="0" smtClean="0">
                          <a:effectLst/>
                        </a:rPr>
                        <a:t>”:[]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atp_test</a:t>
                      </a:r>
                      <a:r>
                        <a:rPr lang="en-US" altLang="zh-CN" sz="1050" kern="100" dirty="0" smtClean="0">
                          <a:effectLst/>
                        </a:rPr>
                        <a:t>”: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"id":"“,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"status":"“,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"createTime":123456789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releaseId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testStatus</a:t>
                      </a:r>
                      <a:r>
                        <a:rPr lang="en-US" altLang="zh-CN" sz="1050" kern="100" dirty="0" smtClean="0">
                          <a:effectLst/>
                        </a:rPr>
                        <a:t>":”String”,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upload_appstore</a:t>
                      </a:r>
                      <a:r>
                        <a:rPr lang="en-US" altLang="zh-CN" sz="1050" kern="100" dirty="0" smtClean="0">
                          <a:effectLst/>
                        </a:rPr>
                        <a:t>”:{}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upload_ECO</a:t>
                      </a:r>
                      <a:r>
                        <a:rPr lang="en-US" altLang="zh-CN" sz="1050" kern="100" dirty="0" smtClean="0">
                          <a:effectLst/>
                        </a:rPr>
                        <a:t>”:{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api_file_id</a:t>
                      </a:r>
                      <a:r>
                        <a:rPr lang="en-US" altLang="zh-CN" sz="1050" kern="100" dirty="0" smtClean="0">
                          <a:effectLst/>
                        </a:rPr>
                        <a:t>”: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services_register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{},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“</a:t>
                      </a:r>
                      <a:r>
                        <a:rPr lang="en-US" altLang="zh-CN" sz="1050" kern="100" baseline="0" dirty="0" err="1" smtClean="0">
                          <a:effectLst/>
                        </a:rPr>
                        <a:t>network_config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”: {}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atp_test</a:t>
                      </a:r>
                      <a:r>
                        <a:rPr lang="en-US" altLang="zh-CN" sz="1050" kern="100" dirty="0" smtClean="0">
                          <a:effectLst/>
                        </a:rPr>
                        <a:t>”: {}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86182" y="2866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新增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7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90973" y="141210"/>
            <a:ext cx="6337087" cy="690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/>
              <a:t> "</a:t>
            </a:r>
            <a:r>
              <a:rPr lang="en-US" altLang="zh-CN" sz="1400" dirty="0" err="1"/>
              <a:t>appName</a:t>
            </a:r>
            <a:r>
              <a:rPr lang="en-US" altLang="zh-CN" sz="1400" dirty="0"/>
              <a:t>": "filter01",</a:t>
            </a:r>
          </a:p>
          <a:p>
            <a:r>
              <a:rPr lang="en-US" altLang="zh-CN" sz="1400" dirty="0"/>
              <a:t> "</a:t>
            </a:r>
            <a:r>
              <a:rPr lang="en-US" altLang="zh-CN" sz="1400" dirty="0" err="1"/>
              <a:t>appInstanceId</a:t>
            </a:r>
            <a:r>
              <a:rPr lang="en-US" altLang="zh-CN" sz="1400" dirty="0"/>
              <a:t>": "da13bc6e1b34411aafaac6937add908d",</a:t>
            </a:r>
          </a:p>
          <a:p>
            <a:r>
              <a:rPr lang="en-US" altLang="zh-CN" sz="1400" dirty="0"/>
              <a:t> "</a:t>
            </a:r>
            <a:r>
              <a:rPr lang="en-US" altLang="zh-CN" sz="1400" dirty="0" err="1"/>
              <a:t>trafficRuleId</a:t>
            </a:r>
            <a:r>
              <a:rPr lang="en-US" altLang="zh-CN" sz="1400" dirty="0"/>
              <a:t>": "trafficRule1",</a:t>
            </a:r>
          </a:p>
          <a:p>
            <a:r>
              <a:rPr lang="en-US" altLang="zh-CN" sz="1400" dirty="0"/>
              <a:t> "</a:t>
            </a:r>
            <a:r>
              <a:rPr lang="en-US" altLang="zh-CN" sz="1400" dirty="0" err="1"/>
              <a:t>filterType</a:t>
            </a:r>
            <a:r>
              <a:rPr lang="en-US" altLang="zh-CN" sz="1400" dirty="0"/>
              <a:t>": "FLOW",</a:t>
            </a:r>
          </a:p>
          <a:p>
            <a:r>
              <a:rPr lang="en-US" altLang="zh-CN" sz="1400" dirty="0"/>
              <a:t> "priority": 1,</a:t>
            </a:r>
          </a:p>
          <a:p>
            <a:r>
              <a:rPr lang="en-US" altLang="zh-CN" sz="1400" dirty="0"/>
              <a:t> "</a:t>
            </a:r>
            <a:r>
              <a:rPr lang="en-US" altLang="zh-CN" sz="1400" dirty="0" err="1"/>
              <a:t>trafficFilter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[{</a:t>
            </a:r>
          </a:p>
          <a:p>
            <a:r>
              <a:rPr lang="en-US" altLang="zh-CN" sz="1400" dirty="0" smtClean="0"/>
              <a:t>   "</a:t>
            </a:r>
            <a:r>
              <a:rPr lang="en-US" altLang="zh-CN" sz="1400" dirty="0" err="1" smtClean="0"/>
              <a:t>ipAddressType</a:t>
            </a:r>
            <a:r>
              <a:rPr lang="en-US" altLang="zh-CN" sz="1400" dirty="0" smtClean="0"/>
              <a:t>": "IP_V4",</a:t>
            </a:r>
          </a:p>
          <a:p>
            <a:r>
              <a:rPr lang="en-US" altLang="zh-CN" sz="1400" dirty="0" smtClean="0"/>
              <a:t>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srcAddress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["</a:t>
            </a:r>
            <a:r>
              <a:rPr lang="en-US" altLang="zh-CN" sz="1400" dirty="0"/>
              <a:t>0.0.0.0/0</a:t>
            </a:r>
            <a:r>
              <a:rPr lang="en-US" altLang="zh-CN" sz="1400" dirty="0" smtClean="0"/>
              <a:t>"],</a:t>
            </a:r>
            <a:endParaRPr lang="en-US" altLang="zh-CN" sz="1400" dirty="0"/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dstAddress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["</a:t>
            </a:r>
            <a:r>
              <a:rPr lang="en-US" altLang="zh-CN" sz="1400" dirty="0"/>
              <a:t>172.30.2.0/28</a:t>
            </a:r>
            <a:r>
              <a:rPr lang="en-US" altLang="zh-CN" sz="1400" dirty="0" smtClean="0"/>
              <a:t>" </a:t>
            </a:r>
            <a:r>
              <a:rPr lang="en-US" altLang="zh-CN" sz="1400" dirty="0"/>
              <a:t>],</a:t>
            </a:r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srcPort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["</a:t>
            </a:r>
            <a:r>
              <a:rPr lang="en-US" altLang="zh-CN" sz="1400" dirty="0"/>
              <a:t>8080</a:t>
            </a:r>
            <a:r>
              <a:rPr lang="en-US" altLang="zh-CN" sz="1400" dirty="0" smtClean="0"/>
              <a:t>"],</a:t>
            </a:r>
            <a:endParaRPr lang="en-US" altLang="zh-CN" sz="1400" dirty="0"/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dstPort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["</a:t>
            </a:r>
            <a:r>
              <a:rPr lang="en-US" altLang="zh-CN" sz="1400" dirty="0"/>
              <a:t>8080</a:t>
            </a:r>
            <a:r>
              <a:rPr lang="en-US" altLang="zh-CN" sz="1400" dirty="0" smtClean="0"/>
              <a:t>" </a:t>
            </a:r>
            <a:r>
              <a:rPr lang="en-US" altLang="zh-CN" sz="1400" dirty="0"/>
              <a:t>],</a:t>
            </a:r>
          </a:p>
          <a:p>
            <a:r>
              <a:rPr lang="en-US" altLang="zh-CN" sz="1400" dirty="0"/>
              <a:t>   "protocol": </a:t>
            </a:r>
            <a:r>
              <a:rPr lang="en-US" altLang="zh-CN" sz="1400" dirty="0" smtClean="0"/>
              <a:t>["</a:t>
            </a:r>
            <a:r>
              <a:rPr lang="en-US" altLang="zh-CN" sz="1400" dirty="0"/>
              <a:t>ANY</a:t>
            </a:r>
            <a:r>
              <a:rPr lang="en-US" altLang="zh-CN" sz="1400" dirty="0" smtClean="0"/>
              <a:t>"],</a:t>
            </a:r>
            <a:endParaRPr lang="en-US" altLang="zh-CN" sz="1400" dirty="0"/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srcTunnelAddress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["</a:t>
            </a:r>
            <a:r>
              <a:rPr lang="en-US" altLang="zh-CN" sz="1400" dirty="0"/>
              <a:t>10.10.10.10</a:t>
            </a:r>
            <a:r>
              <a:rPr lang="en-US" altLang="zh-CN" sz="1400" dirty="0" smtClean="0"/>
              <a:t>"],</a:t>
            </a:r>
            <a:endParaRPr lang="en-US" altLang="zh-CN" sz="1400" dirty="0"/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tgtTunnelAddress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["</a:t>
            </a:r>
            <a:r>
              <a:rPr lang="en-US" altLang="zh-CN" sz="1400" dirty="0"/>
              <a:t>10.10.10.10</a:t>
            </a:r>
            <a:r>
              <a:rPr lang="en-US" altLang="zh-CN" sz="1400" dirty="0" smtClean="0"/>
              <a:t>" </a:t>
            </a:r>
            <a:r>
              <a:rPr lang="en-US" altLang="zh-CN" sz="1400" dirty="0"/>
              <a:t>],</a:t>
            </a:r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srcTunnelPort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["</a:t>
            </a:r>
            <a:r>
              <a:rPr lang="en-US" altLang="zh-CN" sz="1400" dirty="0"/>
              <a:t>8080</a:t>
            </a:r>
            <a:r>
              <a:rPr lang="en-US" altLang="zh-CN" sz="1400" dirty="0" smtClean="0"/>
              <a:t>"],</a:t>
            </a:r>
            <a:endParaRPr lang="en-US" altLang="zh-CN" sz="1400" dirty="0"/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dstTunnelPort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["8080" ],</a:t>
            </a:r>
          </a:p>
          <a:p>
            <a:r>
              <a:rPr lang="en-US" altLang="zh-CN" sz="1400" dirty="0" smtClean="0"/>
              <a:t>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qCI</a:t>
            </a:r>
            <a:r>
              <a:rPr lang="en-US" altLang="zh-CN" sz="1400" dirty="0"/>
              <a:t>": 1,</a:t>
            </a:r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tC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1 } </a:t>
            </a:r>
            <a:r>
              <a:rPr lang="en-US" altLang="zh-CN" sz="1400" dirty="0"/>
              <a:t>],</a:t>
            </a:r>
          </a:p>
          <a:p>
            <a:r>
              <a:rPr lang="en-US" altLang="zh-CN" sz="1400" dirty="0"/>
              <a:t> "action": "PASSTHROUGH",</a:t>
            </a:r>
          </a:p>
          <a:p>
            <a:r>
              <a:rPr lang="en-US" altLang="zh-CN" sz="1400" dirty="0"/>
              <a:t> "</a:t>
            </a:r>
            <a:r>
              <a:rPr lang="en-US" altLang="zh-CN" sz="1400" dirty="0" err="1"/>
              <a:t>dstInterface</a:t>
            </a:r>
            <a:r>
              <a:rPr lang="en-US" altLang="zh-CN" sz="1400" dirty="0"/>
              <a:t>": {</a:t>
            </a:r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interfaceType</a:t>
            </a:r>
            <a:r>
              <a:rPr lang="en-US" altLang="zh-CN" sz="1400" dirty="0"/>
              <a:t>": "TUNNEL",</a:t>
            </a:r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tunnelInfo</a:t>
            </a:r>
            <a:r>
              <a:rPr lang="en-US" altLang="zh-CN" sz="1400" dirty="0"/>
              <a:t>": {</a:t>
            </a:r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tunnelType</a:t>
            </a:r>
            <a:r>
              <a:rPr lang="en-US" altLang="zh-CN" sz="1400" dirty="0"/>
              <a:t>": "GTP_U",</a:t>
            </a:r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tunnelDstAddress</a:t>
            </a:r>
            <a:r>
              <a:rPr lang="en-US" altLang="zh-CN" sz="1400" dirty="0"/>
              <a:t>": "10.10.10.10",</a:t>
            </a:r>
          </a:p>
          <a:p>
            <a:r>
              <a:rPr lang="en-US" altLang="zh-CN" sz="1400" dirty="0"/>
              <a:t>   "</a:t>
            </a:r>
            <a:r>
              <a:rPr lang="en-US" altLang="zh-CN" sz="1400" dirty="0" err="1"/>
              <a:t>tunnelSrcAddress</a:t>
            </a:r>
            <a:r>
              <a:rPr lang="en-US" altLang="zh-CN" sz="1400" dirty="0"/>
              <a:t>": "11.11.11.11</a:t>
            </a:r>
            <a:r>
              <a:rPr lang="en-US" altLang="zh-CN" sz="1400" dirty="0" smtClean="0"/>
              <a:t>"},</a:t>
            </a:r>
            <a:endParaRPr lang="en-US" altLang="zh-CN" sz="1400" dirty="0"/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srcMacAddress</a:t>
            </a:r>
            <a:r>
              <a:rPr lang="en-US" altLang="zh-CN" sz="1400" dirty="0"/>
              <a:t>": "02-00-00-00-00-00",</a:t>
            </a:r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dstMacAddress</a:t>
            </a:r>
            <a:r>
              <a:rPr lang="en-US" altLang="zh-CN" sz="1400" dirty="0"/>
              <a:t>": "02-00-00-00-00-00",</a:t>
            </a:r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dstIpAddress</a:t>
            </a:r>
            <a:r>
              <a:rPr lang="en-US" altLang="zh-CN" sz="1400" dirty="0"/>
              <a:t>": "192.0.2.0</a:t>
            </a:r>
            <a:r>
              <a:rPr lang="en-US" altLang="zh-CN" sz="1400" dirty="0" smtClean="0"/>
              <a:t>" </a:t>
            </a:r>
            <a:r>
              <a:rPr lang="en-US" altLang="zh-CN" sz="1400" dirty="0"/>
              <a:t>},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"</a:t>
            </a:r>
            <a:r>
              <a:rPr lang="en-US" altLang="zh-CN" sz="1400" dirty="0"/>
              <a:t>state": "INACTIVE</a:t>
            </a:r>
            <a:r>
              <a:rPr lang="en-US" altLang="zh-CN" sz="1400" dirty="0" smtClean="0"/>
              <a:t>"}</a:t>
            </a:r>
            <a:endParaRPr lang="en-US" altLang="zh-CN" sz="1400" dirty="0"/>
          </a:p>
          <a:p>
            <a:endParaRPr lang="zh-CN" altLang="en-US" sz="900" dirty="0"/>
          </a:p>
        </p:txBody>
      </p:sp>
      <p:sp>
        <p:nvSpPr>
          <p:cNvPr id="7" name="文本框 6"/>
          <p:cNvSpPr txBox="1"/>
          <p:nvPr/>
        </p:nvSpPr>
        <p:spPr>
          <a:xfrm>
            <a:off x="4919412" y="1168117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 err="1" smtClean="0"/>
              <a:t>trafficRules</a:t>
            </a:r>
            <a:r>
              <a:rPr lang="en-US" altLang="zh-CN" kern="100" dirty="0" smtClean="0"/>
              <a:t>:[]</a:t>
            </a:r>
            <a:endParaRPr kumimoji="1" lang="zh-CN" altLang="en-US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8835" y="136422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 smtClean="0"/>
              <a:t>DnsRules</a:t>
            </a:r>
            <a:r>
              <a:rPr lang="en-US" altLang="zh-CN" kern="100" dirty="0" smtClean="0"/>
              <a:t>:[]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71275" y="930587"/>
            <a:ext cx="31480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“</a:t>
            </a:r>
            <a:r>
              <a:rPr lang="zh-CN" altLang="en-US" sz="1400" dirty="0" smtClean="0"/>
              <a:t>dnsRuleId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: 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dnsRule1</a:t>
            </a:r>
            <a:r>
              <a:rPr lang="en-US" altLang="zh-CN" sz="1400" dirty="0" smtClean="0"/>
              <a:t>”,</a:t>
            </a:r>
            <a:r>
              <a:rPr lang="zh-CN" altLang="en-US" sz="1400" dirty="0" smtClean="0"/>
              <a:t>            </a:t>
            </a:r>
            <a:endParaRPr lang="en-US" altLang="zh-CN" sz="1400" dirty="0" smtClean="0"/>
          </a:p>
          <a:p>
            <a:r>
              <a:rPr lang="en-US" altLang="zh-CN" sz="1400" dirty="0" smtClean="0"/>
              <a:t> “</a:t>
            </a:r>
            <a:r>
              <a:rPr lang="zh-CN" altLang="en-US" sz="1400" dirty="0" smtClean="0"/>
              <a:t>domainName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:  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positioningservice.org</a:t>
            </a:r>
            <a:r>
              <a:rPr lang="en-US" altLang="zh-CN" sz="1400" dirty="0" smtClean="0"/>
              <a:t>”,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ipAddressType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: 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IP_V4</a:t>
            </a:r>
            <a:r>
              <a:rPr lang="en-US" altLang="zh-CN" sz="1400" dirty="0" smtClean="0"/>
              <a:t>”,</a:t>
            </a:r>
            <a:r>
              <a:rPr lang="zh-CN" altLang="en-US" sz="1400" dirty="0" smtClean="0"/>
              <a:t>         </a:t>
            </a:r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ipAddress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: 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172.30.2.17</a:t>
            </a:r>
            <a:r>
              <a:rPr lang="en-US" altLang="zh-CN" sz="1400" dirty="0" smtClean="0"/>
              <a:t>”</a:t>
            </a:r>
            <a:r>
              <a:rPr lang="en-US" altLang="zh-CN" sz="1400" dirty="0"/>
              <a:t>,</a:t>
            </a:r>
            <a:r>
              <a:rPr lang="zh-CN" altLang="en-US" sz="1400" dirty="0" smtClean="0"/>
              <a:t>           </a:t>
            </a:r>
            <a:endParaRPr lang="en-US" altLang="zh-CN" sz="1400" dirty="0" smtClean="0"/>
          </a:p>
          <a:p>
            <a:r>
              <a:rPr lang="en-US" altLang="zh-CN" sz="1400" dirty="0" smtClean="0"/>
              <a:t>  “</a:t>
            </a:r>
            <a:r>
              <a:rPr lang="zh-CN" altLang="en-US" sz="1400" dirty="0" smtClean="0"/>
              <a:t>ttl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: 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100</a:t>
            </a:r>
            <a:r>
              <a:rPr lang="en-US" altLang="zh-CN" sz="1400" dirty="0" smtClean="0"/>
              <a:t>”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783903" y="3041406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/>
              <a:t>“</a:t>
            </a:r>
            <a:r>
              <a:rPr lang="en-US" altLang="zh-CN" kern="100" dirty="0" err="1"/>
              <a:t>service_detail</a:t>
            </a:r>
            <a:r>
              <a:rPr lang="en-US" altLang="zh-CN" kern="100" dirty="0"/>
              <a:t>”:[]</a:t>
            </a:r>
          </a:p>
        </p:txBody>
      </p:sp>
      <p:sp>
        <p:nvSpPr>
          <p:cNvPr id="13" name="矩形 12"/>
          <p:cNvSpPr/>
          <p:nvPr/>
        </p:nvSpPr>
        <p:spPr>
          <a:xfrm>
            <a:off x="969184" y="349390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“name”</a:t>
            </a:r>
            <a:r>
              <a:rPr lang="zh-CN" altLang="en-US" sz="1400" dirty="0" smtClean="0"/>
              <a:t>: </a:t>
            </a:r>
            <a:r>
              <a:rPr lang="en-US" altLang="zh-CN" sz="1400" dirty="0" smtClean="0"/>
              <a:t>“position-service”,</a:t>
            </a:r>
            <a:r>
              <a:rPr lang="zh-CN" altLang="en-US" sz="1400" dirty="0" smtClean="0"/>
              <a:t>            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“port”</a:t>
            </a:r>
            <a:r>
              <a:rPr lang="zh-CN" altLang="en-US" sz="1400" dirty="0"/>
              <a:t>: </a:t>
            </a:r>
            <a:r>
              <a:rPr lang="en-US" altLang="zh-CN" sz="1400" dirty="0" smtClean="0"/>
              <a:t>9999,</a:t>
            </a:r>
            <a:r>
              <a:rPr lang="zh-CN" altLang="en-US" sz="1400" dirty="0" smtClean="0"/>
              <a:t> 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“version”</a:t>
            </a:r>
            <a:r>
              <a:rPr lang="zh-CN" altLang="en-US" sz="1400" dirty="0"/>
              <a:t>: </a:t>
            </a:r>
            <a:r>
              <a:rPr lang="en-US" altLang="zh-CN" sz="1400" dirty="0" smtClean="0"/>
              <a:t>“v1.0”,</a:t>
            </a:r>
            <a:r>
              <a:rPr lang="zh-CN" altLang="en-US" sz="1400" dirty="0" smtClean="0"/>
              <a:t>         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 smtClean="0"/>
              <a:t>“protocol”</a:t>
            </a:r>
            <a:r>
              <a:rPr lang="zh-CN" altLang="en-US" sz="1400" dirty="0"/>
              <a:t>: </a:t>
            </a:r>
            <a:r>
              <a:rPr lang="en-US" altLang="zh-CN" sz="1400" dirty="0" smtClean="0"/>
              <a:t>“http”,</a:t>
            </a:r>
            <a:r>
              <a:rPr lang="zh-CN" altLang="en-US" sz="1400" dirty="0" smtClean="0"/>
              <a:t>           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api_guide_id</a:t>
            </a:r>
            <a:r>
              <a:rPr lang="en-US" altLang="zh-CN" sz="1400" dirty="0" smtClean="0"/>
              <a:t>”: “2eqwe”,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api_yaml_id</a:t>
            </a:r>
            <a:r>
              <a:rPr lang="en-US" altLang="zh-CN" sz="1400" dirty="0" smtClean="0"/>
              <a:t>”: “</a:t>
            </a:r>
            <a:r>
              <a:rPr lang="en-US" altLang="zh-CN" sz="1400" dirty="0" err="1" smtClean="0"/>
              <a:t>sdasd</a:t>
            </a:r>
            <a:r>
              <a:rPr lang="en-US" altLang="zh-CN" sz="1400" dirty="0" smtClean="0"/>
              <a:t>”,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/>
              <a:t>dnsRuleIdList</a:t>
            </a:r>
            <a:r>
              <a:rPr lang="en-US" altLang="zh-CN" sz="1400" dirty="0"/>
              <a:t>”: [“dnsRule1”, “</a:t>
            </a:r>
            <a:r>
              <a:rPr lang="en-US" altLang="zh-CN" sz="1400" dirty="0" smtClean="0"/>
              <a:t>dnsRule2”],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/>
              <a:t>trafficRuleIdList</a:t>
            </a:r>
            <a:r>
              <a:rPr lang="en-US" altLang="zh-CN" sz="1400" dirty="0" smtClean="0"/>
              <a:t>”: </a:t>
            </a:r>
            <a:r>
              <a:rPr lang="en-US" altLang="zh-CN" sz="1400" dirty="0"/>
              <a:t>[“trafficRule1”, “trafficRule2</a:t>
            </a:r>
            <a:r>
              <a:rPr lang="en-US" altLang="zh-CN" sz="1400" dirty="0" smtClean="0"/>
              <a:t>”]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5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18933" y="3155422"/>
            <a:ext cx="6904797" cy="1285091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FFFFFF">
                <a:lumMod val="85000"/>
              </a:srgbClr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37459" y="3234874"/>
            <a:ext cx="6202328" cy="118884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18934" y="1299474"/>
            <a:ext cx="6904796" cy="1807917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061645" y="1299476"/>
            <a:ext cx="1040197" cy="3148956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86748" y="3454559"/>
            <a:ext cx="806198" cy="292567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47204" y="3469942"/>
            <a:ext cx="806198" cy="28008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一键工程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79021" y="4007971"/>
            <a:ext cx="836085" cy="2704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编译构建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01887" y="4015826"/>
            <a:ext cx="838842" cy="27037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安全扫描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62679" y="3468233"/>
            <a:ext cx="816894" cy="270376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沙箱演练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07089" y="3455903"/>
            <a:ext cx="790860" cy="29122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部署包制作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57423" y="3996852"/>
            <a:ext cx="837434" cy="28011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镜像制作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831224" y="1377752"/>
            <a:ext cx="2108563" cy="1668914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90463" y="1731998"/>
            <a:ext cx="763539" cy="260083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76620" y="2069127"/>
            <a:ext cx="763539" cy="25330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认证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鉴权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03414" y="1617147"/>
            <a:ext cx="138526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管理门户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718130" y="1380355"/>
            <a:ext cx="3979925" cy="1678283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10391" y="2069917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登录中心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77495" y="1360772"/>
            <a:ext cx="134312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开发者门户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965473" y="1731996"/>
            <a:ext cx="763539" cy="273463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77611" y="2077822"/>
            <a:ext cx="763539" cy="25564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847334" y="3980376"/>
            <a:ext cx="816894" cy="28013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离线安装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160553" y="2464517"/>
            <a:ext cx="822559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173620" y="1980377"/>
            <a:ext cx="822559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160554" y="3410883"/>
            <a:ext cx="851188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监控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14221" y="1372406"/>
            <a:ext cx="1188186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运营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/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运维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829830" y="1701233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项目迁移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88390" y="2413541"/>
            <a:ext cx="763539" cy="242493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160554" y="2963614"/>
            <a:ext cx="834416" cy="356446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统计分析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844303" y="3469995"/>
            <a:ext cx="806198" cy="259877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866447" y="3455902"/>
            <a:ext cx="834416" cy="2850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921577" y="274426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项目空间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93145" y="1632634"/>
            <a:ext cx="575839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门户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4254" y="3410885"/>
            <a:ext cx="57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支撑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118932" y="4459838"/>
            <a:ext cx="7982909" cy="88534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52" name="流程图: 磁盘 51"/>
          <p:cNvSpPr/>
          <p:nvPr/>
        </p:nvSpPr>
        <p:spPr bwMode="auto">
          <a:xfrm>
            <a:off x="2869691" y="4607970"/>
            <a:ext cx="1012573" cy="525491"/>
          </a:xfrm>
          <a:prstGeom prst="flowChartMagneticDisk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PG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53" name="流程图: 多文档 52"/>
          <p:cNvSpPr/>
          <p:nvPr/>
        </p:nvSpPr>
        <p:spPr bwMode="auto">
          <a:xfrm>
            <a:off x="4625244" y="4637301"/>
            <a:ext cx="1138715" cy="562063"/>
          </a:xfrm>
          <a:prstGeom prst="flowChartMultidocumen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文件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67700" y="4602324"/>
            <a:ext cx="575839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存储</a:t>
            </a:r>
          </a:p>
        </p:txBody>
      </p:sp>
      <p:sp>
        <p:nvSpPr>
          <p:cNvPr id="55" name="流程图: 直接访问存储器 54"/>
          <p:cNvSpPr/>
          <p:nvPr/>
        </p:nvSpPr>
        <p:spPr bwMode="auto">
          <a:xfrm>
            <a:off x="6465104" y="4573718"/>
            <a:ext cx="1113709" cy="633941"/>
          </a:xfrm>
          <a:prstGeom prst="flowChartMagneticDrum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Redis</a:t>
            </a:r>
            <a:endParaRPr lang="en-US" altLang="zh-CN" sz="1200" kern="0" dirty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095085" y="2731411"/>
            <a:ext cx="725070" cy="277760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995663" y="2756183"/>
            <a:ext cx="725070" cy="24126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63492" y="40470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开发者平台架构功能视图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6559668" y="760216"/>
            <a:ext cx="822559" cy="269548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已完成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421132" y="760216"/>
            <a:ext cx="822559" cy="279650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V1.0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269657" y="777461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未完成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5503" y="1120348"/>
            <a:ext cx="8526904" cy="1235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2885132" y="2748215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容器部署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844125" y="2752964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</a:t>
            </a: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机部署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783281" y="2756795"/>
            <a:ext cx="822559" cy="269549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在线调测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774128" y="208554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应用测试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77912" y="1389602"/>
            <a:ext cx="134312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/>
                </a:solidFill>
                <a:ea typeface="宋体" pitchFamily="2" charset="-122"/>
              </a:rPr>
              <a:t>管理门户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973489" y="2419695"/>
            <a:ext cx="763539" cy="25564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审核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1930983" y="1695094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插件上传</a:t>
            </a:r>
            <a:r>
              <a:rPr lang="en-US" altLang="zh-CN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894425" y="2086773"/>
            <a:ext cx="822559" cy="279650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多语言</a:t>
            </a: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SDK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2874218" y="170744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样例代码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786482" y="2419180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能力展示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886359" y="3995612"/>
            <a:ext cx="836085" cy="2704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应用商店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936508" y="3985057"/>
            <a:ext cx="816894" cy="28013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测试认证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889249" y="2431055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生态</a:t>
            </a: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844843" y="242281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模拟器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840721" y="2080946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规则配置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64829" y="1713587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917455" y="241886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283336" y="1299476"/>
            <a:ext cx="2779360" cy="38998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bIns="0" rtlCol="0">
            <a:noAutofit/>
          </a:bodyPr>
          <a:lstStyle/>
          <a:p>
            <a:pPr defTabSz="834723" eaLnBrk="0" fontAlgn="base" hangingPunct="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1400" kern="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400" kern="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1400" kern="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平台界面优化：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能力详情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部署调测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应用发布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支持多语言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（源码、安装指导）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应用部署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测试端到端流程打通：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是否依赖平台能力，是否发布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应用规则配置：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流量转发规则、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集成应用测试：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测试打通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支持生态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发布、删除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148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4482" y="920606"/>
            <a:ext cx="3262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获取应用包详情，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86307"/>
              </p:ext>
            </p:extLst>
          </p:nvPr>
        </p:nvGraphicFramePr>
        <p:xfrm>
          <a:off x="1371191" y="1296002"/>
          <a:ext cx="8045565" cy="133186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1983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3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}/scar/files/{</a:t>
                      </a:r>
                      <a:r>
                        <a:rPr lang="en-US" altLang="zh-CN" sz="1050" dirty="0" err="1" smtClean="0">
                          <a:effectLst/>
                        </a:rPr>
                        <a:t>filePath</a:t>
                      </a:r>
                      <a:r>
                        <a:rPr lang="en-US" altLang="zh-CN" sz="1050" dirty="0" smtClean="0">
                          <a:effectLst/>
                        </a:rPr>
                        <a:t>} </a:t>
                      </a:r>
                      <a:r>
                        <a:rPr lang="en-US" altLang="zh-CN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获取应用包文件内容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</a:t>
                      </a:r>
                      <a:r>
                        <a:rPr lang="en-US" sz="1050" kern="100" dirty="0" smtClean="0">
                          <a:effectLst/>
                        </a:rPr>
                        <a:t>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file content output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71193" y="2749493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应用测试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对接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06531"/>
              </p:ext>
            </p:extLst>
          </p:nvPr>
        </p:nvGraphicFramePr>
        <p:xfrm>
          <a:off x="1371190" y="3154352"/>
          <a:ext cx="8045565" cy="141890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211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7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}/action/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获取应用包文件内容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true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50661" y="3998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新增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1190" y="4706240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日志下载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预留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42221"/>
              </p:ext>
            </p:extLst>
          </p:nvPr>
        </p:nvGraphicFramePr>
        <p:xfrm>
          <a:off x="1371193" y="4983239"/>
          <a:ext cx="8045565" cy="141890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19089"/>
                <a:gridCol w="2348693"/>
              </a:tblGrid>
              <a:tr h="211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7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</a:t>
                      </a:r>
                      <a:r>
                        <a:rPr lang="en-US" altLang="zh-CN" sz="1050" kern="100" dirty="0" smtClean="0">
                          <a:effectLst/>
                        </a:rPr>
                        <a:t>log</a:t>
                      </a:r>
                      <a:r>
                        <a:rPr lang="en-US" altLang="zh-CN" sz="1050" dirty="0" smtClean="0">
                          <a:effectLst/>
                        </a:rPr>
                        <a:t>/download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获取应用日志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67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3306"/>
              </p:ext>
            </p:extLst>
          </p:nvPr>
        </p:nvGraphicFramePr>
        <p:xfrm>
          <a:off x="874585" y="1890264"/>
          <a:ext cx="9939357" cy="235320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178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87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}/action/upload</a:t>
                      </a:r>
                      <a:r>
                        <a:rPr lang="en-US" altLang="zh-CN" sz="105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应用发布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”: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“string”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0871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}/action/open-</a:t>
                      </a:r>
                      <a:r>
                        <a:rPr lang="en-US" altLang="zh-CN" sz="1050" dirty="0" err="1" smtClean="0">
                          <a:effectLst/>
                        </a:rPr>
                        <a:t>api</a:t>
                      </a:r>
                      <a:r>
                        <a:rPr lang="en-US" altLang="zh-CN" sz="105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发布生态应用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”: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“string”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48052" y="1196503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应用发布（</a:t>
            </a:r>
            <a:r>
              <a:rPr kumimoji="1" lang="en-US" altLang="zh-CN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appstore</a:t>
            </a:r>
            <a:r>
              <a:rPr kumimoji="1" lang="zh-CN" altLang="en-US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、生态</a:t>
            </a:r>
            <a:r>
              <a:rPr kumimoji="1" lang="en-US" altLang="zh-CN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2533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9714" y="1624749"/>
            <a:ext cx="85179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迭代二遗留：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部署测试界面优化                                                                    蔡舒豪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修改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问题单                                                       后台：张海龙，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前台：蔡舒豪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集成测试（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swarup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代码开发完成，待部署测试）                    张海龙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迭代三：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应用发布界面优化及联调                                                              邹玲莉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Release-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接口实现：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，配置能力详情信息                                贺龙飞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修改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MainServiceTemplate.yaml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文件，配置流量规则、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规则、依赖信息             陈辉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接口实现：                                                                       刘慧玲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应用发布接口，端到端测试                                                            张海龙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包详情显示                                                                      贺龙飞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管理界面优化，接口实现                                                           蔡舒豪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711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6" y="1011677"/>
            <a:ext cx="8097057" cy="30396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5140" y="3912870"/>
            <a:ext cx="428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-agent: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如果不存在，只会警告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84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49421" y="847421"/>
            <a:ext cx="765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开始部署之前：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应用开发配置是否完整（平台选择、节点信息、部署配置）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判段部署状态：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deployStatus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200" kern="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NOTDEPLOY </a:t>
            </a:r>
            <a:r>
              <a:rPr kumimoji="1" lang="zh-CN" altLang="en-US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DEPLOYING</a:t>
            </a:r>
            <a:r>
              <a:rPr kumimoji="1" lang="zh-CN" altLang="en-US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FAILED</a:t>
            </a:r>
            <a:r>
              <a:rPr kumimoji="1" lang="zh-CN" altLang="en-US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SUCCESS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开始部署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post  deploy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部署状态：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5s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刷新一次界面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完成部署：部署成功后，点击资源回收，释放环境，</a:t>
            </a:r>
            <a:r>
              <a:rPr kumimoji="1" lang="en-US" altLang="zh-CN" sz="12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sz="1200" kern="1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恢复部署前状态</a:t>
            </a:r>
            <a:endParaRPr kumimoji="1" lang="zh-CN" altLang="en-US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" y="2047750"/>
            <a:ext cx="8169511" cy="40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75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027" y="444843"/>
            <a:ext cx="242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迭代三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579" y="919502"/>
            <a:ext cx="68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获取项目详情：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project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，测试状态</a:t>
            </a:r>
            <a:r>
              <a:rPr kumimoji="1" lang="en-US" altLang="zh-CN" sz="1200" kern="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SUCCESS</a:t>
            </a:r>
            <a:r>
              <a:rPr kumimoji="1" lang="zh-CN" altLang="en-US" sz="1200" kern="1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，可进行应用发布</a:t>
            </a:r>
            <a:endParaRPr kumimoji="1" lang="en-US" altLang="zh-CN" sz="1200" kern="100" dirty="0" smtClean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release-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get release-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配置或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修改能力发布详情：需要一个保存按钮。保存配置信息，修改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228600" indent="-228600" algn="l">
              <a:buAutoNum type="arabicPeriod"/>
            </a:pP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0" y="1828800"/>
            <a:ext cx="7820544" cy="40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00518430\AppData\Roaming\eSpace_Desktop\UserData\z00518430\imagefiles\9EDF29E2-27CC-4C03-877D-E805D32DF5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95" y="841437"/>
            <a:ext cx="4985931" cy="255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z00518430\AppData\Roaming\eSpace_Desktop\UserData\z00518430\imagefiles\5094BFBD-DF20-4649-A752-4C0C10A639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84" y="3433908"/>
            <a:ext cx="4610842" cy="25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7" y="897467"/>
            <a:ext cx="4243184" cy="2438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99" y="3907997"/>
            <a:ext cx="5483207" cy="20584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7906" y="624882"/>
            <a:ext cx="1138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DNS rule</a:t>
            </a:r>
            <a:endParaRPr kumimoji="1" lang="zh-CN" altLang="en-US" sz="1200" b="1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0493" y="564438"/>
            <a:ext cx="1692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Traffic rule</a:t>
            </a:r>
            <a:endParaRPr kumimoji="1" lang="zh-CN" altLang="en-US" sz="1200" b="1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7051" y="3608663"/>
            <a:ext cx="165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服务信息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274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2494" y="992221"/>
            <a:ext cx="7208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1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应用发布</a:t>
            </a:r>
            <a:endParaRPr kumimoji="1" lang="en-US" altLang="zh-CN" sz="1200" b="1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b="1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应用包详情：调获取应用包接口，查看对应文件的内容。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应用测试：调用上传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csar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包至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接口测试，刷新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release-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读取测试信息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详情：链接，直接跳转至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发布：测试通过后，可选择发布至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appstore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和发布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到能力中心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3711405"/>
            <a:ext cx="11661741" cy="20318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438" y="736675"/>
            <a:ext cx="3496536" cy="29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2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053479" y="266947"/>
            <a:ext cx="6262831" cy="63957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生态能力需要按照分类展示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9" y="1154495"/>
            <a:ext cx="7077075" cy="1695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8" y="3605715"/>
            <a:ext cx="6372225" cy="1152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85544" y="3767959"/>
            <a:ext cx="97688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能力中心</a:t>
            </a:r>
            <a:endParaRPr lang="zh-CN" altLang="en-US" sz="1400" b="1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21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848527" y="203886"/>
            <a:ext cx="10740640" cy="65533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生态能力需要按照分类展示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85544" y="3767959"/>
            <a:ext cx="97688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能力中心</a:t>
            </a:r>
            <a:endParaRPr lang="zh-CN" altLang="en-US" sz="1400" b="1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262" y="2144110"/>
            <a:ext cx="1671145" cy="36654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413" y="1348851"/>
            <a:ext cx="12196763" cy="5853630"/>
            <a:chOff x="39413" y="1348851"/>
            <a:chExt cx="12196763" cy="5853630"/>
          </a:xfrm>
        </p:grpSpPr>
        <p:grpSp>
          <p:nvGrpSpPr>
            <p:cNvPr id="10" name="组合 9"/>
            <p:cNvGrpSpPr/>
            <p:nvPr/>
          </p:nvGrpSpPr>
          <p:grpSpPr>
            <a:xfrm>
              <a:off x="39413" y="1348851"/>
              <a:ext cx="12196763" cy="5853630"/>
              <a:chOff x="39413" y="1348851"/>
              <a:chExt cx="12196763" cy="585363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413" y="1348851"/>
                <a:ext cx="12196763" cy="5853630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1214521" y="1930397"/>
                <a:ext cx="976886" cy="215444"/>
              </a:xfrm>
              <a:prstGeom prst="rect">
                <a:avLst/>
              </a:prstGeom>
              <a:solidFill>
                <a:srgbClr val="F0F2F5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8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能力中心</a:t>
                </a:r>
                <a:endParaRPr lang="zh-CN" altLang="en-US" sz="8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769067" y="1452159"/>
              <a:ext cx="827691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能力中心</a:t>
              </a:r>
              <a:endParaRPr lang="zh-CN" altLang="en-US" sz="11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57200" y="2522483"/>
            <a:ext cx="11508828" cy="4679998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860" y="2646564"/>
            <a:ext cx="1773621" cy="1200329"/>
          </a:xfrm>
          <a:prstGeom prst="rect">
            <a:avLst/>
          </a:prstGeom>
          <a:solidFill>
            <a:srgbClr val="F0F2F5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分流</a:t>
            </a:r>
            <a:endParaRPr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人脸识别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使用说明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3786" y="2565836"/>
            <a:ext cx="912823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服务选择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09" y="3246728"/>
            <a:ext cx="9131112" cy="468217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2979683" y="2843370"/>
            <a:ext cx="1545020" cy="30646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Traffic 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42490" y="2835809"/>
            <a:ext cx="1545020" cy="30646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DNS service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4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220309" y="4521512"/>
            <a:ext cx="3097212" cy="167966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8958314" y="4284008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V="1">
            <a:off x="7169661" y="1782102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72723" y="4593332"/>
            <a:ext cx="2912379" cy="1137599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能力发布详情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（是否发布到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API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生态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）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lvl="0" defTabSz="914400"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2.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配置应用规则：流量规则和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DNS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规则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defTabSz="914400">
              <a:defRPr/>
            </a:pPr>
            <a:r>
              <a:rPr lang="en-US" altLang="zh-CN" sz="1200" kern="0" dirty="0">
                <a:solidFill>
                  <a:schemeClr val="accent2"/>
                </a:solidFill>
              </a:rPr>
              <a:t>3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支持上传应用指导文档，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api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指导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文档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4.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显示</a:t>
            </a:r>
            <a:r>
              <a:rPr lang="en-US" altLang="zh-CN" sz="1200" kern="0" dirty="0" err="1" smtClean="0">
                <a:solidFill>
                  <a:schemeClr val="accent2"/>
                </a:solidFill>
              </a:rPr>
              <a:t>csar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包详情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altLang="zh-CN" sz="1200" kern="0" dirty="0">
                <a:solidFill>
                  <a:schemeClr val="accent2"/>
                </a:solidFill>
              </a:rPr>
              <a:t>4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集成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ATP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测试</a:t>
            </a:r>
            <a:endParaRPr lang="en-US" altLang="zh-CN" sz="12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31543" y="1972789"/>
            <a:ext cx="3212679" cy="955590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2225" y="802247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部署测试流程优化（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v1.0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）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 pitchFamily="2" charset="-122"/>
              <a:cs typeface="+mj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26139" y="4653295"/>
            <a:ext cx="3097212" cy="133882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759" y="1970920"/>
            <a:ext cx="3240088" cy="957458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692583" y="1758729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3931542" y="1761203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2218413" y="4269333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5726139" y="4303217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2961" y="1654230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rgbClr val="FF0000"/>
                </a:solidFill>
              </a:rPr>
              <a:t>能力选择：</a:t>
            </a:r>
            <a:r>
              <a:rPr lang="en-US" altLang="zh-CN" sz="1200" kern="0" dirty="0" err="1" smtClean="0">
                <a:solidFill>
                  <a:srgbClr val="FF0000"/>
                </a:solidFill>
              </a:rPr>
              <a:t>mep</a:t>
            </a:r>
            <a:r>
              <a:rPr lang="zh-CN" altLang="en-US" sz="1200" kern="0" dirty="0" smtClean="0">
                <a:solidFill>
                  <a:srgbClr val="FF0000"/>
                </a:solidFill>
              </a:rPr>
              <a:t>能力可选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948295" y="2055712"/>
            <a:ext cx="303077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chemeClr val="accent2"/>
                </a:solidFill>
              </a:rPr>
              <a:t>整个应用开发界面的优化，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1.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仅支持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k8s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2.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支持方式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和方式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3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上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传镜像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3.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仅支持</a:t>
            </a:r>
            <a:r>
              <a:rPr lang="en-US" altLang="zh-CN" sz="1200" kern="0" dirty="0" err="1" smtClean="0">
                <a:solidFill>
                  <a:sysClr val="windowText" lastClr="000000"/>
                </a:solidFill>
              </a:rPr>
              <a:t>yaml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上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传并格式校验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zh-CN" altLang="en-US" sz="1200" kern="0" dirty="0">
              <a:solidFill>
                <a:schemeClr val="accent1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18412" y="4593332"/>
            <a:ext cx="259367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chemeClr val="accent1"/>
                </a:solidFill>
              </a:rPr>
              <a:t>根据开发者选择的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API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能力，初始化模拟器，提供给开发者模拟器调用的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IP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和端口，以及真实环境部署时的服务名</a:t>
            </a:r>
            <a:r>
              <a:rPr lang="zh-CN" altLang="en-US" sz="1200" kern="0" dirty="0">
                <a:solidFill>
                  <a:schemeClr val="accent1"/>
                </a:solidFill>
              </a:rPr>
              <a:t>信息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96003" y="3421811"/>
            <a:ext cx="8378020" cy="923925"/>
            <a:chOff x="-11" y="0"/>
            <a:chExt cx="4666" cy="749"/>
          </a:xfrm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-11" y="0"/>
              <a:ext cx="1009" cy="749"/>
            </a:xfrm>
            <a:prstGeom prst="homePlate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897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808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721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646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WordArt 20"/>
          <p:cNvSpPr>
            <a:spLocks noChangeArrowheads="1" noChangeShapeType="1"/>
          </p:cNvSpPr>
          <p:nvPr/>
        </p:nvSpPr>
        <p:spPr bwMode="auto">
          <a:xfrm>
            <a:off x="841924" y="381612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创建工程</a:t>
            </a:r>
            <a:endParaRPr lang="en-US" altLang="zh-CN" sz="2400" kern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kern="0" dirty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27" name="WordArt 22"/>
          <p:cNvSpPr>
            <a:spLocks noChangeArrowheads="1" noChangeShapeType="1"/>
          </p:cNvSpPr>
          <p:nvPr/>
        </p:nvSpPr>
        <p:spPr bwMode="auto">
          <a:xfrm>
            <a:off x="5840966" y="371098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28" name="WordArt 23"/>
          <p:cNvSpPr>
            <a:spLocks noChangeArrowheads="1" noChangeShapeType="1"/>
          </p:cNvSpPr>
          <p:nvPr/>
        </p:nvSpPr>
        <p:spPr bwMode="auto">
          <a:xfrm>
            <a:off x="7569573" y="3769776"/>
            <a:ext cx="779746" cy="4127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dirty="0">
              <a:latin typeface="黑体"/>
              <a:ea typeface="黑体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8805829" y="1890588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8608605" y="344318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166965" y="1882264"/>
            <a:ext cx="3097212" cy="1211829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840966" y="4765755"/>
            <a:ext cx="2431974" cy="119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1.Csar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包重构</a:t>
            </a:r>
            <a:endParaRPr lang="en-US" altLang="zh-CN" sz="1200" kern="0" dirty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chemeClr val="accent1"/>
                </a:solidFill>
              </a:rPr>
              <a:t>2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、增加依赖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字段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3.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集成</a:t>
            </a:r>
            <a:r>
              <a:rPr lang="en-US" altLang="zh-CN" sz="1200" kern="0" dirty="0" err="1" smtClean="0">
                <a:solidFill>
                  <a:schemeClr val="accent1"/>
                </a:solidFill>
              </a:rPr>
              <a:t>mep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-agent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配置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AK/SK</a:t>
            </a:r>
            <a:endParaRPr lang="zh-CN" altLang="en-US" sz="1200" kern="0" dirty="0">
              <a:solidFill>
                <a:schemeClr val="accent1"/>
              </a:solidFill>
            </a:endParaRPr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10215255" y="344318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336699"/>
              </a:gs>
              <a:gs pos="100000">
                <a:srgbClr val="5093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3875" y="3723790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25664" y="372722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069353" y="3722661"/>
            <a:ext cx="119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503039" y="3710988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能力详情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V="1">
            <a:off x="10247613" y="1720495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0247613" y="1970920"/>
            <a:ext cx="1637490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支持生态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API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的删除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lvl="0"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2.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集成多语言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SDK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52085" y="3712500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生成应用包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439965" y="371098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部署测试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278274" y="2033683"/>
            <a:ext cx="2583718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</a:t>
            </a:r>
            <a:r>
              <a:rPr lang="zh-CN" altLang="en-US" sz="1200" kern="0" dirty="0">
                <a:solidFill>
                  <a:schemeClr val="accent1"/>
                </a:solidFill>
              </a:rPr>
              <a:t>展示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部署基本信息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2.</a:t>
            </a:r>
            <a:r>
              <a:rPr lang="zh-CN" altLang="en-US" sz="1200" kern="0" dirty="0">
                <a:solidFill>
                  <a:schemeClr val="accent2"/>
                </a:solidFill>
              </a:rPr>
              <a:t>部署状态（完善状态信息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）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3.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展示部署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Pod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信息</a:t>
            </a:r>
            <a:endParaRPr lang="en-US" altLang="zh-CN" sz="1200" kern="0" dirty="0">
              <a:solidFill>
                <a:schemeClr val="accent2"/>
              </a:solidFill>
            </a:endParaRPr>
          </a:p>
          <a:p>
            <a:pPr lvl="0" defTabSz="914400"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36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8" y="589334"/>
            <a:ext cx="10972800" cy="5867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8276" y="2033752"/>
            <a:ext cx="10901855" cy="381600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9465" y="2811323"/>
            <a:ext cx="1845738" cy="1200329"/>
          </a:xfrm>
          <a:prstGeom prst="rect">
            <a:avLst/>
          </a:prstGeom>
          <a:solidFill>
            <a:srgbClr val="F0F2F5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服务分类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分流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人脸识别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使用说明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3256" y="2811323"/>
            <a:ext cx="854086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服务选择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09196" y="3105020"/>
            <a:ext cx="1545020" cy="30646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Traffic 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70156" y="3101414"/>
            <a:ext cx="1545020" cy="30646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DNS service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8199" y="3188045"/>
            <a:ext cx="142458" cy="131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1810" y="3188045"/>
            <a:ext cx="142458" cy="131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9465" y="218786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已选能力：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813696" y="218159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Traffic service</a:t>
            </a:r>
          </a:p>
        </p:txBody>
      </p:sp>
      <p:sp>
        <p:nvSpPr>
          <p:cNvPr id="14" name="矩形 13"/>
          <p:cNvSpPr/>
          <p:nvPr/>
        </p:nvSpPr>
        <p:spPr>
          <a:xfrm>
            <a:off x="3309196" y="218489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脸识别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16418" y="21753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zh-CN" altLang="en-US" sz="12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1801" y="21897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zh-CN" altLang="en-US" sz="12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484268" y="3675665"/>
            <a:ext cx="2860662" cy="1940957"/>
          </a:xfrm>
          <a:prstGeom prst="wedgeRoundRectCallout">
            <a:avLst>
              <a:gd name="adj1" fmla="val -20545"/>
              <a:gd name="adj2" fmla="val -719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先选择分类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选择能力，选中后，自动显示在“已选能力”中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去勾选时，同时删除“已选能力”中对应的能力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“已选能力”中可以删除能力，对应复选框也要去勾选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已有的“选择能力详情” 和 “项目链接”不需要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950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61284" y="182352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1.0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版本需求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 pitchFamily="2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51102"/>
              </p:ext>
            </p:extLst>
          </p:nvPr>
        </p:nvGraphicFramePr>
        <p:xfrm>
          <a:off x="1139863" y="1499773"/>
          <a:ext cx="9767033" cy="502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879500"/>
                <a:gridCol w="1049919"/>
                <a:gridCol w="1418807"/>
                <a:gridCol w="1418807"/>
              </a:tblGrid>
              <a:tr h="3432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责任人</a:t>
                      </a:r>
                      <a:endParaRPr lang="zh-CN" altLang="en-US" dirty="0"/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详情界面整体优化，分为能力详情+应用开发+部署测试+应用发布4个步骤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0.5k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展示api的服务信息：空路由信息、服务名等，集成mep的能力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0.2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新增应用开发界面，分为环境准备+部署平台选择+上传APP镜像+部署文件配置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0.3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增加环境准备界面，指导用户本地开发和平台工具的使用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0.5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增加部署平台选择界面，选择部署平台，支持K8S，上传镜像仅支持方式</a:t>
                      </a:r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1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0.3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新增部署详情、部署流程、显示Pod信息（前台）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新增部署详情、能力发布详情，应用发布模块（前台）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显示部署详细信息和失败原因（后台）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mep-agent等配置注入，csar包优化：增加部署依赖 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调用lcm接口返回POD信息（后台）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0.2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优化能力发布详情，支持上传md文档，和服务信息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调用apt接口，获取应用测试结果并进行发布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显示csar包详情	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api界面优化，支持多版本，多服务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0.6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集成多语言SDK，查看相关API的SDK并下载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在线生成SD</a:t>
                      </a:r>
                      <a:r>
                        <a:rPr lang="en-US" altLang="zh-CN" sz="1000" dirty="0" smtClean="0"/>
                        <a:t>K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0.8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api界面优化，支持增删功能，支持展示API文档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39863" y="874502"/>
            <a:ext cx="460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.API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管理优化，多语言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的集成</a:t>
            </a:r>
            <a:endParaRPr kumimoji="1" lang="en-US" altLang="zh-CN" sz="1200" b="1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部署测试状态优化，显示详情</a:t>
            </a:r>
            <a:endParaRPr kumimoji="1" lang="en-US" altLang="zh-CN" sz="1200" b="1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界面优化的同时，保证应用部署测试流程打通</a:t>
            </a:r>
            <a:r>
              <a:rPr kumimoji="1" lang="zh-CN" altLang="en-US" sz="1200" b="1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b="1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4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174893" y="1543313"/>
            <a:ext cx="3974707" cy="34073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685" tIns="54842" rIns="109685" bIns="54842" numCol="1" rtlCol="0" anchor="t" anchorCtr="0" compatLnSpc="1">
            <a:prstTxWarp prst="textNoShape">
              <a:avLst/>
            </a:prstTxWarp>
          </a:bodyPr>
          <a:lstStyle/>
          <a:p>
            <a:pPr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目标和场景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71382" indent="-171382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的集中管理、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可视化文档，多语言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自动生成，降低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文档维护工作量，便捷开发者集成和</a:t>
            </a:r>
            <a:r>
              <a:rPr lang="zh-CN" altLang="en-US" sz="1200" kern="0" dirty="0" smtClean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调整。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84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方案及关键技术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200" b="1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Manager 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服务管理多服务、多版本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模拟器模拟接口的返回值，降低资源消耗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UI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组件生成在线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文档为开发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者提供能力详情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组件自动生成多语言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83724" y="402647"/>
            <a:ext cx="11413120" cy="46101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>
              <a:lnSpc>
                <a:spcPts val="3426"/>
              </a:lnSpc>
              <a:spcBef>
                <a:spcPts val="0"/>
              </a:spcBef>
            </a:pPr>
            <a:r>
              <a:rPr lang="en-US" altLang="zh-CN" sz="3199" dirty="0" smtClean="0">
                <a:solidFill>
                  <a:schemeClr val="bg1"/>
                </a:solidFill>
                <a:cs typeface="+mn-cs"/>
              </a:rPr>
              <a:t>API</a:t>
            </a:r>
            <a:r>
              <a:rPr lang="zh-CN" altLang="en-US" sz="3199" dirty="0" smtClean="0">
                <a:solidFill>
                  <a:schemeClr val="bg1"/>
                </a:solidFill>
                <a:cs typeface="+mn-cs"/>
              </a:rPr>
              <a:t>管理</a:t>
            </a:r>
            <a:endParaRPr lang="zh-CN" altLang="en-US" sz="3199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2683" y="1324224"/>
            <a:ext cx="6282155" cy="4699836"/>
            <a:chOff x="285582" y="861134"/>
            <a:chExt cx="6982880" cy="519663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flipH="1">
              <a:off x="517722" y="861134"/>
              <a:ext cx="6750740" cy="3367301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054 w 10000"/>
                <a:gd name="connsiteY7" fmla="*/ 5692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EE7C31"/>
              </a:solidFill>
            </a:ln>
            <a:extLst/>
          </p:spPr>
          <p:txBody>
            <a:bodyPr wrap="square" lIns="71972" tIns="71972" rIns="71972" bIns="71972" rtlCol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7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186662" y="4908803"/>
              <a:ext cx="709019" cy="943112"/>
            </a:xfrm>
            <a:prstGeom prst="rect">
              <a:avLst/>
            </a:prstGeom>
            <a:solidFill>
              <a:srgbClr val="EE7C31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0136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041752" y="4904340"/>
              <a:ext cx="767995" cy="943112"/>
            </a:xfrm>
            <a:prstGeom prst="rect">
              <a:avLst/>
            </a:prstGeom>
            <a:solidFill>
              <a:srgbClr val="EE7C31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0136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25152" y="1635082"/>
              <a:ext cx="1903727" cy="64947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主流语言</a:t>
              </a: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自动生成</a:t>
              </a:r>
              <a:endParaRPr kumimoji="0" lang="en-US" altLang="zh-CN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Swagger </a:t>
              </a:r>
              <a:r>
                <a:rPr kumimoji="0" lang="en-US" altLang="zh-CN" sz="1099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Codegen</a:t>
              </a:r>
              <a:endPara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11747" y="1683601"/>
              <a:ext cx="1274475" cy="64947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99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zh-CN" altLang="en-US" sz="1099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服务，多版本</a:t>
              </a:r>
              <a:r>
                <a:rPr lang="en-US" altLang="zh-CN" sz="1099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099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13767" y="3034334"/>
              <a:ext cx="1072450" cy="5601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模拟器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939987" y="3180552"/>
              <a:ext cx="1398665" cy="5373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</a:t>
              </a:r>
              <a:r>
                <a:rPr kumimoji="0" lang="en-US" altLang="zh-CN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 </a:t>
              </a:r>
              <a:r>
                <a: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kumimoji="0" lang="en-US" altLang="zh-CN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801367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Swagger </a:t>
              </a:r>
              <a:r>
                <a:rPr kumimoji="0" lang="en-US" altLang="zh-CN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189168" y="4913266"/>
              <a:ext cx="709510" cy="292578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67063" y="5355498"/>
              <a:ext cx="728619" cy="34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kumimoji="0" lang="zh-CN" altLang="en-US" sz="13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046681" y="4907171"/>
              <a:ext cx="759049" cy="29257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21058" y="5358156"/>
              <a:ext cx="788688" cy="34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kumimoji="0" lang="zh-CN" altLang="en-US" sz="13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42" idx="2"/>
              <a:endCxn id="17" idx="0"/>
            </p:cNvCxnSpPr>
            <p:nvPr/>
          </p:nvCxnSpPr>
          <p:spPr bwMode="auto">
            <a:xfrm flipH="1">
              <a:off x="5426205" y="3967716"/>
              <a:ext cx="250809" cy="93945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4" idx="2"/>
              <a:endCxn id="15" idx="0"/>
            </p:cNvCxnSpPr>
            <p:nvPr/>
          </p:nvCxnSpPr>
          <p:spPr bwMode="auto">
            <a:xfrm>
              <a:off x="3639319" y="3717870"/>
              <a:ext cx="904604" cy="11953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5496362" y="4176612"/>
              <a:ext cx="1376031" cy="3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>
                <a:defRPr sz="12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下载集成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49993" y="3887305"/>
              <a:ext cx="1292739" cy="3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调测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772535" y="3064807"/>
              <a:ext cx="1808959" cy="902909"/>
              <a:chOff x="3620049" y="3965543"/>
              <a:chExt cx="819660" cy="486118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3620049" y="3987465"/>
                <a:ext cx="819660" cy="46419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3661536" y="4112687"/>
                <a:ext cx="358667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4042500" y="4112687"/>
                <a:ext cx="367377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3664348" y="4273665"/>
                <a:ext cx="359726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4046944" y="4273665"/>
                <a:ext cx="362934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20679" y="3965543"/>
                <a:ext cx="363559" cy="1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itchFamily="2" charset="-122"/>
                  </a:rPr>
                  <a:t>SDK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3442714" y="4634690"/>
              <a:ext cx="2651518" cy="142308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956582" y="2240549"/>
              <a:ext cx="1113209" cy="541021"/>
              <a:chOff x="6315887" y="1727987"/>
              <a:chExt cx="1010103" cy="566976"/>
            </a:xfrm>
          </p:grpSpPr>
          <p:sp>
            <p:nvSpPr>
              <p:cNvPr id="40" name="圆柱形 39"/>
              <p:cNvSpPr/>
              <p:nvPr/>
            </p:nvSpPr>
            <p:spPr>
              <a:xfrm>
                <a:off x="6420964" y="1727987"/>
                <a:ext cx="834519" cy="566976"/>
              </a:xfrm>
              <a:prstGeom prst="can">
                <a:avLst/>
              </a:prstGeom>
              <a:solidFill>
                <a:srgbClr val="77777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FrutigerNext LT Regular"/>
                  <a:ea typeface="华文细黑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6315887" y="1822184"/>
                <a:ext cx="1010103" cy="449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OpenAPI</a:t>
                </a: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Yaml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6" name="肘形连接符 25"/>
            <p:cNvCxnSpPr>
              <a:stCxn id="11" idx="2"/>
              <a:endCxn id="42" idx="0"/>
            </p:cNvCxnSpPr>
            <p:nvPr/>
          </p:nvCxnSpPr>
          <p:spPr>
            <a:xfrm rot="5400000">
              <a:off x="5266534" y="2695043"/>
              <a:ext cx="820965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pic>
          <p:nvPicPr>
            <p:cNvPr id="27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82" y="2829142"/>
              <a:ext cx="932360" cy="80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肘形连接符 27"/>
            <p:cNvCxnSpPr>
              <a:stCxn id="27" idx="0"/>
              <a:endCxn id="12" idx="1"/>
            </p:cNvCxnSpPr>
            <p:nvPr/>
          </p:nvCxnSpPr>
          <p:spPr>
            <a:xfrm rot="5400000" flipH="1" flipV="1">
              <a:off x="655904" y="2173299"/>
              <a:ext cx="820801" cy="490884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29" name="肘形连接符 28"/>
            <p:cNvCxnSpPr>
              <a:stCxn id="27" idx="2"/>
              <a:endCxn id="13" idx="2"/>
            </p:cNvCxnSpPr>
            <p:nvPr/>
          </p:nvCxnSpPr>
          <p:spPr>
            <a:xfrm rot="5400000" flipH="1" flipV="1">
              <a:off x="1413453" y="3001897"/>
              <a:ext cx="43948" cy="1229130"/>
            </a:xfrm>
            <a:prstGeom prst="bentConnector3">
              <a:avLst>
                <a:gd name="adj1" fmla="val -52016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30" name="文本框 29"/>
            <p:cNvSpPr txBox="1"/>
            <p:nvPr/>
          </p:nvSpPr>
          <p:spPr>
            <a:xfrm>
              <a:off x="285582" y="3594489"/>
              <a:ext cx="1026165" cy="459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开发者平台管理者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1342822" y="2093993"/>
              <a:ext cx="212006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508563" y="3389688"/>
              <a:ext cx="212006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01941" y="3488969"/>
              <a:ext cx="212005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42715" y="5179866"/>
              <a:ext cx="670912" cy="5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>
                <a:defRPr sz="12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5496362" y="2248598"/>
              <a:ext cx="212005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肘形连接符 35"/>
            <p:cNvCxnSpPr>
              <a:stCxn id="13" idx="0"/>
              <a:endCxn id="40" idx="2"/>
            </p:cNvCxnSpPr>
            <p:nvPr/>
          </p:nvCxnSpPr>
          <p:spPr>
            <a:xfrm rot="5400000" flipH="1" flipV="1">
              <a:off x="2299551" y="2261501"/>
              <a:ext cx="523275" cy="1022393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肘形连接符 36"/>
            <p:cNvCxnSpPr>
              <a:endCxn id="40" idx="1"/>
            </p:cNvCxnSpPr>
            <p:nvPr/>
          </p:nvCxnSpPr>
          <p:spPr>
            <a:xfrm>
              <a:off x="2586222" y="2008342"/>
              <a:ext cx="946014" cy="232206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肘形连接符 37"/>
            <p:cNvCxnSpPr>
              <a:stCxn id="40" idx="4"/>
              <a:endCxn id="11" idx="1"/>
            </p:cNvCxnSpPr>
            <p:nvPr/>
          </p:nvCxnSpPr>
          <p:spPr>
            <a:xfrm flipV="1">
              <a:off x="3992087" y="1959821"/>
              <a:ext cx="733065" cy="55124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9" name="肘形连接符 38"/>
            <p:cNvCxnSpPr>
              <a:stCxn id="40" idx="3"/>
              <a:endCxn id="14" idx="0"/>
            </p:cNvCxnSpPr>
            <p:nvPr/>
          </p:nvCxnSpPr>
          <p:spPr>
            <a:xfrm rot="16200000" flipH="1">
              <a:off x="3386287" y="2927518"/>
              <a:ext cx="398982" cy="107083"/>
            </a:xfrm>
            <a:prstGeom prst="bentConnector3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48" name="直接箭头连接符 47"/>
          <p:cNvCxnSpPr>
            <a:endCxn id="15" idx="0"/>
          </p:cNvCxnSpPr>
          <p:nvPr/>
        </p:nvCxnSpPr>
        <p:spPr bwMode="auto">
          <a:xfrm>
            <a:off x="2770085" y="3789320"/>
            <a:ext cx="1743619" cy="119965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14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/>
          <p:cNvSpPr/>
          <p:nvPr/>
        </p:nvSpPr>
        <p:spPr>
          <a:xfrm>
            <a:off x="1639330" y="1760155"/>
            <a:ext cx="4463884" cy="327332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08211" y="292317"/>
            <a:ext cx="476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</a:t>
            </a:r>
            <a:endParaRPr kumimoji="1" lang="zh-CN" altLang="en-US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6133" y="3205654"/>
            <a:ext cx="980302" cy="4296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API</a:t>
            </a:r>
            <a:r>
              <a:rPr lang="zh-CN" altLang="en-US" sz="1400" dirty="0" smtClean="0"/>
              <a:t>管理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278657" y="2324048"/>
            <a:ext cx="1025610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MEP API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307489" y="3859201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ECO API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21587" y="2028546"/>
            <a:ext cx="1346888" cy="4531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Emulator 1 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7083516" y="3646653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1</a:t>
            </a:r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8698113" y="2389512"/>
            <a:ext cx="310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单独维护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emulator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仓库，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更新后及时更新模拟器代码。</a:t>
            </a:r>
          </a:p>
        </p:txBody>
      </p:sp>
      <p:sp>
        <p:nvSpPr>
          <p:cNvPr id="56" name="矩形 55"/>
          <p:cNvSpPr/>
          <p:nvPr/>
        </p:nvSpPr>
        <p:spPr>
          <a:xfrm>
            <a:off x="4843849" y="5185421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开发者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5883614" y="2283609"/>
            <a:ext cx="12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过程 73"/>
          <p:cNvSpPr/>
          <p:nvPr/>
        </p:nvSpPr>
        <p:spPr>
          <a:xfrm>
            <a:off x="4706889" y="1915394"/>
            <a:ext cx="1224353" cy="1435447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763519" y="2011435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Face-recognition</a:t>
            </a:r>
            <a:endParaRPr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4760425" y="3042138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Traffic service</a:t>
            </a:r>
            <a:endParaRPr lang="zh-CN" altLang="en-US" sz="800" dirty="0"/>
          </a:p>
        </p:txBody>
      </p:sp>
      <p:sp>
        <p:nvSpPr>
          <p:cNvPr id="71" name="矩形 70"/>
          <p:cNvSpPr/>
          <p:nvPr/>
        </p:nvSpPr>
        <p:spPr>
          <a:xfrm>
            <a:off x="4760425" y="2692781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Service Discovery</a:t>
            </a:r>
          </a:p>
        </p:txBody>
      </p:sp>
      <p:sp>
        <p:nvSpPr>
          <p:cNvPr id="73" name="矩形 72"/>
          <p:cNvSpPr/>
          <p:nvPr/>
        </p:nvSpPr>
        <p:spPr>
          <a:xfrm>
            <a:off x="4760425" y="2351616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Location service</a:t>
            </a:r>
            <a:endParaRPr lang="zh-CN" altLang="en-US" sz="800" dirty="0"/>
          </a:p>
        </p:txBody>
      </p:sp>
      <p:sp>
        <p:nvSpPr>
          <p:cNvPr id="75" name="流程图: 过程 74"/>
          <p:cNvSpPr/>
          <p:nvPr/>
        </p:nvSpPr>
        <p:spPr>
          <a:xfrm>
            <a:off x="4702458" y="3572455"/>
            <a:ext cx="1224353" cy="111487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759088" y="3668496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1</a:t>
            </a:r>
            <a:endParaRPr lang="zh-CN" altLang="en-US" sz="800" dirty="0"/>
          </a:p>
        </p:txBody>
      </p:sp>
      <p:sp>
        <p:nvSpPr>
          <p:cNvPr id="78" name="矩形 77"/>
          <p:cNvSpPr/>
          <p:nvPr/>
        </p:nvSpPr>
        <p:spPr>
          <a:xfrm>
            <a:off x="4764232" y="4349842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3</a:t>
            </a:r>
            <a:endParaRPr lang="en-US" altLang="zh-CN" sz="800" dirty="0"/>
          </a:p>
        </p:txBody>
      </p:sp>
      <p:sp>
        <p:nvSpPr>
          <p:cNvPr id="79" name="矩形 78"/>
          <p:cNvSpPr/>
          <p:nvPr/>
        </p:nvSpPr>
        <p:spPr>
          <a:xfrm>
            <a:off x="4764232" y="4008677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2</a:t>
            </a:r>
            <a:endParaRPr lang="zh-CN" altLang="en-US" sz="800" dirty="0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2786435" y="2546334"/>
            <a:ext cx="492222" cy="8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" idx="3"/>
            <a:endCxn id="9" idx="1"/>
          </p:cNvCxnSpPr>
          <p:nvPr/>
        </p:nvCxnSpPr>
        <p:spPr>
          <a:xfrm>
            <a:off x="2786435" y="3420458"/>
            <a:ext cx="521054" cy="63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4304267" y="2481688"/>
            <a:ext cx="39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275434" y="4067168"/>
            <a:ext cx="427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5327821" y="4687331"/>
            <a:ext cx="1" cy="47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314634" y="4787256"/>
            <a:ext cx="896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发布、删除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8698112" y="3635262"/>
            <a:ext cx="310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方案一：直接部署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5926811" y="3773761"/>
            <a:ext cx="1165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5" idx="3"/>
          </p:cNvCxnSpPr>
          <p:nvPr/>
        </p:nvCxnSpPr>
        <p:spPr>
          <a:xfrm>
            <a:off x="5926811" y="4129893"/>
            <a:ext cx="1156705" cy="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5926811" y="4479914"/>
            <a:ext cx="1144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094845" y="4020350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2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7095873" y="4383220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3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892965" y="1009788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管理员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5372331" y="1438041"/>
            <a:ext cx="0" cy="5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327821" y="1457713"/>
            <a:ext cx="801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增删改查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926811" y="2851177"/>
            <a:ext cx="12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134398" y="2650751"/>
            <a:ext cx="1346888" cy="4531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Emulator 2 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531446" y="1708252"/>
            <a:ext cx="15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31446" y="3126328"/>
            <a:ext cx="15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9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28821" y="468182"/>
            <a:ext cx="474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组件自动生成多语言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0646" y="1129679"/>
            <a:ext cx="200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在线生成</a:t>
            </a:r>
            <a:r>
              <a:rPr kumimoji="1" lang="en-US" altLang="zh-CN" sz="1200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endParaRPr kumimoji="1" lang="zh-CN" altLang="en-US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46" y="4698911"/>
            <a:ext cx="3333750" cy="1143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120262" y="1083513"/>
            <a:ext cx="24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安装（以</a:t>
            </a:r>
            <a:r>
              <a:rPr kumimoji="1"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为例）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2967" y="1868891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上传</a:t>
            </a:r>
            <a:r>
              <a:rPr lang="en-US" altLang="zh-CN" sz="1400" dirty="0" smtClean="0"/>
              <a:t>swagger API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934229" y="1863929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选择</a:t>
            </a:r>
            <a:r>
              <a:rPr lang="en-US" altLang="zh-CN" sz="1400" dirty="0" smtClean="0"/>
              <a:t>SDK</a:t>
            </a:r>
            <a:r>
              <a:rPr lang="zh-CN" altLang="en-US" sz="1400" dirty="0" smtClean="0"/>
              <a:t>语言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742967" y="2641393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配置项目参数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2901835" y="2674363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生成</a:t>
            </a:r>
            <a:r>
              <a:rPr lang="en-US" altLang="zh-CN" sz="1400" dirty="0" smtClean="0"/>
              <a:t>SDK</a:t>
            </a:r>
            <a:r>
              <a:rPr lang="zh-CN" altLang="en-US" sz="1400" dirty="0"/>
              <a:t>源码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46" y="2014004"/>
            <a:ext cx="4095939" cy="24387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07832" y="4332113"/>
            <a:ext cx="24288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维护一个</a:t>
            </a:r>
            <a:r>
              <a:rPr kumimoji="1" lang="en-US" altLang="zh-CN" sz="14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mvn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库，在线安装</a:t>
            </a:r>
          </a:p>
        </p:txBody>
      </p:sp>
      <p:sp>
        <p:nvSpPr>
          <p:cNvPr id="22" name="矩形 21"/>
          <p:cNvSpPr/>
          <p:nvPr/>
        </p:nvSpPr>
        <p:spPr>
          <a:xfrm>
            <a:off x="5995595" y="1689132"/>
            <a:ext cx="22493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源码，本地安装</a:t>
            </a:r>
            <a:endParaRPr kumimoji="1" lang="en-US" altLang="zh-CN" sz="14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89" y="3558920"/>
            <a:ext cx="4494704" cy="21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027" y="370703"/>
            <a:ext cx="168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4559"/>
              </p:ext>
            </p:extLst>
          </p:nvPr>
        </p:nvGraphicFramePr>
        <p:xfrm>
          <a:off x="5930961" y="3518266"/>
          <a:ext cx="4983731" cy="5589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693170"/>
              </a:tblGrid>
              <a:tr h="238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groupId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b="0" i="0" dirty="0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pom.xml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b="0" i="0" dirty="0" err="1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groupId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42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artifactId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b="0" i="0" dirty="0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pom.xml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b="0" i="0" dirty="0" err="1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artifactId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artifactVersion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pom.xml</a:t>
                      </a: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artifact</a:t>
                      </a: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的版本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92236" y="992374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java -jar swagger-codegen-cli.jar generate  </a:t>
            </a:r>
            <a:r>
              <a:rPr lang="en-US" altLang="zh-CN" dirty="0" smtClean="0"/>
              <a:t>help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2236" y="1533107"/>
            <a:ext cx="57627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-i 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swagger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描述文件的路径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url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地址或路径文件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;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该参数为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-l 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生成客户端代码的语言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该参数为必须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</a:t>
            </a: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o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生成文件的位置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(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默认当前目录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)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11111"/>
                </a:solidFill>
                <a:latin typeface="Verdana" panose="020B0604030504040204" pitchFamily="34" charset="0"/>
              </a:rPr>
              <a:t>除了可以指定上面三个参数，还有一些常用的：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-c </a:t>
            </a:r>
            <a:r>
              <a:rPr lang="en-US" altLang="zh-CN" sz="1200" dirty="0" err="1">
                <a:solidFill>
                  <a:srgbClr val="111111"/>
                </a:solidFill>
                <a:latin typeface="Verdana" panose="020B0604030504040204" pitchFamily="34" charset="0"/>
              </a:rPr>
              <a:t>json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格式的配置文件的路径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;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文件为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json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支持的配置项因语言的不同而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Pom.xml</a:t>
            </a:r>
            <a:r>
              <a:rPr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配置项</a:t>
            </a:r>
            <a:endParaRPr lang="zh-CN" altLang="en-US" sz="1200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--</a:t>
            </a: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artifact-id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artifactId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--artifact-version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artifact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的版本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--group-id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groupId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结构配置项</a:t>
            </a:r>
            <a:endParaRPr lang="en-US" altLang="zh-CN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</a:t>
            </a:r>
            <a:r>
              <a:rPr lang="en-US" altLang="zh-CN" sz="1200" dirty="0" err="1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api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包名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--model-package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model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包名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--model-package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smtClean="0">
                <a:solidFill>
                  <a:srgbClr val="111111"/>
                </a:solidFill>
                <a:latin typeface="Calibri" panose="020F0502020204030204" pitchFamily="34" charset="0"/>
              </a:rPr>
              <a:t>package</a:t>
            </a:r>
            <a:r>
              <a:rPr lang="zh-CN" altLang="en-US" sz="1200" dirty="0" smtClean="0">
                <a:solidFill>
                  <a:srgbClr val="111111"/>
                </a:solidFill>
                <a:latin typeface="Calibri" panose="020F0502020204030204" pitchFamily="34" charset="0"/>
              </a:rPr>
              <a:t>包路径</a:t>
            </a:r>
            <a:endParaRPr lang="en-US" altLang="zh-CN" sz="1200" dirty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sz="1200" dirty="0">
            <a:solidFill>
              <a:srgbClr val="000000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kumimoji="1" sz="1200" dirty="0" smtClean="0">
            <a:solidFill>
              <a:srgbClr val="575756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3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141187</TotalTime>
  <Words>4651</Words>
  <Application>Microsoft Office PowerPoint</Application>
  <PresentationFormat>自定义</PresentationFormat>
  <Paragraphs>1153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41</vt:i4>
      </vt:variant>
    </vt:vector>
  </HeadingPairs>
  <TitlesOfParts>
    <vt:vector size="66" baseType="lpstr">
      <vt:lpstr>-apple-system</vt:lpstr>
      <vt:lpstr>FrutigerNext LT Bold</vt:lpstr>
      <vt:lpstr>FrutigerNext LT Light</vt:lpstr>
      <vt:lpstr>FrutigerNext LT Medium</vt:lpstr>
      <vt:lpstr>FrutigerNext LT Regular</vt:lpstr>
      <vt:lpstr>MS PGothic</vt:lpstr>
      <vt:lpstr>MS PGothic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Times New Roman</vt:lpstr>
      <vt:lpstr>Verdana</vt:lpstr>
      <vt:lpstr>Wingdings</vt:lpstr>
      <vt:lpstr>1_Title Slide</vt:lpstr>
      <vt:lpstr>Chart page</vt:lpstr>
      <vt:lpstr>4_Chart page</vt:lpstr>
      <vt:lpstr>End page</vt:lpstr>
      <vt:lpstr>3_default</vt:lpstr>
      <vt:lpstr>4_default</vt:lpstr>
      <vt:lpstr>5_default</vt:lpstr>
      <vt:lpstr>6_default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zhanghailong (D)</cp:lastModifiedBy>
  <cp:revision>481</cp:revision>
  <dcterms:created xsi:type="dcterms:W3CDTF">2018-11-29T10:16:29Z</dcterms:created>
  <dcterms:modified xsi:type="dcterms:W3CDTF">2020-11-30T06:51:26Z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(3)rap1dXUuUeTBjV02QttblA0quRdF1nMhbcSNgeyWQH5h4O8N3k0beXbC08sha3iE94kpk7m7
po25aAjZisgoL3NttOhvNKuBIh55QvVsEasyoDrXHiHs8aBYN6T5HvHZl8cP3DHsU2NPYATG
Z5WDi4MCLLeUPdC3fRdPXHbvWPU/Usq4PlKxu8c69+WbaKSURe/dZr7+WisK5iH3+RBjXSM3
eVWmoryUkwykeTrSg0</vt:lpwstr>
  </property>
  <property fmtid="{D5CDD505-2E9C-101B-9397-08002B2CF9AE}" pid="3" name="_2015_ms_pID_7253431">
    <vt:lpwstr>7WIIOeixsTdASuzV4AJB+Z/4iRzeBrLcF/NIEHem1jOhteFIMYgptk
qrYYTGrESLiWTVIozNGo4E3wLHY7NQH6/zKPXWqP4h6USIwV0sxi2IFLHYlG1cFIWZm45Qqn
VlaW8clIJMMMbt4qUjmd+25fnXb3hmj8yCwDFhp2K2odHsTjPhN0vNWYYvlD8KHuX6v2Degk
9xEhiHRkAuXJTZXPrj9822y89twUTxavBavQ</vt:lpwstr>
  </property>
  <property fmtid="{D5CDD505-2E9C-101B-9397-08002B2CF9AE}" pid="4" name="_2015_ms_pID_7253432">
    <vt:lpwstr>Cg==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1596071106</vt:lpwstr>
  </property>
</Properties>
</file>