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embeddedFontLst>
    <p:embeddedFont>
      <p:font typeface="Roboto" panose="020000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4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4fea006c2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b4fea006c2_0_2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4fea006c2_0_2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b8b58ffa35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8b58ffa35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b4fea006c2_0_2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4fea006c2_0_2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ae3d3639e6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e3d3639e6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b4fea006c2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4fea006c2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b4fea006c2_0_2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b4fea006c2_0_2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b8b58ffa35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8b58ffa35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ae3d3639e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e3d3639e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b8b58ffa35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8b58ffa35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8b58ffa3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8b58ffa3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gae61050d09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e61050d09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ae3d3639e6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e3d3639e6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gb4fea006c2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4fea006c2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e61050d09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e61050d09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ae61050d09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e61050d09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 name="Shape 342"/>
        <p:cNvGrpSpPr/>
        <p:nvPr/>
      </p:nvGrpSpPr>
      <p:grpSpPr>
        <a:xfrm>
          <a:off x="0" y="0"/>
          <a:ext cx="0" cy="0"/>
          <a:chOff x="0" y="0"/>
          <a:chExt cx="0" cy="0"/>
        </a:xfrm>
      </p:grpSpPr>
      <p:sp>
        <p:nvSpPr>
          <p:cNvPr id="343" name="Google Shape;343;gae3d3639e6_0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e3d3639e6_0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gae3d3639e6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e3d3639e6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b8b58ffa35_0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b58ffa35_0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b8b58ffa35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8b58ffa35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8b58ffa35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e61050d09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4fea006c2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fea006c2_0_2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b58ffa35_0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hyperlink" Target="https://docs.openstack.org/newton/admin-guide/networking-use.html#administrative-operations" TargetMode="External"/><Relationship Id="rId4" Type="http://schemas.openxmlformats.org/officeDocument/2006/relationships/hyperlink" Target="https://docs.openstack.org/horizon/latest/user/launch-instances.html" TargetMode="External"/><Relationship Id="rId3" Type="http://schemas.openxmlformats.org/officeDocument/2006/relationships/hyperlink" Target="https://docs.openstack.org/horizon/latest/admin/manage-instances.html" TargetMode="External"/><Relationship Id="rId2" Type="http://schemas.openxmlformats.org/officeDocument/2006/relationships/hyperlink" Target="https://docs.openstack.org/ocata/user-guide/dashboard-log-in.html" TargetMode="Externa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hyperlink" Target="https://rancher.com/docs/rancher/v2.x/en/deploy-across-clusters/multi-cluster-apps/" TargetMode="External"/><Relationship Id="rId2" Type="http://schemas.openxmlformats.org/officeDocument/2006/relationships/hyperlink" Target="https://rancher.com/docs/rancher/v2.x/en/cluster-admin/cluster-access/cluster-members/?query=project" TargetMode="Externa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gitee.com/OSDT/dashboard?issue_id=I2E6S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subTitle" idx="1"/>
          </p:nvPr>
        </p:nvSpPr>
        <p:spPr>
          <a:xfrm>
            <a:off x="311700" y="19959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000" b="1">
                <a:solidFill>
                  <a:srgbClr val="000000"/>
                </a:solidFill>
              </a:rPr>
              <a:t>MECM Admin Role Support</a:t>
            </a:r>
            <a:endParaRPr sz="4000" b="1">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Shashikanth &amp; Yangyang</a:t>
            </a:r>
            <a:endParaRPr sz="17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b="1">
                <a:solidFill>
                  <a:srgbClr val="CC4125"/>
                </a:solidFill>
              </a:rPr>
              <a:t>MECM-FE design </a:t>
            </a:r>
            <a:endParaRPr b="1">
              <a:solidFill>
                <a:srgbClr val="CC4125"/>
              </a:solidFill>
            </a:endParaRPr>
          </a:p>
        </p:txBody>
      </p:sp>
      <p:sp>
        <p:nvSpPr>
          <p:cNvPr id="2" name="文本框 1"/>
          <p:cNvSpPr txBox="1"/>
          <p:nvPr/>
        </p:nvSpPr>
        <p:spPr>
          <a:xfrm>
            <a:off x="412750" y="1017905"/>
            <a:ext cx="2458720" cy="3169285"/>
          </a:xfrm>
          <a:prstGeom prst="rect">
            <a:avLst/>
          </a:prstGeom>
          <a:noFill/>
        </p:spPr>
        <p:txBody>
          <a:bodyPr wrap="square" rtlCol="0">
            <a:spAutoFit/>
          </a:bodyPr>
          <a:p>
            <a:r>
              <a:rPr lang="en-US" altLang="zh-CN" b="1"/>
              <a:t>Admin</a:t>
            </a:r>
            <a:r>
              <a:rPr lang="zh-CN" altLang="en-US" b="1">
                <a:ea typeface="宋体" panose="02010600030101010101" pitchFamily="2" charset="-122"/>
              </a:rPr>
              <a:t>：</a:t>
            </a:r>
            <a:endParaRPr lang="zh-CN" altLang="en-US">
              <a:ea typeface="宋体" panose="02010600030101010101" pitchFamily="2" charset="-122"/>
            </a:endParaRPr>
          </a:p>
          <a:p>
            <a:endParaRPr lang="en-US" altLang="zh-CN" sz="1200">
              <a:solidFill>
                <a:schemeClr val="bg2"/>
              </a:solidFill>
              <a:ea typeface="宋体" panose="02010600030101010101" pitchFamily="2" charset="-122"/>
            </a:endParaRPr>
          </a:p>
          <a:p>
            <a:r>
              <a:rPr lang="en-US" altLang="zh-CN" sz="1200">
                <a:solidFill>
                  <a:schemeClr val="bg2"/>
                </a:solidFill>
                <a:ea typeface="宋体" panose="02010600030101010101" pitchFamily="2" charset="-122"/>
              </a:rPr>
              <a:t>1.All the operations like before,he can register, modify, delete and upload.</a:t>
            </a:r>
            <a:endParaRPr lang="en-US" altLang="zh-CN" sz="1200">
              <a:solidFill>
                <a:schemeClr val="bg2"/>
              </a:solidFill>
              <a:ea typeface="宋体" panose="02010600030101010101" pitchFamily="2" charset="-122"/>
            </a:endParaRPr>
          </a:p>
          <a:p>
            <a:endParaRPr lang="zh-CN" altLang="en-US">
              <a:ea typeface="宋体" panose="02010600030101010101" pitchFamily="2" charset="-122"/>
            </a:endParaRPr>
          </a:p>
          <a:p>
            <a:endParaRPr lang="en-US" altLang="zh-CN" b="1">
              <a:ea typeface="宋体" panose="02010600030101010101" pitchFamily="2" charset="-122"/>
            </a:endParaRPr>
          </a:p>
          <a:p>
            <a:r>
              <a:rPr lang="en-US" altLang="zh-CN" b="1">
                <a:ea typeface="宋体" panose="02010600030101010101" pitchFamily="2" charset="-122"/>
              </a:rPr>
              <a:t>Tenant</a:t>
            </a:r>
            <a:r>
              <a:rPr lang="zh-CN" altLang="en-US" b="1">
                <a:ea typeface="宋体" panose="02010600030101010101" pitchFamily="2" charset="-122"/>
              </a:rPr>
              <a:t>：</a:t>
            </a:r>
            <a:endParaRPr lang="zh-CN" altLang="en-US" b="1">
              <a:ea typeface="宋体" panose="02010600030101010101" pitchFamily="2" charset="-122"/>
            </a:endParaRPr>
          </a:p>
          <a:p>
            <a:endParaRPr lang="en-US" altLang="zh-CN" sz="1200">
              <a:solidFill>
                <a:schemeClr val="bg2"/>
              </a:solidFill>
              <a:ea typeface="宋体" panose="02010600030101010101" pitchFamily="2" charset="-122"/>
            </a:endParaRPr>
          </a:p>
          <a:p>
            <a:r>
              <a:rPr lang="en-US" altLang="zh-CN" sz="1200">
                <a:solidFill>
                  <a:schemeClr val="bg2"/>
                </a:solidFill>
                <a:ea typeface="宋体" panose="02010600030101010101" pitchFamily="2" charset="-122"/>
              </a:rPr>
              <a:t>1.System part: can only do the operations like get data belong to themselves, but can not delete and modify, even upload.</a:t>
            </a:r>
            <a:endParaRPr lang="en-US" altLang="zh-CN" sz="1200">
              <a:solidFill>
                <a:schemeClr val="bg2"/>
              </a:solidFill>
              <a:ea typeface="宋体" panose="02010600030101010101" pitchFamily="2" charset="-122"/>
            </a:endParaRPr>
          </a:p>
          <a:p>
            <a:r>
              <a:rPr lang="en-US" altLang="zh-CN" sz="1200">
                <a:solidFill>
                  <a:schemeClr val="bg2"/>
                </a:solidFill>
                <a:ea typeface="宋体" panose="02010600030101010101" pitchFamily="2" charset="-122"/>
              </a:rPr>
              <a:t>2. Package management part: tenant can only get packages, but not terminate.</a:t>
            </a:r>
            <a:endParaRPr lang="en-US" altLang="zh-CN" sz="1200">
              <a:solidFill>
                <a:schemeClr val="bg2"/>
              </a:solidFill>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3103880" y="1017905"/>
            <a:ext cx="5656580" cy="213106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3103880" y="3148965"/>
            <a:ext cx="5657215" cy="1577975"/>
          </a:xfrm>
          <a:prstGeom prst="rect">
            <a:avLst/>
          </a:prstGeom>
        </p:spPr>
      </p:pic>
      <p:sp>
        <p:nvSpPr>
          <p:cNvPr id="5" name="矩形 4"/>
          <p:cNvSpPr/>
          <p:nvPr/>
        </p:nvSpPr>
        <p:spPr>
          <a:xfrm>
            <a:off x="3514090" y="3570605"/>
            <a:ext cx="496570" cy="229870"/>
          </a:xfrm>
          <a:prstGeom prst="rect">
            <a:avLst/>
          </a:prstGeom>
          <a:noFill/>
          <a:ln w="127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7489825" y="4152900"/>
            <a:ext cx="783590" cy="186690"/>
          </a:xfrm>
          <a:prstGeom prst="rect">
            <a:avLst/>
          </a:prstGeom>
          <a:noFill/>
          <a:ln w="127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38150" y="1390015"/>
            <a:ext cx="2407920" cy="721360"/>
          </a:xfrm>
          <a:prstGeom prst="rect">
            <a:avLst/>
          </a:prstGeom>
          <a:noFill/>
          <a:ln w="19050">
            <a:solidFill>
              <a:schemeClr val="accent3">
                <a:lumMod val="20000"/>
                <a:lumOff val="8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438150" y="2766695"/>
            <a:ext cx="2397125" cy="1420495"/>
          </a:xfrm>
          <a:prstGeom prst="rect">
            <a:avLst/>
          </a:prstGeom>
          <a:noFill/>
          <a:ln w="19050">
            <a:solidFill>
              <a:schemeClr val="accent3">
                <a:lumMod val="20000"/>
                <a:lumOff val="8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body" idx="1"/>
          </p:nvPr>
        </p:nvSpPr>
        <p:spPr>
          <a:xfrm>
            <a:off x="-315575" y="5252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                                                       </a:t>
            </a:r>
            <a:r>
              <a:rPr lang="en-GB" sz="2800" b="1">
                <a:solidFill>
                  <a:srgbClr val="CC4125"/>
                </a:solidFill>
              </a:rPr>
              <a:t>THANK YOU</a:t>
            </a:r>
            <a:endParaRPr sz="4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lang="en-GB"/>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                                               Backup Slides</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pic>
        <p:nvPicPr>
          <p:cNvPr id="263" name="Google Shape;263;p25"/>
          <p:cNvPicPr preferRelativeResize="0"/>
          <p:nvPr/>
        </p:nvPicPr>
        <p:blipFill>
          <a:blip r:embed="rId1"/>
          <a:stretch>
            <a:fillRect/>
          </a:stretch>
        </p:blipFill>
        <p:spPr>
          <a:xfrm>
            <a:off x="1588125" y="76200"/>
            <a:ext cx="7270717" cy="4838700"/>
          </a:xfrm>
          <a:prstGeom prst="rect">
            <a:avLst/>
          </a:prstGeom>
          <a:noFill/>
          <a:ln>
            <a:noFill/>
          </a:ln>
        </p:spPr>
      </p:pic>
      <p:sp>
        <p:nvSpPr>
          <p:cNvPr id="264" name="Google Shape;264;p25"/>
          <p:cNvSpPr txBox="1"/>
          <p:nvPr/>
        </p:nvSpPr>
        <p:spPr>
          <a:xfrm>
            <a:off x="111500" y="223025"/>
            <a:ext cx="13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Openstack</a:t>
            </a:r>
            <a:endParaRPr b="1"/>
          </a:p>
        </p:txBody>
      </p:sp>
      <p:sp>
        <p:nvSpPr>
          <p:cNvPr id="265" name="Google Shape;265;p25"/>
          <p:cNvSpPr txBox="1"/>
          <p:nvPr/>
        </p:nvSpPr>
        <p:spPr>
          <a:xfrm>
            <a:off x="0" y="4757184"/>
            <a:ext cx="9144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u="sng">
                <a:solidFill>
                  <a:schemeClr val="hlink"/>
                </a:solidFill>
                <a:hlinkClick r:id="rId2"/>
              </a:rPr>
              <a:t>https://docs.openstack.org/ocata/user-guide/dashboard-log-in.html</a:t>
            </a:r>
            <a:endParaRPr sz="1000"/>
          </a:p>
          <a:p>
            <a:pPr marL="0" lvl="0" indent="0" algn="l" rtl="0">
              <a:spcBef>
                <a:spcPts val="0"/>
              </a:spcBef>
              <a:spcAft>
                <a:spcPts val="0"/>
              </a:spcAft>
              <a:buNone/>
            </a:pPr>
            <a:r>
              <a:rPr lang="en-GB" sz="1000" u="sng">
                <a:solidFill>
                  <a:schemeClr val="hlink"/>
                </a:solidFill>
                <a:hlinkClick r:id="rId3"/>
              </a:rPr>
              <a:t>https://docs.openstack.org/horizon/latest/admin/manage-instances.html</a:t>
            </a:r>
            <a:endParaRPr sz="1000"/>
          </a:p>
          <a:p>
            <a:pPr marL="0" lvl="0" indent="0" algn="l" rtl="0">
              <a:spcBef>
                <a:spcPts val="0"/>
              </a:spcBef>
              <a:spcAft>
                <a:spcPts val="0"/>
              </a:spcAft>
              <a:buNone/>
            </a:pPr>
            <a:r>
              <a:rPr lang="en-GB" sz="1000" u="sng">
                <a:solidFill>
                  <a:schemeClr val="hlink"/>
                </a:solidFill>
                <a:hlinkClick r:id="rId4"/>
              </a:rPr>
              <a:t>https://docs.openstack.org/horizon/latest/user/launch-instances.html</a:t>
            </a:r>
            <a:endParaRPr sz="1000"/>
          </a:p>
          <a:p>
            <a:pPr marL="0" lvl="0" indent="0" algn="l" rtl="0">
              <a:spcBef>
                <a:spcPts val="0"/>
              </a:spcBef>
              <a:spcAft>
                <a:spcPts val="0"/>
              </a:spcAft>
              <a:buNone/>
            </a:pPr>
            <a:r>
              <a:rPr lang="en-GB" sz="1000"/>
              <a:t>https://ask.openstack.org/en/question/2032/create-admin-user-within-single-tenant/#:~:text=By%20default%20the%20admin%20role,objects%20owned%20by%20ANY%20TENANT.</a:t>
            </a:r>
            <a:endParaRPr sz="1000"/>
          </a:p>
        </p:txBody>
      </p:sp>
      <p:sp>
        <p:nvSpPr>
          <p:cNvPr id="266" name="Google Shape;266;p25"/>
          <p:cNvSpPr txBox="1"/>
          <p:nvPr/>
        </p:nvSpPr>
        <p:spPr>
          <a:xfrm>
            <a:off x="35300" y="2687800"/>
            <a:ext cx="1766400" cy="18018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800"/>
              </a:spcBef>
              <a:spcAft>
                <a:spcPts val="0"/>
              </a:spcAft>
              <a:buNone/>
            </a:pPr>
            <a:r>
              <a:rPr lang="en-GB" sz="1800">
                <a:solidFill>
                  <a:srgbClr val="2A4E68"/>
                </a:solidFill>
                <a:highlight>
                  <a:srgbClr val="FFFFFF"/>
                </a:highlight>
              </a:rPr>
              <a:t>Administrative operations</a:t>
            </a:r>
            <a:r>
              <a:rPr lang="en-GB" sz="1800" u="sng">
                <a:solidFill>
                  <a:srgbClr val="FFFFFF"/>
                </a:solidFill>
                <a:highlight>
                  <a:srgbClr val="FFFFFF"/>
                </a:highlight>
                <a:hlinkClick r:id="rId5"/>
              </a:rPr>
              <a:t>¶</a:t>
            </a:r>
            <a:endParaRPr sz="1800" u="sng">
              <a:solidFill>
                <a:srgbClr val="FFFFFF"/>
              </a:solidFill>
              <a:highlight>
                <a:srgbClr val="FFFFFF"/>
              </a:highlight>
            </a:endParaRPr>
          </a:p>
          <a:p>
            <a:pPr marL="0" lvl="0" indent="0" algn="l" rtl="0">
              <a:lnSpc>
                <a:spcPct val="115000"/>
              </a:lnSpc>
              <a:spcBef>
                <a:spcPts val="800"/>
              </a:spcBef>
              <a:spcAft>
                <a:spcPts val="800"/>
              </a:spcAft>
              <a:buNone/>
            </a:pPr>
            <a:r>
              <a:rPr lang="en-GB" sz="1050">
                <a:solidFill>
                  <a:srgbClr val="333333"/>
                </a:solidFill>
                <a:highlight>
                  <a:srgbClr val="FFFFFF"/>
                </a:highlight>
              </a:rPr>
              <a:t>The administrator can run any </a:t>
            </a:r>
            <a:r>
              <a:rPr lang="en-GB" sz="1050" b="1">
                <a:solidFill>
                  <a:srgbClr val="333333"/>
                </a:solidFill>
                <a:highlight>
                  <a:srgbClr val="FFFFFF"/>
                </a:highlight>
              </a:rPr>
              <a:t>openstack</a:t>
            </a:r>
            <a:r>
              <a:rPr lang="en-GB" sz="1050">
                <a:solidFill>
                  <a:srgbClr val="333333"/>
                </a:solidFill>
                <a:highlight>
                  <a:srgbClr val="FFFFFF"/>
                </a:highlight>
              </a:rPr>
              <a:t> command on behalf of projects by specifying an Identity </a:t>
            </a:r>
            <a:r>
              <a:rPr lang="en-GB" sz="1050">
                <a:solidFill>
                  <a:srgbClr val="333333"/>
                </a:solidFill>
                <a:highlight>
                  <a:srgbClr val="FFFFFF"/>
                </a:highlight>
              </a:rPr>
              <a:t>project</a:t>
            </a:r>
            <a:endParaRPr sz="950">
              <a:solidFill>
                <a:srgbClr val="E74C3C"/>
              </a:solidFill>
              <a:highlight>
                <a:srgbClr val="F9F2F4"/>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pic>
        <p:nvPicPr>
          <p:cNvPr id="271" name="Google Shape;271;p26"/>
          <p:cNvPicPr preferRelativeResize="0"/>
          <p:nvPr/>
        </p:nvPicPr>
        <p:blipFill>
          <a:blip r:embed="rId1"/>
          <a:stretch>
            <a:fillRect/>
          </a:stretch>
        </p:blipFill>
        <p:spPr>
          <a:xfrm>
            <a:off x="304800" y="304800"/>
            <a:ext cx="8492752" cy="4838699"/>
          </a:xfrm>
          <a:prstGeom prst="rect">
            <a:avLst/>
          </a:prstGeom>
          <a:noFill/>
          <a:ln>
            <a:noFill/>
          </a:ln>
        </p:spPr>
      </p:pic>
      <p:sp>
        <p:nvSpPr>
          <p:cNvPr id="272" name="Google Shape;272;p26"/>
          <p:cNvSpPr txBox="1"/>
          <p:nvPr/>
        </p:nvSpPr>
        <p:spPr>
          <a:xfrm>
            <a:off x="111500" y="-81775"/>
            <a:ext cx="13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Rancher</a:t>
            </a:r>
            <a:endParaRPr b="1"/>
          </a:p>
        </p:txBody>
      </p:sp>
      <p:sp>
        <p:nvSpPr>
          <p:cNvPr id="273" name="Google Shape;273;p26"/>
          <p:cNvSpPr txBox="1"/>
          <p:nvPr/>
        </p:nvSpPr>
        <p:spPr>
          <a:xfrm>
            <a:off x="3187550" y="2416250"/>
            <a:ext cx="6148200" cy="2096400"/>
          </a:xfrm>
          <a:prstGeom prst="rect">
            <a:avLst/>
          </a:prstGeom>
          <a:noFill/>
          <a:ln>
            <a:noFill/>
          </a:ln>
        </p:spPr>
        <p:txBody>
          <a:bodyPr spcFirstLastPara="1" wrap="square" lIns="91425" tIns="91425" rIns="91425" bIns="91425" anchor="t" anchorCtr="0">
            <a:spAutoFit/>
          </a:bodyPr>
          <a:lstStyle/>
          <a:p>
            <a:pPr marL="673100" lvl="0" indent="-301625" algn="l" rtl="0">
              <a:lnSpc>
                <a:spcPct val="140000"/>
              </a:lnSpc>
              <a:spcBef>
                <a:spcPts val="0"/>
              </a:spcBef>
              <a:spcAft>
                <a:spcPts val="0"/>
              </a:spcAft>
              <a:buClr>
                <a:srgbClr val="3D3D3D"/>
              </a:buClr>
              <a:buSzPts val="1150"/>
              <a:buFont typeface="Roboto" panose="02000000000000000000"/>
              <a:buChar char="●"/>
            </a:pPr>
            <a:r>
              <a:rPr lang="en-GB" sz="1150" b="1">
                <a:solidFill>
                  <a:srgbClr val="3D3D3D"/>
                </a:solidFill>
                <a:highlight>
                  <a:srgbClr val="F2F5F5"/>
                </a:highlight>
                <a:latin typeface="Roboto" panose="02000000000000000000"/>
                <a:ea typeface="Roboto" panose="02000000000000000000"/>
                <a:cs typeface="Roboto" panose="02000000000000000000"/>
                <a:sym typeface="Roboto" panose="02000000000000000000"/>
              </a:rPr>
              <a:t>Administrator:</a:t>
            </a:r>
            <a:r>
              <a:rPr lang="en-GB" sz="1150">
                <a:solidFill>
                  <a:srgbClr val="3D3D3D"/>
                </a:solidFill>
                <a:highlight>
                  <a:srgbClr val="F2F5F5"/>
                </a:highlight>
                <a:latin typeface="Roboto" panose="02000000000000000000"/>
                <a:ea typeface="Roboto" panose="02000000000000000000"/>
                <a:cs typeface="Roboto" panose="02000000000000000000"/>
                <a:sym typeface="Roboto" panose="02000000000000000000"/>
              </a:rPr>
              <a:t> These users have full control over the entire Rancher system and all clusters within it.</a:t>
            </a:r>
            <a:endParaRPr sz="1150">
              <a:solidFill>
                <a:srgbClr val="3D3D3D"/>
              </a:solidFill>
              <a:highlight>
                <a:srgbClr val="F2F5F5"/>
              </a:highlight>
              <a:latin typeface="Roboto" panose="02000000000000000000"/>
              <a:ea typeface="Roboto" panose="02000000000000000000"/>
              <a:cs typeface="Roboto" panose="02000000000000000000"/>
              <a:sym typeface="Roboto" panose="02000000000000000000"/>
            </a:endParaRPr>
          </a:p>
          <a:p>
            <a:pPr marL="673100" lvl="0" indent="-301625" algn="l" rtl="0">
              <a:lnSpc>
                <a:spcPct val="140000"/>
              </a:lnSpc>
              <a:spcBef>
                <a:spcPts val="0"/>
              </a:spcBef>
              <a:spcAft>
                <a:spcPts val="0"/>
              </a:spcAft>
              <a:buClr>
                <a:srgbClr val="3D3D3D"/>
              </a:buClr>
              <a:buSzPts val="1150"/>
              <a:buFont typeface="Roboto" panose="02000000000000000000"/>
              <a:buChar char="●"/>
            </a:pPr>
            <a:r>
              <a:rPr lang="en-GB" sz="1150" b="1">
                <a:solidFill>
                  <a:srgbClr val="3D3D3D"/>
                </a:solidFill>
                <a:highlight>
                  <a:srgbClr val="F2F5F5"/>
                </a:highlight>
                <a:latin typeface="Roboto" panose="02000000000000000000"/>
                <a:ea typeface="Roboto" panose="02000000000000000000"/>
                <a:cs typeface="Roboto" panose="02000000000000000000"/>
                <a:sym typeface="Roboto" panose="02000000000000000000"/>
              </a:rPr>
              <a:t>Restricted-admin</a:t>
            </a:r>
            <a:r>
              <a:rPr lang="en-GB" sz="1150" b="1">
                <a:solidFill>
                  <a:srgbClr val="0075A8"/>
                </a:solidFill>
                <a:highlight>
                  <a:srgbClr val="F2F5F5"/>
                </a:highlight>
                <a:latin typeface="Courier New" panose="02070309020205020404"/>
                <a:ea typeface="Courier New" panose="02070309020205020404"/>
                <a:cs typeface="Courier New" panose="02070309020205020404"/>
                <a:sym typeface="Courier New" panose="02070309020205020404"/>
              </a:rPr>
              <a:t>:</a:t>
            </a:r>
            <a:r>
              <a:rPr lang="en-GB" sz="1150">
                <a:solidFill>
                  <a:srgbClr val="3D3D3D"/>
                </a:solidFill>
                <a:highlight>
                  <a:srgbClr val="F2F5F5"/>
                </a:highlight>
                <a:latin typeface="Roboto" panose="02000000000000000000"/>
                <a:ea typeface="Roboto" panose="02000000000000000000"/>
                <a:cs typeface="Roboto" panose="02000000000000000000"/>
                <a:sym typeface="Roboto" panose="02000000000000000000"/>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panose="02000000000000000000"/>
              <a:ea typeface="Roboto" panose="02000000000000000000"/>
              <a:cs typeface="Roboto" panose="02000000000000000000"/>
              <a:sym typeface="Roboto" panose="02000000000000000000"/>
            </a:endParaRPr>
          </a:p>
          <a:p>
            <a:pPr marL="673100" lvl="0" indent="-301625" algn="l" rtl="0">
              <a:lnSpc>
                <a:spcPct val="140000"/>
              </a:lnSpc>
              <a:spcBef>
                <a:spcPts val="0"/>
              </a:spcBef>
              <a:spcAft>
                <a:spcPts val="0"/>
              </a:spcAft>
              <a:buClr>
                <a:srgbClr val="3D3D3D"/>
              </a:buClr>
              <a:buSzPts val="1150"/>
              <a:buFont typeface="Roboto" panose="02000000000000000000"/>
              <a:buChar char="●"/>
            </a:pPr>
            <a:r>
              <a:rPr lang="en-GB" sz="1150" b="1">
                <a:solidFill>
                  <a:srgbClr val="3D3D3D"/>
                </a:solidFill>
                <a:highlight>
                  <a:srgbClr val="F2F5F5"/>
                </a:highlight>
                <a:latin typeface="Roboto" panose="02000000000000000000"/>
                <a:ea typeface="Roboto" panose="02000000000000000000"/>
                <a:cs typeface="Roboto" panose="02000000000000000000"/>
                <a:sym typeface="Roboto" panose="02000000000000000000"/>
              </a:rPr>
              <a:t>Standard User:</a:t>
            </a:r>
            <a:r>
              <a:rPr lang="en-GB" sz="1150">
                <a:solidFill>
                  <a:srgbClr val="3D3D3D"/>
                </a:solidFill>
                <a:highlight>
                  <a:srgbClr val="F2F5F5"/>
                </a:highlight>
                <a:latin typeface="Roboto" panose="02000000000000000000"/>
                <a:ea typeface="Roboto" panose="02000000000000000000"/>
                <a:cs typeface="Roboto" panose="02000000000000000000"/>
                <a:sym typeface="Roboto" panose="02000000000000000000"/>
              </a:rPr>
              <a:t> These users can create new clusters and use them.</a:t>
            </a:r>
            <a:endParaRPr sz="1150">
              <a:solidFill>
                <a:srgbClr val="3D3D3D"/>
              </a:solidFill>
              <a:highlight>
                <a:srgbClr val="F2F5F5"/>
              </a:highlight>
              <a:latin typeface="Roboto" panose="02000000000000000000"/>
              <a:ea typeface="Roboto" panose="02000000000000000000"/>
              <a:cs typeface="Roboto" panose="02000000000000000000"/>
              <a:sym typeface="Roboto" panose="02000000000000000000"/>
            </a:endParaRPr>
          </a:p>
          <a:p>
            <a:pPr marL="673100" lvl="0" indent="-301625" algn="l" rtl="0">
              <a:lnSpc>
                <a:spcPct val="140000"/>
              </a:lnSpc>
              <a:spcBef>
                <a:spcPts val="0"/>
              </a:spcBef>
              <a:spcAft>
                <a:spcPts val="0"/>
              </a:spcAft>
              <a:buClr>
                <a:srgbClr val="3D3D3D"/>
              </a:buClr>
              <a:buSzPts val="1150"/>
              <a:buFont typeface="Roboto" panose="02000000000000000000"/>
              <a:buChar char="●"/>
            </a:pPr>
            <a:r>
              <a:rPr lang="en-GB" sz="1150" b="1">
                <a:solidFill>
                  <a:srgbClr val="3D3D3D"/>
                </a:solidFill>
                <a:highlight>
                  <a:srgbClr val="F2F5F5"/>
                </a:highlight>
                <a:latin typeface="Roboto" panose="02000000000000000000"/>
                <a:ea typeface="Roboto" panose="02000000000000000000"/>
                <a:cs typeface="Roboto" panose="02000000000000000000"/>
                <a:sym typeface="Roboto" panose="02000000000000000000"/>
              </a:rPr>
              <a:t>User-Base:</a:t>
            </a:r>
            <a:r>
              <a:rPr lang="en-GB" sz="1150">
                <a:solidFill>
                  <a:srgbClr val="3D3D3D"/>
                </a:solidFill>
                <a:highlight>
                  <a:srgbClr val="F2F5F5"/>
                </a:highlight>
                <a:latin typeface="Roboto" panose="02000000000000000000"/>
                <a:ea typeface="Roboto" panose="02000000000000000000"/>
                <a:cs typeface="Roboto" panose="02000000000000000000"/>
                <a:sym typeface="Roboto" panose="02000000000000000000"/>
              </a:rPr>
              <a:t> User-Base users have login-access only.</a:t>
            </a:r>
            <a:endParaRPr sz="1150">
              <a:solidFill>
                <a:srgbClr val="3D3D3D"/>
              </a:solidFill>
              <a:highlight>
                <a:srgbClr val="F2F5F5"/>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27"/>
          <p:cNvSpPr txBox="1"/>
          <p:nvPr/>
        </p:nvSpPr>
        <p:spPr>
          <a:xfrm>
            <a:off x="228600" y="4841488"/>
            <a:ext cx="77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https://www.youtube.com/watch?v=-ZhiaF6BD5o</a:t>
            </a:r>
            <a:endParaRPr lang="en-GB"/>
          </a:p>
        </p:txBody>
      </p:sp>
      <p:pic>
        <p:nvPicPr>
          <p:cNvPr id="279" name="Google Shape;279;p27"/>
          <p:cNvPicPr preferRelativeResize="0"/>
          <p:nvPr/>
        </p:nvPicPr>
        <p:blipFill>
          <a:blip r:embed="rId1"/>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pic>
        <p:nvPicPr>
          <p:cNvPr id="284" name="Google Shape;284;p28"/>
          <p:cNvPicPr preferRelativeResize="0"/>
          <p:nvPr/>
        </p:nvPicPr>
        <p:blipFill>
          <a:blip r:embed="rId1"/>
          <a:stretch>
            <a:fillRect/>
          </a:stretch>
        </p:blipFill>
        <p:spPr>
          <a:xfrm>
            <a:off x="633974" y="71750"/>
            <a:ext cx="7368124" cy="4545975"/>
          </a:xfrm>
          <a:prstGeom prst="rect">
            <a:avLst/>
          </a:prstGeom>
          <a:noFill/>
          <a:ln>
            <a:noFill/>
          </a:ln>
        </p:spPr>
      </p:pic>
      <p:sp>
        <p:nvSpPr>
          <p:cNvPr id="285" name="Google Shape;285;p28"/>
          <p:cNvSpPr txBox="1"/>
          <p:nvPr/>
        </p:nvSpPr>
        <p:spPr>
          <a:xfrm>
            <a:off x="101100" y="4688975"/>
            <a:ext cx="9042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u="sng">
                <a:solidFill>
                  <a:schemeClr val="hlink"/>
                </a:solidFill>
                <a:hlinkClick r:id="rId2"/>
              </a:rPr>
              <a:t>https://rancher.com/docs/rancher/v2.x/en/cluster-admin/cluster-access/cluster-members/?query=project</a:t>
            </a:r>
            <a:endParaRPr lang="en-GB" u="sng">
              <a:solidFill>
                <a:schemeClr val="hlink"/>
              </a:solidFill>
            </a:endParaRPr>
          </a:p>
          <a:p>
            <a:pPr marL="0" lvl="0" indent="0" algn="l" rtl="0">
              <a:spcBef>
                <a:spcPts val="0"/>
              </a:spcBef>
              <a:spcAft>
                <a:spcPts val="0"/>
              </a:spcAft>
              <a:buNone/>
            </a:pPr>
            <a:r>
              <a:rPr lang="en-GB" u="sng">
                <a:solidFill>
                  <a:schemeClr val="hlink"/>
                </a:solidFill>
                <a:hlinkClick r:id="rId3"/>
              </a:rPr>
              <a:t>https://rancher.com/docs/rancher/v2.x/en/deploy-across-clusters/multi-cluster-apps/</a:t>
            </a:r>
            <a:endParaRPr lang="en-GB" u="sng">
              <a:solidFill>
                <a:schemeClr val="hlink"/>
              </a:solidFill>
            </a:endParaRPr>
          </a:p>
          <a:p>
            <a:pPr marL="0" lvl="0" indent="0" algn="l" rtl="0">
              <a:spcBef>
                <a:spcPts val="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58000"/>
              <a:buFont typeface="Arial" panose="020B0604020202020204"/>
              <a:buNone/>
            </a:pPr>
            <a:r>
              <a:rPr lang="en-GB" sz="1910" b="1">
                <a:solidFill>
                  <a:srgbClr val="000000"/>
                </a:solidFill>
              </a:rPr>
              <a:t>New </a:t>
            </a:r>
            <a:r>
              <a:rPr lang="en-GB" sz="1910" b="1">
                <a:solidFill>
                  <a:srgbClr val="000000"/>
                </a:solidFill>
              </a:rPr>
              <a:t>MECM Administrator user role support</a:t>
            </a:r>
            <a:endParaRPr sz="2910" b="1">
              <a:solidFill>
                <a:srgbClr val="000000"/>
              </a:solidFill>
            </a:endParaRPr>
          </a:p>
        </p:txBody>
      </p:sp>
      <p:sp>
        <p:nvSpPr>
          <p:cNvPr id="291" name="Google Shape;291;p29"/>
          <p:cNvSpPr txBox="1"/>
          <p:nvPr>
            <p:ph type="body" idx="1"/>
          </p:nvPr>
        </p:nvSpPr>
        <p:spPr>
          <a:xfrm>
            <a:off x="311700" y="1002675"/>
            <a:ext cx="8929800" cy="4232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560" b="1">
                <a:solidFill>
                  <a:srgbClr val="000000"/>
                </a:solidFill>
              </a:rPr>
              <a:t>Administrator</a:t>
            </a:r>
            <a:r>
              <a:rPr lang="en-GB" sz="1560" b="1">
                <a:solidFill>
                  <a:srgbClr val="000000"/>
                </a:solidFill>
              </a:rPr>
              <a:t>: </a:t>
            </a:r>
            <a:r>
              <a:rPr lang="en-GB" sz="1560">
                <a:solidFill>
                  <a:srgbClr val="000000"/>
                </a:solidFill>
              </a:rPr>
              <a:t>These users have full permission on all tenants it includes</a:t>
            </a:r>
            <a:endParaRPr sz="1560">
              <a:solidFill>
                <a:srgbClr val="000000"/>
              </a:solidFill>
            </a:endParaRPr>
          </a:p>
          <a:p>
            <a:pPr marL="457200" lvl="0" indent="0" algn="l" rtl="0">
              <a:lnSpc>
                <a:spcPct val="95000"/>
              </a:lnSpc>
              <a:spcBef>
                <a:spcPts val="1200"/>
              </a:spcBef>
              <a:spcAft>
                <a:spcPts val="0"/>
              </a:spcAft>
              <a:buSzPts val="770"/>
              <a:buNone/>
            </a:pPr>
            <a:r>
              <a:rPr lang="en-GB" sz="1560">
                <a:solidFill>
                  <a:srgbClr val="000000"/>
                </a:solidFill>
              </a:rPr>
              <a:t>     i. Edge configurations</a:t>
            </a:r>
            <a:r>
              <a:rPr lang="en-GB" sz="1560">
                <a:solidFill>
                  <a:schemeClr val="dk1"/>
                </a:solidFill>
              </a:rPr>
              <a:t>(Host, Applcm, Apprule, Appstore) for selected tenant</a:t>
            </a:r>
            <a:r>
              <a:rPr lang="en-GB" sz="1560">
                <a:solidFill>
                  <a:srgbClr val="000000"/>
                </a:solidFill>
              </a:rPr>
              <a:t>.</a:t>
            </a:r>
            <a:endParaRPr sz="1560">
              <a:solidFill>
                <a:srgbClr val="000000"/>
              </a:solidFill>
            </a:endParaRPr>
          </a:p>
          <a:p>
            <a:pPr marL="457200" lvl="0" indent="0" algn="l" rtl="0">
              <a:lnSpc>
                <a:spcPct val="95000"/>
              </a:lnSpc>
              <a:spcBef>
                <a:spcPts val="1200"/>
              </a:spcBef>
              <a:spcAft>
                <a:spcPts val="0"/>
              </a:spcAft>
              <a:buSzPts val="770"/>
              <a:buNone/>
            </a:pPr>
            <a:r>
              <a:rPr lang="en-GB" sz="1560">
                <a:solidFill>
                  <a:srgbClr val="000000"/>
                </a:solidFill>
              </a:rPr>
              <a:t>     ii. Application package distribution </a:t>
            </a:r>
            <a:r>
              <a:rPr lang="en-GB" sz="1560">
                <a:solidFill>
                  <a:schemeClr val="dk1"/>
                </a:solidFill>
              </a:rPr>
              <a:t>for selected tenant.</a:t>
            </a:r>
            <a:endParaRPr sz="1560">
              <a:solidFill>
                <a:srgbClr val="000000"/>
              </a:solidFill>
            </a:endParaRPr>
          </a:p>
          <a:p>
            <a:pPr marL="457200" lvl="0" indent="0" algn="l" rtl="0">
              <a:lnSpc>
                <a:spcPct val="95000"/>
              </a:lnSpc>
              <a:spcBef>
                <a:spcPts val="1200"/>
              </a:spcBef>
              <a:spcAft>
                <a:spcPts val="0"/>
              </a:spcAft>
              <a:buSzPts val="770"/>
              <a:buNone/>
            </a:pPr>
            <a:r>
              <a:rPr lang="en-GB" sz="1560">
                <a:solidFill>
                  <a:srgbClr val="000000"/>
                </a:solidFill>
              </a:rPr>
              <a:t>     iii. Application LCM operations </a:t>
            </a:r>
            <a:r>
              <a:rPr lang="en-GB" sz="1560">
                <a:solidFill>
                  <a:schemeClr val="dk1"/>
                </a:solidFill>
              </a:rPr>
              <a:t>for selected tenant</a:t>
            </a:r>
            <a:r>
              <a:rPr lang="en-GB" sz="1560">
                <a:solidFill>
                  <a:srgbClr val="000000"/>
                </a:solidFill>
              </a:rPr>
              <a:t>. </a:t>
            </a:r>
            <a:endParaRPr sz="1560">
              <a:solidFill>
                <a:srgbClr val="000000"/>
              </a:solidFill>
            </a:endParaRPr>
          </a:p>
          <a:p>
            <a:pPr marL="457200" lvl="0" indent="0" algn="l" rtl="0">
              <a:lnSpc>
                <a:spcPct val="95000"/>
              </a:lnSpc>
              <a:spcBef>
                <a:spcPts val="1200"/>
              </a:spcBef>
              <a:spcAft>
                <a:spcPts val="0"/>
              </a:spcAft>
              <a:buSzPts val="770"/>
              <a:buNone/>
            </a:pPr>
            <a:r>
              <a:rPr lang="en-GB" sz="1560">
                <a:solidFill>
                  <a:schemeClr val="dk1"/>
                </a:solidFill>
              </a:rPr>
              <a:t>     iv. Query host KPI and capabilities for selected tenant.</a:t>
            </a:r>
            <a:endParaRPr sz="1560">
              <a:solidFill>
                <a:schemeClr val="dk1"/>
              </a:solidFill>
            </a:endParaRPr>
          </a:p>
          <a:p>
            <a:pPr marL="457200" lvl="0" indent="0" algn="l" rtl="0">
              <a:lnSpc>
                <a:spcPct val="95000"/>
              </a:lnSpc>
              <a:spcBef>
                <a:spcPts val="1200"/>
              </a:spcBef>
              <a:spcAft>
                <a:spcPts val="0"/>
              </a:spcAft>
              <a:buSzPts val="770"/>
              <a:buNone/>
            </a:pPr>
            <a:r>
              <a:rPr lang="en-GB" sz="1560">
                <a:solidFill>
                  <a:schemeClr val="dk1"/>
                </a:solidFill>
              </a:rPr>
              <a:t>     v.  Query distribution status of application packages of all tenants.</a:t>
            </a:r>
            <a:endParaRPr sz="1560">
              <a:solidFill>
                <a:schemeClr val="dk1"/>
              </a:solidFill>
            </a:endParaRPr>
          </a:p>
          <a:p>
            <a:pPr marL="457200" lvl="0" indent="0" algn="l" rtl="0">
              <a:lnSpc>
                <a:spcPct val="95000"/>
              </a:lnSpc>
              <a:spcBef>
                <a:spcPts val="1200"/>
              </a:spcBef>
              <a:spcAft>
                <a:spcPts val="0"/>
              </a:spcAft>
              <a:buSzPts val="770"/>
              <a:buNone/>
            </a:pPr>
            <a:r>
              <a:rPr lang="en-GB" sz="1560">
                <a:solidFill>
                  <a:schemeClr val="dk1"/>
                </a:solidFill>
              </a:rPr>
              <a:t>     vi. Query application instance info records of all tenants.  </a:t>
            </a:r>
            <a:endParaRPr sz="1560">
              <a:solidFill>
                <a:schemeClr val="dk1"/>
              </a:solidFill>
            </a:endParaRPr>
          </a:p>
          <a:p>
            <a:pPr marL="457200" lvl="0" indent="0" algn="l" rtl="0">
              <a:lnSpc>
                <a:spcPct val="95000"/>
              </a:lnSpc>
              <a:spcBef>
                <a:spcPts val="1200"/>
              </a:spcBef>
              <a:spcAft>
                <a:spcPts val="0"/>
              </a:spcAft>
              <a:buSzPts val="770"/>
              <a:buNone/>
            </a:pPr>
            <a:r>
              <a:rPr lang="en-GB" sz="1560">
                <a:solidFill>
                  <a:schemeClr val="dk1"/>
                </a:solidFill>
              </a:rPr>
              <a:t>     vii. Query edge configurations(Host, Applcm, Apprule, Appstore) of all tenants.</a:t>
            </a:r>
            <a:endParaRPr sz="15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marL="457200" lvl="0" indent="0" algn="l" rtl="0">
              <a:lnSpc>
                <a:spcPct val="95000"/>
              </a:lnSpc>
              <a:spcBef>
                <a:spcPts val="1200"/>
              </a:spcBef>
              <a:spcAft>
                <a:spcPts val="0"/>
              </a:spcAft>
              <a:buSzPts val="770"/>
              <a:buNone/>
            </a:pPr>
            <a:r>
              <a:rPr lang="en-GB" sz="1560">
                <a:solidFill>
                  <a:srgbClr val="000000"/>
                </a:solidFill>
              </a:rPr>
              <a:t>          </a:t>
            </a:r>
            <a:endParaRPr sz="1560">
              <a:solidFill>
                <a:srgbClr val="000000"/>
              </a:solidFill>
            </a:endParaRPr>
          </a:p>
          <a:p>
            <a:pPr marL="457200" lvl="0" indent="0" algn="l" rtl="0">
              <a:lnSpc>
                <a:spcPct val="95000"/>
              </a:lnSpc>
              <a:spcBef>
                <a:spcPts val="1200"/>
              </a:spcBef>
              <a:spcAft>
                <a:spcPts val="1200"/>
              </a:spcAft>
              <a:buSzPts val="770"/>
              <a:buNone/>
            </a:pPr>
            <a:endParaRPr sz="1560">
              <a:solidFill>
                <a:srgbClr val="000000"/>
              </a:solidFill>
            </a:endParaRPr>
          </a:p>
        </p:txBody>
      </p:sp>
      <p:grpSp>
        <p:nvGrpSpPr>
          <p:cNvPr id="292" name="Google Shape;292;p29"/>
          <p:cNvGrpSpPr/>
          <p:nvPr/>
        </p:nvGrpSpPr>
        <p:grpSpPr>
          <a:xfrm>
            <a:off x="7728367" y="2143075"/>
            <a:ext cx="1095950" cy="1238250"/>
            <a:chOff x="4856017" y="772675"/>
            <a:chExt cx="1095950" cy="1238250"/>
          </a:xfrm>
        </p:grpSpPr>
        <p:pic>
          <p:nvPicPr>
            <p:cNvPr id="293" name="Google Shape;293;p29"/>
            <p:cNvPicPr preferRelativeResize="0"/>
            <p:nvPr/>
          </p:nvPicPr>
          <p:blipFill rotWithShape="1">
            <a:blip r:embed="rId1"/>
            <a:srcRect r="66841"/>
            <a:stretch>
              <a:fillRect/>
            </a:stretch>
          </p:blipFill>
          <p:spPr>
            <a:xfrm>
              <a:off x="4856017" y="772675"/>
              <a:ext cx="1095950" cy="1238250"/>
            </a:xfrm>
            <a:prstGeom prst="rect">
              <a:avLst/>
            </a:prstGeom>
            <a:noFill/>
            <a:ln>
              <a:noFill/>
            </a:ln>
          </p:spPr>
        </p:pic>
        <p:sp>
          <p:nvSpPr>
            <p:cNvPr id="294" name="Google Shape;294;p29"/>
            <p:cNvSpPr txBox="1"/>
            <p:nvPr/>
          </p:nvSpPr>
          <p:spPr>
            <a:xfrm>
              <a:off x="5014350" y="1547225"/>
              <a:ext cx="840000" cy="3387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t>Admin</a:t>
              </a:r>
              <a:endParaRPr sz="1000"/>
            </a:p>
          </p:txBody>
        </p:sp>
      </p:grpSp>
      <p:sp>
        <p:nvSpPr>
          <p:cNvPr id="295" name="Google Shape;295;p29"/>
          <p:cNvSpPr txBox="1"/>
          <p:nvPr/>
        </p:nvSpPr>
        <p:spPr>
          <a:xfrm>
            <a:off x="7195361" y="521225"/>
            <a:ext cx="228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30"/>
          <p:cNvSpPr txBox="1"/>
          <p:nvPr/>
        </p:nvSpPr>
        <p:spPr>
          <a:xfrm>
            <a:off x="0" y="48768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https://docs.openstack.org/ocata/user-guide/dashboard-log-in.html</a:t>
            </a:r>
            <a:endParaRPr lang="en-GB"/>
          </a:p>
        </p:txBody>
      </p:sp>
      <p:sp>
        <p:nvSpPr>
          <p:cNvPr id="301" name="Google Shape;301;p30"/>
          <p:cNvSpPr txBox="1"/>
          <p:nvPr/>
        </p:nvSpPr>
        <p:spPr>
          <a:xfrm>
            <a:off x="126700" y="157625"/>
            <a:ext cx="8485800" cy="4002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1500"/>
              </a:spcBef>
              <a:spcAft>
                <a:spcPts val="800"/>
              </a:spcAft>
              <a:buNone/>
            </a:pPr>
            <a:r>
              <a:rPr lang="en-GB" b="1"/>
              <a:t>Administrators(system admin, project admin, domain admin)</a:t>
            </a:r>
            <a:endParaRPr sz="2250" b="1">
              <a:solidFill>
                <a:srgbClr val="2A4E68"/>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302" name="Google Shape;302;p30"/>
          <p:cNvSpPr txBox="1"/>
          <p:nvPr/>
        </p:nvSpPr>
        <p:spPr>
          <a:xfrm>
            <a:off x="228600" y="609600"/>
            <a:ext cx="8754600" cy="492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U</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sers with </a:t>
            </a:r>
            <a:r>
              <a:rPr lang="en-GB" sz="1250" b="1">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rPr>
              <a:t>admin</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on the </a:t>
            </a:r>
            <a:r>
              <a:rPr lang="en-GB" sz="1250"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system</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should be able to manage every aspect of the deployment.</a:t>
            </a: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Users with </a:t>
            </a:r>
            <a:r>
              <a:rPr lang="en-GB" sz="1250" b="1">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rPr>
              <a:t>admin</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on a </a:t>
            </a:r>
            <a:r>
              <a:rPr lang="en-GB" sz="1250"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project</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shouldn’t be able to manage things outside the project because it would violate the tenancy of their role assignment</a:t>
            </a: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50" i="1">
                <a:solidFill>
                  <a:srgbClr val="333333"/>
                </a:solidFill>
                <a:highlight>
                  <a:srgbClr val="FFFFFF"/>
                </a:highlight>
                <a:latin typeface="Roboto" panose="02000000000000000000"/>
                <a:ea typeface="Roboto" panose="02000000000000000000"/>
                <a:cs typeface="Roboto" panose="02000000000000000000"/>
                <a:sym typeface="Roboto" panose="02000000000000000000"/>
              </a:rPr>
              <a:t>System administrators</a:t>
            </a: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are allowed to manage every resource</a:t>
            </a: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0000"/>
              </a:lnSpc>
              <a:spcBef>
                <a:spcPts val="1500"/>
              </a:spcBef>
              <a:spcAft>
                <a:spcPts val="0"/>
              </a:spcAft>
              <a:buNone/>
            </a:pPr>
            <a:r>
              <a:rPr lang="en-GB" b="1"/>
              <a:t>Domain Administrators:</a:t>
            </a:r>
            <a:endParaRPr b="1"/>
          </a:p>
          <a:p>
            <a:pPr marL="0" marR="0" lvl="0" indent="0" algn="l" rtl="0">
              <a:lnSpc>
                <a:spcPct val="115000"/>
              </a:lnSpc>
              <a:spcBef>
                <a:spcPts val="800"/>
              </a:spcBef>
              <a:spcAft>
                <a:spcPts val="0"/>
              </a:spcAft>
              <a:buNone/>
            </a:pP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marR="0" lvl="0" indent="0" algn="l" rtl="0">
              <a:lnSpc>
                <a:spcPct val="115000"/>
              </a:lnSpc>
              <a:spcBef>
                <a:spcPts val="800"/>
              </a:spcBef>
              <a:spcAft>
                <a:spcPts val="0"/>
              </a:spcAft>
              <a:buNone/>
            </a:pPr>
            <a:r>
              <a:rPr lang="en-GB" sz="12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Domain administrators aren’t allowed to access system-specific resources or resources outside their domain. Users that need control over project, group, and user creation are a great fit for domain administrators</a:t>
            </a:r>
            <a:r>
              <a:rPr lang="en-GB" sz="1050">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endParaRPr sz="10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0000"/>
              </a:lnSpc>
              <a:spcBef>
                <a:spcPts val="1500"/>
              </a:spcBef>
              <a:spcAft>
                <a:spcPts val="0"/>
              </a:spcAft>
              <a:buNone/>
            </a:pPr>
            <a:endParaRPr b="1"/>
          </a:p>
          <a:p>
            <a:pPr marL="0" lvl="0" indent="0" algn="l" rtl="0">
              <a:lnSpc>
                <a:spcPct val="115000"/>
              </a:lnSpc>
              <a:spcBef>
                <a:spcPts val="800"/>
              </a:spcBef>
              <a:spcAft>
                <a:spcPts val="0"/>
              </a:spcAft>
              <a:buClr>
                <a:schemeClr val="dk1"/>
              </a:buClr>
              <a:buSzPts val="1100"/>
              <a:buFont typeface="Arial" panose="020B0604020202020204"/>
              <a:buNone/>
            </a:pPr>
            <a:endParaRPr sz="12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80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None/>
            </a:pPr>
            <a:endParaRPr sz="105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303" name="Google Shape;303;p30"/>
          <p:cNvPicPr preferRelativeResize="0"/>
          <p:nvPr/>
        </p:nvPicPr>
        <p:blipFill>
          <a:blip r:embed="rId1"/>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309" name="Google Shape;309;p3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grpSp>
        <p:nvGrpSpPr>
          <p:cNvPr id="310" name="Google Shape;310;p31"/>
          <p:cNvGrpSpPr/>
          <p:nvPr/>
        </p:nvGrpSpPr>
        <p:grpSpPr>
          <a:xfrm>
            <a:off x="6779608" y="3056850"/>
            <a:ext cx="1095950" cy="1238250"/>
            <a:chOff x="7135858" y="3514950"/>
            <a:chExt cx="1095950" cy="1238250"/>
          </a:xfrm>
        </p:grpSpPr>
        <p:pic>
          <p:nvPicPr>
            <p:cNvPr id="311" name="Google Shape;311;p31"/>
            <p:cNvPicPr preferRelativeResize="0"/>
            <p:nvPr/>
          </p:nvPicPr>
          <p:blipFill rotWithShape="1">
            <a:blip r:embed="rId1"/>
            <a:srcRect l="66841"/>
            <a:stretch>
              <a:fillRect/>
            </a:stretch>
          </p:blipFill>
          <p:spPr>
            <a:xfrm>
              <a:off x="7135858" y="3514950"/>
              <a:ext cx="1095950" cy="1238250"/>
            </a:xfrm>
            <a:prstGeom prst="rect">
              <a:avLst/>
            </a:prstGeom>
            <a:noFill/>
            <a:ln>
              <a:noFill/>
            </a:ln>
          </p:spPr>
        </p:pic>
        <p:sp>
          <p:nvSpPr>
            <p:cNvPr id="312" name="Google Shape;312;p31"/>
            <p:cNvSpPr txBox="1"/>
            <p:nvPr/>
          </p:nvSpPr>
          <p:spPr>
            <a:xfrm>
              <a:off x="7263825" y="4230175"/>
              <a:ext cx="840000" cy="3387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CC4125"/>
                </a:solidFill>
              </a:rPr>
              <a:t>Requirement description</a:t>
            </a:r>
            <a:endParaRPr b="1">
              <a:solidFill>
                <a:srgbClr val="CC4125"/>
              </a:solidFill>
            </a:endParaRPr>
          </a:p>
        </p:txBody>
      </p:sp>
      <p:sp>
        <p:nvSpPr>
          <p:cNvPr id="61" name="Google Shape;61;p14"/>
          <p:cNvSpPr txBox="1"/>
          <p:nvPr>
            <p:ph type="body" idx="1"/>
          </p:nvPr>
        </p:nvSpPr>
        <p:spPr>
          <a:xfrm>
            <a:off x="311700" y="125932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None/>
            </a:pPr>
            <a:endParaRPr sz="1900" b="1">
              <a:solidFill>
                <a:schemeClr val="dk1"/>
              </a:solidFill>
            </a:endParaRPr>
          </a:p>
          <a:p>
            <a:pPr marL="0" lvl="0" indent="0" algn="l" rtl="0">
              <a:lnSpc>
                <a:spcPct val="100000"/>
              </a:lnSpc>
              <a:spcBef>
                <a:spcPts val="0"/>
              </a:spcBef>
              <a:spcAft>
                <a:spcPts val="0"/>
              </a:spcAft>
              <a:buNone/>
            </a:pPr>
            <a:r>
              <a:rPr lang="en-GB" sz="1900" b="1">
                <a:solidFill>
                  <a:schemeClr val="dk1"/>
                </a:solidFill>
                <a:uFill>
                  <a:noFill/>
                </a:uFill>
                <a:hlinkClick r:id="rId1"/>
              </a:rPr>
              <a:t>【</a:t>
            </a:r>
            <a:r>
              <a:rPr lang="en-GB" sz="1900" b="1">
                <a:solidFill>
                  <a:schemeClr val="dk1"/>
                </a:solidFill>
                <a:uFill>
                  <a:noFill/>
                </a:uFill>
                <a:hlinkClick r:id="rId1"/>
              </a:rPr>
              <a:t>Mecm】Mecm应用支持分权控制，区分不同角色进行差异化功能展现MECM Support </a:t>
            </a:r>
            <a:endParaRPr lang="en-GB" sz="1900" b="1">
              <a:solidFill>
                <a:schemeClr val="dk1"/>
              </a:solidFill>
              <a:uFill>
                <a:noFill/>
              </a:uFill>
            </a:endParaRPr>
          </a:p>
          <a:p>
            <a:pPr marL="0" lvl="0" indent="0" algn="l" rtl="0">
              <a:lnSpc>
                <a:spcPct val="100000"/>
              </a:lnSpc>
              <a:spcBef>
                <a:spcPts val="0"/>
              </a:spcBef>
              <a:spcAft>
                <a:spcPts val="0"/>
              </a:spcAft>
              <a:buNone/>
            </a:pPr>
            <a:r>
              <a:rPr lang="en-GB"/>
              <a:t>  </a:t>
            </a:r>
            <a:r>
              <a:rPr lang="en-GB" sz="1900" b="1">
                <a:solidFill>
                  <a:schemeClr val="dk1"/>
                </a:solidFill>
                <a:uFill>
                  <a:noFill/>
                </a:uFill>
                <a:hlinkClick r:id="rId1"/>
              </a:rPr>
              <a:t>Administrator/Tenant/Guest Role</a:t>
            </a:r>
            <a:endParaRPr sz="1900" b="1">
              <a:solidFill>
                <a:schemeClr val="dk1"/>
              </a:solidFill>
            </a:endParaRPr>
          </a:p>
          <a:p>
            <a:pPr marL="0" lvl="0" indent="0" algn="l" rtl="0">
              <a:lnSpc>
                <a:spcPct val="100000"/>
              </a:lnSpc>
              <a:spcBef>
                <a:spcPts val="0"/>
              </a:spcBef>
              <a:spcAft>
                <a:spcPts val="0"/>
              </a:spcAft>
              <a:buNone/>
            </a:pPr>
            <a:endParaRPr sz="1900" b="1">
              <a:solidFill>
                <a:schemeClr val="dk1"/>
              </a:solidFill>
            </a:endParaRPr>
          </a:p>
          <a:p>
            <a:pPr marL="0" lvl="0" indent="0" algn="l" rtl="0">
              <a:lnSpc>
                <a:spcPct val="100000"/>
              </a:lnSpc>
              <a:spcBef>
                <a:spcPts val="0"/>
              </a:spcBef>
              <a:spcAft>
                <a:spcPts val="0"/>
              </a:spcAft>
              <a:buNone/>
            </a:pPr>
            <a:endParaRPr sz="1900" b="1">
              <a:solidFill>
                <a:schemeClr val="dk1"/>
              </a:solidFill>
            </a:endParaRPr>
          </a:p>
          <a:p>
            <a:pPr marL="0" lvl="0" indent="0" algn="l" rtl="0">
              <a:lnSpc>
                <a:spcPct val="100000"/>
              </a:lnSpc>
              <a:spcBef>
                <a:spcPts val="0"/>
              </a:spcBef>
              <a:spcAft>
                <a:spcPts val="0"/>
              </a:spcAft>
              <a:buNone/>
            </a:pPr>
            <a:r>
              <a:rPr lang="en-GB" sz="1900" b="1">
                <a:solidFill>
                  <a:schemeClr val="dk1"/>
                </a:solidFill>
              </a:rPr>
              <a:t>MECM Administrator Role:</a:t>
            </a:r>
            <a:endParaRPr sz="1900" b="1">
              <a:solidFill>
                <a:schemeClr val="dk1"/>
              </a:solidFill>
            </a:endParaRPr>
          </a:p>
          <a:p>
            <a:pPr marL="0" lvl="0" indent="0" algn="l" rtl="0">
              <a:lnSpc>
                <a:spcPct val="100000"/>
              </a:lnSpc>
              <a:spcBef>
                <a:spcPts val="0"/>
              </a:spcBef>
              <a:spcAft>
                <a:spcPts val="0"/>
              </a:spcAft>
              <a:buNone/>
            </a:pPr>
            <a:endParaRPr sz="1900" b="1">
              <a:solidFill>
                <a:schemeClr val="dk1"/>
              </a:solidFill>
            </a:endParaRPr>
          </a:p>
          <a:p>
            <a:pPr marL="0" lvl="0" indent="0" algn="l" rtl="0">
              <a:lnSpc>
                <a:spcPct val="100000"/>
              </a:lnSpc>
              <a:spcBef>
                <a:spcPts val="0"/>
              </a:spcBef>
              <a:spcAft>
                <a:spcPts val="0"/>
              </a:spcAft>
              <a:buNone/>
            </a:pPr>
            <a:r>
              <a:rPr lang="en-GB" sz="2185">
                <a:solidFill>
                  <a:schemeClr val="dk1"/>
                </a:solidFill>
              </a:rPr>
              <a:t>    A</a:t>
            </a:r>
            <a:r>
              <a:rPr lang="en-GB" sz="1985">
                <a:solidFill>
                  <a:schemeClr val="dk1"/>
                </a:solidFill>
              </a:rPr>
              <a:t>dministration role support is required to have better control over underlying infrastructure and also resources of all the tenants.</a:t>
            </a:r>
            <a:endParaRPr sz="1985">
              <a:solidFill>
                <a:schemeClr val="dk1"/>
              </a:solidFill>
            </a:endParaRPr>
          </a:p>
          <a:p>
            <a:pPr marL="0" lvl="0" indent="0" algn="l" rtl="0">
              <a:lnSpc>
                <a:spcPct val="100000"/>
              </a:lnSpc>
              <a:spcBef>
                <a:spcPts val="0"/>
              </a:spcBef>
              <a:spcAft>
                <a:spcPts val="0"/>
              </a:spcAft>
              <a:buNone/>
            </a:pPr>
            <a:endParaRPr sz="2600">
              <a:solidFill>
                <a:schemeClr val="dk1"/>
              </a:solidFill>
            </a:endParaRPr>
          </a:p>
          <a:p>
            <a:pPr marL="0" marR="0" lvl="0" indent="0" algn="l" rtl="0">
              <a:lnSpc>
                <a:spcPct val="100000"/>
              </a:lnSpc>
              <a:spcBef>
                <a:spcPts val="0"/>
              </a:spcBef>
              <a:spcAft>
                <a:spcPts val="0"/>
              </a:spcAft>
              <a:buNone/>
            </a:pPr>
            <a:endParaRPr sz="1985">
              <a:solidFill>
                <a:schemeClr val="dk1"/>
              </a:solidFill>
            </a:endParaRPr>
          </a:p>
          <a:p>
            <a:pPr marL="0" marR="0" lvl="0" indent="0" algn="l" rtl="0">
              <a:lnSpc>
                <a:spcPct val="100000"/>
              </a:lnSpc>
              <a:spcBef>
                <a:spcPts val="0"/>
              </a:spcBef>
              <a:spcAft>
                <a:spcPts val="0"/>
              </a:spcAft>
              <a:buNone/>
            </a:pPr>
            <a:r>
              <a:rPr lang="en-GB" sz="1985">
                <a:solidFill>
                  <a:schemeClr val="dk1"/>
                </a:solidFill>
              </a:rPr>
              <a:t>Currently MECM support following roles</a:t>
            </a:r>
            <a:endParaRPr sz="1985">
              <a:solidFill>
                <a:schemeClr val="dk1"/>
              </a:solidFill>
            </a:endParaRPr>
          </a:p>
          <a:p>
            <a:pPr marL="457200" marR="0" lvl="0" indent="-326390" algn="l" rtl="0">
              <a:lnSpc>
                <a:spcPct val="100000"/>
              </a:lnSpc>
              <a:spcBef>
                <a:spcPts val="0"/>
              </a:spcBef>
              <a:spcAft>
                <a:spcPts val="0"/>
              </a:spcAft>
              <a:buClr>
                <a:schemeClr val="dk1"/>
              </a:buClr>
              <a:buSzPct val="100000"/>
              <a:buAutoNum type="arabicPeriod"/>
            </a:pPr>
            <a:r>
              <a:rPr lang="en-GB" sz="1985" b="1">
                <a:solidFill>
                  <a:schemeClr val="dk1"/>
                </a:solidFill>
              </a:rPr>
              <a:t>Tenant</a:t>
            </a:r>
            <a:r>
              <a:rPr lang="en-GB" sz="1985">
                <a:solidFill>
                  <a:schemeClr val="dk1"/>
                </a:solidFill>
              </a:rPr>
              <a:t>                      already supported in v0.9 </a:t>
            </a:r>
            <a:endParaRPr sz="1985">
              <a:solidFill>
                <a:schemeClr val="dk1"/>
              </a:solidFill>
            </a:endParaRPr>
          </a:p>
          <a:p>
            <a:pPr marL="457200" marR="0" lvl="0" indent="-326390" algn="l" rtl="0">
              <a:lnSpc>
                <a:spcPct val="100000"/>
              </a:lnSpc>
              <a:spcBef>
                <a:spcPts val="0"/>
              </a:spcBef>
              <a:spcAft>
                <a:spcPts val="0"/>
              </a:spcAft>
              <a:buClr>
                <a:schemeClr val="dk1"/>
              </a:buClr>
              <a:buSzPct val="100000"/>
              <a:buAutoNum type="arabicPeriod"/>
            </a:pPr>
            <a:r>
              <a:rPr lang="en-GB" sz="1985" b="1">
                <a:solidFill>
                  <a:schemeClr val="dk1"/>
                </a:solidFill>
              </a:rPr>
              <a:t>Guest   </a:t>
            </a:r>
            <a:r>
              <a:rPr lang="en-GB" sz="1985">
                <a:solidFill>
                  <a:schemeClr val="dk1"/>
                </a:solidFill>
              </a:rPr>
              <a:t>                    already supported in v1.0</a:t>
            </a:r>
            <a:endParaRPr sz="1600">
              <a:solidFill>
                <a:srgbClr val="000000"/>
              </a:solidFill>
            </a:endParaRPr>
          </a:p>
          <a:p>
            <a:pPr marL="0" lvl="0" indent="0" algn="l" rtl="0">
              <a:spcBef>
                <a:spcPts val="0"/>
              </a:spcBef>
              <a:spcAft>
                <a:spcPts val="0"/>
              </a:spcAft>
              <a:buNone/>
            </a:pPr>
            <a:endParaRPr sz="1600">
              <a:solidFill>
                <a:srgbClr val="000000"/>
              </a:solidFill>
            </a:endParaRPr>
          </a:p>
          <a:p>
            <a:pPr marL="457200" lvl="0" indent="0" algn="l" rtl="0">
              <a:spcBef>
                <a:spcPts val="1200"/>
              </a:spcBef>
              <a:spcAft>
                <a:spcPts val="120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32"/>
          <p:cNvSpPr txBox="1"/>
          <p:nvPr>
            <p:ph type="body" idx="1"/>
          </p:nvPr>
        </p:nvSpPr>
        <p:spPr>
          <a:xfrm rot="-1557203">
            <a:off x="-315559" y="525165"/>
            <a:ext cx="8520710" cy="34165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                                                        Backup slides</a:t>
            </a:r>
            <a:endParaRPr sz="4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MECM </a:t>
            </a:r>
            <a:r>
              <a:rPr lang="en-GB"/>
              <a:t>Administrator</a:t>
            </a:r>
            <a:r>
              <a:rPr lang="en-GB"/>
              <a:t> user role support - soln 1</a:t>
            </a:r>
            <a:endParaRPr lang="en-GB"/>
          </a:p>
        </p:txBody>
      </p:sp>
      <p:sp>
        <p:nvSpPr>
          <p:cNvPr id="323" name="Google Shape;323;p3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Allow A</a:t>
            </a:r>
            <a:r>
              <a:rPr lang="en-GB"/>
              <a:t>dmin to have full access rights on all tenant’s resources.</a:t>
            </a:r>
            <a:endParaRPr lang="en-GB"/>
          </a:p>
          <a:p>
            <a:pPr marL="457200" lvl="0" indent="-342900" algn="l" rtl="0">
              <a:spcBef>
                <a:spcPts val="0"/>
              </a:spcBef>
              <a:spcAft>
                <a:spcPts val="0"/>
              </a:spcAft>
              <a:buSzPts val="1800"/>
              <a:buChar char="➢"/>
            </a:pPr>
            <a:r>
              <a:rPr lang="en-GB"/>
              <a:t>Allow </a:t>
            </a:r>
            <a:r>
              <a:rPr lang="en-GB"/>
              <a:t>Admin to view all the tenants (query user-mgmt for all tenants info).</a:t>
            </a:r>
            <a:endParaRPr lang="en-GB"/>
          </a:p>
          <a:p>
            <a:pPr marL="457200" lvl="0" indent="-342900" algn="l" rtl="0">
              <a:spcBef>
                <a:spcPts val="0"/>
              </a:spcBef>
              <a:spcAft>
                <a:spcPts val="0"/>
              </a:spcAft>
              <a:buSzPts val="1800"/>
              <a:buChar char="➢"/>
            </a:pPr>
            <a:r>
              <a:rPr lang="en-GB"/>
              <a:t>Allow Admin to perform app/update/delete action(config/lcm) on any selected tenant.</a:t>
            </a:r>
            <a:endParaRPr lang="en-GB"/>
          </a:p>
          <a:p>
            <a:pPr marL="457200" lvl="0" indent="-342900" algn="l" rtl="0">
              <a:spcBef>
                <a:spcPts val="0"/>
              </a:spcBef>
              <a:spcAft>
                <a:spcPts val="0"/>
              </a:spcAft>
              <a:buSzPts val="1800"/>
              <a:buChar char="➢"/>
            </a:pPr>
            <a:r>
              <a:rPr lang="en-GB"/>
              <a:t>Allow admin to view configurations, distribution/deployment info of all tenants.</a:t>
            </a:r>
            <a:endParaRPr lang="en-GB"/>
          </a:p>
          <a:p>
            <a:pPr marL="457200" lvl="0" indent="-342900" algn="l" rtl="0">
              <a:spcBef>
                <a:spcPts val="0"/>
              </a:spcBef>
              <a:spcAft>
                <a:spcPts val="0"/>
              </a:spcAft>
              <a:buSzPts val="1800"/>
              <a:buChar char="➢"/>
            </a:pPr>
            <a:r>
              <a:rPr lang="en-GB"/>
              <a:t>Allow admin to</a:t>
            </a:r>
            <a:r>
              <a:rPr lang="en-GB" b="1"/>
              <a:t> add</a:t>
            </a:r>
            <a:r>
              <a:rPr lang="en-GB"/>
              <a:t>/update/delete edge configuration i.e, Applcm, AppruleMgr, AppStore, MecHost for a particular tenant.</a:t>
            </a:r>
            <a:endParaRPr lang="en-GB"/>
          </a:p>
          <a:p>
            <a:pPr marL="0" lvl="0" indent="0" algn="l" rtl="0">
              <a:spcBef>
                <a:spcPts val="1200"/>
              </a:spcBef>
              <a:spcAft>
                <a:spcPts val="0"/>
              </a:spcAft>
              <a:buNone/>
            </a:pPr>
          </a:p>
          <a:p>
            <a:pPr marL="0" lvl="0" indent="0" algn="l" rtl="0">
              <a:spcBef>
                <a:spcPts val="1200"/>
              </a:spcBef>
              <a:spcAft>
                <a:spcPts val="1200"/>
              </a:spcAft>
              <a:buNone/>
            </a:pPr>
            <a:r>
              <a:rPr lang="en-GB"/>
              <a:t>Note: Allow only admin to create edge configurations(applcm, apprule, mechost, appstore).</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Interface change to support admin operations.</a:t>
            </a:r>
            <a:endParaRPr lang="en-GB"/>
          </a:p>
        </p:txBody>
      </p:sp>
      <p:sp>
        <p:nvSpPr>
          <p:cNvPr id="329" name="Google Shape;329;p3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p>
          <a:p>
            <a:pPr marL="457200" lvl="0" indent="-325755" algn="l" rtl="0">
              <a:spcBef>
                <a:spcPts val="1200"/>
              </a:spcBef>
              <a:spcAft>
                <a:spcPts val="0"/>
              </a:spcAft>
              <a:buSzPct val="100000"/>
              <a:buAutoNum type="arabicPeriod"/>
            </a:pPr>
            <a:r>
              <a:rPr lang="en-GB"/>
              <a:t>Allow admin to add/update/delete edge configuration i.e, Applcm, AppruleMgr, AppStore, MecHost for a particular selected tenant with role as MECM_admin in the token.</a:t>
            </a:r>
            <a:endParaRPr lang="en-GB"/>
          </a:p>
          <a:p>
            <a:pPr marL="457200" lvl="0" indent="-325755" algn="l" rtl="0">
              <a:spcBef>
                <a:spcPts val="0"/>
              </a:spcBef>
              <a:spcAft>
                <a:spcPts val="0"/>
              </a:spcAft>
              <a:buSzPct val="100000"/>
              <a:buAutoNum type="arabicPeriod"/>
            </a:pPr>
            <a:r>
              <a:rPr lang="en-GB"/>
              <a:t>mecm-fe has to form mecm-be URL’s with the admin selected tenant ID for any actions </a:t>
            </a:r>
            <a:r>
              <a:rPr lang="en-GB"/>
              <a:t>(edge config i.e, Applcm, AppruleMge, AppStore, MecHost, application lcm operations and app rule configurations) or can delete tenant-id from URL’s and make tenant-id part of header.</a:t>
            </a:r>
            <a:endParaRPr lang="en-GB"/>
          </a:p>
          <a:p>
            <a:pPr marL="457200" lvl="0" indent="-325755" algn="l" rtl="0">
              <a:spcBef>
                <a:spcPts val="0"/>
              </a:spcBef>
              <a:spcAft>
                <a:spcPts val="0"/>
              </a:spcAft>
              <a:buSzPct val="100000"/>
              <a:buAutoNum type="arabicPeriod"/>
            </a:pPr>
            <a:r>
              <a:rPr lang="en-GB"/>
              <a:t>mecm-be should provide new interface to query all the tenants configurations, distribution info and deployment informations etc… when user role is MECM_admin in the token</a:t>
            </a:r>
            <a:endParaRPr lang="en-GB"/>
          </a:p>
          <a:p>
            <a:pPr marL="457200" lvl="0" indent="-325755" algn="l" rtl="0">
              <a:spcBef>
                <a:spcPts val="0"/>
              </a:spcBef>
              <a:spcAft>
                <a:spcPts val="0"/>
              </a:spcAft>
              <a:buSzPct val="100000"/>
              <a:buAutoNum type="arabicPeriod"/>
            </a:pPr>
            <a:r>
              <a:rPr lang="en-GB"/>
              <a:t>Modify all query interfaces to include tenant id in the response body.</a:t>
            </a:r>
            <a:endParaRPr lang="en-GB"/>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MECM Administrator user support - Soln 2</a:t>
            </a:r>
            <a:endParaRPr lang="en-GB"/>
          </a:p>
        </p:txBody>
      </p:sp>
      <p:sp>
        <p:nvSpPr>
          <p:cNvPr id="335" name="Google Shape;335;p3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Allow Admin to have full access rights on tenants resources.</a:t>
            </a:r>
            <a:endParaRPr lang="en-GB"/>
          </a:p>
          <a:p>
            <a:pPr marL="457200" lvl="0" indent="-342900" algn="l" rtl="0">
              <a:spcBef>
                <a:spcPts val="0"/>
              </a:spcBef>
              <a:spcAft>
                <a:spcPts val="0"/>
              </a:spcAft>
              <a:buSzPts val="1800"/>
              <a:buChar char="➢"/>
            </a:pPr>
            <a:r>
              <a:rPr lang="en-GB"/>
              <a:t>Allow admin to view configurations, distribution/deployment info of all tenants.</a:t>
            </a:r>
            <a:endParaRPr lang="en-GB"/>
          </a:p>
          <a:p>
            <a:pPr marL="457200" lvl="0" indent="-342900" algn="l" rtl="0">
              <a:spcBef>
                <a:spcPts val="0"/>
              </a:spcBef>
              <a:spcAft>
                <a:spcPts val="0"/>
              </a:spcAft>
              <a:buSzPts val="1800"/>
              <a:buChar char="➢"/>
            </a:pPr>
            <a:r>
              <a:rPr lang="en-GB"/>
              <a:t>Allow Admin to perform update/delete action(config/lcm) on selected resource.</a:t>
            </a:r>
            <a:endParaRPr lang="en-GB"/>
          </a:p>
          <a:p>
            <a:pPr marL="0" lvl="0" indent="0" algn="l" rtl="0">
              <a:spcBef>
                <a:spcPts val="1200"/>
              </a:spcBef>
              <a:spcAft>
                <a:spcPts val="0"/>
              </a:spcAft>
              <a:buNone/>
            </a:pPr>
          </a:p>
          <a:p>
            <a:pPr marL="0" lvl="0" indent="0" algn="l" rtl="0">
              <a:spcBef>
                <a:spcPts val="1200"/>
              </a:spcBef>
              <a:spcAft>
                <a:spcPts val="1200"/>
              </a:spcAft>
              <a:buClr>
                <a:schemeClr val="dk1"/>
              </a:buClr>
              <a:buSzPts val="1100"/>
              <a:buFont typeface="Arial" panose="020B0604020202020204"/>
              <a:buNone/>
            </a:pPr>
            <a:r>
              <a:rPr lang="en-GB"/>
              <a:t>Note: Allow only tenants to perform edge configurations (applcm, apprule, appstore, mechost). </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Interface change to support admin operations.</a:t>
            </a:r>
            <a:endParaRPr lang="en-GB"/>
          </a:p>
        </p:txBody>
      </p:sp>
      <p:sp>
        <p:nvSpPr>
          <p:cNvPr id="341" name="Google Shape;341;p3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85000"/>
          </a:bodyPr>
          <a:lstStyle/>
          <a:p>
            <a:pPr marL="457200" lvl="0" indent="-325755" algn="l" rtl="0">
              <a:spcBef>
                <a:spcPts val="0"/>
              </a:spcBef>
              <a:spcAft>
                <a:spcPts val="0"/>
              </a:spcAft>
              <a:buSzPct val="100000"/>
              <a:buAutoNum type="arabicPeriod"/>
            </a:pPr>
            <a:r>
              <a:rPr lang="en-GB"/>
              <a:t>Allow admin to update/delete edge configuration i.e, Applcm, AppruleMgr, AppStore, MecHost for a particular selected resource with role as MECM_admin in the token.</a:t>
            </a:r>
            <a:endParaRPr lang="en-GB"/>
          </a:p>
          <a:p>
            <a:pPr marL="457200" lvl="0" indent="-325755" algn="l" rtl="0">
              <a:spcBef>
                <a:spcPts val="0"/>
              </a:spcBef>
              <a:spcAft>
                <a:spcPts val="0"/>
              </a:spcAft>
              <a:buSzPct val="100000"/>
              <a:buAutoNum type="arabicPeriod"/>
            </a:pPr>
            <a:r>
              <a:rPr lang="en-GB"/>
              <a:t>mecm-fe has to form mecm-be URL’s with the selected tenant resource for any actions (edge config i.e, Applcm, AppruleMge, AppStore, MecHost, application lcm operations and app rule configurations) </a:t>
            </a:r>
            <a:r>
              <a:rPr lang="en-GB"/>
              <a:t>or can delete tenant-id from URL’s and make tenant-id part of header.</a:t>
            </a:r>
            <a:endParaRPr lang="en-GB"/>
          </a:p>
          <a:p>
            <a:pPr marL="457200" lvl="0" indent="-325755" algn="l" rtl="0">
              <a:spcBef>
                <a:spcPts val="0"/>
              </a:spcBef>
              <a:spcAft>
                <a:spcPts val="0"/>
              </a:spcAft>
              <a:buSzPct val="100000"/>
              <a:buAutoNum type="arabicPeriod"/>
            </a:pPr>
            <a:r>
              <a:rPr lang="en-GB"/>
              <a:t>mecm-be should provide new interface to query all the tenants configurations, distribution info and deployment informations etc… when user role is MECM_admin in the token</a:t>
            </a:r>
            <a:endParaRPr lang="en-GB"/>
          </a:p>
          <a:p>
            <a:pPr marL="457200" lvl="0" indent="-325755" algn="l" rtl="0">
              <a:spcBef>
                <a:spcPts val="0"/>
              </a:spcBef>
              <a:spcAft>
                <a:spcPts val="0"/>
              </a:spcAft>
              <a:buSzPct val="100000"/>
              <a:buAutoNum type="arabicPeriod"/>
            </a:pPr>
            <a:r>
              <a:rPr lang="en-GB"/>
              <a:t>Modify all query interfaces to include tenant id in the response body of all the queries.</a:t>
            </a:r>
            <a:endParaRPr lang="en-GB"/>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Soln -2 : Interface change to support admin operations.</a:t>
            </a:r>
            <a:endParaRPr lang="en-GB"/>
          </a:p>
        </p:txBody>
      </p:sp>
      <p:sp>
        <p:nvSpPr>
          <p:cNvPr id="347" name="Google Shape;347;p3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Need modification in existing configurations APIs</a:t>
            </a:r>
            <a:endParaRPr lang="en-GB"/>
          </a:p>
          <a:p>
            <a:pPr marL="457200" lvl="0" indent="-342900" algn="l" rtl="0">
              <a:spcBef>
                <a:spcPts val="0"/>
              </a:spcBef>
              <a:spcAft>
                <a:spcPts val="0"/>
              </a:spcAft>
              <a:buSzPts val="1800"/>
              <a:buAutoNum type="arabicPeriod"/>
            </a:pPr>
            <a:r>
              <a:rPr lang="en-GB"/>
              <a:t>Allow admin to configuration edge configurations </a:t>
            </a:r>
            <a:r>
              <a:rPr lang="en-GB"/>
              <a:t>i.e, Applcm, AppruleMgr, AppStore, MecHost  at global level.</a:t>
            </a:r>
            <a:endParaRPr lang="en-GB"/>
          </a:p>
          <a:p>
            <a:pPr marL="457200" lvl="0" indent="-342900" algn="l" rtl="0">
              <a:spcBef>
                <a:spcPts val="0"/>
              </a:spcBef>
              <a:spcAft>
                <a:spcPts val="0"/>
              </a:spcAft>
              <a:buSzPts val="1800"/>
              <a:buAutoNum type="arabicPeriod"/>
            </a:pPr>
            <a:r>
              <a:rPr lang="en-GB"/>
              <a:t>mecm-be should provide new interface to query all the tenants configurations, distribution info and deployment informations etc… when authorization role is MECM_admin in the token</a:t>
            </a:r>
            <a:endParaRPr lang="en-GB"/>
          </a:p>
          <a:p>
            <a:pPr marL="457200" lvl="0" indent="-342900" algn="l" rtl="0">
              <a:spcBef>
                <a:spcPts val="0"/>
              </a:spcBef>
              <a:spcAft>
                <a:spcPts val="0"/>
              </a:spcAft>
              <a:buSzPts val="1800"/>
              <a:buAutoNum type="arabicPeriod"/>
            </a:pPr>
            <a:r>
              <a:rPr lang="en-GB"/>
              <a:t>Modify all query interfaces to include tenant id in the response body of all the queries.</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Soln 2: Interface changes</a:t>
            </a:r>
            <a:endParaRPr lang="en-GB"/>
          </a:p>
        </p:txBody>
      </p:sp>
      <p:sp>
        <p:nvSpPr>
          <p:cNvPr id="353" name="Google Shape;353;p38"/>
          <p:cNvSpPr txBox="1"/>
          <p:nvPr>
            <p:ph type="body" idx="1"/>
          </p:nvPr>
        </p:nvSpPr>
        <p:spPr>
          <a:xfrm>
            <a:off x="83100" y="1152475"/>
            <a:ext cx="4640400" cy="3416400"/>
          </a:xfrm>
          <a:prstGeom prst="rect">
            <a:avLst/>
          </a:prstGeom>
        </p:spPr>
        <p:txBody>
          <a:bodyPr spcFirstLastPara="1" wrap="square" lIns="91425" tIns="91425" rIns="91425" bIns="91425" anchor="t" anchorCtr="0">
            <a:noAutofit/>
          </a:bodyPr>
          <a:lstStyle/>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capabilities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capabilities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{capability_type}</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applications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k8sconfig</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k8sconfig</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{app_rule_manager_ip}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{tenant_id}</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{app_rule_manager_ip}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666666"/>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Clr>
                <a:schemeClr val="dk1"/>
              </a:buClr>
              <a:buSzPts val="440"/>
              <a:buFont typeface="Arial" panose="020B0604020202020204"/>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05000"/>
              </a:lnSpc>
              <a:spcBef>
                <a:spcPts val="0"/>
              </a:spcBef>
              <a:spcAft>
                <a:spcPts val="1200"/>
              </a:spcAft>
              <a:buSzPts val="440"/>
              <a:buNone/>
            </a:pPr>
            <a:endParaRPr sz="920"/>
          </a:p>
        </p:txBody>
      </p:sp>
      <p:sp>
        <p:nvSpPr>
          <p:cNvPr id="354" name="Google Shape;354;p38"/>
          <p:cNvSpPr txBox="1"/>
          <p:nvPr>
            <p:ph type="body" idx="1"/>
          </p:nvPr>
        </p:nvSpPr>
        <p:spPr>
          <a:xfrm>
            <a:off x="4572000" y="1128550"/>
            <a:ext cx="4640400" cy="3416400"/>
          </a:xfrm>
          <a:prstGeom prst="rect">
            <a:avLst/>
          </a:prstGeom>
        </p:spPr>
        <p:txBody>
          <a:bodyPr spcFirstLastPara="1" wrap="square" lIns="91425" tIns="91425" rIns="91425" bIns="91425" anchor="t" anchorCtr="0">
            <a:noAutofit/>
          </a:bodyPr>
          <a:lstStyle/>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{applcm_ip}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{appstore_ip}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PUT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capabilities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capabilities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{capability_type}</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applications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POST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k8sconfig</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{mechost_ip}</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k8sconfig</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GET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{app_rule_manager_ip}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DELETE </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inventory</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apprulemanagers</a:t>
            </a:r>
            <a:r>
              <a:rPr lang="en-GB" sz="56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560">
                <a:solidFill>
                  <a:srgbClr val="404040"/>
                </a:solidFill>
                <a:latin typeface="Courier New" panose="02070309020205020404"/>
                <a:ea typeface="Courier New" panose="02070309020205020404"/>
                <a:cs typeface="Courier New" panose="02070309020205020404"/>
                <a:sym typeface="Courier New" panose="02070309020205020404"/>
              </a:rPr>
              <a:t>{app_rule_manager_ip}</a:t>
            </a: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666666"/>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30000"/>
              </a:lnSpc>
              <a:spcBef>
                <a:spcPts val="0"/>
              </a:spcBef>
              <a:spcAft>
                <a:spcPts val="0"/>
              </a:spcAft>
              <a:buSzPts val="440"/>
              <a:buNone/>
            </a:pPr>
            <a:endParaRPr sz="560">
              <a:solidFill>
                <a:srgbClr val="40404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05000"/>
              </a:lnSpc>
              <a:spcBef>
                <a:spcPts val="0"/>
              </a:spcBef>
              <a:spcAft>
                <a:spcPts val="1200"/>
              </a:spcAft>
              <a:buSzPts val="440"/>
              <a:buNone/>
            </a:pPr>
            <a:endParaRPr sz="920"/>
          </a:p>
        </p:txBody>
      </p:sp>
      <p:sp>
        <p:nvSpPr>
          <p:cNvPr id="355" name="Google Shape;355;p38"/>
          <p:cNvSpPr txBox="1"/>
          <p:nvPr/>
        </p:nvSpPr>
        <p:spPr>
          <a:xfrm>
            <a:off x="370800" y="789475"/>
            <a:ext cx="183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Existing APIs</a:t>
            </a:r>
            <a:endParaRPr lang="en-GB"/>
          </a:p>
        </p:txBody>
      </p:sp>
      <p:sp>
        <p:nvSpPr>
          <p:cNvPr id="356" name="Google Shape;356;p38"/>
          <p:cNvSpPr txBox="1"/>
          <p:nvPr/>
        </p:nvSpPr>
        <p:spPr>
          <a:xfrm>
            <a:off x="4723500" y="789475"/>
            <a:ext cx="183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Modified</a:t>
            </a:r>
            <a:r>
              <a:rPr lang="en-GB"/>
              <a:t> APIs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CC4125"/>
                </a:solidFill>
              </a:rPr>
              <a:t>MECM Architecture</a:t>
            </a:r>
            <a:endParaRPr lang="en-GB" b="1">
              <a:solidFill>
                <a:srgbClr val="CC4125"/>
              </a:solidFill>
            </a:endParaRPr>
          </a:p>
        </p:txBody>
      </p:sp>
      <p:sp>
        <p:nvSpPr>
          <p:cNvPr id="67" name="Google Shape;67;p15"/>
          <p:cNvSpPr/>
          <p:nvPr/>
        </p:nvSpPr>
        <p:spPr>
          <a:xfrm>
            <a:off x="929592" y="3253375"/>
            <a:ext cx="6938100" cy="10464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417826" y="418175"/>
            <a:ext cx="7994100" cy="2784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t>MECM Portal</a:t>
            </a:r>
            <a:endParaRPr sz="2300"/>
          </a:p>
        </p:txBody>
      </p:sp>
      <p:sp>
        <p:nvSpPr>
          <p:cNvPr id="69" name="Google Shape;69;p15"/>
          <p:cNvSpPr/>
          <p:nvPr/>
        </p:nvSpPr>
        <p:spPr>
          <a:xfrm>
            <a:off x="2121178" y="847300"/>
            <a:ext cx="4676100" cy="22461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2239177" y="1034110"/>
            <a:ext cx="2152200" cy="5607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APPO</a:t>
            </a:r>
            <a:endParaRPr lang="en-GB"/>
          </a:p>
        </p:txBody>
      </p:sp>
      <p:sp>
        <p:nvSpPr>
          <p:cNvPr id="71" name="Google Shape;71;p15"/>
          <p:cNvSpPr/>
          <p:nvPr/>
        </p:nvSpPr>
        <p:spPr>
          <a:xfrm>
            <a:off x="2222179" y="1745863"/>
            <a:ext cx="4474200" cy="5607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Inventory</a:t>
            </a:r>
            <a:endParaRPr lang="en-GB"/>
          </a:p>
        </p:txBody>
      </p:sp>
      <p:sp>
        <p:nvSpPr>
          <p:cNvPr id="72" name="Google Shape;72;p15"/>
          <p:cNvSpPr/>
          <p:nvPr/>
        </p:nvSpPr>
        <p:spPr>
          <a:xfrm>
            <a:off x="4561517" y="1034110"/>
            <a:ext cx="2152200" cy="5607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APM</a:t>
            </a:r>
            <a:endParaRPr lang="en-GB"/>
          </a:p>
        </p:txBody>
      </p:sp>
      <p:sp>
        <p:nvSpPr>
          <p:cNvPr id="73" name="Google Shape;73;p15"/>
          <p:cNvSpPr/>
          <p:nvPr/>
        </p:nvSpPr>
        <p:spPr>
          <a:xfrm>
            <a:off x="1047240" y="3443909"/>
            <a:ext cx="3199500" cy="322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LCM Controller</a:t>
            </a:r>
            <a:endParaRPr lang="en-GB"/>
          </a:p>
        </p:txBody>
      </p:sp>
      <p:sp>
        <p:nvSpPr>
          <p:cNvPr id="74" name="Google Shape;74;p15"/>
          <p:cNvSpPr/>
          <p:nvPr/>
        </p:nvSpPr>
        <p:spPr>
          <a:xfrm>
            <a:off x="1053977" y="3846593"/>
            <a:ext cx="1582800" cy="4113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K8sPlugin</a:t>
            </a:r>
            <a:endParaRPr lang="en-GB"/>
          </a:p>
        </p:txBody>
      </p:sp>
      <p:sp>
        <p:nvSpPr>
          <p:cNvPr id="75" name="Google Shape;75;p15"/>
          <p:cNvSpPr/>
          <p:nvPr/>
        </p:nvSpPr>
        <p:spPr>
          <a:xfrm>
            <a:off x="4561588" y="2468985"/>
            <a:ext cx="2152200" cy="5607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t>Policy&amp;Analytics</a:t>
            </a:r>
            <a:endParaRPr lang="en-GB"/>
          </a:p>
        </p:txBody>
      </p:sp>
      <p:sp>
        <p:nvSpPr>
          <p:cNvPr id="76" name="Google Shape;76;p15"/>
          <p:cNvSpPr/>
          <p:nvPr/>
        </p:nvSpPr>
        <p:spPr>
          <a:xfrm>
            <a:off x="2239177" y="2457616"/>
            <a:ext cx="2152200" cy="5607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t>Placement</a:t>
            </a:r>
            <a:endParaRPr lang="en-GB"/>
          </a:p>
        </p:txBody>
      </p:sp>
      <p:sp>
        <p:nvSpPr>
          <p:cNvPr id="77" name="Google Shape;77;p15"/>
          <p:cNvSpPr/>
          <p:nvPr/>
        </p:nvSpPr>
        <p:spPr>
          <a:xfrm>
            <a:off x="6858220" y="860212"/>
            <a:ext cx="1554300" cy="22332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a:p>
            <a:pPr marL="0" marR="0" lvl="0" indent="0" algn="ctr" rtl="0">
              <a:lnSpc>
                <a:spcPct val="100000"/>
              </a:lnSpc>
              <a:spcBef>
                <a:spcPts val="0"/>
              </a:spcBef>
              <a:spcAft>
                <a:spcPts val="0"/>
              </a:spcAft>
              <a:buNone/>
            </a:pPr>
          </a:p>
          <a:p>
            <a:pPr marL="0" marR="0" lvl="0" indent="0" algn="ctr" rtl="0">
              <a:lnSpc>
                <a:spcPct val="100000"/>
              </a:lnSpc>
              <a:spcBef>
                <a:spcPts val="0"/>
              </a:spcBef>
              <a:spcAft>
                <a:spcPts val="0"/>
              </a:spcAft>
              <a:buNone/>
            </a:pPr>
            <a:r>
              <a:rPr lang="en-GB" sz="1300"/>
              <a:t>Common services</a:t>
            </a:r>
            <a:endParaRPr sz="1300"/>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p:txBody>
      </p:sp>
      <p:sp>
        <p:nvSpPr>
          <p:cNvPr id="78" name="Google Shape;78;p15"/>
          <p:cNvSpPr/>
          <p:nvPr/>
        </p:nvSpPr>
        <p:spPr>
          <a:xfrm>
            <a:off x="6188238" y="3337371"/>
            <a:ext cx="1582800" cy="9075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t>Element manager</a:t>
            </a:r>
            <a:endParaRPr lang="en-GB"/>
          </a:p>
        </p:txBody>
      </p:sp>
      <p:sp>
        <p:nvSpPr>
          <p:cNvPr id="79" name="Google Shape;79;p15"/>
          <p:cNvSpPr/>
          <p:nvPr/>
        </p:nvSpPr>
        <p:spPr>
          <a:xfrm>
            <a:off x="6946684" y="1168433"/>
            <a:ext cx="1354200" cy="4842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Security services</a:t>
            </a:r>
            <a:endParaRPr lang="en-GB"/>
          </a:p>
        </p:txBody>
      </p:sp>
      <p:sp>
        <p:nvSpPr>
          <p:cNvPr id="80" name="Google Shape;80;p15"/>
          <p:cNvSpPr/>
          <p:nvPr/>
        </p:nvSpPr>
        <p:spPr>
          <a:xfrm>
            <a:off x="6946684" y="1837265"/>
            <a:ext cx="1354200" cy="4842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Logging</a:t>
            </a:r>
            <a:endParaRPr lang="en-GB"/>
          </a:p>
        </p:txBody>
      </p:sp>
      <p:sp>
        <p:nvSpPr>
          <p:cNvPr id="81" name="Google Shape;81;p15"/>
          <p:cNvSpPr/>
          <p:nvPr/>
        </p:nvSpPr>
        <p:spPr>
          <a:xfrm>
            <a:off x="6946684" y="2511163"/>
            <a:ext cx="1354200" cy="4842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DB</a:t>
            </a:r>
            <a:endParaRPr lang="en-GB"/>
          </a:p>
        </p:txBody>
      </p:sp>
      <p:sp>
        <p:nvSpPr>
          <p:cNvPr id="82" name="Google Shape;82;p15"/>
          <p:cNvSpPr/>
          <p:nvPr/>
        </p:nvSpPr>
        <p:spPr>
          <a:xfrm>
            <a:off x="417826" y="860212"/>
            <a:ext cx="1554300" cy="22332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a:p>
            <a:pPr marL="0" marR="0" lvl="0" indent="0" algn="ctr" rtl="0">
              <a:lnSpc>
                <a:spcPct val="100000"/>
              </a:lnSpc>
              <a:spcBef>
                <a:spcPts val="0"/>
              </a:spcBef>
              <a:spcAft>
                <a:spcPts val="0"/>
              </a:spcAft>
              <a:buNone/>
            </a:pPr>
          </a:p>
          <a:p>
            <a:pPr marL="0" marR="0" lvl="0" indent="0" algn="ctr" rtl="0">
              <a:lnSpc>
                <a:spcPct val="100000"/>
              </a:lnSpc>
              <a:spcBef>
                <a:spcPts val="0"/>
              </a:spcBef>
              <a:spcAft>
                <a:spcPts val="0"/>
              </a:spcAft>
              <a:buNone/>
            </a:pPr>
            <a:r>
              <a:rPr lang="en-GB"/>
              <a:t>Management</a:t>
            </a:r>
            <a:endParaRPr lang="en-GB"/>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a:p>
            <a:pPr marL="0" marR="0" lvl="0" indent="0" algn="l" rtl="0">
              <a:lnSpc>
                <a:spcPct val="100000"/>
              </a:lnSpc>
              <a:spcBef>
                <a:spcPts val="0"/>
              </a:spcBef>
              <a:spcAft>
                <a:spcPts val="0"/>
              </a:spcAft>
              <a:buNone/>
            </a:pPr>
          </a:p>
        </p:txBody>
      </p:sp>
      <p:sp>
        <p:nvSpPr>
          <p:cNvPr id="83" name="Google Shape;83;p15"/>
          <p:cNvSpPr/>
          <p:nvPr/>
        </p:nvSpPr>
        <p:spPr>
          <a:xfrm>
            <a:off x="517700" y="2194235"/>
            <a:ext cx="1354200" cy="8232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Infra Manager</a:t>
            </a:r>
            <a:endParaRPr lang="en-GB"/>
          </a:p>
        </p:txBody>
      </p:sp>
      <p:sp>
        <p:nvSpPr>
          <p:cNvPr id="84" name="Google Shape;84;p15"/>
          <p:cNvSpPr/>
          <p:nvPr/>
        </p:nvSpPr>
        <p:spPr>
          <a:xfrm>
            <a:off x="517700" y="1190578"/>
            <a:ext cx="1354200" cy="8232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Platform manager</a:t>
            </a:r>
            <a:endParaRPr lang="en-GB"/>
          </a:p>
        </p:txBody>
      </p:sp>
      <p:sp>
        <p:nvSpPr>
          <p:cNvPr id="85" name="Google Shape;85;p15"/>
          <p:cNvSpPr/>
          <p:nvPr/>
        </p:nvSpPr>
        <p:spPr>
          <a:xfrm>
            <a:off x="4426169" y="3337381"/>
            <a:ext cx="1582800" cy="907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t>Rules &amp; Requirement manager</a:t>
            </a:r>
            <a:endParaRPr lang="en-GB"/>
          </a:p>
        </p:txBody>
      </p:sp>
      <p:sp>
        <p:nvSpPr>
          <p:cNvPr id="86" name="Google Shape;86;p15"/>
          <p:cNvSpPr/>
          <p:nvPr/>
        </p:nvSpPr>
        <p:spPr>
          <a:xfrm>
            <a:off x="2776792" y="3827445"/>
            <a:ext cx="1470000" cy="4113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t>3rd party plugin</a:t>
            </a:r>
            <a:endParaRPr lang="en-GB"/>
          </a:p>
        </p:txBody>
      </p:sp>
      <p:sp>
        <p:nvSpPr>
          <p:cNvPr id="87" name="Google Shape;87;p15"/>
          <p:cNvSpPr/>
          <p:nvPr/>
        </p:nvSpPr>
        <p:spPr>
          <a:xfrm>
            <a:off x="929733" y="4472466"/>
            <a:ext cx="6937800" cy="322500"/>
          </a:xfrm>
          <a:prstGeom prst="rect">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K8s/Openstack</a:t>
            </a:r>
            <a:endParaRPr lang="en-GB"/>
          </a:p>
        </p:txBody>
      </p:sp>
      <p:sp>
        <p:nvSpPr>
          <p:cNvPr id="88" name="Google Shape;88;p15"/>
          <p:cNvSpPr/>
          <p:nvPr/>
        </p:nvSpPr>
        <p:spPr>
          <a:xfrm>
            <a:off x="4246870" y="4299559"/>
            <a:ext cx="144000" cy="174600"/>
          </a:xfrm>
          <a:prstGeom prst="upDownArrow">
            <a:avLst>
              <a:gd name="adj1" fmla="val 50000"/>
              <a:gd name="adj2" fmla="val 50000"/>
            </a:avLst>
          </a:prstGeom>
          <a:solidFill>
            <a:srgbClr val="D9D9D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89" name="Google Shape;89;p15"/>
          <p:cNvSpPr txBox="1"/>
          <p:nvPr/>
        </p:nvSpPr>
        <p:spPr>
          <a:xfrm>
            <a:off x="2121178" y="763689"/>
            <a:ext cx="776100" cy="1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90" name="Google Shape;90;p15"/>
          <p:cNvSpPr txBox="1"/>
          <p:nvPr/>
        </p:nvSpPr>
        <p:spPr>
          <a:xfrm>
            <a:off x="882003" y="3160488"/>
            <a:ext cx="776100" cy="1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MEPM</a:t>
            </a:r>
            <a:endParaRPr sz="1200"/>
          </a:p>
        </p:txBody>
      </p:sp>
      <p:cxnSp>
        <p:nvCxnSpPr>
          <p:cNvPr id="91" name="Google Shape;91;p15"/>
          <p:cNvCxnSpPr/>
          <p:nvPr/>
        </p:nvCxnSpPr>
        <p:spPr>
          <a:xfrm rot="10800000" flipH="1">
            <a:off x="250900" y="3154517"/>
            <a:ext cx="8581500" cy="37800"/>
          </a:xfrm>
          <a:prstGeom prst="straightConnector1">
            <a:avLst/>
          </a:prstGeom>
          <a:noFill/>
          <a:ln w="9525" cap="flat" cmpd="sng">
            <a:solidFill>
              <a:srgbClr val="595959"/>
            </a:solidFill>
            <a:prstDash val="dash"/>
            <a:round/>
            <a:headEnd type="none" w="med" len="med"/>
            <a:tailEnd type="none" w="med" len="med"/>
          </a:ln>
        </p:spPr>
      </p:cxnSp>
      <p:sp>
        <p:nvSpPr>
          <p:cNvPr id="92" name="Google Shape;92;p15"/>
          <p:cNvSpPr/>
          <p:nvPr/>
        </p:nvSpPr>
        <p:spPr>
          <a:xfrm>
            <a:off x="8114533" y="4853001"/>
            <a:ext cx="776100" cy="2784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p>
        </p:txBody>
      </p:sp>
      <p:sp>
        <p:nvSpPr>
          <p:cNvPr id="93" name="Google Shape;93;p15"/>
          <p:cNvSpPr txBox="1"/>
          <p:nvPr/>
        </p:nvSpPr>
        <p:spPr>
          <a:xfrm>
            <a:off x="7883900" y="4590575"/>
            <a:ext cx="135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6"/>
          <p:cNvSpPr/>
          <p:nvPr/>
        </p:nvSpPr>
        <p:spPr>
          <a:xfrm>
            <a:off x="70625" y="1592775"/>
            <a:ext cx="2481150" cy="2931825"/>
          </a:xfrm>
          <a:prstGeom prst="flowChartPunchedTap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6"/>
          <p:cNvSpPr txBox="1"/>
          <p:nvPr/>
        </p:nvSpPr>
        <p:spPr>
          <a:xfrm>
            <a:off x="1306550" y="659775"/>
            <a:ext cx="1742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Tenant </a:t>
            </a:r>
            <a:endParaRPr sz="1700" b="1"/>
          </a:p>
        </p:txBody>
      </p:sp>
      <p:sp>
        <p:nvSpPr>
          <p:cNvPr id="101" name="Google Shape;101;p16"/>
          <p:cNvSpPr txBox="1"/>
          <p:nvPr/>
        </p:nvSpPr>
        <p:spPr>
          <a:xfrm>
            <a:off x="3529850" y="659775"/>
            <a:ext cx="1742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Configurations</a:t>
            </a:r>
            <a:r>
              <a:rPr lang="en-GB"/>
              <a:t> </a:t>
            </a:r>
            <a:endParaRPr lang="en-GB"/>
          </a:p>
        </p:txBody>
      </p:sp>
      <p:sp>
        <p:nvSpPr>
          <p:cNvPr id="102" name="Google Shape;102;p16"/>
          <p:cNvSpPr txBox="1"/>
          <p:nvPr/>
        </p:nvSpPr>
        <p:spPr>
          <a:xfrm>
            <a:off x="7367250" y="659775"/>
            <a:ext cx="1742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Administrator</a:t>
            </a:r>
            <a:endParaRPr lang="en-GB" sz="1700" b="1"/>
          </a:p>
        </p:txBody>
      </p:sp>
      <p:sp>
        <p:nvSpPr>
          <p:cNvPr id="103" name="Google Shape;103;p16"/>
          <p:cNvSpPr txBox="1"/>
          <p:nvPr/>
        </p:nvSpPr>
        <p:spPr>
          <a:xfrm>
            <a:off x="2608450" y="2638200"/>
            <a:ext cx="4743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100"/>
              <a:t>+</a:t>
            </a:r>
            <a:endParaRPr sz="5100"/>
          </a:p>
        </p:txBody>
      </p:sp>
      <p:sp>
        <p:nvSpPr>
          <p:cNvPr id="104" name="Google Shape;104;p16"/>
          <p:cNvSpPr txBox="1"/>
          <p:nvPr/>
        </p:nvSpPr>
        <p:spPr>
          <a:xfrm>
            <a:off x="5732650" y="2562000"/>
            <a:ext cx="4743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100"/>
              <a:t>=</a:t>
            </a:r>
            <a:endParaRPr sz="5100"/>
          </a:p>
        </p:txBody>
      </p:sp>
      <p:sp>
        <p:nvSpPr>
          <p:cNvPr id="105" name="Google Shape;105;p16"/>
          <p:cNvSpPr txBox="1"/>
          <p:nvPr/>
        </p:nvSpPr>
        <p:spPr>
          <a:xfrm>
            <a:off x="168200" y="2118725"/>
            <a:ext cx="2369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1.Distribute application package</a:t>
            </a:r>
            <a:endParaRPr lang="en-GB"/>
          </a:p>
          <a:p>
            <a:pPr marL="0" lvl="0" indent="0" algn="l" rtl="0">
              <a:spcBef>
                <a:spcPts val="0"/>
              </a:spcBef>
              <a:spcAft>
                <a:spcPts val="0"/>
              </a:spcAft>
              <a:buNone/>
            </a:pPr>
          </a:p>
          <a:p>
            <a:pPr marL="0" lvl="0" indent="0" algn="l" rtl="0">
              <a:spcBef>
                <a:spcPts val="0"/>
              </a:spcBef>
              <a:spcAft>
                <a:spcPts val="0"/>
              </a:spcAft>
              <a:buNone/>
            </a:pPr>
            <a:r>
              <a:rPr lang="en-GB"/>
              <a:t>2.Perform LCM on application</a:t>
            </a:r>
            <a:endParaRPr lang="en-GB"/>
          </a:p>
          <a:p>
            <a:pPr marL="0" lvl="0" indent="0" algn="l" rtl="0">
              <a:spcBef>
                <a:spcPts val="0"/>
              </a:spcBef>
              <a:spcAft>
                <a:spcPts val="0"/>
              </a:spcAft>
              <a:buNone/>
            </a:pPr>
          </a:p>
          <a:p>
            <a:pPr marL="0" lvl="0" indent="0" algn="l" rtl="0">
              <a:spcBef>
                <a:spcPts val="0"/>
              </a:spcBef>
              <a:spcAft>
                <a:spcPts val="0"/>
              </a:spcAft>
              <a:buNone/>
            </a:pPr>
            <a:r>
              <a:rPr lang="en-GB"/>
              <a:t>3.Query distribution status, deployment status, configurations, KPI and capabilities</a:t>
            </a:r>
            <a:endParaRPr lang="en-GB"/>
          </a:p>
        </p:txBody>
      </p:sp>
      <p:sp>
        <p:nvSpPr>
          <p:cNvPr id="106" name="Google Shape;106;p16"/>
          <p:cNvSpPr txBox="1"/>
          <p:nvPr/>
        </p:nvSpPr>
        <p:spPr>
          <a:xfrm>
            <a:off x="3444800" y="2499725"/>
            <a:ext cx="2369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Configure applcm, host, appstore, apprule manager</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107" name="Google Shape;107;p16"/>
          <p:cNvSpPr/>
          <p:nvPr/>
        </p:nvSpPr>
        <p:spPr>
          <a:xfrm>
            <a:off x="6328325" y="1477525"/>
            <a:ext cx="2700450" cy="3530300"/>
          </a:xfrm>
          <a:prstGeom prst="flowChartPunchedTap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AutoNum type="arabicPeriod"/>
            </a:pPr>
            <a:r>
              <a:rPr lang="en-GB">
                <a:solidFill>
                  <a:schemeClr val="dk1"/>
                </a:solidFill>
              </a:rPr>
              <a:t>Configure applcm, host, appstore, apprule manager.</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Distribute application package</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Perform LCM on application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Query distribution status, deployment status, configurations, kpi</a:t>
            </a:r>
            <a:endParaRPr>
              <a:solidFill>
                <a:schemeClr val="dk1"/>
              </a:solidFill>
            </a:endParaRPr>
          </a:p>
          <a:p>
            <a:pPr marL="0" lvl="0" indent="0" algn="l" rtl="0">
              <a:spcBef>
                <a:spcPts val="0"/>
              </a:spcBef>
              <a:spcAft>
                <a:spcPts val="0"/>
              </a:spcAft>
              <a:buNone/>
            </a:p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1"/>
            <a:srcRect l="33157" r="33684"/>
            <a:stretch>
              <a:fillRect/>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1"/>
            <a:srcRect r="66841"/>
            <a:stretch>
              <a:fillRect/>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39000"/>
              <a:buFont typeface="Arial" panose="020B0604020202020204"/>
              <a:buNone/>
            </a:pPr>
            <a:r>
              <a:rPr lang="en-GB" b="1">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Admin query available tenants from user-mgmt</a:t>
            </a:r>
            <a:endParaRPr lang="en-GB"/>
          </a:p>
          <a:p>
            <a:pPr marL="0" lvl="0" indent="0" algn="ctr" rtl="0">
              <a:spcBef>
                <a:spcPts val="0"/>
              </a:spcBef>
              <a:spcAft>
                <a:spcPts val="0"/>
              </a:spcAft>
              <a:buNone/>
            </a:pPr>
          </a:p>
          <a:p>
            <a:pPr marL="0" lvl="0" indent="0" algn="ctr" rtl="0">
              <a:spcBef>
                <a:spcPts val="0"/>
              </a:spcBef>
              <a:spcAft>
                <a:spcPts val="0"/>
              </a:spcAft>
              <a:buNone/>
            </a:pPr>
          </a:p>
        </p:txBody>
      </p:sp>
      <p:sp>
        <p:nvSpPr>
          <p:cNvPr id="120" name="Google Shape;120;p17"/>
          <p:cNvSpPr/>
          <p:nvPr/>
        </p:nvSpPr>
        <p:spPr>
          <a:xfrm>
            <a:off x="6029100" y="886525"/>
            <a:ext cx="2473800" cy="1712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Selects specific tenant to perform </a:t>
            </a:r>
            <a:endParaRPr lang="en-GB"/>
          </a:p>
          <a:p>
            <a:pPr marL="0" lvl="0" indent="0" algn="ctr" rtl="0">
              <a:spcBef>
                <a:spcPts val="0"/>
              </a:spcBef>
              <a:spcAft>
                <a:spcPts val="0"/>
              </a:spcAft>
              <a:buNone/>
            </a:pPr>
            <a:r>
              <a:rPr lang="en-GB"/>
              <a:t>1.Application package</a:t>
            </a:r>
            <a:endParaRPr lang="en-GB"/>
          </a:p>
          <a:p>
            <a:pPr marL="0" lvl="0" indent="0" algn="l" rtl="0">
              <a:spcBef>
                <a:spcPts val="0"/>
              </a:spcBef>
              <a:spcAft>
                <a:spcPts val="0"/>
              </a:spcAft>
              <a:buNone/>
            </a:pPr>
            <a:r>
              <a:rPr lang="en-GB"/>
              <a:t>       </a:t>
            </a:r>
            <a:r>
              <a:rPr lang="en-GB">
                <a:solidFill>
                  <a:schemeClr val="dk1"/>
                </a:solidFill>
              </a:rPr>
              <a:t>d</a:t>
            </a:r>
            <a:r>
              <a:rPr lang="en-GB">
                <a:solidFill>
                  <a:schemeClr val="dk1"/>
                </a:solidFill>
              </a:rPr>
              <a:t>istribution</a:t>
            </a:r>
            <a:r>
              <a:rPr lang="en-GB"/>
              <a:t>.</a:t>
            </a:r>
            <a:endParaRPr lang="en-GB"/>
          </a:p>
          <a:p>
            <a:pPr marL="0" lvl="0" indent="0" algn="ctr" rtl="0">
              <a:spcBef>
                <a:spcPts val="0"/>
              </a:spcBef>
              <a:spcAft>
                <a:spcPts val="0"/>
              </a:spcAft>
              <a:buNone/>
            </a:pPr>
          </a:p>
          <a:p>
            <a:pPr marL="0" lvl="0" indent="0" algn="l" rtl="0">
              <a:spcBef>
                <a:spcPts val="0"/>
              </a:spcBef>
              <a:spcAft>
                <a:spcPts val="0"/>
              </a:spcAft>
              <a:buNone/>
            </a:pPr>
            <a:r>
              <a:rPr lang="en-GB"/>
              <a:t>    2.Application LCM   </a:t>
            </a:r>
            <a:endParaRPr lang="en-GB"/>
          </a:p>
          <a:p>
            <a:pPr marL="0" lvl="0" indent="0" algn="l" rtl="0">
              <a:spcBef>
                <a:spcPts val="0"/>
              </a:spcBef>
              <a:spcAft>
                <a:spcPts val="0"/>
              </a:spcAft>
              <a:buNone/>
            </a:pPr>
            <a:r>
              <a:rPr lang="en-GB"/>
              <a:t>       operations etc...</a:t>
            </a:r>
            <a:endParaRPr lang="en-GB"/>
          </a:p>
          <a:p>
            <a:pPr marL="0" lvl="0" indent="0" algn="ctr" rtl="0">
              <a:spcBef>
                <a:spcPts val="0"/>
              </a:spcBef>
              <a:spcAft>
                <a:spcPts val="0"/>
              </a:spcAft>
              <a:buNone/>
            </a:pPr>
          </a:p>
        </p:txBody>
      </p:sp>
      <p:sp>
        <p:nvSpPr>
          <p:cNvPr id="121" name="Google Shape;121;p17"/>
          <p:cNvSpPr/>
          <p:nvPr/>
        </p:nvSpPr>
        <p:spPr>
          <a:xfrm>
            <a:off x="6029100" y="3249675"/>
            <a:ext cx="2710800" cy="1712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Selects specific tenant to view </a:t>
            </a:r>
            <a:endParaRPr lang="en-GB"/>
          </a:p>
          <a:p>
            <a:pPr marL="0" lvl="0" indent="0" algn="ctr" rtl="0">
              <a:spcBef>
                <a:spcPts val="0"/>
              </a:spcBef>
              <a:spcAft>
                <a:spcPts val="0"/>
              </a:spcAft>
              <a:buNone/>
            </a:pPr>
            <a:r>
              <a:rPr lang="en-GB"/>
              <a:t>1. Deployed </a:t>
            </a:r>
            <a:r>
              <a:rPr lang="en-GB"/>
              <a:t>applications and its status</a:t>
            </a:r>
            <a:endParaRPr lang="en-GB"/>
          </a:p>
          <a:p>
            <a:pPr marL="0" lvl="0" indent="0" algn="l" rtl="0">
              <a:spcBef>
                <a:spcPts val="0"/>
              </a:spcBef>
              <a:spcAft>
                <a:spcPts val="0"/>
              </a:spcAft>
              <a:buNone/>
            </a:pPr>
            <a:r>
              <a:rPr lang="en-GB"/>
              <a:t> 2. Distributed application </a:t>
            </a:r>
            <a:endParaRPr lang="en-GB"/>
          </a:p>
          <a:p>
            <a:pPr marL="0" lvl="0" indent="0" algn="l" rtl="0">
              <a:spcBef>
                <a:spcPts val="0"/>
              </a:spcBef>
              <a:spcAft>
                <a:spcPts val="0"/>
              </a:spcAft>
              <a:buNone/>
            </a:pPr>
            <a:r>
              <a:rPr lang="en-GB"/>
              <a:t>    packages and its status</a:t>
            </a:r>
            <a:endParaRPr lang="en-GB"/>
          </a:p>
          <a:p>
            <a:pPr marL="0" lvl="0" indent="0" algn="l" rtl="0">
              <a:spcBef>
                <a:spcPts val="0"/>
              </a:spcBef>
              <a:spcAft>
                <a:spcPts val="0"/>
              </a:spcAft>
              <a:buNone/>
            </a:pPr>
            <a:r>
              <a:rPr lang="en-GB"/>
              <a:t> 3. Configured application </a:t>
            </a:r>
            <a:endParaRPr lang="en-GB"/>
          </a:p>
          <a:p>
            <a:pPr marL="0" lvl="0" indent="0" algn="l" rtl="0">
              <a:spcBef>
                <a:spcPts val="0"/>
              </a:spcBef>
              <a:spcAft>
                <a:spcPts val="0"/>
              </a:spcAft>
              <a:buNone/>
            </a:pPr>
            <a:r>
              <a:rPr lang="en-GB"/>
              <a:t>     rules etc...</a:t>
            </a:r>
            <a:endParaRPr lang="en-GB"/>
          </a:p>
        </p:txBody>
      </p:sp>
      <p:sp>
        <p:nvSpPr>
          <p:cNvPr id="122" name="Google Shape;122;p17"/>
          <p:cNvSpPr/>
          <p:nvPr/>
        </p:nvSpPr>
        <p:spPr>
          <a:xfrm>
            <a:off x="340050" y="1017725"/>
            <a:ext cx="2315700" cy="1565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Display Host, Applcm, AppruleMgr and Appstore configurations etc... </a:t>
            </a:r>
            <a:endParaRPr lang="en-GB"/>
          </a:p>
        </p:txBody>
      </p:sp>
      <p:sp>
        <p:nvSpPr>
          <p:cNvPr id="123" name="Google Shape;123;p17"/>
          <p:cNvSpPr/>
          <p:nvPr/>
        </p:nvSpPr>
        <p:spPr>
          <a:xfrm>
            <a:off x="301075" y="3396750"/>
            <a:ext cx="2417100" cy="1565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Display </a:t>
            </a:r>
            <a:endParaRPr lang="en-GB"/>
          </a:p>
          <a:p>
            <a:pPr marL="0" lvl="0" indent="0" algn="ctr" rtl="0">
              <a:spcBef>
                <a:spcPts val="0"/>
              </a:spcBef>
              <a:spcAft>
                <a:spcPts val="0"/>
              </a:spcAft>
              <a:buNone/>
            </a:pPr>
            <a:r>
              <a:rPr lang="en-GB"/>
              <a:t>1. E</a:t>
            </a:r>
            <a:r>
              <a:rPr lang="en-GB"/>
              <a:t>dge KPI(CPU, MEM, DISK) and</a:t>
            </a:r>
            <a:endParaRPr lang="en-GB"/>
          </a:p>
          <a:p>
            <a:pPr marL="0" lvl="0" indent="0" algn="l" rtl="0">
              <a:spcBef>
                <a:spcPts val="0"/>
              </a:spcBef>
              <a:spcAft>
                <a:spcPts val="0"/>
              </a:spcAft>
              <a:buNone/>
            </a:pPr>
            <a:r>
              <a:rPr lang="en-GB"/>
              <a:t> 2.  Host software </a:t>
            </a:r>
            <a:endParaRPr lang="en-GB"/>
          </a:p>
          <a:p>
            <a:pPr marL="0" lvl="0" indent="0" algn="l" rtl="0">
              <a:spcBef>
                <a:spcPts val="0"/>
              </a:spcBef>
              <a:spcAft>
                <a:spcPts val="0"/>
              </a:spcAft>
              <a:buNone/>
            </a:pPr>
            <a:r>
              <a:rPr lang="en-GB"/>
              <a:t>     capabilities</a:t>
            </a:r>
            <a:endParaRPr lang="en-GB"/>
          </a:p>
        </p:txBody>
      </p:sp>
      <p:pic>
        <p:nvPicPr>
          <p:cNvPr id="124" name="Google Shape;124;p17"/>
          <p:cNvPicPr preferRelativeResize="0"/>
          <p:nvPr/>
        </p:nvPicPr>
        <p:blipFill rotWithShape="1">
          <a:blip r:embed="rId1"/>
          <a:srcRect l="9370" t="7359" r="10603" b="34645"/>
          <a:stretch>
            <a:fillRect/>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1200"/>
              </a:spcAft>
              <a:buClr>
                <a:schemeClr val="dk1"/>
              </a:buClr>
              <a:buSzPct val="39000"/>
              <a:buFont typeface="Arial" panose="020B0604020202020204"/>
              <a:buNone/>
            </a:pPr>
            <a:r>
              <a:rPr lang="en-GB" b="1">
                <a:solidFill>
                  <a:srgbClr val="CC4125"/>
                </a:solidFill>
              </a:rPr>
              <a:t>Changes to existing MECM Tenant user</a:t>
            </a:r>
            <a:r>
              <a:rPr lang="en-GB" b="1">
                <a:solidFill>
                  <a:srgbClr val="CC4125"/>
                </a:solidFill>
              </a:rPr>
              <a:t> role</a:t>
            </a:r>
            <a:endParaRPr b="1">
              <a:solidFill>
                <a:srgbClr val="CC4125"/>
              </a:solidFill>
            </a:endParaRPr>
          </a:p>
        </p:txBody>
      </p:sp>
      <p:sp>
        <p:nvSpPr>
          <p:cNvPr id="130" name="Google Shape;130;p18"/>
          <p:cNvSpPr txBox="1"/>
          <p:nvPr>
            <p:ph type="body" idx="1"/>
          </p:nvPr>
        </p:nvSpPr>
        <p:spPr>
          <a:xfrm>
            <a:off x="311700" y="923875"/>
            <a:ext cx="88323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58"/>
              <a:buNone/>
            </a:pPr>
            <a:r>
              <a:rPr lang="en-GB" sz="1385" b="1">
                <a:solidFill>
                  <a:srgbClr val="000000"/>
                </a:solidFill>
              </a:rPr>
              <a:t>Current:</a:t>
            </a:r>
            <a:endParaRPr sz="1385" b="1">
              <a:solidFill>
                <a:srgbClr val="000000"/>
              </a:solidFill>
            </a:endParaRPr>
          </a:p>
          <a:p>
            <a:pPr marL="0" lvl="0" indent="0" algn="l" rtl="0">
              <a:lnSpc>
                <a:spcPct val="95000"/>
              </a:lnSpc>
              <a:spcBef>
                <a:spcPts val="1200"/>
              </a:spcBef>
              <a:spcAft>
                <a:spcPts val="0"/>
              </a:spcAft>
              <a:buSzPts val="358"/>
              <a:buNone/>
            </a:pPr>
            <a:r>
              <a:rPr lang="en-GB" sz="1385" b="1">
                <a:solidFill>
                  <a:srgbClr val="000000"/>
                </a:solidFill>
              </a:rPr>
              <a:t>    </a:t>
            </a:r>
            <a:r>
              <a:rPr lang="en-GB" sz="1385" b="1">
                <a:solidFill>
                  <a:srgbClr val="000000"/>
                </a:solidFill>
              </a:rPr>
              <a:t>Tenant: </a:t>
            </a:r>
            <a:r>
              <a:rPr lang="en-GB" sz="1385">
                <a:solidFill>
                  <a:srgbClr val="000000"/>
                </a:solidFill>
              </a:rPr>
              <a:t>These users have full permission on corresponding tenant it includes</a:t>
            </a:r>
            <a:endParaRPr sz="1385">
              <a:solidFill>
                <a:srgbClr val="000000"/>
              </a:solidFill>
            </a:endParaRPr>
          </a:p>
          <a:p>
            <a:pPr marL="457200" lvl="0" indent="0" algn="l" rtl="0">
              <a:lnSpc>
                <a:spcPct val="95000"/>
              </a:lnSpc>
              <a:spcBef>
                <a:spcPts val="1200"/>
              </a:spcBef>
              <a:spcAft>
                <a:spcPts val="0"/>
              </a:spcAft>
              <a:buSzPts val="358"/>
              <a:buNone/>
            </a:pPr>
            <a:r>
              <a:rPr lang="en-GB" sz="1385">
                <a:solidFill>
                  <a:srgbClr val="000000"/>
                </a:solidFill>
              </a:rPr>
              <a:t>              i. Edge configurations(Host, Applcm, Apprule, Appstore).</a:t>
            </a:r>
            <a:endParaRPr sz="1385">
              <a:solidFill>
                <a:srgbClr val="000000"/>
              </a:solidFill>
            </a:endParaRPr>
          </a:p>
          <a:p>
            <a:pPr marL="457200" lvl="0" indent="0" algn="l" rtl="0">
              <a:lnSpc>
                <a:spcPct val="95000"/>
              </a:lnSpc>
              <a:spcBef>
                <a:spcPts val="1200"/>
              </a:spcBef>
              <a:spcAft>
                <a:spcPts val="0"/>
              </a:spcAft>
              <a:buSzPts val="358"/>
              <a:buNone/>
            </a:pPr>
            <a:r>
              <a:rPr lang="en-GB" sz="1385">
                <a:solidFill>
                  <a:srgbClr val="000000"/>
                </a:solidFill>
              </a:rPr>
              <a:t>              ii. Application package distribution.</a:t>
            </a:r>
            <a:endParaRPr sz="1385">
              <a:solidFill>
                <a:srgbClr val="000000"/>
              </a:solidFill>
            </a:endParaRPr>
          </a:p>
          <a:p>
            <a:pPr marL="457200" lvl="0" indent="0" algn="l" rtl="0">
              <a:lnSpc>
                <a:spcPct val="95000"/>
              </a:lnSpc>
              <a:spcBef>
                <a:spcPts val="1200"/>
              </a:spcBef>
              <a:spcAft>
                <a:spcPts val="0"/>
              </a:spcAft>
              <a:buSzPts val="358"/>
              <a:buNone/>
            </a:pPr>
            <a:r>
              <a:rPr lang="en-GB" sz="1385">
                <a:solidFill>
                  <a:srgbClr val="000000"/>
                </a:solidFill>
              </a:rPr>
              <a:t>              iii. Application LCM operations. </a:t>
            </a:r>
            <a:endParaRPr sz="1385">
              <a:solidFill>
                <a:srgbClr val="000000"/>
              </a:solidFill>
            </a:endParaRPr>
          </a:p>
          <a:p>
            <a:pPr marL="457200" lvl="0" indent="0" algn="l" rtl="0">
              <a:lnSpc>
                <a:spcPct val="95000"/>
              </a:lnSpc>
              <a:spcBef>
                <a:spcPts val="1200"/>
              </a:spcBef>
              <a:spcAft>
                <a:spcPts val="0"/>
              </a:spcAft>
              <a:buSzPts val="358"/>
              <a:buNone/>
            </a:pPr>
            <a:r>
              <a:rPr lang="en-GB" sz="1385">
                <a:solidFill>
                  <a:schemeClr val="dk1"/>
                </a:solidFill>
              </a:rPr>
              <a:t>              iv. Query host KPI and capabilities.</a:t>
            </a:r>
            <a:endParaRPr sz="1385">
              <a:solidFill>
                <a:schemeClr val="dk1"/>
              </a:solidFill>
            </a:endParaRPr>
          </a:p>
          <a:p>
            <a:pPr marL="457200" lvl="0" indent="0" algn="l" rtl="0">
              <a:lnSpc>
                <a:spcPct val="95000"/>
              </a:lnSpc>
              <a:spcBef>
                <a:spcPts val="1200"/>
              </a:spcBef>
              <a:spcAft>
                <a:spcPts val="0"/>
              </a:spcAft>
              <a:buSzPts val="358"/>
              <a:buNone/>
            </a:pPr>
            <a:r>
              <a:rPr lang="en-GB" sz="1385">
                <a:solidFill>
                  <a:schemeClr val="dk1"/>
                </a:solidFill>
              </a:rPr>
              <a:t>Query API’s returns data related to a tenant.</a:t>
            </a:r>
            <a:endParaRPr sz="1385">
              <a:solidFill>
                <a:schemeClr val="dk1"/>
              </a:solidFill>
            </a:endParaRPr>
          </a:p>
          <a:p>
            <a:pPr marL="0" lvl="0" indent="0" algn="l" rtl="0">
              <a:lnSpc>
                <a:spcPct val="95000"/>
              </a:lnSpc>
              <a:spcBef>
                <a:spcPts val="1200"/>
              </a:spcBef>
              <a:spcAft>
                <a:spcPts val="0"/>
              </a:spcAft>
              <a:buSzPts val="358"/>
              <a:buNone/>
            </a:pPr>
            <a:r>
              <a:rPr lang="en-GB" sz="1385" b="1">
                <a:solidFill>
                  <a:srgbClr val="000000"/>
                </a:solidFill>
              </a:rPr>
              <a:t>New: </a:t>
            </a:r>
            <a:endParaRPr sz="1385" b="1">
              <a:solidFill>
                <a:srgbClr val="000000"/>
              </a:solidFill>
            </a:endParaRPr>
          </a:p>
          <a:p>
            <a:pPr marL="0" lvl="0" indent="0" algn="l" rtl="0">
              <a:lnSpc>
                <a:spcPct val="95000"/>
              </a:lnSpc>
              <a:spcBef>
                <a:spcPts val="1200"/>
              </a:spcBef>
              <a:spcAft>
                <a:spcPts val="0"/>
              </a:spcAft>
              <a:buSzPts val="358"/>
              <a:buNone/>
            </a:pPr>
            <a:r>
              <a:rPr lang="en-GB" sz="1385" b="1">
                <a:solidFill>
                  <a:schemeClr val="dk1"/>
                </a:solidFill>
              </a:rPr>
              <a:t>    Tenant: </a:t>
            </a:r>
            <a:r>
              <a:rPr lang="en-GB" sz="1385">
                <a:solidFill>
                  <a:schemeClr val="dk1"/>
                </a:solidFill>
              </a:rPr>
              <a:t>These users have permission to</a:t>
            </a:r>
            <a:endParaRPr sz="1385">
              <a:solidFill>
                <a:schemeClr val="dk1"/>
              </a:solidFill>
            </a:endParaRPr>
          </a:p>
          <a:p>
            <a:pPr marL="457200" lvl="0" indent="0" algn="l" rtl="0">
              <a:lnSpc>
                <a:spcPct val="95000"/>
              </a:lnSpc>
              <a:spcBef>
                <a:spcPts val="1200"/>
              </a:spcBef>
              <a:spcAft>
                <a:spcPts val="0"/>
              </a:spcAft>
              <a:buClr>
                <a:schemeClr val="dk1"/>
              </a:buClr>
              <a:buSzPts val="358"/>
              <a:buFont typeface="Arial" panose="020B0604020202020204"/>
              <a:buNone/>
            </a:pPr>
            <a:r>
              <a:rPr lang="en-GB" sz="1385">
                <a:solidFill>
                  <a:schemeClr val="dk1"/>
                </a:solidFill>
              </a:rPr>
              <a:t>      i. Distribute Application Package.</a:t>
            </a:r>
            <a:endParaRPr sz="1385">
              <a:solidFill>
                <a:schemeClr val="dk1"/>
              </a:solidFill>
            </a:endParaRPr>
          </a:p>
          <a:p>
            <a:pPr marL="457200" lvl="0" indent="0" algn="l" rtl="0">
              <a:lnSpc>
                <a:spcPct val="95000"/>
              </a:lnSpc>
              <a:spcBef>
                <a:spcPts val="1200"/>
              </a:spcBef>
              <a:spcAft>
                <a:spcPts val="0"/>
              </a:spcAft>
              <a:buClr>
                <a:schemeClr val="dk1"/>
              </a:buClr>
              <a:buSzPts val="358"/>
              <a:buFont typeface="Arial" panose="020B0604020202020204"/>
              <a:buNone/>
            </a:pPr>
            <a:r>
              <a:rPr lang="en-GB" sz="1385">
                <a:solidFill>
                  <a:schemeClr val="dk1"/>
                </a:solidFill>
              </a:rPr>
              <a:t>      ii. Application LCM operations.</a:t>
            </a:r>
            <a:endParaRPr sz="1385">
              <a:solidFill>
                <a:schemeClr val="dk1"/>
              </a:solidFill>
            </a:endParaRPr>
          </a:p>
          <a:p>
            <a:pPr marL="457200" lvl="0" indent="0" algn="l" rtl="0">
              <a:lnSpc>
                <a:spcPct val="95000"/>
              </a:lnSpc>
              <a:spcBef>
                <a:spcPts val="1200"/>
              </a:spcBef>
              <a:spcAft>
                <a:spcPts val="0"/>
              </a:spcAft>
              <a:buClr>
                <a:schemeClr val="dk1"/>
              </a:buClr>
              <a:buSzPts val="358"/>
              <a:buFont typeface="Arial" panose="020B0604020202020204"/>
              <a:buNone/>
            </a:pPr>
            <a:r>
              <a:rPr lang="en-GB" sz="1385">
                <a:solidFill>
                  <a:schemeClr val="dk1"/>
                </a:solidFill>
              </a:rPr>
              <a:t>      iii. Query packages, deployment, host KPI and capabilities.</a:t>
            </a:r>
            <a:endParaRPr sz="1385">
              <a:solidFill>
                <a:schemeClr val="dk1"/>
              </a:solidFill>
            </a:endParaRPr>
          </a:p>
          <a:p>
            <a:pPr marL="0" lvl="0" indent="0" algn="l" rtl="0">
              <a:lnSpc>
                <a:spcPct val="95000"/>
              </a:lnSpc>
              <a:spcBef>
                <a:spcPts val="1200"/>
              </a:spcBef>
              <a:spcAft>
                <a:spcPts val="1200"/>
              </a:spcAft>
              <a:buSzPts val="358"/>
              <a:buNone/>
            </a:pP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1"/>
            <a:srcRect l="33157" r="33684"/>
            <a:stretch>
              <a:fillRect/>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1385">
                <a:solidFill>
                  <a:srgbClr val="0000FF"/>
                </a:solidFill>
              </a:rPr>
              <a:t>Edge configurations(Host, Applcm, Apprule, Appstore) permission to be removed as hosts are shared among all tenants.</a:t>
            </a:r>
            <a:endParaRPr sz="1385">
              <a:solidFill>
                <a:srgbClr val="0000FF"/>
              </a:solidFill>
            </a:endParaRPr>
          </a:p>
          <a:p>
            <a:pPr marL="0" lvl="0" indent="0" algn="l" rtl="0">
              <a:lnSpc>
                <a:spcPct val="95000"/>
              </a:lnSpc>
              <a:spcBef>
                <a:spcPts val="1200"/>
              </a:spcBef>
              <a:spcAft>
                <a:spcPts val="0"/>
              </a:spcAft>
              <a:buNone/>
            </a:pPr>
            <a:endParaRPr sz="1385" b="1">
              <a:solidFill>
                <a:schemeClr val="dk1"/>
              </a:solidFill>
            </a:endParaRPr>
          </a:p>
          <a:p>
            <a:pPr marL="0" lvl="0" indent="0" algn="l" rtl="0">
              <a:lnSpc>
                <a:spcPct val="95000"/>
              </a:lnSpc>
              <a:spcBef>
                <a:spcPts val="1200"/>
              </a:spcBef>
              <a:spcAft>
                <a:spcPts val="1200"/>
              </a:spcAft>
              <a:buNone/>
            </a:pP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a:t>
            </a:r>
            <a:r>
              <a:rPr lang="en-GB"/>
              <a:t>ecm-fe</a:t>
            </a:r>
            <a:endParaRPr lang="en-GB"/>
          </a:p>
        </p:txBody>
      </p:sp>
      <p:sp>
        <p:nvSpPr>
          <p:cNvPr id="140" name="Google Shape;140;p19"/>
          <p:cNvSpPr/>
          <p:nvPr/>
        </p:nvSpPr>
        <p:spPr>
          <a:xfrm>
            <a:off x="2724150" y="5770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user-mgmt</a:t>
            </a:r>
            <a:endParaRPr lang="en-GB"/>
          </a:p>
        </p:txBody>
      </p:sp>
      <p:sp>
        <p:nvSpPr>
          <p:cNvPr id="141" name="Google Shape;141;p19"/>
          <p:cNvSpPr/>
          <p:nvPr/>
        </p:nvSpPr>
        <p:spPr>
          <a:xfrm>
            <a:off x="5758675" y="5770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inventory</a:t>
            </a:r>
            <a:endParaRPr lang="en-GB"/>
          </a:p>
        </p:txBody>
      </p:sp>
      <p:sp>
        <p:nvSpPr>
          <p:cNvPr id="142" name="Google Shape;142;p19"/>
          <p:cNvSpPr/>
          <p:nvPr/>
        </p:nvSpPr>
        <p:spPr>
          <a:xfrm>
            <a:off x="6984369" y="5770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apm</a:t>
            </a:r>
            <a:endParaRPr lang="en-GB"/>
          </a:p>
        </p:txBody>
      </p:sp>
      <p:cxnSp>
        <p:nvCxnSpPr>
          <p:cNvPr id="143" name="Google Shape;143;p19"/>
          <p:cNvCxnSpPr/>
          <p:nvPr/>
        </p:nvCxnSpPr>
        <p:spPr>
          <a:xfrm>
            <a:off x="759725" y="9667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9"/>
          <p:cNvCxnSpPr/>
          <p:nvPr/>
        </p:nvCxnSpPr>
        <p:spPr>
          <a:xfrm>
            <a:off x="3260850" y="9667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9"/>
          <p:cNvCxnSpPr/>
          <p:nvPr/>
        </p:nvCxnSpPr>
        <p:spPr>
          <a:xfrm>
            <a:off x="6295375" y="9667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p:nvPr/>
        </p:nvCxnSpPr>
        <p:spPr>
          <a:xfrm>
            <a:off x="7521069" y="960874"/>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9"/>
          <p:cNvCxnSpPr/>
          <p:nvPr/>
        </p:nvCxnSpPr>
        <p:spPr>
          <a:xfrm>
            <a:off x="780575" y="2939763"/>
            <a:ext cx="2508900" cy="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19"/>
          <p:cNvSpPr txBox="1"/>
          <p:nvPr/>
        </p:nvSpPr>
        <p:spPr>
          <a:xfrm>
            <a:off x="1156927" y="2619180"/>
            <a:ext cx="154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Get all Tenants</a:t>
            </a:r>
            <a:endParaRPr lang="en-GB"/>
          </a:p>
        </p:txBody>
      </p:sp>
      <p:sp>
        <p:nvSpPr>
          <p:cNvPr id="149" name="Google Shape;149;p19"/>
          <p:cNvSpPr/>
          <p:nvPr/>
        </p:nvSpPr>
        <p:spPr>
          <a:xfrm>
            <a:off x="4387075" y="5770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appo</a:t>
            </a:r>
            <a:endParaRPr lang="en-GB"/>
          </a:p>
        </p:txBody>
      </p:sp>
      <p:cxnSp>
        <p:nvCxnSpPr>
          <p:cNvPr id="150" name="Google Shape;150;p19"/>
          <p:cNvCxnSpPr/>
          <p:nvPr/>
        </p:nvCxnSpPr>
        <p:spPr>
          <a:xfrm>
            <a:off x="4923775" y="966726"/>
            <a:ext cx="0" cy="3948300"/>
          </a:xfrm>
          <a:prstGeom prst="straightConnector1">
            <a:avLst/>
          </a:prstGeom>
          <a:noFill/>
          <a:ln w="9525" cap="flat" cmpd="sng">
            <a:solidFill>
              <a:schemeClr val="dk2"/>
            </a:solidFill>
            <a:prstDash val="solid"/>
            <a:round/>
            <a:headEnd type="none" w="med" len="med"/>
            <a:tailEnd type="none" w="med" len="med"/>
          </a:ln>
        </p:spPr>
      </p:cxnSp>
      <p:sp>
        <p:nvSpPr>
          <p:cNvPr id="151" name="Google Shape;151;p19"/>
          <p:cNvSpPr/>
          <p:nvPr/>
        </p:nvSpPr>
        <p:spPr>
          <a:xfrm>
            <a:off x="794500" y="3052213"/>
            <a:ext cx="111600" cy="390300"/>
          </a:xfrm>
          <a:prstGeom prst="curvedLeftArrow">
            <a:avLst>
              <a:gd name="adj1" fmla="val 25000"/>
              <a:gd name="adj2" fmla="val 39034"/>
              <a:gd name="adj3" fmla="val 25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52" name="Google Shape;152;p19"/>
          <p:cNvSpPr txBox="1"/>
          <p:nvPr/>
        </p:nvSpPr>
        <p:spPr>
          <a:xfrm>
            <a:off x="934827" y="3076388"/>
            <a:ext cx="37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Select tenant to perform operations</a:t>
            </a:r>
            <a:endParaRPr lang="en-GB"/>
          </a:p>
        </p:txBody>
      </p:sp>
      <p:sp>
        <p:nvSpPr>
          <p:cNvPr id="153" name="Google Shape;153;p19"/>
          <p:cNvSpPr/>
          <p:nvPr/>
        </p:nvSpPr>
        <p:spPr>
          <a:xfrm>
            <a:off x="8183125" y="577075"/>
            <a:ext cx="9609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lcm controller</a:t>
            </a:r>
            <a:endParaRPr lang="en-GB"/>
          </a:p>
        </p:txBody>
      </p:sp>
      <p:cxnSp>
        <p:nvCxnSpPr>
          <p:cNvPr id="154" name="Google Shape;154;p19"/>
          <p:cNvCxnSpPr/>
          <p:nvPr/>
        </p:nvCxnSpPr>
        <p:spPr>
          <a:xfrm>
            <a:off x="8719825" y="960874"/>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19"/>
          <p:cNvCxnSpPr/>
          <p:nvPr/>
        </p:nvCxnSpPr>
        <p:spPr>
          <a:xfrm>
            <a:off x="808475" y="1426425"/>
            <a:ext cx="5450100" cy="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19"/>
          <p:cNvSpPr txBox="1"/>
          <p:nvPr/>
        </p:nvSpPr>
        <p:spPr>
          <a:xfrm>
            <a:off x="3468738" y="1025925"/>
            <a:ext cx="2592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Configure applcm, host, app rule etc….</a:t>
            </a:r>
            <a:endParaRPr lang="en-GB"/>
          </a:p>
        </p:txBody>
      </p:sp>
      <p:cxnSp>
        <p:nvCxnSpPr>
          <p:cNvPr id="157" name="Google Shape;157;p19"/>
          <p:cNvCxnSpPr/>
          <p:nvPr/>
        </p:nvCxnSpPr>
        <p:spPr>
          <a:xfrm>
            <a:off x="780575" y="3827650"/>
            <a:ext cx="6732600" cy="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9"/>
          <p:cNvSpPr txBox="1"/>
          <p:nvPr/>
        </p:nvSpPr>
        <p:spPr>
          <a:xfrm>
            <a:off x="3587902" y="3540525"/>
            <a:ext cx="355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On-board application package</a:t>
            </a:r>
            <a:endParaRPr lang="en-GB"/>
          </a:p>
        </p:txBody>
      </p:sp>
      <p:cxnSp>
        <p:nvCxnSpPr>
          <p:cNvPr id="159" name="Google Shape;159;p19"/>
          <p:cNvCxnSpPr/>
          <p:nvPr/>
        </p:nvCxnSpPr>
        <p:spPr>
          <a:xfrm>
            <a:off x="780575" y="4524600"/>
            <a:ext cx="4125900" cy="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p19"/>
          <p:cNvSpPr txBox="1"/>
          <p:nvPr/>
        </p:nvSpPr>
        <p:spPr>
          <a:xfrm>
            <a:off x="3958675" y="4073925"/>
            <a:ext cx="14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Instantiate app </a:t>
            </a:r>
            <a:endParaRPr lang="en-GB"/>
          </a:p>
        </p:txBody>
      </p:sp>
      <p:cxnSp>
        <p:nvCxnSpPr>
          <p:cNvPr id="161" name="Google Shape;161;p19"/>
          <p:cNvCxnSpPr/>
          <p:nvPr/>
        </p:nvCxnSpPr>
        <p:spPr>
          <a:xfrm>
            <a:off x="4934425" y="4705825"/>
            <a:ext cx="3777600" cy="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19"/>
          <p:cNvSpPr txBox="1"/>
          <p:nvPr/>
        </p:nvSpPr>
        <p:spPr>
          <a:xfrm>
            <a:off x="609600" y="990600"/>
            <a:ext cx="3476100" cy="905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/inventory/v1/applcms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/inventory/v1/hosts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/inventory/v1/appstores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Clr>
                <a:schemeClr val="dk1"/>
              </a:buClr>
              <a:buSzPts val="1100"/>
              <a:buFont typeface="Arial" panose="020B0604020202020204"/>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/inventory/v1/apprulemgrs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p:txBody>
      </p:sp>
      <p:sp>
        <p:nvSpPr>
          <p:cNvPr id="163" name="Google Shape;163;p19"/>
          <p:cNvSpPr txBox="1"/>
          <p:nvPr/>
        </p:nvSpPr>
        <p:spPr>
          <a:xfrm>
            <a:off x="685800" y="3581400"/>
            <a:ext cx="3000000" cy="323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apm</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b="1">
                <a:latin typeface="Courier New" panose="02070309020205020404"/>
                <a:ea typeface="Courier New" panose="02070309020205020404"/>
                <a:cs typeface="Courier New" panose="02070309020205020404"/>
                <a:sym typeface="Courier New" panose="02070309020205020404"/>
              </a:rPr>
              <a:t>tenant_id</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packages</a:t>
            </a:r>
            <a:endParaRPr sz="900">
              <a:solidFill>
                <a:srgbClr val="404040"/>
              </a:solidFill>
              <a:latin typeface="Courier New" panose="02070309020205020404"/>
              <a:ea typeface="Courier New" panose="02070309020205020404"/>
              <a:cs typeface="Courier New" panose="02070309020205020404"/>
              <a:sym typeface="Courier New" panose="02070309020205020404"/>
            </a:endParaRPr>
          </a:p>
        </p:txBody>
      </p:sp>
      <p:sp>
        <p:nvSpPr>
          <p:cNvPr id="164" name="Google Shape;164;p19"/>
          <p:cNvSpPr txBox="1"/>
          <p:nvPr/>
        </p:nvSpPr>
        <p:spPr>
          <a:xfrm>
            <a:off x="609600" y="4301575"/>
            <a:ext cx="4552500" cy="323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appo</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b="1">
                <a:latin typeface="Courier New" panose="02070309020205020404"/>
                <a:ea typeface="Courier New" panose="02070309020205020404"/>
                <a:cs typeface="Courier New" panose="02070309020205020404"/>
                <a:sym typeface="Courier New" panose="02070309020205020404"/>
              </a:rPr>
              <a:t>tenant_id</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app_instances</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{app_instance_id}</a:t>
            </a:r>
            <a:endParaRPr sz="900">
              <a:solidFill>
                <a:srgbClr val="404040"/>
              </a:solidFill>
              <a:latin typeface="Courier New" panose="02070309020205020404"/>
              <a:ea typeface="Courier New" panose="02070309020205020404"/>
              <a:cs typeface="Courier New" panose="02070309020205020404"/>
              <a:sym typeface="Courier New" panose="02070309020205020404"/>
            </a:endParaRPr>
          </a:p>
        </p:txBody>
      </p:sp>
      <p:sp>
        <p:nvSpPr>
          <p:cNvPr id="165" name="Google Shape;165;p19"/>
          <p:cNvSpPr txBox="1"/>
          <p:nvPr/>
        </p:nvSpPr>
        <p:spPr>
          <a:xfrm>
            <a:off x="5858100" y="1102100"/>
            <a:ext cx="270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w="9525" cap="flat" cmpd="sng">
            <a:solidFill>
              <a:schemeClr val="dk2"/>
            </a:solidFill>
            <a:prstDash val="solid"/>
            <a:round/>
            <a:headEnd type="none" w="med" len="med"/>
            <a:tailEnd type="triangle" w="med" len="med"/>
          </a:ln>
        </p:spPr>
      </p:cxnSp>
      <p:cxnSp>
        <p:nvCxnSpPr>
          <p:cNvPr id="169" name="Google Shape;169;p19"/>
          <p:cNvCxnSpPr/>
          <p:nvPr/>
        </p:nvCxnSpPr>
        <p:spPr>
          <a:xfrm>
            <a:off x="6319025" y="2411513"/>
            <a:ext cx="2411400" cy="0"/>
          </a:xfrm>
          <a:prstGeom prst="straightConnector1">
            <a:avLst/>
          </a:prstGeom>
          <a:noFill/>
          <a:ln w="9525" cap="flat" cmpd="sng">
            <a:solidFill>
              <a:schemeClr val="dk2"/>
            </a:solidFill>
            <a:prstDash val="solid"/>
            <a:round/>
            <a:headEnd type="none" w="med" len="med"/>
            <a:tailEnd type="triangle" w="med" len="med"/>
          </a:ln>
        </p:spPr>
      </p:cxnSp>
      <p:sp>
        <p:nvSpPr>
          <p:cNvPr id="170" name="Google Shape;170;p19"/>
          <p:cNvSpPr txBox="1"/>
          <p:nvPr/>
        </p:nvSpPr>
        <p:spPr>
          <a:xfrm>
            <a:off x="614250" y="1945013"/>
            <a:ext cx="3556500" cy="323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/inventory/v1/mechosts/{mechost_ip}/k8sconfig</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p:txBody>
      </p:sp>
      <p:sp>
        <p:nvSpPr>
          <p:cNvPr id="171" name="Google Shape;171;p19"/>
          <p:cNvSpPr txBox="1"/>
          <p:nvPr/>
        </p:nvSpPr>
        <p:spPr>
          <a:xfrm>
            <a:off x="4872150" y="1904113"/>
            <a:ext cx="347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88375"/>
            <a:ext cx="767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CC4125"/>
                </a:solidFill>
              </a:rPr>
              <a:t>Interface update: configuration APIs</a:t>
            </a:r>
            <a:endParaRPr lang="en-GB" b="1">
              <a:solidFill>
                <a:srgbClr val="CC4125"/>
              </a:solidFill>
            </a:endParaRPr>
          </a:p>
        </p:txBody>
      </p:sp>
      <p:sp>
        <p:nvSpPr>
          <p:cNvPr id="173" name="Google Shape;173;p19"/>
          <p:cNvSpPr txBox="1"/>
          <p:nvPr/>
        </p:nvSpPr>
        <p:spPr>
          <a:xfrm>
            <a:off x="-81622" y="1198070"/>
            <a:ext cx="892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Modified interfaces</a:t>
            </a:r>
            <a:endParaRPr lang="en-GB"/>
          </a:p>
        </p:txBody>
      </p:sp>
      <p:sp>
        <p:nvSpPr>
          <p:cNvPr id="175" name="Google Shape;175;p19"/>
          <p:cNvSpPr txBox="1"/>
          <p:nvPr/>
        </p:nvSpPr>
        <p:spPr>
          <a:xfrm>
            <a:off x="8237958" y="4962303"/>
            <a:ext cx="432300" cy="111600"/>
          </a:xfrm>
          <a:prstGeom prst="rect">
            <a:avLst/>
          </a:prstGeom>
          <a:solidFill>
            <a:srgbClr val="4A86E8"/>
          </a:solid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1"/>
            <a:srcRect r="66841"/>
            <a:stretch>
              <a:fillRect/>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mecm-fe</a:t>
            </a:r>
            <a:endParaRPr lang="en-GB"/>
          </a:p>
        </p:txBody>
      </p:sp>
      <p:sp>
        <p:nvSpPr>
          <p:cNvPr id="184" name="Google Shape;184;p20"/>
          <p:cNvSpPr/>
          <p:nvPr/>
        </p:nvSpPr>
        <p:spPr>
          <a:xfrm>
            <a:off x="2724150"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user-mgmt</a:t>
            </a:r>
            <a:endParaRPr lang="en-GB"/>
          </a:p>
        </p:txBody>
      </p:sp>
      <p:sp>
        <p:nvSpPr>
          <p:cNvPr id="185" name="Google Shape;185;p20"/>
          <p:cNvSpPr/>
          <p:nvPr/>
        </p:nvSpPr>
        <p:spPr>
          <a:xfrm>
            <a:off x="575867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inventory</a:t>
            </a:r>
            <a:endParaRPr lang="en-GB"/>
          </a:p>
        </p:txBody>
      </p:sp>
      <p:sp>
        <p:nvSpPr>
          <p:cNvPr id="186" name="Google Shape;186;p20"/>
          <p:cNvSpPr/>
          <p:nvPr/>
        </p:nvSpPr>
        <p:spPr>
          <a:xfrm>
            <a:off x="6984369"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apm</a:t>
            </a:r>
            <a:endParaRPr lang="en-GB"/>
          </a:p>
        </p:txBody>
      </p:sp>
      <p:cxnSp>
        <p:nvCxnSpPr>
          <p:cNvPr id="187" name="Google Shape;187;p20"/>
          <p:cNvCxnSpPr/>
          <p:nvPr/>
        </p:nvCxnSpPr>
        <p:spPr>
          <a:xfrm>
            <a:off x="759725" y="11953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0"/>
          <p:cNvCxnSpPr/>
          <p:nvPr/>
        </p:nvCxnSpPr>
        <p:spPr>
          <a:xfrm>
            <a:off x="3260850" y="11953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20"/>
          <p:cNvCxnSpPr/>
          <p:nvPr/>
        </p:nvCxnSpPr>
        <p:spPr>
          <a:xfrm>
            <a:off x="6295375" y="11953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20"/>
          <p:cNvCxnSpPr/>
          <p:nvPr/>
        </p:nvCxnSpPr>
        <p:spPr>
          <a:xfrm>
            <a:off x="7521069" y="1189474"/>
            <a:ext cx="0" cy="3948300"/>
          </a:xfrm>
          <a:prstGeom prst="straightConnector1">
            <a:avLst/>
          </a:prstGeom>
          <a:noFill/>
          <a:ln w="9525" cap="flat" cmpd="sng">
            <a:solidFill>
              <a:schemeClr val="dk2"/>
            </a:solidFill>
            <a:prstDash val="solid"/>
            <a:round/>
            <a:headEnd type="none" w="med" len="med"/>
            <a:tailEnd type="none" w="med" len="med"/>
          </a:ln>
        </p:spPr>
      </p:cxnSp>
      <p:sp>
        <p:nvSpPr>
          <p:cNvPr id="191" name="Google Shape;191;p20"/>
          <p:cNvSpPr/>
          <p:nvPr/>
        </p:nvSpPr>
        <p:spPr>
          <a:xfrm>
            <a:off x="438707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appo</a:t>
            </a:r>
            <a:endParaRPr lang="en-GB"/>
          </a:p>
        </p:txBody>
      </p:sp>
      <p:cxnSp>
        <p:nvCxnSpPr>
          <p:cNvPr id="192" name="Google Shape;192;p20"/>
          <p:cNvCxnSpPr/>
          <p:nvPr/>
        </p:nvCxnSpPr>
        <p:spPr>
          <a:xfrm>
            <a:off x="4923775" y="1195326"/>
            <a:ext cx="0" cy="39483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20"/>
          <p:cNvCxnSpPr/>
          <p:nvPr/>
        </p:nvCxnSpPr>
        <p:spPr>
          <a:xfrm>
            <a:off x="808475" y="1959825"/>
            <a:ext cx="5450100" cy="0"/>
          </a:xfrm>
          <a:prstGeom prst="straightConnector1">
            <a:avLst/>
          </a:prstGeom>
          <a:noFill/>
          <a:ln w="9525" cap="flat" cmpd="sng">
            <a:solidFill>
              <a:schemeClr val="dk2"/>
            </a:solidFill>
            <a:prstDash val="solid"/>
            <a:round/>
            <a:headEnd type="none" w="med" len="med"/>
            <a:tailEnd type="triangle" w="med" len="med"/>
          </a:ln>
        </p:spPr>
      </p:cxnSp>
      <p:sp>
        <p:nvSpPr>
          <p:cNvPr id="194" name="Google Shape;194;p20"/>
          <p:cNvSpPr txBox="1"/>
          <p:nvPr/>
        </p:nvSpPr>
        <p:spPr>
          <a:xfrm>
            <a:off x="2755275" y="1871550"/>
            <a:ext cx="31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Query applcm, host, app rule etc….</a:t>
            </a:r>
            <a:endParaRPr lang="en-GB"/>
          </a:p>
        </p:txBody>
      </p:sp>
      <p:cxnSp>
        <p:nvCxnSpPr>
          <p:cNvPr id="195" name="Google Shape;195;p20"/>
          <p:cNvCxnSpPr/>
          <p:nvPr/>
        </p:nvCxnSpPr>
        <p:spPr>
          <a:xfrm>
            <a:off x="780575" y="3599050"/>
            <a:ext cx="6732600" cy="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p20"/>
          <p:cNvSpPr txBox="1"/>
          <p:nvPr/>
        </p:nvSpPr>
        <p:spPr>
          <a:xfrm>
            <a:off x="3740302" y="3235725"/>
            <a:ext cx="355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Query application package</a:t>
            </a:r>
            <a:endParaRPr lang="en-GB"/>
          </a:p>
        </p:txBody>
      </p:sp>
      <p:cxnSp>
        <p:nvCxnSpPr>
          <p:cNvPr id="197" name="Google Shape;197;p20"/>
          <p:cNvCxnSpPr/>
          <p:nvPr/>
        </p:nvCxnSpPr>
        <p:spPr>
          <a:xfrm>
            <a:off x="780575" y="4296000"/>
            <a:ext cx="4125900" cy="0"/>
          </a:xfrm>
          <a:prstGeom prst="straightConnector1">
            <a:avLst/>
          </a:prstGeom>
          <a:noFill/>
          <a:ln w="9525" cap="flat" cmpd="sng">
            <a:solidFill>
              <a:schemeClr val="dk2"/>
            </a:solidFill>
            <a:prstDash val="solid"/>
            <a:round/>
            <a:headEnd type="none" w="med" len="med"/>
            <a:tailEnd type="triangle" w="med" len="med"/>
          </a:ln>
        </p:spPr>
      </p:cxnSp>
      <p:sp>
        <p:nvSpPr>
          <p:cNvPr id="198" name="Google Shape;198;p20"/>
          <p:cNvSpPr txBox="1"/>
          <p:nvPr/>
        </p:nvSpPr>
        <p:spPr>
          <a:xfrm>
            <a:off x="3206900" y="3921525"/>
            <a:ext cx="20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Get app Inst info</a:t>
            </a:r>
            <a:endParaRPr lang="en-GB"/>
          </a:p>
        </p:txBody>
      </p:sp>
      <p:sp>
        <p:nvSpPr>
          <p:cNvPr id="199" name="Google Shape;199;p20"/>
          <p:cNvSpPr txBox="1"/>
          <p:nvPr/>
        </p:nvSpPr>
        <p:spPr>
          <a:xfrm>
            <a:off x="609600" y="1524000"/>
            <a:ext cx="3777600" cy="905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GET /inventory/v1/applcms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GET /inventory/v1/hosts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GET /inventory/v1/apprules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Clr>
                <a:schemeClr val="dk1"/>
              </a:buClr>
              <a:buSzPts val="1100"/>
              <a:buFont typeface="Arial" panose="020B0604020202020204"/>
              <a:buNone/>
            </a:pPr>
            <a:r>
              <a:rPr lang="en-GB" sz="900">
                <a:solidFill>
                  <a:srgbClr val="4A86E8"/>
                </a:solidFill>
                <a:latin typeface="Courier New" panose="02070309020205020404"/>
                <a:ea typeface="Courier New" panose="02070309020205020404"/>
                <a:cs typeface="Courier New" panose="02070309020205020404"/>
                <a:sym typeface="Courier New" panose="02070309020205020404"/>
              </a:rPr>
              <a:t>GET /inventory/v1/appstores</a:t>
            </a:r>
            <a:endParaRPr sz="900">
              <a:solidFill>
                <a:srgbClr val="4A86E8"/>
              </a:solidFill>
              <a:latin typeface="Courier New" panose="02070309020205020404"/>
              <a:ea typeface="Courier New" panose="02070309020205020404"/>
              <a:cs typeface="Courier New" panose="02070309020205020404"/>
              <a:sym typeface="Courier New" panose="02070309020205020404"/>
            </a:endParaRPr>
          </a:p>
        </p:txBody>
      </p:sp>
      <p:sp>
        <p:nvSpPr>
          <p:cNvPr id="200" name="Google Shape;200;p20"/>
          <p:cNvSpPr txBox="1"/>
          <p:nvPr/>
        </p:nvSpPr>
        <p:spPr>
          <a:xfrm>
            <a:off x="685800" y="3352800"/>
            <a:ext cx="3476100" cy="3231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apm</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b="1">
                <a:solidFill>
                  <a:schemeClr val="dk1"/>
                </a:solidFill>
                <a:latin typeface="Courier New" panose="02070309020205020404"/>
                <a:ea typeface="Courier New" panose="02070309020205020404"/>
                <a:cs typeface="Courier New" panose="02070309020205020404"/>
                <a:sym typeface="Courier New" panose="02070309020205020404"/>
              </a:rPr>
              <a:t>tenant_id</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packages</a:t>
            </a:r>
            <a:endParaRPr sz="900">
              <a:solidFill>
                <a:srgbClr val="404040"/>
              </a:solidFill>
              <a:latin typeface="Courier New" panose="02070309020205020404"/>
              <a:ea typeface="Courier New" panose="02070309020205020404"/>
              <a:cs typeface="Courier New" panose="02070309020205020404"/>
              <a:sym typeface="Courier New" panose="02070309020205020404"/>
            </a:endParaRPr>
          </a:p>
        </p:txBody>
      </p:sp>
      <p:sp>
        <p:nvSpPr>
          <p:cNvPr id="201" name="Google Shape;201;p20"/>
          <p:cNvSpPr txBox="1"/>
          <p:nvPr/>
        </p:nvSpPr>
        <p:spPr>
          <a:xfrm>
            <a:off x="685800" y="4072983"/>
            <a:ext cx="5609700" cy="5172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40000"/>
              </a:lnSpc>
              <a:spcBef>
                <a:spcPts val="0"/>
              </a:spcBef>
              <a:spcAft>
                <a:spcPts val="0"/>
              </a:spcAft>
              <a:buNone/>
            </a:pP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GET /</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appo</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v1</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tenants</a:t>
            </a:r>
            <a:r>
              <a:rPr lang="en-GB" sz="900">
                <a:solidFill>
                  <a:srgbClr val="666666"/>
                </a:solidFill>
                <a:latin typeface="Courier New" panose="02070309020205020404"/>
                <a:ea typeface="Courier New" panose="02070309020205020404"/>
                <a:cs typeface="Courier New" panose="02070309020205020404"/>
                <a:sym typeface="Courier New" panose="02070309020205020404"/>
              </a:rPr>
              <a:t>/</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b="1">
                <a:solidFill>
                  <a:schemeClr val="dk1"/>
                </a:solidFill>
                <a:latin typeface="Courier New" panose="02070309020205020404"/>
                <a:ea typeface="Courier New" panose="02070309020205020404"/>
                <a:cs typeface="Courier New" panose="02070309020205020404"/>
                <a:sym typeface="Courier New" panose="02070309020205020404"/>
              </a:rPr>
              <a:t>tenant_id</a:t>
            </a:r>
            <a:r>
              <a:rPr lang="en-GB" sz="900" b="1">
                <a:solidFill>
                  <a:srgbClr val="404040"/>
                </a:solidFill>
                <a:latin typeface="Courier New" panose="02070309020205020404"/>
                <a:ea typeface="Courier New" panose="02070309020205020404"/>
                <a:cs typeface="Courier New" panose="02070309020205020404"/>
                <a:sym typeface="Courier New" panose="02070309020205020404"/>
              </a:rPr>
              <a:t>}/</a:t>
            </a:r>
            <a:r>
              <a:rPr lang="en-GB" sz="900">
                <a:solidFill>
                  <a:srgbClr val="404040"/>
                </a:solidFill>
                <a:latin typeface="Courier New" panose="02070309020205020404"/>
                <a:ea typeface="Courier New" panose="02070309020205020404"/>
                <a:cs typeface="Courier New" panose="02070309020205020404"/>
                <a:sym typeface="Courier New" panose="02070309020205020404"/>
              </a:rPr>
              <a:t>app_instance_infos</a:t>
            </a:r>
            <a:endParaRPr sz="900">
              <a:solidFill>
                <a:srgbClr val="404040"/>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lnSpc>
                <a:spcPct val="140000"/>
              </a:lnSpc>
              <a:spcBef>
                <a:spcPts val="0"/>
              </a:spcBef>
              <a:spcAft>
                <a:spcPts val="0"/>
              </a:spcAft>
              <a:buNone/>
            </a:pPr>
            <a:endParaRPr sz="900">
              <a:solidFill>
                <a:srgbClr val="404040"/>
              </a:solidFill>
              <a:latin typeface="Courier New" panose="02070309020205020404"/>
              <a:ea typeface="Courier New" panose="02070309020205020404"/>
              <a:cs typeface="Courier New" panose="02070309020205020404"/>
              <a:sym typeface="Courier New" panose="02070309020205020404"/>
            </a:endParaRPr>
          </a:p>
        </p:txBody>
      </p:sp>
      <p:sp>
        <p:nvSpPr>
          <p:cNvPr id="202" name="Google Shape;202;p20"/>
          <p:cNvSpPr txBox="1"/>
          <p:nvPr/>
        </p:nvSpPr>
        <p:spPr>
          <a:xfrm>
            <a:off x="5581175" y="1635500"/>
            <a:ext cx="366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a:t>
            </a:r>
            <a:r>
              <a:rPr lang="en-GB">
                <a:solidFill>
                  <a:srgbClr val="FF0000"/>
                </a:solidFill>
              </a:rPr>
              <a:t>MECM_TENANT/MECM_GUEST</a:t>
            </a:r>
            <a:r>
              <a:rPr lang="en-GB">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a:t>
            </a:r>
            <a:r>
              <a:rPr lang="en-GB">
                <a:solidFill>
                  <a:srgbClr val="FF0000"/>
                </a:solidFill>
              </a:rPr>
              <a:t>MECM_ADMIN/MECM_TENANT</a:t>
            </a:r>
            <a:r>
              <a:rPr lang="en-GB">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a:t>
            </a:r>
            <a:r>
              <a:rPr lang="en-GB">
                <a:solidFill>
                  <a:srgbClr val="FF0000"/>
                </a:solidFill>
              </a:rPr>
              <a:t>MECM_ADMIN/MECM_TENANT </a:t>
            </a:r>
            <a:r>
              <a:rPr lang="en-GB">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w="9525" cap="flat" cmpd="sng">
            <a:solidFill>
              <a:schemeClr val="dk2"/>
            </a:solidFill>
            <a:prstDash val="solid"/>
            <a:round/>
            <a:headEnd type="none" w="med" len="med"/>
            <a:tailEnd type="triangle" w="med" len="med"/>
          </a:ln>
        </p:spPr>
      </p:cxnSp>
      <p:sp>
        <p:nvSpPr>
          <p:cNvPr id="208" name="Google Shape;208;p20"/>
          <p:cNvSpPr txBox="1"/>
          <p:nvPr/>
        </p:nvSpPr>
        <p:spPr>
          <a:xfrm>
            <a:off x="1143002" y="2397517"/>
            <a:ext cx="154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Get all Tenants</a:t>
            </a:r>
            <a:endParaRPr lang="en-GB"/>
          </a:p>
        </p:txBody>
      </p:sp>
      <p:sp>
        <p:nvSpPr>
          <p:cNvPr id="209" name="Google Shape;209;p20"/>
          <p:cNvSpPr/>
          <p:nvPr/>
        </p:nvSpPr>
        <p:spPr>
          <a:xfrm>
            <a:off x="780575" y="2830550"/>
            <a:ext cx="111600" cy="390300"/>
          </a:xfrm>
          <a:prstGeom prst="curvedLeftArrow">
            <a:avLst>
              <a:gd name="adj1" fmla="val 25000"/>
              <a:gd name="adj2" fmla="val 39034"/>
              <a:gd name="adj3" fmla="val 25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0" name="Google Shape;210;p20"/>
          <p:cNvSpPr txBox="1"/>
          <p:nvPr/>
        </p:nvSpPr>
        <p:spPr>
          <a:xfrm>
            <a:off x="920902" y="2854725"/>
            <a:ext cx="37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Select tenant to perform operations</a:t>
            </a:r>
            <a:endParaRPr lang="en-GB"/>
          </a:p>
        </p:txBody>
      </p:sp>
      <p:sp>
        <p:nvSpPr>
          <p:cNvPr id="211" name="Google Shape;211;p20"/>
          <p:cNvSpPr txBox="1"/>
          <p:nvPr/>
        </p:nvSpPr>
        <p:spPr>
          <a:xfrm>
            <a:off x="6891501" y="4809900"/>
            <a:ext cx="172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Modified interfaces</a:t>
            </a:r>
            <a:endParaRPr lang="en-GB"/>
          </a:p>
        </p:txBody>
      </p:sp>
      <p:sp>
        <p:nvSpPr>
          <p:cNvPr id="212" name="Google Shape;212;p20"/>
          <p:cNvSpPr txBox="1"/>
          <p:nvPr/>
        </p:nvSpPr>
        <p:spPr>
          <a:xfrm>
            <a:off x="8572500" y="4976225"/>
            <a:ext cx="390300" cy="97500"/>
          </a:xfrm>
          <a:prstGeom prst="rect">
            <a:avLst/>
          </a:prstGeom>
          <a:solidFill>
            <a:srgbClr val="4A86E8"/>
          </a:solid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1"/>
            <a:srcRect r="66841"/>
            <a:stretch>
              <a:fillRect/>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mecm-fe</a:t>
            </a:r>
            <a:endParaRPr lang="en-GB"/>
          </a:p>
        </p:txBody>
      </p:sp>
      <p:sp>
        <p:nvSpPr>
          <p:cNvPr id="221" name="Google Shape;221;p21"/>
          <p:cNvSpPr/>
          <p:nvPr/>
        </p:nvSpPr>
        <p:spPr>
          <a:xfrm>
            <a:off x="2724150"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user-mgmt</a:t>
            </a:r>
            <a:endParaRPr lang="en-GB"/>
          </a:p>
        </p:txBody>
      </p:sp>
      <p:sp>
        <p:nvSpPr>
          <p:cNvPr id="222" name="Google Shape;222;p21"/>
          <p:cNvSpPr/>
          <p:nvPr/>
        </p:nvSpPr>
        <p:spPr>
          <a:xfrm>
            <a:off x="575867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inventory</a:t>
            </a:r>
            <a:endParaRPr lang="en-GB"/>
          </a:p>
        </p:txBody>
      </p:sp>
      <p:sp>
        <p:nvSpPr>
          <p:cNvPr id="223" name="Google Shape;223;p21"/>
          <p:cNvSpPr/>
          <p:nvPr/>
        </p:nvSpPr>
        <p:spPr>
          <a:xfrm>
            <a:off x="6984369"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apm</a:t>
            </a:r>
            <a:endParaRPr lang="en-GB"/>
          </a:p>
        </p:txBody>
      </p:sp>
      <p:cxnSp>
        <p:nvCxnSpPr>
          <p:cNvPr id="224" name="Google Shape;224;p21"/>
          <p:cNvCxnSpPr/>
          <p:nvPr/>
        </p:nvCxnSpPr>
        <p:spPr>
          <a:xfrm>
            <a:off x="759725" y="1193511"/>
            <a:ext cx="0" cy="27234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1"/>
          <p:cNvCxnSpPr/>
          <p:nvPr/>
        </p:nvCxnSpPr>
        <p:spPr>
          <a:xfrm>
            <a:off x="3260852" y="1193511"/>
            <a:ext cx="0" cy="27234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1"/>
          <p:cNvCxnSpPr/>
          <p:nvPr/>
        </p:nvCxnSpPr>
        <p:spPr>
          <a:xfrm>
            <a:off x="6295380" y="1193511"/>
            <a:ext cx="0" cy="27234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1"/>
          <p:cNvCxnSpPr/>
          <p:nvPr/>
        </p:nvCxnSpPr>
        <p:spPr>
          <a:xfrm>
            <a:off x="7521075" y="1189475"/>
            <a:ext cx="0" cy="2723400"/>
          </a:xfrm>
          <a:prstGeom prst="straightConnector1">
            <a:avLst/>
          </a:prstGeom>
          <a:noFill/>
          <a:ln w="9525" cap="flat" cmpd="sng">
            <a:solidFill>
              <a:schemeClr val="dk2"/>
            </a:solidFill>
            <a:prstDash val="solid"/>
            <a:round/>
            <a:headEnd type="none" w="med" len="med"/>
            <a:tailEnd type="none" w="med" len="med"/>
          </a:ln>
        </p:spPr>
      </p:cxnSp>
      <p:sp>
        <p:nvSpPr>
          <p:cNvPr id="228" name="Google Shape;228;p21"/>
          <p:cNvSpPr/>
          <p:nvPr/>
        </p:nvSpPr>
        <p:spPr>
          <a:xfrm>
            <a:off x="4387075"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appo</a:t>
            </a:r>
            <a:endParaRPr lang="en-GB"/>
          </a:p>
        </p:txBody>
      </p:sp>
      <p:cxnSp>
        <p:nvCxnSpPr>
          <p:cNvPr id="229" name="Google Shape;229;p21"/>
          <p:cNvCxnSpPr/>
          <p:nvPr/>
        </p:nvCxnSpPr>
        <p:spPr>
          <a:xfrm>
            <a:off x="4923779" y="1193511"/>
            <a:ext cx="0" cy="2723400"/>
          </a:xfrm>
          <a:prstGeom prst="straightConnector1">
            <a:avLst/>
          </a:prstGeom>
          <a:noFill/>
          <a:ln w="9525" cap="flat" cmpd="sng">
            <a:solidFill>
              <a:schemeClr val="dk2"/>
            </a:solidFill>
            <a:prstDash val="solid"/>
            <a:round/>
            <a:headEnd type="none" w="med" len="med"/>
            <a:tailEnd type="none" w="med" len="med"/>
          </a:ln>
        </p:spPr>
      </p:cxnSp>
      <p:sp>
        <p:nvSpPr>
          <p:cNvPr id="230" name="Google Shape;230;p21"/>
          <p:cNvSpPr txBox="1"/>
          <p:nvPr/>
        </p:nvSpPr>
        <p:spPr>
          <a:xfrm>
            <a:off x="4742975" y="2778500"/>
            <a:ext cx="366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b="1">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Modified interfaces</a:t>
            </a:r>
            <a:endParaRPr lang="en-GB"/>
          </a:p>
        </p:txBody>
      </p:sp>
      <p:sp>
        <p:nvSpPr>
          <p:cNvPr id="234" name="Google Shape;234;p21"/>
          <p:cNvSpPr txBox="1"/>
          <p:nvPr/>
        </p:nvSpPr>
        <p:spPr>
          <a:xfrm>
            <a:off x="8572500" y="4976225"/>
            <a:ext cx="390300" cy="97500"/>
          </a:xfrm>
          <a:prstGeom prst="rect">
            <a:avLst/>
          </a:prstGeom>
          <a:solidFill>
            <a:srgbClr val="4A86E8"/>
          </a:solid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235" name="Google Shape;235;p21"/>
          <p:cNvSpPr txBox="1"/>
          <p:nvPr/>
        </p:nvSpPr>
        <p:spPr>
          <a:xfrm>
            <a:off x="762000" y="1981200"/>
            <a:ext cx="4015500" cy="34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015">
                <a:solidFill>
                  <a:srgbClr val="4A86E8"/>
                </a:solidFill>
                <a:latin typeface="Courier New" panose="02070309020205020404"/>
                <a:ea typeface="Courier New" panose="02070309020205020404"/>
                <a:cs typeface="Courier New" panose="02070309020205020404"/>
                <a:sym typeface="Courier New" panose="02070309020205020404"/>
              </a:rPr>
              <a:t>GET /appo/v1/hosts/{host_ip}/mep_capabilities</a:t>
            </a:r>
            <a:endParaRPr lang="en-GB" sz="1015">
              <a:solidFill>
                <a:srgbClr val="4A86E8"/>
              </a:solidFill>
              <a:latin typeface="Courier New" panose="02070309020205020404"/>
              <a:ea typeface="Courier New" panose="02070309020205020404"/>
              <a:cs typeface="Courier New" panose="02070309020205020404"/>
              <a:sym typeface="Courier New" panose="02070309020205020404"/>
            </a:endParaRPr>
          </a:p>
        </p:txBody>
      </p:sp>
      <p:cxnSp>
        <p:nvCxnSpPr>
          <p:cNvPr id="236" name="Google Shape;236;p21"/>
          <p:cNvCxnSpPr/>
          <p:nvPr/>
        </p:nvCxnSpPr>
        <p:spPr>
          <a:xfrm>
            <a:off x="780575" y="2314800"/>
            <a:ext cx="4125900" cy="0"/>
          </a:xfrm>
          <a:prstGeom prst="straightConnector1">
            <a:avLst/>
          </a:prstGeom>
          <a:noFill/>
          <a:ln w="9525" cap="flat" cmpd="sng">
            <a:solidFill>
              <a:schemeClr val="dk2"/>
            </a:solidFill>
            <a:prstDash val="solid"/>
            <a:round/>
            <a:headEnd type="none" w="med" len="med"/>
            <a:tailEnd type="triangle" w="med" len="med"/>
          </a:ln>
        </p:spPr>
      </p:cxnSp>
      <p:sp>
        <p:nvSpPr>
          <p:cNvPr id="237" name="Google Shape;237;p21"/>
          <p:cNvSpPr txBox="1"/>
          <p:nvPr/>
        </p:nvSpPr>
        <p:spPr>
          <a:xfrm>
            <a:off x="762000" y="2667000"/>
            <a:ext cx="4015500" cy="34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015">
                <a:solidFill>
                  <a:srgbClr val="4A86E8"/>
                </a:solidFill>
                <a:latin typeface="Courier New" panose="02070309020205020404"/>
                <a:ea typeface="Courier New" panose="02070309020205020404"/>
                <a:cs typeface="Courier New" panose="02070309020205020404"/>
                <a:sym typeface="Courier New" panose="02070309020205020404"/>
              </a:rPr>
              <a:t>GET /appo/v1/hosts/{host_ip}/kpi</a:t>
            </a:r>
            <a:endParaRPr lang="en-GB" sz="1015">
              <a:solidFill>
                <a:srgbClr val="4A86E8"/>
              </a:solidFill>
              <a:latin typeface="Courier New" panose="02070309020205020404"/>
              <a:ea typeface="Courier New" panose="02070309020205020404"/>
              <a:cs typeface="Courier New" panose="02070309020205020404"/>
              <a:sym typeface="Courier New" panose="02070309020205020404"/>
            </a:endParaRPr>
          </a:p>
        </p:txBody>
      </p:sp>
      <p:cxnSp>
        <p:nvCxnSpPr>
          <p:cNvPr id="238" name="Google Shape;238;p21"/>
          <p:cNvCxnSpPr/>
          <p:nvPr/>
        </p:nvCxnSpPr>
        <p:spPr>
          <a:xfrm>
            <a:off x="780575" y="3000600"/>
            <a:ext cx="4125900" cy="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21"/>
          <p:cNvSpPr/>
          <p:nvPr/>
        </p:nvSpPr>
        <p:spPr>
          <a:xfrm>
            <a:off x="8051169" y="805675"/>
            <a:ext cx="1073400" cy="39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Lcm controller</a:t>
            </a:r>
            <a:endParaRPr lang="en-GB"/>
          </a:p>
        </p:txBody>
      </p:sp>
      <p:cxnSp>
        <p:nvCxnSpPr>
          <p:cNvPr id="240" name="Google Shape;240;p21"/>
          <p:cNvCxnSpPr/>
          <p:nvPr/>
        </p:nvCxnSpPr>
        <p:spPr>
          <a:xfrm>
            <a:off x="8664075" y="1189475"/>
            <a:ext cx="0" cy="2723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1"/>
          <p:cNvCxnSpPr/>
          <p:nvPr/>
        </p:nvCxnSpPr>
        <p:spPr>
          <a:xfrm>
            <a:off x="4962300" y="3576750"/>
            <a:ext cx="3679800" cy="0"/>
          </a:xfrm>
          <a:prstGeom prst="straightConnector1">
            <a:avLst/>
          </a:prstGeom>
          <a:noFill/>
          <a:ln w="9525" cap="flat" cmpd="sng">
            <a:solidFill>
              <a:schemeClr val="dk2"/>
            </a:solidFill>
            <a:prstDash val="solid"/>
            <a:round/>
            <a:headEnd type="none" w="med" len="med"/>
            <a:tailEnd type="triangle" w="med" len="med"/>
          </a:ln>
        </p:spPr>
      </p:cxnSp>
      <p:sp>
        <p:nvSpPr>
          <p:cNvPr id="242" name="Google Shape;242;p21"/>
          <p:cNvSpPr txBox="1"/>
          <p:nvPr/>
        </p:nvSpPr>
        <p:spPr>
          <a:xfrm>
            <a:off x="4952275" y="1835700"/>
            <a:ext cx="366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3356,&quot;width&quot;:8908}"/>
</p:tagLst>
</file>

<file path=ppt/tags/tag2.xml><?xml version="1.0" encoding="utf-8"?>
<p:tagLst xmlns:p="http://schemas.openxmlformats.org/presentationml/2006/main">
  <p:tag name="KSO_WM_UNIT_PLACING_PICTURE_USER_VIEWPORT" val="{&quot;height&quot;:7590,&quot;width&quot;:2868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13288</Words>
  <Application>WPS 演示</Application>
  <PresentationFormat/>
  <Paragraphs>514</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Arial</vt:lpstr>
      <vt:lpstr>Courier New</vt:lpstr>
      <vt:lpstr>微软雅黑</vt:lpstr>
      <vt:lpstr>Arial Unicode MS</vt:lpstr>
      <vt:lpstr>Roboto</vt:lpstr>
      <vt:lpstr>Simple Light</vt:lpstr>
      <vt:lpstr>PowerPoint 演示文稿</vt:lpstr>
      <vt:lpstr>Requirement description</vt:lpstr>
      <vt:lpstr>MECM Architecture</vt:lpstr>
      <vt:lpstr>PowerPoint 演示文稿</vt:lpstr>
      <vt:lpstr>MECM Administrator user role</vt:lpstr>
      <vt:lpstr>Changes to existing MECM Tenant user role</vt:lpstr>
      <vt:lpstr>Interface update: configuration APIs</vt:lpstr>
      <vt:lpstr>Interface update: Query APIs</vt:lpstr>
      <vt:lpstr>Interface update: Query APIs</vt:lpstr>
      <vt:lpstr>MECM-FE design (TBD: yangyang)</vt:lpstr>
      <vt:lpstr>PowerPoint 演示文稿</vt:lpstr>
      <vt:lpstr>PowerPoint 演示文稿</vt:lpstr>
      <vt:lpstr>PowerPoint 演示文稿</vt:lpstr>
      <vt:lpstr>PowerPoint 演示文稿</vt:lpstr>
      <vt:lpstr>PowerPoint 演示文稿</vt:lpstr>
      <vt:lpstr>PowerPoint 演示文稿</vt:lpstr>
      <vt:lpstr>New MECM Administrator user role support</vt:lpstr>
      <vt:lpstr>PowerPoint 演示文稿</vt:lpstr>
      <vt:lpstr>PowerPoint 演示文稿</vt:lpstr>
      <vt:lpstr>PowerPoint 演示文稿</vt:lpstr>
      <vt:lpstr>MECM Administrator user role support - soln 1</vt:lpstr>
      <vt:lpstr>Interface change to support admin operations.</vt:lpstr>
      <vt:lpstr>MECM Administrator user support - Soln 2</vt:lpstr>
      <vt:lpstr>Interface change to support admin operations.</vt:lpstr>
      <vt:lpstr>Soln -2 : Interface change to support admin operations.</vt:lpstr>
      <vt:lpstr>Soln 2: Interface changes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Mj-Y</cp:lastModifiedBy>
  <cp:revision>2</cp:revision>
  <dcterms:created xsi:type="dcterms:W3CDTF">2021-01-30T06:42:33Z</dcterms:created>
  <dcterms:modified xsi:type="dcterms:W3CDTF">2021-01-30T06:59:47Z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