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32"/>
  </p:notesMasterIdLst>
  <p:handoutMasterIdLst>
    <p:handoutMasterId r:id="rId33"/>
  </p:handoutMasterIdLst>
  <p:sldIdLst>
    <p:sldId id="293" r:id="rId5"/>
    <p:sldId id="304" r:id="rId6"/>
    <p:sldId id="292" r:id="rId7"/>
    <p:sldId id="299" r:id="rId8"/>
    <p:sldId id="298" r:id="rId9"/>
    <p:sldId id="311" r:id="rId10"/>
    <p:sldId id="312" r:id="rId11"/>
    <p:sldId id="314" r:id="rId12"/>
    <p:sldId id="286" r:id="rId13"/>
    <p:sldId id="305" r:id="rId14"/>
    <p:sldId id="313" r:id="rId15"/>
    <p:sldId id="306" r:id="rId16"/>
    <p:sldId id="288" r:id="rId17"/>
    <p:sldId id="315" r:id="rId18"/>
    <p:sldId id="316" r:id="rId19"/>
    <p:sldId id="317" r:id="rId20"/>
    <p:sldId id="302" r:id="rId21"/>
    <p:sldId id="318" r:id="rId22"/>
    <p:sldId id="319" r:id="rId23"/>
    <p:sldId id="325" r:id="rId24"/>
    <p:sldId id="324" r:id="rId25"/>
    <p:sldId id="322" r:id="rId26"/>
    <p:sldId id="321" r:id="rId27"/>
    <p:sldId id="320" r:id="rId28"/>
    <p:sldId id="308" r:id="rId29"/>
    <p:sldId id="281" r:id="rId30"/>
    <p:sldId id="280" r:id="rId3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93"/>
            <p14:sldId id="304"/>
            <p14:sldId id="292"/>
            <p14:sldId id="299"/>
            <p14:sldId id="298"/>
            <p14:sldId id="311"/>
            <p14:sldId id="312"/>
            <p14:sldId id="314"/>
            <p14:sldId id="286"/>
            <p14:sldId id="305"/>
            <p14:sldId id="313"/>
            <p14:sldId id="306"/>
            <p14:sldId id="288"/>
            <p14:sldId id="315"/>
            <p14:sldId id="316"/>
            <p14:sldId id="317"/>
            <p14:sldId id="302"/>
            <p14:sldId id="318"/>
            <p14:sldId id="319"/>
            <p14:sldId id="325"/>
            <p14:sldId id="324"/>
            <p14:sldId id="322"/>
            <p14:sldId id="321"/>
            <p14:sldId id="320"/>
            <p14:sldId id="308"/>
          </p14:sldIdLst>
        </p14:section>
        <p14:section name="章节页" id="{FD05EE94-C931-8C4B-83A2-004B32AA1207}">
          <p14:sldIdLst>
            <p14:sldId id="28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144" y="37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1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9503" y="205122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2465" y="1589557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ea typeface="华文细黑" pitchFamily="2" charset="-122"/>
              </a:rPr>
              <a:t>developer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署</a:t>
            </a:r>
            <a:r>
              <a:rPr lang="zh-CN" altLang="en-US" sz="2400" kern="0" dirty="0">
                <a:solidFill>
                  <a:srgbClr val="000000"/>
                </a:solidFill>
                <a:ea typeface="华文细黑" pitchFamily="2" charset="-122"/>
              </a:rPr>
              <a:t>测试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流程优化</a:t>
            </a:r>
            <a:endParaRPr lang="en-US" altLang="zh-CN" sz="2400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8288499" y="1171730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Developer-</a:t>
            </a:r>
            <a:r>
              <a:rPr lang="en-US" altLang="zh-CN" sz="12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176630" y="1179681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Developer-be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366778" y="1171732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Developer-</a:t>
            </a:r>
            <a:r>
              <a:rPr lang="en-US" altLang="zh-CN" sz="12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35" y="1420859"/>
            <a:ext cx="542925" cy="876300"/>
          </a:xfrm>
          <a:prstGeom prst="rect">
            <a:avLst/>
          </a:prstGeom>
        </p:spPr>
      </p:pic>
      <p:cxnSp>
        <p:nvCxnSpPr>
          <p:cNvPr id="70" name="直接连接符 69"/>
          <p:cNvCxnSpPr/>
          <p:nvPr/>
        </p:nvCxnSpPr>
        <p:spPr bwMode="auto">
          <a:xfrm flipH="1">
            <a:off x="3961966" y="1478197"/>
            <a:ext cx="8393" cy="4103101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2592036" y="1803722"/>
            <a:ext cx="1363747" cy="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585431" y="1517850"/>
            <a:ext cx="132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upload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k8s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974164" y="1655896"/>
            <a:ext cx="257467" cy="33963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sp>
        <p:nvSpPr>
          <p:cNvPr id="78" name="右弧形箭头 77"/>
          <p:cNvSpPr/>
          <p:nvPr/>
        </p:nvSpPr>
        <p:spPr>
          <a:xfrm>
            <a:off x="4232721" y="1693051"/>
            <a:ext cx="216209" cy="258318"/>
          </a:xfrm>
          <a:prstGeom prst="curvedLeftArrow">
            <a:avLst>
              <a:gd name="adj1" fmla="val 17257"/>
              <a:gd name="adj2" fmla="val 50000"/>
              <a:gd name="adj3" fmla="val 25000"/>
            </a:avLst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21222" y="1655897"/>
            <a:ext cx="1946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 file format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6760519" y="1486148"/>
            <a:ext cx="7614" cy="409515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213250" y="2290615"/>
            <a:ext cx="254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656023" y="1877475"/>
            <a:ext cx="173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Configuration and Parameters 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4205013" y="2586182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864443" y="2336172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Parameters error 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768133" y="1631076"/>
            <a:ext cx="257467" cy="32919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>
            <a:off x="8869267" y="1478197"/>
            <a:ext cx="0" cy="4103101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>
            <a:off x="7014863" y="2890979"/>
            <a:ext cx="183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025599" y="3861197"/>
            <a:ext cx="1843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>
            <a:off x="4218869" y="4193106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>
            <a:off x="4205013" y="4511196"/>
            <a:ext cx="254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7015520" y="4505297"/>
            <a:ext cx="183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H="1">
            <a:off x="7014863" y="4174736"/>
            <a:ext cx="18436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863280" y="3951207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Error, upload 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854370" y="4218023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Ok, upload success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7457226" y="3640125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 </a:t>
            </a:r>
            <a:r>
              <a:rPr kumimoji="1" lang="en-US" altLang="zh-CN" sz="10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273166" y="4259076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 </a:t>
            </a:r>
            <a:r>
              <a:rPr kumimoji="1" lang="en-US" altLang="zh-CN" sz="10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149606" y="501140"/>
            <a:ext cx="182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部署文件配置检查</a:t>
            </a:r>
            <a:endParaRPr kumimoji="1" lang="zh-CN" altLang="en-US" sz="16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7030638" y="2457115"/>
            <a:ext cx="1843667" cy="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7273166" y="2009621"/>
            <a:ext cx="151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 whether choice service Find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 flipH="1">
            <a:off x="7030638" y="3277028"/>
            <a:ext cx="183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7217112" y="2613890"/>
            <a:ext cx="1704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 choice Service Find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7217112" y="3002256"/>
            <a:ext cx="1704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choice Service Find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H="1">
            <a:off x="4218869" y="2890979"/>
            <a:ext cx="254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71877" y="2644759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OK, check success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565548" y="3020215"/>
            <a:ext cx="2212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 Service Find,</a:t>
            </a:r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Parameters error </a:t>
            </a:r>
            <a:endParaRPr kumimoji="1" lang="zh-CN" altLang="en-US" sz="10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 flipH="1">
            <a:off x="4194278" y="3446618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90544"/>
              </p:ext>
            </p:extLst>
          </p:nvPr>
        </p:nvGraphicFramePr>
        <p:xfrm>
          <a:off x="1426362" y="1294568"/>
          <a:ext cx="7274292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file_name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user_id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上传文件的用户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project_id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varchar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项目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content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upload_time_stamp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bigint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7053" y="914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tbl_helm_template_yaml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38893"/>
              </p:ext>
            </p:extLst>
          </p:nvPr>
        </p:nvGraphicFramePr>
        <p:xfrm>
          <a:off x="1426362" y="2887657"/>
          <a:ext cx="8045565" cy="314306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333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/developer/v1/files/helm-template-</a:t>
                      </a:r>
                      <a:r>
                        <a:rPr lang="en-US" altLang="zh-CN" sz="1050" dirty="0" err="1" smtClean="0">
                          <a:effectLst/>
                        </a:rPr>
                        <a:t>yaml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上传并校验部署文件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“file”: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sz="1050" kern="100" baseline="0" dirty="0" err="1" smtClean="0">
                          <a:effectLst/>
                        </a:rPr>
                        <a:t>MultipartFileclass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choice_mep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boolean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“,</a:t>
                      </a:r>
                      <a:endParaRPr lang="en-US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“result”: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“format”: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“image”: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{“service”: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]}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729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520852" y="1207389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Developer-be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00828" y="1216327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lcm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1000" y="1199440"/>
            <a:ext cx="1161536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Developer-</a:t>
            </a:r>
            <a:r>
              <a:rPr lang="en-US" altLang="zh-CN" sz="12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7" y="1448567"/>
            <a:ext cx="542925" cy="8763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3314580" y="1505905"/>
            <a:ext cx="3806" cy="4516204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36258" y="1831430"/>
            <a:ext cx="1363747" cy="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3318386" y="1683604"/>
            <a:ext cx="257467" cy="31008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6104741" y="1513856"/>
            <a:ext cx="15260" cy="4508253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75853" y="2000803"/>
            <a:ext cx="254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567616" y="2327604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6112355" y="1658786"/>
            <a:ext cx="257467" cy="3125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39397" y="2813856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76622" y="2968543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Instantiate app 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919782" y="5265523"/>
            <a:ext cx="1363747" cy="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20827" y="1577045"/>
            <a:ext cx="132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 &amp; Test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26519" y="5019302"/>
            <a:ext cx="892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clean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ens</a:t>
            </a:r>
            <a:endParaRPr kumimoji="1" lang="en-US" altLang="zh-CN" sz="10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59742" y="1749845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Upload</a:t>
            </a:r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42" name="右弧形箭头 41"/>
          <p:cNvSpPr/>
          <p:nvPr/>
        </p:nvSpPr>
        <p:spPr>
          <a:xfrm>
            <a:off x="6369822" y="1996066"/>
            <a:ext cx="206469" cy="328801"/>
          </a:xfrm>
          <a:prstGeom prst="curvedLeftArrow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67149" y="1973779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 package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159742" y="2105881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package error</a:t>
            </a: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8227999" y="1512110"/>
            <a:ext cx="4698" cy="4509999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右弧形箭头 45"/>
          <p:cNvSpPr/>
          <p:nvPr/>
        </p:nvSpPr>
        <p:spPr>
          <a:xfrm>
            <a:off x="6365177" y="2485055"/>
            <a:ext cx="206469" cy="328801"/>
          </a:xfrm>
          <a:prstGeom prst="curvedLeftArrow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52289" y="2495392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the list of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envs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78485" y="2553982"/>
            <a:ext cx="2037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 environment available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240959" y="1683605"/>
            <a:ext cx="257467" cy="2012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369822" y="2958796"/>
            <a:ext cx="1871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583690" y="2703182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Instantiate app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3553353" y="3234108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6369823" y="3234108"/>
            <a:ext cx="18235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41170" y="2965257"/>
            <a:ext cx="164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Instantiate app 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346025" y="3971976"/>
            <a:ext cx="1871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6369823" y="3630058"/>
            <a:ext cx="183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541170" y="3349071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Instantiate app success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05333" y="3695766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pod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workstatus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3539397" y="4356329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6365177" y="4347084"/>
            <a:ext cx="18235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117909" y="4085469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workstatus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17373" y="4093496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workstatus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fail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3575853" y="4645891"/>
            <a:ext cx="251592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6369823" y="4645891"/>
            <a:ext cx="1858176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130385" y="4422632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OK,deploy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success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23512" y="4422631"/>
            <a:ext cx="169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workstatus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is ok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202866" y="4947222"/>
            <a:ext cx="933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Clean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313892" y="5126453"/>
            <a:ext cx="257467" cy="816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37580" y="3906829"/>
            <a:ext cx="257467" cy="8776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3561590" y="5279620"/>
            <a:ext cx="254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 bwMode="auto">
          <a:xfrm>
            <a:off x="6116283" y="5121542"/>
            <a:ext cx="257467" cy="8210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6369822" y="5274759"/>
            <a:ext cx="1871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82388" y="5019302"/>
            <a:ext cx="1326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terminate app </a:t>
            </a:r>
            <a:endParaRPr kumimoji="1" lang="zh-CN" altLang="en-US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232830" y="5129449"/>
            <a:ext cx="257467" cy="813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/>
              <a:ea typeface="宋体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69095" y="5552429"/>
            <a:ext cx="18235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3553353" y="5563049"/>
            <a:ext cx="25523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3561590" y="5821819"/>
            <a:ext cx="251592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6346946" y="5823452"/>
            <a:ext cx="1858176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231245" y="5590096"/>
            <a:ext cx="1456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OK,clean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success</a:t>
            </a:r>
            <a:endParaRPr kumimoji="1" lang="en-US" altLang="zh-CN" sz="10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252636" y="5309044"/>
            <a:ext cx="1456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clean fail</a:t>
            </a:r>
            <a:endParaRPr kumimoji="1" lang="en-US" altLang="zh-CN" sz="10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202866" y="452582"/>
            <a:ext cx="21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部署流程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3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7138" y="784183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部署状态、日志查看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1" y="1372610"/>
            <a:ext cx="9067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273" y="997528"/>
            <a:ext cx="461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tbl_testtask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21034"/>
              </p:ext>
            </p:extLst>
          </p:nvPr>
        </p:nvGraphicFramePr>
        <p:xfrm>
          <a:off x="1555670" y="1921163"/>
          <a:ext cx="7274292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783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taskid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任务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taskno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任务编号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status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测试状态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begintime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任务开始时间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endtime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任务结束时间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appid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应用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tbl_testapp</a:t>
                      </a:r>
                      <a:r>
                        <a:rPr lang="zh-CN" altLang="en-US" sz="1050" dirty="0" smtClean="0">
                          <a:effectLst/>
                        </a:rPr>
                        <a:t>中的</a:t>
                      </a:r>
                      <a:r>
                        <a:rPr lang="en-US" altLang="zh-CN" sz="1050" dirty="0" err="1" smtClean="0">
                          <a:effectLst/>
                        </a:rPr>
                        <a:t>appid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0836" y="88906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err="1"/>
              <a:t>mec</a:t>
            </a:r>
            <a:r>
              <a:rPr lang="en-US" altLang="zh-CN" dirty="0"/>
              <a:t>/developer/v1/projects/{</a:t>
            </a:r>
            <a:r>
              <a:rPr lang="en-US" altLang="zh-CN" dirty="0" err="1"/>
              <a:t>projectId</a:t>
            </a:r>
            <a:r>
              <a:rPr lang="en-US" altLang="zh-CN" dirty="0"/>
              <a:t>}/test-</a:t>
            </a:r>
            <a:r>
              <a:rPr lang="en-US" altLang="zh-CN" dirty="0" err="1"/>
              <a:t>config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19388"/>
              </p:ext>
            </p:extLst>
          </p:nvPr>
        </p:nvGraphicFramePr>
        <p:xfrm>
          <a:off x="1398653" y="1264305"/>
          <a:ext cx="8045565" cy="48140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333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测试部署项目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"NETWORK_ERROR",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hostId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ip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os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portRangeMin</a:t>
                      </a:r>
                      <a:r>
                        <a:rPr lang="en-US" altLang="zh-CN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portRangeMax</a:t>
                      </a:r>
                      <a:r>
                        <a:rPr lang="en-US" altLang="zh-CN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"NETWORK_ERROR",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": "2020-09-14T01:48:09.469Z"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6073" y="1006809"/>
            <a:ext cx="286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边缘节点的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数据库设计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80804"/>
              </p:ext>
            </p:extLst>
          </p:nvPr>
        </p:nvGraphicFramePr>
        <p:xfrm>
          <a:off x="1786579" y="1551708"/>
          <a:ext cx="7274292" cy="28077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783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</a:t>
                      </a: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name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address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architecture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架构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status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protocol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协议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ip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IP</a:t>
                      </a: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os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操作系统名称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port_range_min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端口最小值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port_range_max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端口最大值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port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delete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bool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是否删除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97138" y="784183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story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分解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181"/>
              </p:ext>
            </p:extLst>
          </p:nvPr>
        </p:nvGraphicFramePr>
        <p:xfrm>
          <a:off x="2087464" y="884646"/>
          <a:ext cx="8445734" cy="4820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948173"/>
                <a:gridCol w="1062182"/>
                <a:gridCol w="143537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【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前后</a:t>
                      </a:r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】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模拟器优化，完善已有能力的</a:t>
                      </a:r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，选择能力后展示实际部署后服务名和端口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0.5k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前后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对上传的</a:t>
                      </a: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yaml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文件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进行关键字段的检查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kumimoji="0" lang="zh-CN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服务注册发现配置检查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等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1.5k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后台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】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csar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包生成时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打包依赖应用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、上传</a:t>
                      </a:r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md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文档</a:t>
                      </a:r>
                      <a:endParaRPr lang="zh-CN" altLang="en-US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【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前台</a:t>
                      </a:r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】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前台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页面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社区中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增加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用户操作指导文档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1k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插件优化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上传插件时，增加上传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md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使用文档，点击详细可以动态显示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md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0.5k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前后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优化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的管理，支持生态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的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删除，管理员</a:t>
                      </a:r>
                      <a:r>
                        <a:rPr kumimoji="1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支持</a:t>
                      </a: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MEP API</a:t>
                      </a:r>
                      <a:r>
                        <a:rPr kumimoji="1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的增删改查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低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前后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部署测试后，显示部署信息、监控日志查看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前后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应用发布界面优化：查看</a:t>
                      </a: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csar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包、应用上传测试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前后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可视化部署配置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2k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后台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】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Csar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包签名，防篡改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前台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增加环境准备、选择部署平台界面，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0.5k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前台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镜像上传界面，上传部署文件界面优化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ea"/>
                          <a:ea typeface="+mj-ea"/>
                        </a:rPr>
                        <a:t>1k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5891" y="397163"/>
            <a:ext cx="19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6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kumimoji="1" lang="zh-CN" altLang="en-US" sz="16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916045"/>
            <a:ext cx="9499744" cy="51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1320448"/>
            <a:ext cx="10681998" cy="4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1229371"/>
            <a:ext cx="10005497" cy="46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851666"/>
            <a:ext cx="9871705" cy="58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9" y="1067327"/>
            <a:ext cx="10857489" cy="48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81" y="886816"/>
            <a:ext cx="9075023" cy="52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981891"/>
            <a:ext cx="9578109" cy="4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708924"/>
            <a:ext cx="8837395" cy="56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0876" y="1326292"/>
            <a:ext cx="394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611" y="3303373"/>
            <a:ext cx="840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发布：只有通过</a:t>
            </a:r>
            <a:r>
              <a:rPr kumimoji="1" lang="en-US" altLang="zh-CN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测试并发布到</a:t>
            </a:r>
            <a:r>
              <a:rPr kumimoji="1" lang="en-US" altLang="zh-CN" sz="1200" dirty="0" err="1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才可以将</a:t>
            </a:r>
            <a:r>
              <a:rPr kumimoji="1" lang="en-US" altLang="zh-CN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发布到应用生态</a:t>
            </a:r>
          </a:p>
          <a:p>
            <a:endParaRPr kumimoji="1" lang="zh-CN" altLang="en-US" sz="16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5611" y="2149674"/>
            <a:ext cx="101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应用和依赖应用之间使用服务名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端口访问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的使用：部署测试时使用模拟器还是真实部署的应用？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2702" y="3908162"/>
            <a:ext cx="8447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如何生成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创建工程时，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服务注册发现可选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如何解决端口冲突问题。部署失败后只显示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error</a:t>
            </a:r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没有具体失败原因，定时清空环境，不能手动去环境删除。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应用发布时，增加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文件和相关配置参数（根据生态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的需求增加）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0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64432" y="3782383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创建项目</a:t>
            </a: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 bwMode="auto">
          <a:xfrm>
            <a:off x="2400536" y="3926399"/>
            <a:ext cx="79208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796580" y="3134311"/>
            <a:ext cx="0" cy="165618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2796580" y="3134311"/>
            <a:ext cx="39604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4" idx="1"/>
          </p:cNvCxnSpPr>
          <p:nvPr/>
        </p:nvCxnSpPr>
        <p:spPr bwMode="auto">
          <a:xfrm>
            <a:off x="2796580" y="4790495"/>
            <a:ext cx="39759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3192624" y="2774271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应用以安装文件的方式部署运行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194172" y="3602474"/>
            <a:ext cx="1152128" cy="6478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应用以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docker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容器方式部署运行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94172" y="4466459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应用以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vm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虚拟机方式部署运行</a:t>
            </a:r>
          </a:p>
        </p:txBody>
      </p:sp>
      <p:cxnSp>
        <p:nvCxnSpPr>
          <p:cNvPr id="15" name="直接箭头连接符 14"/>
          <p:cNvCxnSpPr>
            <a:stCxn id="12" idx="3"/>
          </p:cNvCxnSpPr>
          <p:nvPr/>
        </p:nvCxnSpPr>
        <p:spPr bwMode="auto">
          <a:xfrm>
            <a:off x="4344752" y="3098307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776800" y="2760951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EdgeGallery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提供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linux</a:t>
            </a:r>
            <a:r>
              <a:rPr lang="en-US" altLang="zh-CN" sz="1200" dirty="0" smtClean="0">
                <a:latin typeface="Arial" charset="0"/>
                <a:ea typeface="宋体" charset="-122"/>
              </a:rPr>
              <a:t>/Windows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虚拟机环境供应用安装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288968" y="3098307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6721016" y="2738378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应用测试，测试完成后打包成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iso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文件、虚机镜像、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csar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包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8233184" y="3098307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8665232" y="2738026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Csar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包上传至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AppStore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，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iso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和镜像上传至中心仓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4344752" y="4803815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4776800" y="4466459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上传虚机映像，后台转换成虚机镜像，制作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csar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包后部署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288968" y="4803815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6721016" y="4443886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应用测试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8233184" y="4803815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8665232" y="4443534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Csar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包上传至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AppStore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，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iso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和镜像上传至中心仓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776800" y="1874171"/>
            <a:ext cx="1512168" cy="5986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200" dirty="0">
                <a:latin typeface="Arial" charset="0"/>
                <a:ea typeface="宋体" charset="-122"/>
              </a:rPr>
              <a:t>虚</a:t>
            </a:r>
            <a:r>
              <a:rPr lang="zh-CN" altLang="en-US" sz="1200" dirty="0" smtClean="0">
                <a:latin typeface="Arial" charset="0"/>
                <a:ea typeface="宋体" charset="-122"/>
              </a:rPr>
              <a:t>机环境中可选配安全组件，如安恒、亚信的产品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6493" y="594925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构建虚机镜像流程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220309" y="4521512"/>
            <a:ext cx="3097212" cy="167966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8958314" y="4284008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V="1">
            <a:off x="7169661" y="1782102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72724" y="4791816"/>
            <a:ext cx="2583718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部署基本信息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>
                <a:solidFill>
                  <a:schemeClr val="accent1"/>
                </a:solidFill>
              </a:rPr>
              <a:t>监控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日志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3.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部署状态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lvl="0" defTabSz="914400"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31543" y="1972789"/>
            <a:ext cx="3212679" cy="95559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7138" y="784183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工作空间部署测试流程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6139" y="4653295"/>
            <a:ext cx="3097212" cy="133882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759" y="1970920"/>
            <a:ext cx="3240088" cy="95745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9258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931542" y="17612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21841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726139" y="4303217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2961" y="1654230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、填写工程名称等基本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信息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、初始化测试所需资源</a:t>
            </a:r>
            <a:r>
              <a:rPr lang="en-US" altLang="zh-CN" sz="1200" kern="0" dirty="0">
                <a:solidFill>
                  <a:sysClr val="windowText" lastClr="000000"/>
                </a:solidFill>
              </a:rPr>
              <a:t>: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如</a:t>
            </a:r>
            <a:r>
              <a:rPr lang="zh-CN" altLang="en-US" sz="1200" kern="0" dirty="0" smtClean="0">
                <a:solidFill>
                  <a:srgbClr val="FF0000"/>
                </a:solidFill>
              </a:rPr>
              <a:t>模拟器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31542" y="1842571"/>
            <a:ext cx="30307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、平台选择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k8S 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OpenStack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、支持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上传</a:t>
            </a:r>
            <a:r>
              <a:rPr lang="en-US" altLang="zh-CN" sz="1200" kern="0" dirty="0" err="1">
                <a:solidFill>
                  <a:sysClr val="windowText" lastClr="000000"/>
                </a:solidFill>
              </a:rPr>
              <a:t>yaml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，</a:t>
            </a:r>
            <a:r>
              <a:rPr lang="zh-CN" altLang="en-US" sz="1200" kern="0" dirty="0">
                <a:solidFill>
                  <a:schemeClr val="accent1"/>
                </a:solidFill>
              </a:rPr>
              <a:t>并给出编写</a:t>
            </a:r>
            <a:r>
              <a:rPr lang="en-US" altLang="zh-CN" sz="1200" kern="0" dirty="0" err="1">
                <a:solidFill>
                  <a:schemeClr val="accent1"/>
                </a:solidFill>
              </a:rPr>
              <a:t>yaml</a:t>
            </a:r>
            <a:r>
              <a:rPr lang="zh-CN" altLang="en-US" sz="1200" kern="0" dirty="0">
                <a:solidFill>
                  <a:schemeClr val="accent1"/>
                </a:solidFill>
              </a:rPr>
              <a:t>的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指导（样例）。上传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（放在测试完成可选）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</a:t>
            </a:r>
            <a:r>
              <a:rPr lang="zh-CN" altLang="en-US" sz="1200" kern="0" dirty="0">
                <a:solidFill>
                  <a:schemeClr val="accent1"/>
                </a:solidFill>
              </a:rPr>
              <a:t>可视化编辑</a:t>
            </a:r>
            <a:r>
              <a:rPr lang="en-US" altLang="zh-CN" sz="1200" kern="0" dirty="0">
                <a:solidFill>
                  <a:schemeClr val="accent1"/>
                </a:solidFill>
              </a:rPr>
              <a:t>k8s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资源</a:t>
            </a: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0194" y="4779546"/>
            <a:ext cx="259367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根据开发者选择的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能力，初始化模拟器，提供给开发者模拟器调用的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IP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和端口，以及真实环境部署时的服务名和端口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、调用模拟器提供的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API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，进行本地开发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、本地编译，打包镜像上传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734024" y="4602774"/>
            <a:ext cx="2431974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1</a:t>
            </a:r>
            <a:r>
              <a:rPr lang="zh-CN" altLang="en-US" sz="1200" kern="0" dirty="0">
                <a:solidFill>
                  <a:schemeClr val="accent1"/>
                </a:solidFill>
              </a:rPr>
              <a:t>、配置正确性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检查：文件格式、镜像和服务信息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 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提取关键信息：如果使用</a:t>
            </a:r>
            <a:r>
              <a:rPr lang="en-US" altLang="zh-CN" sz="1200" kern="0" dirty="0" err="1" smtClean="0">
                <a:solidFill>
                  <a:schemeClr val="accent1"/>
                </a:solidFill>
              </a:rPr>
              <a:t>mep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能力，检查服务注册发现</a:t>
            </a:r>
            <a:endParaRPr lang="en-US" altLang="zh-CN" sz="1200" kern="0" dirty="0" smtClean="0">
              <a:solidFill>
                <a:schemeClr val="accent1"/>
              </a:solidFill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96003" y="3421811"/>
            <a:ext cx="8378020" cy="923925"/>
            <a:chOff x="-11" y="0"/>
            <a:chExt cx="4666" cy="749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897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808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721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646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WordArt 20"/>
          <p:cNvSpPr>
            <a:spLocks noChangeArrowheads="1" noChangeShapeType="1"/>
          </p:cNvSpPr>
          <p:nvPr/>
        </p:nvSpPr>
        <p:spPr bwMode="auto">
          <a:xfrm>
            <a:off x="84192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7" name="WordArt 22"/>
          <p:cNvSpPr>
            <a:spLocks noChangeArrowheads="1" noChangeShapeType="1"/>
          </p:cNvSpPr>
          <p:nvPr/>
        </p:nvSpPr>
        <p:spPr bwMode="auto">
          <a:xfrm>
            <a:off x="584096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配置检查</a:t>
            </a: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预处理</a:t>
            </a: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8" name="WordArt 23"/>
          <p:cNvSpPr>
            <a:spLocks noChangeArrowheads="1" noChangeShapeType="1"/>
          </p:cNvSpPr>
          <p:nvPr/>
        </p:nvSpPr>
        <p:spPr bwMode="auto">
          <a:xfrm>
            <a:off x="756957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dirty="0" smtClean="0">
                <a:latin typeface="黑体"/>
                <a:ea typeface="黑体"/>
              </a:rPr>
              <a:t>生成应用包</a:t>
            </a:r>
            <a:endParaRPr lang="zh-CN" altLang="en-US" sz="2400" dirty="0" smtClean="0">
              <a:latin typeface="黑体"/>
              <a:ea typeface="黑体"/>
            </a:endParaRPr>
          </a:p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80582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860860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6965" y="1882264"/>
            <a:ext cx="3097212" cy="121182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7147517" y="1817108"/>
            <a:ext cx="2431974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1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修改</a:t>
            </a:r>
            <a:r>
              <a:rPr lang="en-US" altLang="zh-CN" sz="1200" kern="0" dirty="0" err="1" smtClean="0">
                <a:solidFill>
                  <a:schemeClr val="accent1"/>
                </a:solidFill>
              </a:rPr>
              <a:t>csar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包格式</a:t>
            </a:r>
            <a:endParaRPr lang="en-US" altLang="zh-CN" sz="1200" kern="0" dirty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2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、增加依赖字段</a:t>
            </a: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021525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3875" y="3552028"/>
            <a:ext cx="112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传部署文件或者编辑部署配置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2566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  <a:endParaRPr kumimoji="1" lang="zh-CN" altLang="en-US" sz="1400" dirty="0" smtClean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69353" y="3722661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  <a:endParaRPr kumimoji="1" lang="zh-CN" altLang="en-US" sz="1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76406" y="3643536"/>
            <a:ext cx="112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初始化模拟器本地开发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10247613" y="1720495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0247613" y="1970920"/>
            <a:ext cx="1637490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签名、防篡改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ATP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测试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bg1"/>
                </a:solidFill>
              </a:rPr>
              <a:t>2.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是否发布到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appstore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3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是否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发布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API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6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479209" y="1760154"/>
            <a:ext cx="4624005" cy="3166074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0093" y="292317"/>
            <a:ext cx="476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133" y="3205654"/>
            <a:ext cx="980302" cy="4296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API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78657" y="2324048"/>
            <a:ext cx="1025610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MEP API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07489" y="3960797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ECO API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79253" y="2028546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1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083516" y="3646653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1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8698113" y="2389512"/>
            <a:ext cx="310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单独维护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emulator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仓库，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更新后及时更新模拟器代码。</a:t>
            </a:r>
            <a:endParaRPr kumimoji="1" lang="zh-CN" altLang="en-US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27061" y="5333839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883614" y="2283609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过程 73"/>
          <p:cNvSpPr/>
          <p:nvPr/>
        </p:nvSpPr>
        <p:spPr>
          <a:xfrm>
            <a:off x="4706889" y="1915394"/>
            <a:ext cx="1224353" cy="143544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63519" y="2011435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Face-recognition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4760425" y="3042138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Traffic service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4760425" y="2692781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Service Discovery</a:t>
            </a:r>
            <a:endParaRPr lang="en-US" altLang="zh-CN" sz="800" dirty="0"/>
          </a:p>
        </p:txBody>
      </p:sp>
      <p:sp>
        <p:nvSpPr>
          <p:cNvPr id="73" name="矩形 72"/>
          <p:cNvSpPr/>
          <p:nvPr/>
        </p:nvSpPr>
        <p:spPr>
          <a:xfrm>
            <a:off x="4760425" y="235161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Location service</a:t>
            </a:r>
            <a:endParaRPr lang="zh-CN" altLang="en-US" sz="800" dirty="0"/>
          </a:p>
        </p:txBody>
      </p:sp>
      <p:sp>
        <p:nvSpPr>
          <p:cNvPr id="75" name="流程图: 过程 74"/>
          <p:cNvSpPr/>
          <p:nvPr/>
        </p:nvSpPr>
        <p:spPr>
          <a:xfrm>
            <a:off x="4702458" y="3572455"/>
            <a:ext cx="1224353" cy="11148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759088" y="366849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1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4764232" y="4349842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3</a:t>
            </a:r>
            <a:endParaRPr lang="en-US" altLang="zh-CN" sz="800" dirty="0"/>
          </a:p>
        </p:txBody>
      </p:sp>
      <p:sp>
        <p:nvSpPr>
          <p:cNvPr id="79" name="矩形 78"/>
          <p:cNvSpPr/>
          <p:nvPr/>
        </p:nvSpPr>
        <p:spPr>
          <a:xfrm>
            <a:off x="4764232" y="4008677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2</a:t>
            </a:r>
            <a:endParaRPr lang="zh-CN" altLang="en-US" sz="800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786435" y="2546334"/>
            <a:ext cx="492222" cy="8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3"/>
            <a:endCxn id="9" idx="1"/>
          </p:cNvCxnSpPr>
          <p:nvPr/>
        </p:nvCxnSpPr>
        <p:spPr>
          <a:xfrm>
            <a:off x="2786435" y="3420458"/>
            <a:ext cx="521054" cy="73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304267" y="2481688"/>
            <a:ext cx="39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275434" y="4159528"/>
            <a:ext cx="427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6" idx="0"/>
          </p:cNvCxnSpPr>
          <p:nvPr/>
        </p:nvCxnSpPr>
        <p:spPr>
          <a:xfrm flipH="1" flipV="1">
            <a:off x="5296932" y="4592105"/>
            <a:ext cx="14102" cy="7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327822" y="4941551"/>
            <a:ext cx="61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endParaRPr kumimoji="1" lang="en-US" altLang="zh-CN" sz="10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endParaRPr kumimoji="1" lang="zh-CN" altLang="en-US" sz="10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698112" y="3635262"/>
            <a:ext cx="31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方案一：直接部署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926811" y="3773761"/>
            <a:ext cx="116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5" idx="3"/>
          </p:cNvCxnSpPr>
          <p:nvPr/>
        </p:nvCxnSpPr>
        <p:spPr>
          <a:xfrm>
            <a:off x="5926811" y="4129893"/>
            <a:ext cx="1156705" cy="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926811" y="4479914"/>
            <a:ext cx="114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094845" y="402035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2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7095873" y="438322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3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884727" y="853266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管理员</a:t>
            </a:r>
            <a:endParaRPr lang="zh-CN" altLang="en-US" sz="1400" dirty="0"/>
          </a:p>
        </p:txBody>
      </p:sp>
      <p:cxnSp>
        <p:nvCxnSpPr>
          <p:cNvPr id="4" name="直接箭头连接符 3"/>
          <p:cNvCxnSpPr>
            <a:stCxn id="34" idx="2"/>
          </p:cNvCxnSpPr>
          <p:nvPr/>
        </p:nvCxnSpPr>
        <p:spPr>
          <a:xfrm>
            <a:off x="5368700" y="1250728"/>
            <a:ext cx="3631" cy="72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68699" y="1382731"/>
            <a:ext cx="801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增删改查</a:t>
            </a:r>
            <a:endParaRPr kumimoji="1" lang="zh-CN" altLang="en-US" sz="10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26811" y="2851177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75588" y="2650751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2 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31446" y="1708252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31446" y="3126328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7034" y="39909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模拟器</a:t>
            </a:r>
            <a:r>
              <a:rPr lang="en-US" altLang="zh-CN" kern="0" dirty="0" smtClean="0">
                <a:solidFill>
                  <a:srgbClr val="000000"/>
                </a:solidFill>
                <a:ea typeface="华文细黑" pitchFamily="2" charset="-122"/>
              </a:rPr>
              <a:t>API</a:t>
            </a: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详情</a:t>
            </a:r>
            <a:endParaRPr lang="en-US" altLang="zh-CN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07" y="1209963"/>
            <a:ext cx="9681997" cy="38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25975"/>
              </p:ext>
            </p:extLst>
          </p:nvPr>
        </p:nvGraphicFramePr>
        <p:xfrm>
          <a:off x="1260108" y="2022855"/>
          <a:ext cx="7274292" cy="103438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4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能力组</a:t>
                      </a:r>
                      <a:r>
                        <a:rPr lang="en-US" sz="1050" kern="100" dirty="0" smtClean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能力名称（例：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Service Discovery Location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type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能力类型：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mep-api</a:t>
                      </a:r>
                      <a:r>
                        <a:rPr lang="en-US" altLang="zh-CN" sz="1050" kern="100" dirty="0" smtClean="0">
                          <a:effectLst/>
                        </a:rPr>
                        <a:t> , eco-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74999" y="1001912"/>
            <a:ext cx="309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管理的数据库设计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4998" y="1553947"/>
            <a:ext cx="735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tbl_openmep_capability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：存储平台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提供的全部能力的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200" dirty="0">
              <a:solidFill>
                <a:srgbClr val="40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106" y="3292932"/>
            <a:ext cx="965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tbl_openmep_capability_detail</a:t>
            </a:r>
            <a:r>
              <a:rPr lang="en-US" altLang="zh-CN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 dirty="0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存储平台</a:t>
            </a:r>
            <a:r>
              <a:rPr lang="zh-CN" altLang="en-US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提供的能力详情（能力所提供的服务）的信息，一个能力对应多个能力详情（服务）</a:t>
            </a:r>
          </a:p>
          <a:p>
            <a:endParaRPr kumimoji="1" lang="zh-CN" altLang="en-US" sz="1200" dirty="0" smtClean="0">
              <a:solidFill>
                <a:srgbClr val="57575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2121"/>
              </p:ext>
            </p:extLst>
          </p:nvPr>
        </p:nvGraphicFramePr>
        <p:xfrm>
          <a:off x="1217553" y="3748049"/>
          <a:ext cx="8258955" cy="2241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00616"/>
                <a:gridCol w="2600616"/>
                <a:gridCol w="3057723"/>
              </a:tblGrid>
              <a:tr h="14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detail_id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能力详情</a:t>
                      </a:r>
                      <a:r>
                        <a:rPr lang="en-US" altLang="zh-CN" sz="1050" dirty="0" smtClean="0">
                          <a:effectLst/>
                        </a:rPr>
                        <a:t>ID 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service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version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服务版本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provider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服务提供者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tbl_openmep_capability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</a:t>
                      </a:r>
                      <a:r>
                        <a:rPr lang="en-US" altLang="zh-CN" sz="1050" dirty="0" smtClean="0">
                          <a:effectLst/>
                        </a:rPr>
                        <a:t>API</a:t>
                      </a: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alt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服务访问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port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int4 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内部端口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818" y="969864"/>
            <a:ext cx="371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管理的接口设计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56433"/>
              </p:ext>
            </p:extLst>
          </p:nvPr>
        </p:nvGraphicFramePr>
        <p:xfrm>
          <a:off x="914399" y="1346543"/>
          <a:ext cx="9126220" cy="48006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sz="1050" kern="100" dirty="0" smtClean="0">
                          <a:effectLst/>
                        </a:rPr>
                        <a:t>   POST  GET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": "string"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": "string"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</a:t>
                      </a:r>
                      <a:r>
                        <a:rPr lang="en-US" altLang="zh-CN" sz="1050" dirty="0" err="1" smtClean="0">
                          <a:effectLst/>
                        </a:rPr>
                        <a:t>groupId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POST  GET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   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新建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url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“port”: </a:t>
                      </a:r>
                      <a:r>
                        <a:rPr lang="en-US" sz="1050" kern="100" dirty="0" err="1" smtClean="0">
                          <a:effectLst/>
                        </a:rPr>
                        <a:t>int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detailId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url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“port”: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int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7363" y="1001912"/>
            <a:ext cx="309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模拟器的数据库设计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84560"/>
              </p:ext>
            </p:extLst>
          </p:nvPr>
        </p:nvGraphicFramePr>
        <p:xfrm>
          <a:off x="1753263" y="1983904"/>
          <a:ext cx="8258955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00616"/>
                <a:gridCol w="2600616"/>
                <a:gridCol w="3057723"/>
              </a:tblGrid>
              <a:tr h="14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模拟器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user_id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用户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tbl_service_host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port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int4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workload_id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模拟部署的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create_time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创建时间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10608" y="306388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配置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检查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预处理、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参数调整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90449" y="3496405"/>
            <a:ext cx="8238" cy="82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79969"/>
              </p:ext>
            </p:extLst>
          </p:nvPr>
        </p:nvGraphicFramePr>
        <p:xfrm>
          <a:off x="788323" y="4081031"/>
          <a:ext cx="6461802" cy="14935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741705"/>
                <a:gridCol w="1260360"/>
                <a:gridCol w="945270"/>
                <a:gridCol w="951330"/>
                <a:gridCol w="854379"/>
                <a:gridCol w="854379"/>
                <a:gridCol w="854379"/>
              </a:tblGrid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关键字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volumes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</a:t>
                      </a:r>
                      <a:endParaRPr lang="zh-CN" altLang="en-US" sz="1200" dirty="0"/>
                    </a:p>
                  </a:txBody>
                  <a:tcPr/>
                </a:tc>
              </a:tr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Pod</a:t>
                      </a:r>
                      <a:r>
                        <a:rPr lang="zh-CN" altLang="en-US" sz="1200" dirty="0" smtClean="0"/>
                        <a:t>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容器信息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挂载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开放的服务</a:t>
                      </a:r>
                      <a:endParaRPr lang="zh-CN" altLang="en-US" sz="1200" dirty="0"/>
                    </a:p>
                  </a:txBody>
                  <a:tcPr/>
                </a:tc>
              </a:tr>
              <a:tr h="55322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StatedulSet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、标签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Image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baseline="0" dirty="0" smtClean="0"/>
                        <a:t> tag</a:t>
                      </a:r>
                      <a:r>
                        <a:rPr lang="zh-CN" altLang="en-US" sz="800" baseline="0" dirty="0" smtClean="0"/>
                        <a:t>、</a:t>
                      </a:r>
                      <a:endParaRPr lang="en-US" altLang="zh-CN" sz="800" baseline="0" dirty="0" smtClean="0"/>
                    </a:p>
                    <a:p>
                      <a:r>
                        <a:rPr lang="en-US" altLang="zh-CN" sz="800" baseline="0" dirty="0" smtClean="0"/>
                        <a:t>ports</a:t>
                      </a:r>
                      <a:r>
                        <a:rPr lang="zh-CN" altLang="en-US" sz="800" baseline="0" dirty="0" smtClean="0"/>
                        <a:t>、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aseline="0" dirty="0" err="1" smtClean="0"/>
                        <a:t>imagePullPolicy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memory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hostPath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storage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ports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231688" y="1164476"/>
            <a:ext cx="3237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语法规则：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使用缩进表示层级关系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缩进时不允许使用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键，只允许使用空格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缩进的空格数目不重要，只要相同层级的元素左侧对齐即可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#” 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表示注释，从这个字符一直到行尾，都会被解析器忽略</a:t>
            </a:r>
            <a:endParaRPr lang="zh-CN" altLang="en-US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263" y="3227582"/>
            <a:ext cx="32127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服务信息：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服务名称：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position-service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服务类型：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NodePort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32115</a:t>
            </a: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镜像信息：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容器名：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positioning-service-app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positioning_service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v1.0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9997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服务注册发现信息：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容器名称：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8057</a:t>
            </a:r>
          </a:p>
          <a:p>
            <a:pPr algn="l"/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0" y="966213"/>
            <a:ext cx="6695066" cy="25516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89923" y="32148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12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如果选择我们平台的服务注册发现能力，需要校验</a:t>
            </a:r>
            <a:r>
              <a:rPr kumimoji="1" lang="en-US" altLang="zh-CN" sz="1200" b="1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中是否配置</a:t>
            </a:r>
            <a:r>
              <a:rPr kumimoji="1" lang="en-US" altLang="zh-CN" sz="1200" b="1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7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sz="1200" dirty="0">
            <a:solidFill>
              <a:srgbClr val="0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solidFill>
              <a:srgbClr val="575756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86205</TotalTime>
  <Words>1812</Words>
  <Application>Microsoft Office PowerPoint</Application>
  <PresentationFormat>自定义</PresentationFormat>
  <Paragraphs>510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黑体</vt:lpstr>
      <vt:lpstr>华文细黑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zhanghailong (D)</cp:lastModifiedBy>
  <cp:revision>241</cp:revision>
  <dcterms:created xsi:type="dcterms:W3CDTF">2018-11-29T10:16:29Z</dcterms:created>
  <dcterms:modified xsi:type="dcterms:W3CDTF">2020-10-23T02:16:06Z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(3)rap1dXUuUeTBjV02QttblA0quRdF1nMhbcSNgeyWQH5h4O8N3k0beXbC08sha3iE94kpk7m7
po25aAjZisgoL3NttOhvNKuBIh55QvVsEasyoDrXHiHs8aBYN6T5HvHZl8cP3DHsU2NPYATG
Z5WDi4MCLLeUPdC3fRdPXHbvWPU/Usq4PlKxu8c69+WbaKSURe/dZr7+WisK5iH3+RBjXSM3
eVWmoryUkwykeTrSg0</vt:lpwstr>
  </property>
  <property fmtid="{D5CDD505-2E9C-101B-9397-08002B2CF9AE}" pid="3" name="_2015_ms_pID_7253431">
    <vt:lpwstr>7WIIOeixsTdASuzV4AJB+Z/4iRzeBrLcF/NIEHem1jOhteFIMYgptk
qrYYTGrESLiWTVIozNGo4E3wLHY7NQH6/zKPXWqP4h6USIwV0sxi2IFLHYlG1cFIWZm45Qqn
VlaW8clIJMMMbt4qUjmd+25fnXb3hmj8yCwDFhp2K2odHsTjPhN0vNWYYvlD8KHuX6v2Degk
9xEhiHRkAuXJTZXPrj9822y89twUTxavBavQ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1596071106</vt:lpwstr>
  </property>
</Properties>
</file>