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14"/>
  </p:notesMasterIdLst>
  <p:handoutMasterIdLst>
    <p:handoutMasterId r:id="rId15"/>
  </p:handoutMasterIdLst>
  <p:sldIdLst>
    <p:sldId id="283" r:id="rId6"/>
    <p:sldId id="286" r:id="rId7"/>
    <p:sldId id="288" r:id="rId8"/>
    <p:sldId id="289" r:id="rId9"/>
    <p:sldId id="291" r:id="rId10"/>
    <p:sldId id="290" r:id="rId11"/>
    <p:sldId id="292" r:id="rId12"/>
    <p:sldId id="280" r:id="rId13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6"/>
            <p14:sldId id="288"/>
            <p14:sldId id="289"/>
            <p14:sldId id="291"/>
            <p14:sldId id="290"/>
            <p14:sldId id="292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E3FC0C-17C2-49A0-875E-149374FD3175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258" y="11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896938" y="1681547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sz="3600" dirty="0" smtClean="0"/>
              <a:t>Project Team </a:t>
            </a:r>
            <a:r>
              <a:rPr lang="zh-CN" altLang="en-US" sz="2800" dirty="0"/>
              <a:t>×××× </a:t>
            </a:r>
            <a:r>
              <a:rPr lang="en-US" altLang="zh-CN" sz="2800" dirty="0"/>
              <a:t>Proposal</a:t>
            </a:r>
            <a:endParaRPr lang="en-US" altLang="zh-CN" sz="2800" dirty="0"/>
          </a:p>
        </p:txBody>
      </p:sp>
      <p:sp>
        <p:nvSpPr>
          <p:cNvPr id="4" name="Subtitle 4"/>
          <p:cNvSpPr txBox="1"/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</a:t>
            </a:r>
            <a:endParaRPr lang="en-US" sz="1600" dirty="0" smtClean="0"/>
          </a:p>
          <a:p>
            <a:r>
              <a:rPr lang="zh-CN" altLang="en-US" sz="1600" dirty="0" smtClean="0"/>
              <a:t>×</a:t>
            </a:r>
            <a:r>
              <a:rPr lang="zh-CN" altLang="en-US" sz="1600" dirty="0" smtClean="0">
                <a:sym typeface="+mn-ea"/>
              </a:rPr>
              <a:t>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××××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Motivations and Benefits of Project Team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501775"/>
            <a:ext cx="10514965" cy="4690745"/>
          </a:xfrm>
        </p:spPr>
        <p:txBody>
          <a:bodyPr/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Motivations : 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××××××××××××</a:t>
            </a:r>
            <a:endParaRPr lang="zh-CN" altLang="en-US" sz="1600" dirty="0">
              <a:solidFill>
                <a:schemeClr val="accent5"/>
              </a:solidFill>
              <a:sym typeface="+mn-ea"/>
            </a:endParaRPr>
          </a:p>
          <a:p>
            <a:pPr marL="811530" lvl="1" indent="-285750" algn="l">
              <a:buClrTx/>
              <a:buSzTx/>
              <a:buFont typeface="Wingdings" panose="05000000000000000000" pitchFamily="2" charset="2"/>
              <a:buChar char="ü"/>
              <a:tabLst>
                <a:tab pos="1208405" algn="ctr"/>
              </a:tabLst>
            </a:pPr>
            <a:r>
              <a:rPr lang="en-US" sz="1600" dirty="0">
                <a:sym typeface="+mn-ea"/>
              </a:rPr>
              <a:t>Items</a:t>
            </a:r>
            <a:endParaRPr lang="en-US" sz="1600" dirty="0"/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Benefits to EdgeGallery: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Items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People: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Main contact: </a:t>
            </a:r>
            <a:r>
              <a:rPr lang="en-US" sz="1600" dirty="0" smtClean="0">
                <a:sym typeface="+mn-ea"/>
              </a:rPr>
              <a:t>Name, Company, Email</a:t>
            </a:r>
            <a:endParaRPr lang="en-US" sz="1600" dirty="0">
              <a:sym typeface="+mn-ea"/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Committer: </a:t>
            </a:r>
            <a:r>
              <a:rPr lang="en-US" sz="1600" dirty="0" smtClean="0">
                <a:sym typeface="+mn-ea"/>
              </a:rPr>
              <a:t>Name, Company, Email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sym typeface="+mn-ea"/>
              </a:rPr>
              <a:t>Contributor: Name, Company, Email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Details of the New Project Team </a:t>
            </a:r>
            <a:endParaRPr lang="zh-CN" altLang="en-US"/>
          </a:p>
        </p:txBody>
      </p:sp>
      <p:graphicFrame>
        <p:nvGraphicFramePr>
          <p:cNvPr id="71" name="Google Shape;71;p12"/>
          <p:cNvGraphicFramePr/>
          <p:nvPr>
            <p:custDataLst>
              <p:tags r:id="rId1"/>
            </p:custDataLst>
          </p:nvPr>
        </p:nvGraphicFramePr>
        <p:xfrm>
          <a:off x="842010" y="1283335"/>
          <a:ext cx="10424795" cy="4404995"/>
        </p:xfrm>
        <a:graphic>
          <a:graphicData uri="http://schemas.openxmlformats.org/drawingml/2006/table">
            <a:tbl>
              <a:tblPr>
                <a:noFill/>
                <a:tableStyleId>{17E3FC0C-17C2-49A0-875E-149374FD3175}</a:tableStyleId>
              </a:tblPr>
              <a:tblGrid>
                <a:gridCol w="2462530"/>
                <a:gridCol w="5936615"/>
                <a:gridCol w="2025650"/>
              </a:tblGrid>
              <a:tr h="269875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</a:rPr>
                        <a:t>Case Attributes</a:t>
                      </a:r>
                      <a:endParaRPr lang="en-GB"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solidFill>
                      <a:srgbClr val="8E7CC3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GB"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solidFill>
                      <a:srgbClr val="8E7CC3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</a:rPr>
                        <a:t>Informational</a:t>
                      </a:r>
                      <a:endParaRPr lang="en-GB"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solidFill>
                      <a:srgbClr val="8E7CC3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Type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New</a:t>
                      </a:r>
                      <a:r>
                        <a:rPr lang="en-US" altLang="en-GB" sz="1400"/>
                        <a:t>/(Repos upgraded to PT)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269875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Project Team</a:t>
                      </a:r>
                      <a:r>
                        <a:rPr lang="en-GB" sz="1400"/>
                        <a:t> - Proposed Name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Name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269875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Dependent PTs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PTs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668655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Initial Cost (capex)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Computation: N K8S PoDs/N Servers</a:t>
                      </a:r>
                      <a:endParaRPr lang="en-US" altLang="en-GB" sz="1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/>
                        <a:t>Memory: N MB</a:t>
                      </a:r>
                      <a:endParaRPr lang="en-US" altLang="zh-CN" sz="1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/>
                        <a:t>Power: </a:t>
                      </a:r>
                      <a:r>
                        <a:rPr lang="zh-CN" altLang="en-US" sz="1400"/>
                        <a:t>××</a:t>
                      </a:r>
                      <a:endParaRPr lang="zh-CN" altLang="en-US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271145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Scale &amp; Type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400"/>
                        <a:t>Up to </a:t>
                      </a:r>
                      <a:r>
                        <a:rPr lang="en-US" altLang="en-GB" sz="1400"/>
                        <a:t>N Datacenters/N Servers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618490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Use Case</a:t>
                      </a:r>
                      <a:r>
                        <a:rPr lang="en-GB" sz="1400"/>
                        <a:t>s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UCs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670560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Infrastructure orchestration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altLang="en-GB" sz="1400"/>
                        <a:t>E.g.,</a:t>
                      </a:r>
                      <a:endParaRPr lang="en-US" altLang="en-GB" sz="1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400"/>
                        <a:t>The cloud/network infrastructure: Containers, Kubernetes, Kubernetes ecosystem, VIM</a:t>
                      </a:r>
                      <a:endParaRPr sz="1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Operating systems: Linux, lightweight, container runtime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270510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Workload Type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Containers/VMs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  <a:tr h="270510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Target Release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E.g.,</a:t>
                      </a:r>
                      <a:endParaRPr lang="en-US" altLang="en-GB" sz="1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v1.0</a:t>
                      </a:r>
                      <a:endParaRPr lang="en-US" alt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/>
                    </a:p>
                  </a:txBody>
                  <a:tcPr marL="91425" marR="91425" marT="0" marB="0"/>
                </a:tc>
              </a:tr>
              <a:tr h="269875"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Additional Details</a:t>
                      </a:r>
                      <a:endParaRPr lang="en-GB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E.g.,</a:t>
                      </a:r>
                      <a:endParaRPr lang="en-US" altLang="en-GB" sz="1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/>
                        <a:t>Repos in this PT...</a:t>
                      </a:r>
                      <a:endParaRPr lang="zh-CN" altLang="en-US" sz="1400"/>
                    </a:p>
                  </a:txBody>
                  <a:tcPr marL="91425" marR="91425" marT="0" marB="0" anchor="ctr"/>
                </a:tc>
                <a:tc>
                  <a:txBody>
                    <a:bodyPr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Architecture of the PT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728980" y="1501775"/>
            <a:ext cx="10740390" cy="4008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Architecture Diagram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270375" y="5509895"/>
            <a:ext cx="3378835" cy="5321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ts val="3440"/>
              </a:lnSpc>
            </a:pPr>
            <a:r>
              <a:rPr lang="en-US" sz="1200" dirty="0" smtClean="0">
                <a:sym typeface="+mn-ea"/>
              </a:rPr>
              <a:t>Date of review in Architecure Group: 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××××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Usecases of the PT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728980" y="1501775"/>
            <a:ext cx="10740390" cy="4008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Use Cases Diagram and requirements tables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270375" y="5509895"/>
            <a:ext cx="3378835" cy="5321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ts val="3440"/>
              </a:lnSpc>
            </a:pPr>
            <a:r>
              <a:rPr lang="en-US" sz="1200" dirty="0" smtClean="0">
                <a:sym typeface="+mn-ea"/>
              </a:rPr>
              <a:t>Date of review in Architecure Group: 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××××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olidFill>
                  <a:schemeClr val="accent5"/>
                </a:solidFill>
              </a:rPr>
              <a:t>Relations and Differences with Other PT/Repos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501775"/>
            <a:ext cx="10514965" cy="4690745"/>
          </a:xfrm>
        </p:spPr>
        <p:txBody>
          <a:bodyPr/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Relations</a:t>
            </a:r>
            <a:endParaRPr lang="zh-CN" altLang="en-US" sz="1600" dirty="0">
              <a:solidFill>
                <a:schemeClr val="accent5"/>
              </a:solidFill>
              <a:sym typeface="+mn-ea"/>
            </a:endParaRPr>
          </a:p>
          <a:p>
            <a:pPr marL="811530" lvl="1" indent="-285750" algn="l">
              <a:buClrTx/>
              <a:buSzTx/>
              <a:buFont typeface="Wingdings" panose="05000000000000000000" pitchFamily="2" charset="2"/>
              <a:buChar char="ü"/>
              <a:tabLst>
                <a:tab pos="1208405" algn="ctr"/>
              </a:tabLst>
            </a:pPr>
            <a:r>
              <a:rPr lang="en-US" sz="1600" dirty="0">
                <a:sym typeface="+mn-ea"/>
              </a:rPr>
              <a:t>Items</a:t>
            </a:r>
            <a:endParaRPr lang="en-US" sz="1600" dirty="0"/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Differences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Items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5"/>
                </a:solidFill>
              </a:rPr>
              <a:t>Future Plan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tx1"/>
                </a:solidFill>
                <a:sym typeface="+mn-ea"/>
              </a:rPr>
              <a:t>Plans</a:t>
            </a:r>
            <a:endParaRPr lang="zh-CN" altLang="en-US" sz="1800" dirty="0">
              <a:solidFill>
                <a:schemeClr val="accent5"/>
              </a:solidFill>
              <a:sym typeface="+mn-ea"/>
            </a:endParaRPr>
          </a:p>
          <a:p>
            <a:pPr marL="811530" lvl="1" indent="-285750" algn="l">
              <a:buClrTx/>
              <a:buSzTx/>
              <a:buFont typeface="Wingdings" panose="05000000000000000000" pitchFamily="2" charset="2"/>
              <a:buChar char="ü"/>
              <a:tabLst>
                <a:tab pos="1208405" algn="ctr"/>
              </a:tabLst>
            </a:pPr>
            <a:r>
              <a:rPr lang="en-US" sz="1800" dirty="0">
                <a:sym typeface="+mn-ea"/>
              </a:rPr>
              <a:t>Items</a:t>
            </a:r>
            <a:endParaRPr lang="en-US" sz="1800" dirty="0"/>
          </a:p>
          <a:p>
            <a:pPr lvl="0">
              <a:buFont typeface="Wingdings" panose="05000000000000000000" pitchFamily="2" charset="2"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d6463b1-bf38-4101-99ab-8f3c5864f36c}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1087</Words>
  <Application>WPS 演示</Application>
  <PresentationFormat>Custom</PresentationFormat>
  <Paragraphs>100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Arial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于洋</cp:lastModifiedBy>
  <cp:revision>131</cp:revision>
  <dcterms:created xsi:type="dcterms:W3CDTF">2018-11-29T10:16:00Z</dcterms:created>
  <dcterms:modified xsi:type="dcterms:W3CDTF">2020-11-25T03:24:14Z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(3)9CPNZ57tZimBBeoAK2TrrU7f0y8LFsX0W6s3Vka4lT/O+F4iOlpfdQ6/lIkdwI69ltg+Yyy7
dSciz7Cmm+1o+rwbzAAXbTe1NrmSIhe2AhptWBu0sVbQoXE51YmCy54x+u5DP1jcruiZ2qUB
RNT3EC5Hz1mNul1iCq+/mrpTsZbsbDD7S/vZ8N8CiiiLfSNmp7Hk8wvGh2MbIH0SjokoKbgb
1RQuMo88Pk5faVpYwc</vt:lpwstr>
  </property>
  <property fmtid="{D5CDD505-2E9C-101B-9397-08002B2CF9AE}" pid="3" name="_2015_ms_pID_7253431">
    <vt:lpwstr>y53kWOaWirIVGTQj5bBcVGt+aBrcIxluMuhDkcyZNYtmedaDxa56ul
GDzpGqR+lLgREJUPgHIfkrw8/RuwNUPhxz4ea8HKp0y+h6w9gJpe++yi4J34AI+a8SYc3Z6W
cOvlnFnlj6J1elSbTVNJhtleoPcJOrA1zgwR/j9cKO7TOFOdQSuAYxD8aTtI7UtoI/yZADI7
kXkdRkXj36RTaebeHOuRui84perampfsil0F</vt:lpwstr>
  </property>
  <property fmtid="{D5CDD505-2E9C-101B-9397-08002B2CF9AE}" pid="4" name="_2015_ms_pID_7253432">
    <vt:lpwstr>+g1zJpnz71+oZd5dK0B9fv4=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1603360101</vt:lpwstr>
  </property>
  <property fmtid="{D5CDD505-2E9C-101B-9397-08002B2CF9AE}" pid="9" name="KSOProductBuildVer">
    <vt:lpwstr>2052-11.1.0.10000</vt:lpwstr>
  </property>
</Properties>
</file>