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4" r:id="rId5"/>
  </p:sldMasterIdLst>
  <p:notesMasterIdLst>
    <p:notesMasterId r:id="rId34"/>
  </p:notesMasterIdLst>
  <p:handoutMasterIdLst>
    <p:handoutMasterId r:id="rId35"/>
  </p:handoutMasterIdLst>
  <p:sldIdLst>
    <p:sldId id="293" r:id="rId6"/>
    <p:sldId id="304" r:id="rId7"/>
    <p:sldId id="292" r:id="rId8"/>
    <p:sldId id="329" r:id="rId9"/>
    <p:sldId id="331" r:id="rId10"/>
    <p:sldId id="334" r:id="rId11"/>
    <p:sldId id="333" r:id="rId12"/>
    <p:sldId id="335" r:id="rId13"/>
    <p:sldId id="332" r:id="rId14"/>
    <p:sldId id="354" r:id="rId15"/>
    <p:sldId id="350" r:id="rId16"/>
    <p:sldId id="351" r:id="rId17"/>
    <p:sldId id="346" r:id="rId18"/>
    <p:sldId id="343" r:id="rId19"/>
    <p:sldId id="353" r:id="rId20"/>
    <p:sldId id="355" r:id="rId21"/>
    <p:sldId id="347" r:id="rId22"/>
    <p:sldId id="298" r:id="rId23"/>
    <p:sldId id="288" r:id="rId24"/>
    <p:sldId id="327" r:id="rId25"/>
    <p:sldId id="318" r:id="rId26"/>
    <p:sldId id="319" r:id="rId27"/>
    <p:sldId id="325" r:id="rId28"/>
    <p:sldId id="324" r:id="rId29"/>
    <p:sldId id="322" r:id="rId30"/>
    <p:sldId id="321" r:id="rId31"/>
    <p:sldId id="320" r:id="rId32"/>
    <p:sldId id="280" r:id="rId3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93"/>
            <p14:sldId id="304"/>
            <p14:sldId id="292"/>
            <p14:sldId id="329"/>
            <p14:sldId id="331"/>
            <p14:sldId id="334"/>
            <p14:sldId id="333"/>
            <p14:sldId id="335"/>
            <p14:sldId id="332"/>
            <p14:sldId id="354"/>
            <p14:sldId id="350"/>
            <p14:sldId id="351"/>
            <p14:sldId id="346"/>
            <p14:sldId id="343"/>
            <p14:sldId id="353"/>
            <p14:sldId id="355"/>
            <p14:sldId id="347"/>
            <p14:sldId id="298"/>
            <p14:sldId id="288"/>
            <p14:sldId id="327"/>
            <p14:sldId id="318"/>
            <p14:sldId id="319"/>
            <p14:sldId id="325"/>
            <p14:sldId id="324"/>
            <p14:sldId id="322"/>
            <p14:sldId id="321"/>
            <p14:sldId id="320"/>
          </p14:sldIdLst>
        </p14:section>
        <p14:section name="章节页" id="{FD05EE94-C931-8C4B-83A2-004B32AA1207}">
          <p14:sldIdLst/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390" y="102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DCA95D7-E7E8-4BF3-B49C-AA950EAD89C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45" y="273054"/>
            <a:ext cx="4012651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601" y="273053"/>
            <a:ext cx="6818329" cy="5853113"/>
          </a:xfrm>
        </p:spPr>
        <p:txBody>
          <a:bodyPr/>
          <a:lstStyle>
            <a:lvl1pPr>
              <a:defRPr sz="3480"/>
            </a:lvl1pPr>
            <a:lvl2pPr>
              <a:defRPr sz="3000"/>
            </a:lvl2pPr>
            <a:lvl3pPr>
              <a:defRPr sz="264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845" y="1435109"/>
            <a:ext cx="4012651" cy="46910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AC167E3-9DF8-4D51-B917-998012ABBE20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9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650" y="4800609"/>
            <a:ext cx="7318058" cy="566737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650" y="612775"/>
            <a:ext cx="7318058" cy="4114800"/>
          </a:xfrm>
        </p:spPr>
        <p:txBody>
          <a:bodyPr/>
          <a:lstStyle>
            <a:lvl1pPr marL="0" indent="0">
              <a:buNone/>
              <a:defRPr sz="3480"/>
            </a:lvl1pPr>
            <a:lvl2pPr marL="489467" indent="0">
              <a:buNone/>
              <a:defRPr sz="3000"/>
            </a:lvl2pPr>
            <a:lvl3pPr marL="978940" indent="0">
              <a:buNone/>
              <a:defRPr sz="2640"/>
            </a:lvl3pPr>
            <a:lvl4pPr marL="1468406" indent="0">
              <a:buNone/>
              <a:defRPr sz="2160"/>
            </a:lvl4pPr>
            <a:lvl5pPr marL="1957876" indent="0">
              <a:buNone/>
              <a:defRPr sz="2160"/>
            </a:lvl5pPr>
            <a:lvl6pPr marL="2447345" indent="0">
              <a:buNone/>
              <a:defRPr sz="2160"/>
            </a:lvl6pPr>
            <a:lvl7pPr marL="2936810" indent="0">
              <a:buNone/>
              <a:defRPr sz="2160"/>
            </a:lvl7pPr>
            <a:lvl8pPr marL="3426283" indent="0">
              <a:buNone/>
              <a:defRPr sz="2160"/>
            </a:lvl8pPr>
            <a:lvl9pPr marL="3915751" indent="0">
              <a:buNone/>
              <a:defRPr sz="21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650" y="5367346"/>
            <a:ext cx="7318058" cy="804863"/>
          </a:xfrm>
        </p:spPr>
        <p:txBody>
          <a:bodyPr/>
          <a:lstStyle>
            <a:lvl1pPr marL="0" indent="0">
              <a:buNone/>
              <a:defRPr sz="1560"/>
            </a:lvl1pPr>
            <a:lvl2pPr marL="489467" indent="0">
              <a:buNone/>
              <a:defRPr sz="1200"/>
            </a:lvl2pPr>
            <a:lvl3pPr marL="978940" indent="0">
              <a:buNone/>
              <a:defRPr sz="1080"/>
            </a:lvl3pPr>
            <a:lvl4pPr marL="1468406" indent="0">
              <a:buNone/>
              <a:defRPr sz="960"/>
            </a:lvl4pPr>
            <a:lvl5pPr marL="1957876" indent="0">
              <a:buNone/>
              <a:defRPr sz="960"/>
            </a:lvl5pPr>
            <a:lvl6pPr marL="2447345" indent="0">
              <a:buNone/>
              <a:defRPr sz="960"/>
            </a:lvl6pPr>
            <a:lvl7pPr marL="2936810" indent="0">
              <a:buNone/>
              <a:defRPr sz="960"/>
            </a:lvl7pPr>
            <a:lvl8pPr marL="3426283" indent="0">
              <a:buNone/>
              <a:defRPr sz="960"/>
            </a:lvl8pPr>
            <a:lvl9pPr marL="3915751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3BCC1E2-1AD6-4469-8CFF-A82B82044DF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085FE2B-7617-40FE-877D-5DFC984ED49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7724" y="44450"/>
            <a:ext cx="2729448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260" y="44450"/>
            <a:ext cx="7987186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7AF1CEB-01E0-4607-907F-046832FA8CC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3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3" y="1641478"/>
            <a:ext cx="10576879" cy="41941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9199F84-4F43-497C-9B65-C0D9A07F006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626660-1195-4459-AD25-15CE2428ADC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15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27263" y="44450"/>
            <a:ext cx="10919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99A06570-40D9-4A99-AEF7-4A691C1E7B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88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263" y="44456"/>
            <a:ext cx="10331250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9319" y="1641480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9319" y="3814767"/>
            <a:ext cx="518786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82237188-D757-48D7-B0AB-2B29E28B07F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67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5818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28790" y="1153297"/>
            <a:ext cx="10741025" cy="5039756"/>
          </a:xfrm>
          <a:prstGeom prst="rect">
            <a:avLst/>
          </a:prstGeom>
        </p:spPr>
        <p:txBody>
          <a:bodyPr/>
          <a:lstStyle>
            <a:lvl1pPr>
              <a:defRPr sz="1998"/>
            </a:lvl1pPr>
            <a:lvl2pPr marL="890137" indent="-296712">
              <a:buFont typeface="Calibri" panose="020F0502020204030204" pitchFamily="34" charset="0"/>
              <a:buChar char="›"/>
              <a:defRPr sz="1598"/>
            </a:lvl2pPr>
            <a:lvl3pPr marL="1483560" indent="-296712">
              <a:buFont typeface="Calibri" panose="020F0502020204030204" pitchFamily="34" charset="0"/>
              <a:buChar char="‐"/>
              <a:defRPr sz="1398"/>
            </a:lvl3pPr>
            <a:lvl4pPr>
              <a:defRPr sz="1200"/>
            </a:lvl4pPr>
            <a:lvl5pPr marL="2670409" indent="-296712">
              <a:buFont typeface="Calibri" panose="020F0502020204030204" pitchFamily="34" charset="0"/>
              <a:buChar char="›"/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78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1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802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7" y="5589592"/>
            <a:ext cx="101851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9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1" y="6207125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19" y="4094162"/>
            <a:ext cx="1357936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12" y="6207131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64" y="247655"/>
            <a:ext cx="1651780" cy="326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60" b="1" dirty="0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560" b="1" dirty="0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388"/>
            <a:ext cx="2625691" cy="4103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795" tIns="42898" rIns="85795" bIns="42898">
            <a:spAutoFit/>
          </a:bodyPr>
          <a:lstStyle/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9124" y="1392240"/>
            <a:ext cx="7074545" cy="1666874"/>
          </a:xfrm>
        </p:spPr>
        <p:txBody>
          <a:bodyPr/>
          <a:lstStyle>
            <a:lvl1pPr>
              <a:defRPr sz="456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647" y="3182945"/>
            <a:ext cx="7076664" cy="865187"/>
          </a:xfrm>
        </p:spPr>
        <p:txBody>
          <a:bodyPr lIns="71496" tIns="35748" rIns="71496" bIns="35748"/>
          <a:lstStyle>
            <a:lvl1pPr marL="0" indent="0">
              <a:buFont typeface="Wingdings" pitchFamily="2" charset="2"/>
              <a:buNone/>
              <a:defRPr sz="30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912646" y="282581"/>
            <a:ext cx="2845911" cy="474662"/>
          </a:xfrm>
        </p:spPr>
        <p:txBody>
          <a:bodyPr lIns="71496" tIns="35748" rIns="71496" bIns="35748"/>
          <a:lstStyle>
            <a:lvl1pPr>
              <a:lnSpc>
                <a:spcPct val="100000"/>
              </a:lnSpc>
              <a:defRPr>
                <a:latin typeface="FrutigerNext LT Regular" pitchFamily="34" charset="0"/>
              </a:defRPr>
            </a:lvl1pPr>
          </a:lstStyle>
          <a:p>
            <a:pPr>
              <a:defRPr/>
            </a:pPr>
            <a:fld id="{00C26C26-123D-4FDC-88A2-232D686ABBC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2020/10/29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8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1D95C095-01A3-420E-B4D5-554A18A57302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462" y="4406904"/>
            <a:ext cx="10367249" cy="1362074"/>
          </a:xfrm>
        </p:spPr>
        <p:txBody>
          <a:bodyPr anchor="t"/>
          <a:lstStyle>
            <a:lvl1pPr algn="l">
              <a:defRPr sz="43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462" y="2906713"/>
            <a:ext cx="10367249" cy="1500187"/>
          </a:xfrm>
        </p:spPr>
        <p:txBody>
          <a:bodyPr anchor="b"/>
          <a:lstStyle>
            <a:lvl1pPr marL="0" indent="0">
              <a:buNone/>
              <a:defRPr sz="2160"/>
            </a:lvl1pPr>
            <a:lvl2pPr marL="489467" indent="0">
              <a:buNone/>
              <a:defRPr sz="1920"/>
            </a:lvl2pPr>
            <a:lvl3pPr marL="978940" indent="0">
              <a:buNone/>
              <a:defRPr sz="1680"/>
            </a:lvl3pPr>
            <a:lvl4pPr marL="1468406" indent="0">
              <a:buNone/>
              <a:defRPr sz="1560"/>
            </a:lvl4pPr>
            <a:lvl5pPr marL="1957876" indent="0">
              <a:buNone/>
              <a:defRPr sz="1560"/>
            </a:lvl5pPr>
            <a:lvl6pPr marL="2447345" indent="0">
              <a:buNone/>
              <a:defRPr sz="1560"/>
            </a:lvl6pPr>
            <a:lvl7pPr marL="2936810" indent="0">
              <a:buNone/>
              <a:defRPr sz="1560"/>
            </a:lvl7pPr>
            <a:lvl8pPr marL="3426283" indent="0">
              <a:buNone/>
              <a:defRPr sz="1560"/>
            </a:lvl8pPr>
            <a:lvl9pPr marL="3915751" indent="0">
              <a:buNone/>
              <a:defRPr sz="15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6B56309B-D145-4879-8D6A-CC06E160C35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0296" y="1641478"/>
            <a:ext cx="5185741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9319" y="1641478"/>
            <a:ext cx="5187860" cy="419417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37055172-7E9F-4525-949E-1E86034C008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38" y="274637"/>
            <a:ext cx="109770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839" y="1535117"/>
            <a:ext cx="5389022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839" y="2174876"/>
            <a:ext cx="5389022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97" y="1535117"/>
            <a:ext cx="5391138" cy="639763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489467" indent="0">
              <a:buNone/>
              <a:defRPr sz="2160" b="1"/>
            </a:lvl2pPr>
            <a:lvl3pPr marL="978940" indent="0">
              <a:buNone/>
              <a:defRPr sz="1920" b="1"/>
            </a:lvl3pPr>
            <a:lvl4pPr marL="1468406" indent="0">
              <a:buNone/>
              <a:defRPr sz="1680" b="1"/>
            </a:lvl4pPr>
            <a:lvl5pPr marL="1957876" indent="0">
              <a:buNone/>
              <a:defRPr sz="1680" b="1"/>
            </a:lvl5pPr>
            <a:lvl6pPr marL="2447345" indent="0">
              <a:buNone/>
              <a:defRPr sz="1680" b="1"/>
            </a:lvl6pPr>
            <a:lvl7pPr marL="2936810" indent="0">
              <a:buNone/>
              <a:defRPr sz="1680" b="1"/>
            </a:lvl7pPr>
            <a:lvl8pPr marL="3426283" indent="0">
              <a:buNone/>
              <a:defRPr sz="1680" b="1"/>
            </a:lvl8pPr>
            <a:lvl9pPr marL="3915751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97" y="2174876"/>
            <a:ext cx="5391138" cy="3951288"/>
          </a:xfrm>
        </p:spPr>
        <p:txBody>
          <a:bodyPr/>
          <a:lstStyle>
            <a:lvl1pPr>
              <a:defRPr sz="264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712601CF-BB58-45AC-B924-B362B154CBCE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53C3CF2-AD1A-425B-908C-64B1C629B8B5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9" descr="dd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24596"/>
            <a:ext cx="1220523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1" y="6438900"/>
            <a:ext cx="2773748" cy="27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780" tIns="42890" rIns="85780" bIns="42890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-92" charset="0"/>
                <a:ea typeface="MS PGothic" pitchFamily="34" charset="-128"/>
              </a:rPr>
              <a:t>HUAWEI TECHNOLOGIES CO., LTD.</a:t>
            </a:r>
            <a:endParaRPr lang="en-US" altLang="zh-CN" sz="24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052" name="Picture 9" descr="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15755" y="6399217"/>
            <a:ext cx="1749049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4803" y="6489708"/>
            <a:ext cx="279720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>
                <a:solidFill>
                  <a:schemeClr val="tx1"/>
                </a:solidFill>
                <a:latin typeface="FrutigerNext LT Bold" pitchFamily="-9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B11D081D-B02E-4087-B4F5-A30272597157}" type="slidenum">
              <a:rPr lang="de-DE" altLang="zh-CN" sz="1200" smtClean="0">
                <a:solidFill>
                  <a:srgbClr val="000000"/>
                </a:solidFill>
                <a:ea typeface="MS PGothic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5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27263" y="44456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496" tIns="35748" rIns="71496" bIns="357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6" y="6438906"/>
            <a:ext cx="1578013" cy="27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5746" tIns="42871" rIns="85746" bIns="42871">
            <a:spAutoFit/>
          </a:bodyPr>
          <a:lstStyle/>
          <a:p>
            <a:pPr defTabSz="85827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4" y="528640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Medium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200" dirty="0">
                <a:solidFill>
                  <a:srgbClr val="FFFFFF"/>
                </a:solidFill>
              </a:rPr>
              <a:t>: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200" dirty="0">
                <a:solidFill>
                  <a:srgbClr val="FFFFFF"/>
                </a:solidFill>
              </a:rPr>
              <a:t> LT Regular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200" dirty="0">
                <a:solidFill>
                  <a:srgbClr val="FFFFFF"/>
                </a:solidFill>
              </a:rPr>
              <a:t>: Arial</a:t>
            </a:r>
          </a:p>
          <a:p>
            <a:pPr algn="r" defTabSz="858271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2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2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Arial" charset="0"/>
            </a:endParaRPr>
          </a:p>
          <a:p>
            <a:pPr algn="r"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886" y="1423996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886" y="-61906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780" tIns="42890" rIns="85780" bIns="42890"/>
          <a:lstStyle/>
          <a:p>
            <a:pPr defTabSz="85827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2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5827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05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3" y="1641478"/>
            <a:ext cx="10576879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1508" tIns="35754" rIns="71508" bIns="357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32711"/>
            <a:ext cx="1226028" cy="28349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7878" tIns="48938" rIns="97878" bIns="48938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399" y="3789362"/>
            <a:ext cx="986751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399" y="4005265"/>
            <a:ext cx="986751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399" y="4221168"/>
            <a:ext cx="986751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399" y="3573464"/>
            <a:ext cx="986751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399" y="4581529"/>
            <a:ext cx="986751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399" y="4797432"/>
            <a:ext cx="986751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399" y="5013331"/>
            <a:ext cx="986751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399" y="5373689"/>
            <a:ext cx="986751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399" y="5589592"/>
            <a:ext cx="986751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399" y="5805488"/>
            <a:ext cx="986751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399" y="6165853"/>
            <a:ext cx="986751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399" y="6391278"/>
            <a:ext cx="986751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399" y="6615114"/>
            <a:ext cx="986751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8818" name="Line 146"/>
          <p:cNvSpPr>
            <a:spLocks noChangeShapeType="1"/>
          </p:cNvSpPr>
          <p:nvPr userDrawn="1"/>
        </p:nvSpPr>
        <p:spPr bwMode="auto">
          <a:xfrm flipV="1">
            <a:off x="334565" y="908050"/>
            <a:ext cx="1162292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97892" tIns="48946" rIns="97892" bIns="48946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9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2" r:id="rId17"/>
  </p:sldLayoutIdLst>
  <p:hf sldNum="0" hdr="0" ftr="0"/>
  <p:txStyles>
    <p:titleStyle>
      <a:lvl1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+mj-lt"/>
          <a:ea typeface="+mj-ea"/>
          <a:cs typeface="+mj-cs"/>
        </a:defRPr>
      </a:lvl1pPr>
      <a:lvl2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58271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89467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78940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46840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957876" algn="l" defTabSz="858271" rtl="0" fontAlgn="base">
        <a:spcBef>
          <a:spcPct val="0"/>
        </a:spcBef>
        <a:spcAft>
          <a:spcPct val="0"/>
        </a:spcAft>
        <a:defRPr sz="36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21215" indent="-321215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160" b="1">
          <a:solidFill>
            <a:schemeClr val="tx1"/>
          </a:solidFill>
          <a:latin typeface="+mn-lt"/>
          <a:ea typeface="+mn-ea"/>
          <a:cs typeface="+mn-cs"/>
        </a:defRPr>
      </a:lvl1pPr>
      <a:lvl2pPr marL="698514" indent="-268529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7411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80">
          <a:solidFill>
            <a:schemeClr val="tx1"/>
          </a:solidFill>
          <a:latin typeface="FrutigerNext LT Light" pitchFamily="34" charset="0"/>
          <a:ea typeface="+mn-ea"/>
        </a:defRPr>
      </a:lvl3pPr>
      <a:lvl4pPr marL="1500697" indent="-214142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560">
          <a:solidFill>
            <a:schemeClr val="tx1"/>
          </a:solidFill>
          <a:latin typeface="+mj-lt"/>
          <a:ea typeface="+mn-ea"/>
        </a:defRPr>
      </a:lvl4pPr>
      <a:lvl5pPr marL="1930682" indent="-215843" algn="l" defTabSz="85827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420152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909621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399089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888558" indent="-215843" algn="l" defTabSz="85827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9467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894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840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7876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47345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36810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83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15751" algn="l" defTabSz="9789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9503" y="205122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CN" altLang="en-US" sz="3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2465" y="1589557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ea typeface="华文细黑" pitchFamily="2" charset="-122"/>
              </a:rPr>
              <a:t>developer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署</a:t>
            </a:r>
            <a:r>
              <a:rPr lang="zh-CN" altLang="en-US" sz="2400" kern="0" dirty="0">
                <a:solidFill>
                  <a:srgbClr val="000000"/>
                </a:solidFill>
                <a:ea typeface="华文细黑" pitchFamily="2" charset="-122"/>
              </a:rPr>
              <a:t>测试</a:t>
            </a:r>
            <a:r>
              <a:rPr lang="zh-CN" altLang="en-US" sz="2400" kern="0" dirty="0" smtClean="0">
                <a:solidFill>
                  <a:srgbClr val="000000"/>
                </a:solidFill>
                <a:ea typeface="华文细黑" pitchFamily="2" charset="-122"/>
              </a:rPr>
              <a:t>流程优化</a:t>
            </a:r>
            <a:endParaRPr lang="en-US" altLang="zh-CN" sz="2400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7566" y="497007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注册边缘节点的数据库和接口设计和补齐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81383" y="804784"/>
          <a:ext cx="7274292" cy="2403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host_id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3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服务器名称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address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architecture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架构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status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状态（可用、占用、停用）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protocol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协议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ip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IP</a:t>
                      </a:r>
                      <a:r>
                        <a:rPr lang="zh-CN" altLang="en-US" sz="1050" dirty="0" smtClean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os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操作系统名称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port_range_min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端口最小值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port_range_max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端口最大值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port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int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端口值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delete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bool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是否删除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5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isPublic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是否公开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40005" y="1309071"/>
            <a:ext cx="2610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kumimoji="1" lang="en-US" altLang="zh-CN" sz="10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参数：开发者可以配置自己的边缘节点信息，仅当前开发者自己可用，默认节点用户为</a:t>
            </a: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节点自动分配：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判断节点是否被占用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分配节点后，修改节点状态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10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开发者新增节点，但不使用场景</a:t>
            </a:r>
            <a:endParaRPr kumimoji="1" lang="en-US" altLang="zh-CN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10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97053" y="3261349"/>
          <a:ext cx="8045565" cy="289381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333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/developer/v1/hosts/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增加边缘节点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hostId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"address":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"architecture":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"status": "NORMAL",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ip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"protocol":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"port":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os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portRangeMin</a:t>
                      </a:r>
                      <a:r>
                        <a:rPr lang="en-US" sz="1050" kern="100" dirty="0" smtClean="0">
                          <a:effectLst/>
                        </a:rPr>
                        <a:t>": 0,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portRangeMax</a:t>
                      </a:r>
                      <a:r>
                        <a:rPr lang="en-US" sz="1050" kern="100" dirty="0" smtClean="0">
                          <a:effectLst/>
                        </a:rPr>
                        <a:t>":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40005" y="1014188"/>
            <a:ext cx="207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主要工作：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49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91673"/>
              </p:ext>
            </p:extLst>
          </p:nvPr>
        </p:nvGraphicFramePr>
        <p:xfrm>
          <a:off x="1297053" y="1261616"/>
          <a:ext cx="8045565" cy="147772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423"/>
                <a:gridCol w="2533423"/>
                <a:gridCol w="297871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file_name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user_id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上传文件的用户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project_id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varchar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项目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content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upload_time_stamp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bigint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上传时间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7053" y="9144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tbl_helm_template_yaml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60082"/>
              </p:ext>
            </p:extLst>
          </p:nvPr>
        </p:nvGraphicFramePr>
        <p:xfrm>
          <a:off x="1297053" y="2809561"/>
          <a:ext cx="8045565" cy="332154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811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99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/developer/v1/files/helm-template-</a:t>
                      </a:r>
                      <a:r>
                        <a:rPr lang="en-US" altLang="zh-CN" sz="1050" dirty="0" err="1" smtClean="0">
                          <a:effectLst/>
                        </a:rPr>
                        <a:t>yaml</a:t>
                      </a:r>
                      <a:r>
                        <a:rPr lang="en-US" altLang="zh-CN" sz="105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上传并校验部署文件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“file”: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sz="1050" kern="100" baseline="0" dirty="0" err="1" smtClean="0">
                          <a:effectLst/>
                        </a:rPr>
                        <a:t>MultipartFileclass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fileName</a:t>
                      </a:r>
                      <a:r>
                        <a:rPr lang="en-US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8887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/developer/v1/files/  check</a:t>
                      </a:r>
                      <a:r>
                        <a:rPr lang="en-US" altLang="zh-CN" sz="105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POST</a:t>
                      </a:r>
                      <a:r>
                        <a:rPr lang="zh-CN" altLang="en-US" sz="1050" kern="100" dirty="0" smtClean="0">
                          <a:effectLst/>
                        </a:rPr>
                        <a:t>（新增）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校验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“type”: “string”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“result”: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“format”: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{“image”: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{“service”: success,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   ]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83027" y="502508"/>
            <a:ext cx="229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文件校验接口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10608" y="306388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配置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检查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90449" y="3496405"/>
            <a:ext cx="8238" cy="82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88323" y="4081031"/>
          <a:ext cx="6461802" cy="14935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741705"/>
                <a:gridCol w="1260360"/>
                <a:gridCol w="945270"/>
                <a:gridCol w="951330"/>
                <a:gridCol w="854379"/>
                <a:gridCol w="854379"/>
                <a:gridCol w="854379"/>
              </a:tblGrid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关键字</a:t>
                      </a:r>
                      <a:r>
                        <a:rPr lang="en-US" altLang="zh-CN" sz="1200" dirty="0" smtClean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kind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volumes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</a:t>
                      </a:r>
                      <a:endParaRPr lang="zh-CN" altLang="en-US" sz="1200" dirty="0"/>
                    </a:p>
                  </a:txBody>
                  <a:tcPr/>
                </a:tc>
              </a:tr>
              <a:tr h="4367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Pod</a:t>
                      </a:r>
                      <a:r>
                        <a:rPr lang="zh-CN" altLang="en-US" sz="1200" dirty="0" smtClean="0"/>
                        <a:t>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容器信息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资源管理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挂载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开放的服务</a:t>
                      </a:r>
                      <a:endParaRPr lang="zh-CN" altLang="en-US" sz="1200" dirty="0"/>
                    </a:p>
                  </a:txBody>
                  <a:tcPr/>
                </a:tc>
              </a:tr>
              <a:tr h="55322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StatedulSet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名称、</a:t>
                      </a:r>
                      <a:r>
                        <a:rPr lang="en-US" altLang="zh-CN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zh-CN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、标签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Image</a:t>
                      </a:r>
                      <a:r>
                        <a:rPr lang="zh-CN" altLang="en-US" sz="800" dirty="0" smtClean="0"/>
                        <a:t>、</a:t>
                      </a:r>
                      <a:r>
                        <a:rPr lang="en-US" altLang="zh-CN" sz="800" baseline="0" dirty="0" smtClean="0"/>
                        <a:t> tag</a:t>
                      </a:r>
                      <a:r>
                        <a:rPr lang="zh-CN" altLang="en-US" sz="800" baseline="0" dirty="0" smtClean="0"/>
                        <a:t>、</a:t>
                      </a:r>
                      <a:endParaRPr lang="en-US" altLang="zh-CN" sz="800" baseline="0" dirty="0" smtClean="0"/>
                    </a:p>
                    <a:p>
                      <a:r>
                        <a:rPr lang="en-US" altLang="zh-CN" sz="800" baseline="0" dirty="0" smtClean="0"/>
                        <a:t>ports</a:t>
                      </a:r>
                      <a:r>
                        <a:rPr lang="zh-CN" altLang="en-US" sz="800" baseline="0" dirty="0" smtClean="0"/>
                        <a:t>、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baseline="0" dirty="0" err="1" smtClean="0"/>
                        <a:t>imagePullPolicy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memory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hostPath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storage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type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ports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231688" y="1164476"/>
            <a:ext cx="3237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语法规则：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大小写敏感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使用缩进表示层级关系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缩进时不允许使用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键，只允许使用空格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缩进的空格数目不重要，只要相同层级的元素左侧对齐即可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#” 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表示注释，从这个字符一直到行尾，都会被解析器忽略</a:t>
            </a:r>
            <a:endParaRPr lang="zh-CN" altLang="en-US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263" y="3227582"/>
            <a:ext cx="32127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格式校验：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*是否能解析出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服务信息：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服务名称：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position-service</a:t>
            </a: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服务类型：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NodePort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服务端口：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32115</a:t>
            </a: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镜像信息：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容器名：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positioning-service-app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镜像：</a:t>
            </a:r>
            <a:r>
              <a:rPr kumimoji="1" lang="en-US" altLang="zh-CN" sz="10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positioning_service</a:t>
            </a:r>
            <a:endParaRPr kumimoji="1" lang="en-US" altLang="zh-CN" sz="10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v1.0</a:t>
            </a:r>
          </a:p>
          <a:p>
            <a:pPr algn="l"/>
            <a:r>
              <a:rPr kumimoji="1" lang="zh-CN" altLang="en-US" sz="10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内部端口：</a:t>
            </a:r>
            <a:r>
              <a:rPr kumimoji="1" lang="en-US" altLang="zh-CN" sz="10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9997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0" y="966213"/>
            <a:ext cx="6695066" cy="2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1881" y="51074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创建部署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18354"/>
              </p:ext>
            </p:extLst>
          </p:nvPr>
        </p:nvGraphicFramePr>
        <p:xfrm>
          <a:off x="1502677" y="3174539"/>
          <a:ext cx="9939357" cy="31940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01499"/>
                <a:gridCol w="988540"/>
                <a:gridCol w="3814119"/>
                <a:gridCol w="3135199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新建部署</a:t>
                      </a: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agentConfig</a:t>
                      </a:r>
                      <a:r>
                        <a:rPr lang="en-US" altLang="zh-CN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appImages</a:t>
                      </a:r>
                      <a:r>
                        <a:rPr lang="en-US" altLang="zh-CN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"hosts": [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]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accessUrl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workLoadId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errorLog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deployDate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“2020-09-14T01:48:09.469Z”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]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6" y="510746"/>
            <a:ext cx="7314878" cy="24958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580" y="1044958"/>
            <a:ext cx="24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project_id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是否已经创建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46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55" y="1117711"/>
            <a:ext cx="662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85B"/>
                </a:solidFill>
                <a:latin typeface="-apple-system"/>
              </a:rPr>
              <a:t>URI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: /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mec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/developer/v1/projects/{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projectId</a:t>
            </a:r>
            <a:r>
              <a:rPr lang="en-US" altLang="zh-CN" b="1" dirty="0">
                <a:solidFill>
                  <a:srgbClr val="40485B"/>
                </a:solidFill>
                <a:latin typeface="-apple-system"/>
              </a:rPr>
              <a:t>}/test-</a:t>
            </a:r>
            <a:r>
              <a:rPr lang="en-US" altLang="zh-CN" b="1" dirty="0" err="1">
                <a:solidFill>
                  <a:srgbClr val="40485B"/>
                </a:solidFill>
                <a:latin typeface="-apple-system"/>
              </a:rPr>
              <a:t>config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7566" y="4832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40485B"/>
                </a:solidFill>
                <a:latin typeface="-apple-system"/>
              </a:rPr>
              <a:t>获取部署状态信息</a:t>
            </a:r>
            <a:endParaRPr lang="en-US" altLang="zh-CN" sz="1400" i="0" dirty="0">
              <a:solidFill>
                <a:srgbClr val="40485B"/>
              </a:solidFill>
              <a:effectLst/>
              <a:latin typeface="-apple-system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74054"/>
              </p:ext>
            </p:extLst>
          </p:nvPr>
        </p:nvGraphicFramePr>
        <p:xfrm>
          <a:off x="840555" y="1504890"/>
          <a:ext cx="9939357" cy="415413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73998"/>
                <a:gridCol w="1181167"/>
                <a:gridCol w="1729814"/>
                <a:gridCol w="4654378"/>
              </a:tblGrid>
              <a:tr h="313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}/test-</a:t>
                      </a:r>
                      <a:r>
                        <a:rPr lang="en-US" altLang="zh-CN" sz="1050" dirty="0" err="1" smtClean="0">
                          <a:effectLst/>
                        </a:rPr>
                        <a:t>config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上传获取部署状态信息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”:</a:t>
                      </a:r>
                      <a:r>
                        <a:rPr lang="en-US" sz="1050" kern="100" baseline="0" dirty="0" smtClean="0">
                          <a:effectLst/>
                        </a:rPr>
                        <a:t> “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string</a:t>
                      </a:r>
                      <a:r>
                        <a:rPr lang="en-US" sz="1050" kern="100" baseline="0" dirty="0" smtClean="0">
                          <a:effectLst/>
                        </a:rPr>
                        <a:t>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testId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agentConfig</a:t>
                      </a:r>
                      <a:r>
                        <a:rPr lang="en-US" sz="1050" kern="100" dirty="0" smtClean="0">
                          <a:effectLst/>
                        </a:rPr>
                        <a:t>":[]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appImages</a:t>
                      </a:r>
                      <a:r>
                        <a:rPr lang="en-US" sz="1050" kern="100" dirty="0" smtClean="0">
                          <a:effectLst/>
                        </a:rPr>
                        <a:t>": []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"hosts": [</a:t>
                      </a:r>
                      <a:r>
                        <a:rPr 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</a:rPr>
                        <a:t>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appApiFileId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"status":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“CSAR”: {“result”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”success”,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hostInfo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InstantiateInfo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workstatus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deployInfo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”: {“result”: “success”, “reason”: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},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     ]}</a:t>
                      </a:r>
                      <a:r>
                        <a:rPr lang="zh-CN" altLang="en-US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，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accessUrl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workLoadId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errorLog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deployDate</a:t>
                      </a:r>
                      <a:r>
                        <a:rPr lang="en-US" sz="1050" kern="100" dirty="0" smtClean="0">
                          <a:effectLst/>
                        </a:rPr>
                        <a:t>": "2020-09-14T01:48:09.469Z“,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“template-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yaml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{"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fileId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fileName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": "string“}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“platform”: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“k8s”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260108" y="2022855"/>
          <a:ext cx="7274292" cy="103438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290561"/>
                <a:gridCol w="2693170"/>
              </a:tblGrid>
              <a:tr h="146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能力组</a:t>
                      </a:r>
                      <a:r>
                        <a:rPr lang="en-US" sz="1050" kern="100" dirty="0" smtClean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能力名称（例：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Service Discovery Location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type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能力类型：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mep-api</a:t>
                      </a:r>
                      <a:r>
                        <a:rPr lang="en-US" altLang="zh-CN" sz="1050" kern="100" dirty="0" smtClean="0">
                          <a:effectLst/>
                        </a:rPr>
                        <a:t> , eco-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10293" y="407456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管理的数据库设计</a:t>
            </a:r>
            <a:endParaRPr kumimoji="1" lang="zh-CN" altLang="en-US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4998" y="1553947"/>
            <a:ext cx="735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tbl_openmep_capability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：存储平台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提供的全部能力的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200" dirty="0">
              <a:solidFill>
                <a:srgbClr val="40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106" y="3292932"/>
            <a:ext cx="965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tbl_openmep_capability_detail</a:t>
            </a:r>
            <a:r>
              <a:rPr lang="en-US" altLang="zh-CN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200" dirty="0" smtClean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存储平台</a:t>
            </a:r>
            <a:r>
              <a:rPr lang="zh-CN" altLang="en-US" sz="1200" dirty="0">
                <a:solidFill>
                  <a:srgbClr val="40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提供的能力详情（能力所提供的服务）的信息，一个能力对应多个能力详情（服务）</a:t>
            </a:r>
          </a:p>
          <a:p>
            <a:endParaRPr kumimoji="1" lang="zh-CN" altLang="en-US" sz="1200" dirty="0" smtClean="0">
              <a:solidFill>
                <a:srgbClr val="57575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9867"/>
              </p:ext>
            </p:extLst>
          </p:nvPr>
        </p:nvGraphicFramePr>
        <p:xfrm>
          <a:off x="1174998" y="3640958"/>
          <a:ext cx="8258955" cy="21913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00616"/>
                <a:gridCol w="2600616"/>
                <a:gridCol w="3057723"/>
              </a:tblGrid>
              <a:tr h="149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detail_id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能力详情</a:t>
                      </a:r>
                      <a:r>
                        <a:rPr lang="en-US" altLang="zh-CN" sz="1050" dirty="0" smtClean="0">
                          <a:effectLst/>
                        </a:rPr>
                        <a:t>ID  </a:t>
                      </a:r>
                      <a:r>
                        <a:rPr lang="zh-CN" sz="1050" kern="100" dirty="0" smtClean="0">
                          <a:effectLst/>
                        </a:rPr>
                        <a:t>主</a:t>
                      </a:r>
                      <a:r>
                        <a:rPr lang="zh-CN" sz="1050" kern="100" dirty="0">
                          <a:effectLst/>
                        </a:rPr>
                        <a:t>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能力名称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3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version 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accent1"/>
                          </a:solidFill>
                          <a:effectLst/>
                        </a:rPr>
                        <a:t>服务版本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description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text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能力详情描述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provider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服务提供者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能力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r>
                        <a:rPr lang="zh-CN" altLang="en-US" sz="1050" dirty="0" smtClean="0">
                          <a:effectLst/>
                        </a:rPr>
                        <a:t>（对应</a:t>
                      </a:r>
                      <a:r>
                        <a:rPr lang="en-US" altLang="zh-CN" sz="1050" dirty="0" err="1" smtClean="0">
                          <a:effectLst/>
                        </a:rPr>
                        <a:t>tbl_openmep_capability</a:t>
                      </a:r>
                      <a:r>
                        <a:rPr lang="zh-CN" altLang="en-US" sz="1050" dirty="0" smtClean="0">
                          <a:effectLst/>
                        </a:rPr>
                        <a:t>的</a:t>
                      </a:r>
                      <a:r>
                        <a:rPr lang="en-US" altLang="zh-CN" sz="1050" dirty="0" err="1" smtClean="0">
                          <a:effectLst/>
                        </a:rPr>
                        <a:t>group_id</a:t>
                      </a:r>
                      <a:r>
                        <a:rPr lang="zh-CN" altLang="en-US" sz="105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api_file_id</a:t>
                      </a:r>
                      <a:r>
                        <a:rPr lang="en-US" altLang="zh-CN" sz="1050" dirty="0" smtClean="0">
                          <a:effectLst/>
                        </a:rPr>
                        <a:t>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服务</a:t>
                      </a:r>
                      <a:r>
                        <a:rPr lang="en-US" altLang="zh-CN" sz="1050" dirty="0" smtClean="0">
                          <a:effectLst/>
                        </a:rPr>
                        <a:t>API</a:t>
                      </a:r>
                      <a:r>
                        <a:rPr lang="zh-CN" altLang="en-US" sz="1050" dirty="0" smtClean="0">
                          <a:effectLst/>
                        </a:rPr>
                        <a:t>文件</a:t>
                      </a:r>
                      <a:r>
                        <a:rPr lang="en-US" altLang="zh-CN" sz="1050" dirty="0" smtClean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uploadTime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timestamptz</a:t>
                      </a:r>
                      <a:endParaRPr lang="zh-CN" alt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发布时间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port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  <a:effectLst/>
                        </a:rPr>
                        <a:t>int4 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内部端口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guide_file_id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solidFill>
                            <a:schemeClr val="accent1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指导文档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3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zh-CN" sz="1050" kern="1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服务信息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6066" y="417929"/>
            <a:ext cx="371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管理的接口设计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91167"/>
              </p:ext>
            </p:extLst>
          </p:nvPr>
        </p:nvGraphicFramePr>
        <p:xfrm>
          <a:off x="980302" y="814033"/>
          <a:ext cx="9126220" cy="54406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79782"/>
                <a:gridCol w="605963"/>
                <a:gridCol w="3729990"/>
                <a:gridCol w="261048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</a:t>
                      </a:r>
                      <a:r>
                        <a:rPr lang="en-US" sz="1050" kern="100" dirty="0" smtClean="0">
                          <a:effectLst/>
                        </a:rPr>
                        <a:t>   POST  GET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创建能力组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</a:t>
                      </a:r>
                      <a:r>
                        <a:rPr lang="en-US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    “protocol”: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"name":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"type": "OPENMEP",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capabilityDetailList</a:t>
                      </a:r>
                      <a:r>
                        <a:rPr lang="en-US" sz="1050" kern="100" dirty="0" smtClean="0">
                          <a:effectLst/>
                        </a:rPr>
                        <a:t>": 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"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": "string“,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“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   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} ]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/developer/v1/capability-groups/{</a:t>
                      </a:r>
                      <a:r>
                        <a:rPr lang="en-US" altLang="zh-CN" sz="1050" dirty="0" err="1" smtClean="0">
                          <a:effectLst/>
                        </a:rPr>
                        <a:t>groupId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POST  GET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    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groupId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新建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detailId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groupId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“</a:t>
                      </a:r>
                      <a:r>
                        <a:rPr lang="en-US" sz="1050" kern="100" dirty="0" err="1" smtClean="0">
                          <a:effectLst/>
                        </a:rPr>
                        <a:t>apiFileId</a:t>
                      </a:r>
                      <a:r>
                        <a:rPr lang="en-US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“protocol”: “string”</a:t>
                      </a:r>
                      <a:endParaRPr lang="en-US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}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detailId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r>
                        <a:rPr lang="en-US" altLang="zh-CN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"service":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/>
                          </a:solidFill>
                          <a:effectLst/>
                        </a:rPr>
                        <a:t>  "version":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"description":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"provider":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apiFileId</a:t>
                      </a:r>
                      <a:r>
                        <a:rPr lang="en-US" altLang="zh-CN" sz="1050" kern="100" dirty="0" smtClean="0">
                          <a:effectLst/>
                        </a:rPr>
                        <a:t>”: “string”.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“host”: “string”,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“port”: </a:t>
                      </a:r>
                      <a:r>
                        <a:rPr lang="en-US" altLang="zh-CN" sz="1050" kern="100" dirty="0" err="1" smtClean="0">
                          <a:solidFill>
                            <a:schemeClr val="accent1"/>
                          </a:solidFill>
                          <a:effectLst/>
                        </a:rPr>
                        <a:t>int</a:t>
                      </a: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1"/>
                          </a:solidFill>
                          <a:effectLst/>
                        </a:rPr>
                        <a:t>  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“</a:t>
                      </a:r>
                      <a:r>
                        <a:rPr lang="en-US" altLang="zh-CN" sz="1050" kern="100" baseline="0" dirty="0" err="1" smtClean="0">
                          <a:solidFill>
                            <a:schemeClr val="accent1"/>
                          </a:solidFill>
                          <a:effectLst/>
                        </a:rPr>
                        <a:t>guide_file_id</a:t>
                      </a: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”: “string”,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solidFill>
                            <a:schemeClr val="accent1"/>
                          </a:solidFill>
                          <a:effectLst/>
                        </a:rPr>
                        <a:t>  “protocol”: “string”</a:t>
                      </a:r>
                      <a:endParaRPr lang="en-US" altLang="zh-CN" sz="1050" kern="100" dirty="0" smtClean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}</a:t>
                      </a:r>
                      <a:endParaRPr lang="en-US" altLang="zh-CN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3914" y="920606"/>
            <a:ext cx="326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获取应用包详情，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75763"/>
              </p:ext>
            </p:extLst>
          </p:nvPr>
        </p:nvGraphicFramePr>
        <p:xfrm>
          <a:off x="1371191" y="1296002"/>
          <a:ext cx="8045565" cy="133186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198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3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</a:t>
                      </a:r>
                      <a:r>
                        <a:rPr lang="en-US" altLang="zh-CN" sz="1050" dirty="0" smtClean="0">
                          <a:effectLst/>
                        </a:rPr>
                        <a:t>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dirty="0" smtClean="0">
                          <a:effectLst/>
                        </a:rPr>
                        <a:t>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altLang="zh-CN" sz="1050" dirty="0" smtClean="0">
                          <a:effectLst/>
                        </a:rPr>
                        <a:t>}/files/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filePath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file content output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71193" y="2749493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应用测试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对接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06865"/>
              </p:ext>
            </p:extLst>
          </p:nvPr>
        </p:nvGraphicFramePr>
        <p:xfrm>
          <a:off x="1371190" y="3154352"/>
          <a:ext cx="8045565" cy="141890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21669"/>
                <a:gridCol w="956114"/>
                <a:gridCol w="2866410"/>
                <a:gridCol w="2301372"/>
              </a:tblGrid>
              <a:tr h="211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075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dirty="0" err="1" smtClean="0">
                          <a:effectLst/>
                        </a:rPr>
                        <a:t>mec</a:t>
                      </a:r>
                      <a:r>
                        <a:rPr lang="en-US" altLang="zh-CN" sz="1050" dirty="0" smtClean="0">
                          <a:effectLst/>
                        </a:rPr>
                        <a:t>/developer/v1/</a:t>
                      </a:r>
                      <a:r>
                        <a:rPr lang="en-US" altLang="zh-CN" sz="1050" dirty="0" smtClean="0">
                          <a:effectLst/>
                        </a:rPr>
                        <a:t>projects/{</a:t>
                      </a:r>
                      <a:r>
                        <a:rPr lang="en-US" altLang="zh-CN" sz="1050" dirty="0" err="1" smtClean="0">
                          <a:effectLst/>
                        </a:rPr>
                        <a:t>projectId</a:t>
                      </a:r>
                      <a:r>
                        <a:rPr lang="en-US" altLang="zh-CN" sz="1050" dirty="0" smtClean="0">
                          <a:effectLst/>
                        </a:rPr>
                        <a:t>}</a:t>
                      </a: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dirty="0" smtClean="0">
                          <a:effectLst/>
                        </a:rPr>
                        <a:t>/upload </a:t>
                      </a: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DELETE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获取应用包文件内容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projectId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appInstanceId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 "string",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050661" y="3998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1190" y="4706240"/>
            <a:ext cx="2108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日志下载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lcm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提供接口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06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7034" y="39909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模拟器</a:t>
            </a:r>
            <a:r>
              <a:rPr lang="en-US" altLang="zh-CN" kern="0" dirty="0" smtClean="0">
                <a:solidFill>
                  <a:srgbClr val="000000"/>
                </a:solidFill>
                <a:ea typeface="华文细黑" pitchFamily="2" charset="-122"/>
              </a:rPr>
              <a:t>API</a:t>
            </a:r>
            <a:r>
              <a:rPr lang="zh-CN" altLang="en-US" kern="0" dirty="0" smtClean="0">
                <a:solidFill>
                  <a:srgbClr val="000000"/>
                </a:solidFill>
                <a:ea typeface="华文细黑" pitchFamily="2" charset="-122"/>
              </a:rPr>
              <a:t>详情</a:t>
            </a:r>
            <a:endParaRPr lang="en-US" altLang="zh-CN" kern="0" dirty="0">
              <a:solidFill>
                <a:srgbClr val="000000"/>
              </a:solidFill>
              <a:ea typeface="华文细黑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4" y="1136073"/>
            <a:ext cx="11133962" cy="4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7138" y="784183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lvl="0" defTabSz="914400"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部署状态、日志查看</a:t>
            </a:r>
            <a:endParaRPr lang="zh-CN" altLang="en-US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1" y="1372610"/>
            <a:ext cx="9067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1229371"/>
            <a:ext cx="10005497" cy="46835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08887" y="296561"/>
            <a:ext cx="22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总览</a:t>
            </a:r>
          </a:p>
        </p:txBody>
      </p:sp>
    </p:spTree>
    <p:extLst>
      <p:ext uri="{BB962C8B-B14F-4D97-AF65-F5344CB8AC3E}">
        <p14:creationId xmlns:p14="http://schemas.microsoft.com/office/powerpoint/2010/main" val="27784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18" y="829216"/>
            <a:ext cx="8272678" cy="52848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9783" y="489481"/>
            <a:ext cx="171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能力发布详情</a:t>
            </a:r>
          </a:p>
        </p:txBody>
      </p:sp>
    </p:spTree>
    <p:extLst>
      <p:ext uri="{BB962C8B-B14F-4D97-AF65-F5344CB8AC3E}">
        <p14:creationId xmlns:p14="http://schemas.microsoft.com/office/powerpoint/2010/main" val="12915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5891" y="397163"/>
            <a:ext cx="19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6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916045"/>
            <a:ext cx="9499744" cy="51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1320448"/>
            <a:ext cx="10681998" cy="41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851666"/>
            <a:ext cx="9871705" cy="58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9" y="1067327"/>
            <a:ext cx="10857489" cy="48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81" y="886816"/>
            <a:ext cx="9075023" cy="52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981891"/>
            <a:ext cx="9578109" cy="4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6" y="708924"/>
            <a:ext cx="8837395" cy="56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220309" y="4521512"/>
            <a:ext cx="3097212" cy="167966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8958314" y="4284008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V="1">
            <a:off x="7169661" y="1782102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72723" y="4791816"/>
            <a:ext cx="2912379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能力发布详情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（是否发布到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生态）</a:t>
            </a:r>
            <a:endParaRPr lang="en-US" altLang="zh-CN" sz="1200" kern="0" dirty="0" smtClean="0">
              <a:solidFill>
                <a:schemeClr val="accent1"/>
              </a:solidFill>
            </a:endParaRPr>
          </a:p>
          <a:p>
            <a:pPr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支持上传应用指导文档，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指导文档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ATP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测试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4.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发布后支持跳转到</a:t>
            </a:r>
            <a:r>
              <a:rPr lang="en-US" altLang="zh-CN" sz="1200" kern="0" dirty="0" err="1" smtClean="0">
                <a:solidFill>
                  <a:schemeClr val="accent2"/>
                </a:solidFill>
              </a:rPr>
              <a:t>AppStore</a:t>
            </a:r>
            <a:endParaRPr lang="en-US" altLang="zh-CN" sz="1200" kern="0" dirty="0">
              <a:solidFill>
                <a:schemeClr val="accent2"/>
              </a:solidFill>
            </a:endParaRPr>
          </a:p>
          <a:p>
            <a:pPr lvl="0" defTabSz="914400"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31543" y="1972789"/>
            <a:ext cx="3212679" cy="955590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2225" y="802247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部署测试流程优化（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v1.0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itchFamily="2" charset="-122"/>
                <a:cs typeface="+mj-cs"/>
              </a:rPr>
              <a:t>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6139" y="4653295"/>
            <a:ext cx="3097212" cy="133882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759" y="1970920"/>
            <a:ext cx="3240088" cy="957458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692583" y="1758729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931542" y="1761203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218413" y="4269333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726139" y="4303217"/>
            <a:ext cx="0" cy="1728787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92961" y="1654230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rgbClr val="FF0000"/>
                </a:solidFill>
              </a:rPr>
              <a:t>能力选择：</a:t>
            </a:r>
            <a:r>
              <a:rPr lang="en-US" altLang="zh-CN" sz="1200" kern="0" dirty="0" err="1" smtClean="0">
                <a:solidFill>
                  <a:srgbClr val="FF0000"/>
                </a:solidFill>
              </a:rPr>
              <a:t>mep</a:t>
            </a:r>
            <a:r>
              <a:rPr lang="zh-CN" altLang="en-US" sz="1200" kern="0" dirty="0" smtClean="0">
                <a:solidFill>
                  <a:srgbClr val="FF0000"/>
                </a:solidFill>
              </a:rPr>
              <a:t>能力可选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948295" y="2055712"/>
            <a:ext cx="30307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2"/>
                </a:solidFill>
              </a:rPr>
              <a:t>整个应用开发界面的优化，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k8s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2.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支持方式</a:t>
            </a: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上传镜像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</a:rPr>
              <a:t>3.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仅支持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</a:rPr>
              <a:t>yaml</a:t>
            </a:r>
            <a:r>
              <a:rPr lang="zh-CN" altLang="en-US" sz="1200" kern="0" dirty="0" smtClean="0">
                <a:solidFill>
                  <a:sysClr val="windowText" lastClr="000000"/>
                </a:solidFill>
              </a:rPr>
              <a:t>上传</a:t>
            </a:r>
            <a:endParaRPr lang="en-US" altLang="zh-CN" sz="1200" kern="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18412" y="4593332"/>
            <a:ext cx="259367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 smtClean="0">
                <a:solidFill>
                  <a:schemeClr val="accent1"/>
                </a:solidFill>
              </a:rPr>
              <a:t>根据开发者选择的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API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能力，初始化模拟器，提供给开发者模拟器调用的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IP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和端口，以及真实环境部署时的服务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名</a:t>
            </a:r>
            <a:r>
              <a:rPr lang="zh-CN" altLang="en-US" sz="1200" kern="0" dirty="0">
                <a:solidFill>
                  <a:schemeClr val="accent1"/>
                </a:solidFill>
              </a:rPr>
              <a:t>信息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96003" y="3421811"/>
            <a:ext cx="8378020" cy="923925"/>
            <a:chOff x="-11" y="0"/>
            <a:chExt cx="4666" cy="749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-11" y="0"/>
              <a:ext cx="1009" cy="749"/>
            </a:xfrm>
            <a:prstGeom prst="homePlate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897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808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721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646" y="0"/>
              <a:ext cx="1009" cy="749"/>
            </a:xfrm>
            <a:prstGeom prst="chevron">
              <a:avLst>
                <a:gd name="adj" fmla="val 33678"/>
              </a:avLst>
            </a:prstGeom>
            <a:gradFill rotWithShape="1">
              <a:gsLst>
                <a:gs pos="0">
                  <a:srgbClr val="336699"/>
                </a:gs>
                <a:gs pos="100000">
                  <a:srgbClr val="5093D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WordArt 20"/>
          <p:cNvSpPr>
            <a:spLocks noChangeArrowheads="1" noChangeShapeType="1"/>
          </p:cNvSpPr>
          <p:nvPr/>
        </p:nvSpPr>
        <p:spPr bwMode="auto">
          <a:xfrm>
            <a:off x="841924" y="381612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 smtClean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黑体"/>
                <a:ea typeface="黑体"/>
              </a:rPr>
              <a:t>创建工程</a:t>
            </a:r>
            <a:endParaRPr lang="en-US" altLang="zh-CN" sz="2400" kern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0" dirty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latin typeface="黑体"/>
              <a:ea typeface="黑体"/>
            </a:endParaRPr>
          </a:p>
        </p:txBody>
      </p:sp>
      <p:sp>
        <p:nvSpPr>
          <p:cNvPr id="27" name="WordArt 22"/>
          <p:cNvSpPr>
            <a:spLocks noChangeArrowheads="1" noChangeShapeType="1"/>
          </p:cNvSpPr>
          <p:nvPr/>
        </p:nvSpPr>
        <p:spPr bwMode="auto">
          <a:xfrm>
            <a:off x="5840966" y="3710989"/>
            <a:ext cx="733425" cy="412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8" name="WordArt 23"/>
          <p:cNvSpPr>
            <a:spLocks noChangeArrowheads="1" noChangeShapeType="1"/>
          </p:cNvSpPr>
          <p:nvPr/>
        </p:nvSpPr>
        <p:spPr bwMode="auto">
          <a:xfrm>
            <a:off x="7569573" y="3769776"/>
            <a:ext cx="779746" cy="4127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2400" dirty="0">
              <a:latin typeface="黑体"/>
              <a:ea typeface="黑体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8805829" y="1890588"/>
            <a:ext cx="252095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defRPr/>
            </a:pP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860860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6965" y="1882264"/>
            <a:ext cx="3097212" cy="1211829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840966" y="4765755"/>
            <a:ext cx="2431974" cy="11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1</a:t>
            </a:r>
            <a:r>
              <a:rPr lang="en-US" altLang="zh-CN" sz="1200" kern="0" dirty="0" smtClean="0">
                <a:solidFill>
                  <a:schemeClr val="accent1"/>
                </a:solidFill>
              </a:rPr>
              <a:t>.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修改</a:t>
            </a:r>
            <a:r>
              <a:rPr lang="en-US" altLang="zh-CN" sz="1200" kern="0" dirty="0" err="1" smtClean="0">
                <a:solidFill>
                  <a:schemeClr val="accent1"/>
                </a:solidFill>
              </a:rPr>
              <a:t>csar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包样式</a:t>
            </a:r>
            <a:endParaRPr lang="en-US" altLang="zh-CN" sz="1200" kern="0" dirty="0">
              <a:solidFill>
                <a:schemeClr val="accent1"/>
              </a:solidFill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1200" kern="0" dirty="0">
                <a:solidFill>
                  <a:schemeClr val="accent1"/>
                </a:solidFill>
              </a:rPr>
              <a:t>2</a:t>
            </a:r>
            <a:r>
              <a:rPr lang="zh-CN" altLang="en-US" sz="1200" kern="0" dirty="0" smtClean="0">
                <a:solidFill>
                  <a:schemeClr val="accent1"/>
                </a:solidFill>
              </a:rPr>
              <a:t>、增加依赖字段</a:t>
            </a:r>
            <a:endParaRPr lang="zh-CN" altLang="en-US" sz="1200" kern="0" dirty="0">
              <a:solidFill>
                <a:schemeClr val="accent1"/>
              </a:solidFill>
            </a:endParaRPr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0215255" y="3443184"/>
            <a:ext cx="1811706" cy="923925"/>
          </a:xfrm>
          <a:prstGeom prst="chevron">
            <a:avLst>
              <a:gd name="adj" fmla="val 33678"/>
            </a:avLst>
          </a:prstGeom>
          <a:gradFill rotWithShape="1">
            <a:gsLst>
              <a:gs pos="0">
                <a:srgbClr val="336699"/>
              </a:gs>
              <a:gs pos="100000">
                <a:srgbClr val="5093DC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3875" y="372379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25664" y="372722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69353" y="3722661"/>
            <a:ext cx="119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应用发布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503039" y="3710988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能力详情</a:t>
            </a: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10247613" y="1720495"/>
            <a:ext cx="0" cy="1728788"/>
          </a:xfrm>
          <a:prstGeom prst="line">
            <a:avLst/>
          </a:prstGeom>
          <a:noFill/>
          <a:ln w="19050">
            <a:solidFill>
              <a:srgbClr val="00458A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0247613" y="1970920"/>
            <a:ext cx="1637490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1.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支持生态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API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的删除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lvl="0"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2.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集成多语言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SDK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52085" y="3712500"/>
            <a:ext cx="112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生成应用包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439965" y="3710989"/>
            <a:ext cx="97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部署测试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278274" y="2033683"/>
            <a:ext cx="2583718" cy="955591"/>
          </a:xfrm>
          <a:prstGeom prst="rect">
            <a:avLst/>
          </a:prstGeom>
          <a:gradFill rotWithShape="1">
            <a:gsLst>
              <a:gs pos="0">
                <a:srgbClr val="808080">
                  <a:alpha val="39999"/>
                </a:srgb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defTabSz="914400"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1.</a:t>
            </a:r>
            <a:r>
              <a:rPr lang="zh-CN" altLang="en-US" sz="1200" kern="0" dirty="0">
                <a:solidFill>
                  <a:schemeClr val="accent1"/>
                </a:solidFill>
              </a:rPr>
              <a:t>展示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部署基本信息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1"/>
                </a:solidFill>
              </a:rPr>
              <a:t>2.</a:t>
            </a:r>
            <a:r>
              <a:rPr lang="zh-CN" altLang="en-US" sz="1200" kern="0" dirty="0">
                <a:solidFill>
                  <a:schemeClr val="accent2"/>
                </a:solidFill>
              </a:rPr>
              <a:t>部署状态（完善状态信息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）</a:t>
            </a:r>
            <a:endParaRPr lang="en-US" altLang="zh-CN" sz="1200" kern="0" dirty="0" smtClean="0">
              <a:solidFill>
                <a:schemeClr val="accent2"/>
              </a:solidFill>
            </a:endParaRPr>
          </a:p>
          <a:p>
            <a:pPr defTabSz="914400">
              <a:defRPr/>
            </a:pPr>
            <a:r>
              <a:rPr lang="en-US" altLang="zh-CN" sz="1200" kern="0" dirty="0" smtClean="0">
                <a:solidFill>
                  <a:schemeClr val="accent2"/>
                </a:solidFill>
              </a:rPr>
              <a:t>3.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展示部署</a:t>
            </a:r>
            <a:r>
              <a:rPr lang="en-US" altLang="zh-CN" sz="1200" kern="0" dirty="0" smtClean="0">
                <a:solidFill>
                  <a:schemeClr val="accent2"/>
                </a:solidFill>
              </a:rPr>
              <a:t>Pod</a:t>
            </a:r>
            <a:r>
              <a:rPr lang="zh-CN" altLang="en-US" sz="1200" kern="0" dirty="0" smtClean="0">
                <a:solidFill>
                  <a:schemeClr val="accent2"/>
                </a:solidFill>
              </a:rPr>
              <a:t>信息</a:t>
            </a:r>
            <a:endParaRPr lang="en-US" altLang="zh-CN" sz="1200" kern="0" dirty="0">
              <a:solidFill>
                <a:schemeClr val="accent2"/>
              </a:solidFill>
            </a:endParaRPr>
          </a:p>
          <a:p>
            <a:pPr lvl="0" defTabSz="914400"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36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61284" y="182352"/>
            <a:ext cx="58324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华文细黑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1.0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版本需求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细黑" pitchFamily="2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51102"/>
              </p:ext>
            </p:extLst>
          </p:nvPr>
        </p:nvGraphicFramePr>
        <p:xfrm>
          <a:off x="1139863" y="1499773"/>
          <a:ext cx="9767033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879500"/>
                <a:gridCol w="1049919"/>
                <a:gridCol w="1418807"/>
                <a:gridCol w="1418807"/>
              </a:tblGrid>
              <a:tr h="3432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责任人</a:t>
                      </a:r>
                      <a:endParaRPr lang="zh-CN" altLang="en-US" dirty="0"/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详情界面整体优化，分为能力详情+应用开发+部署测试+应用发布4个步骤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展示api的服务信息：空路由信息、服务名等，集成mep的能力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0.2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新增应用开发界面，分为环境准备+部署平台选择+上传APP镜像+部署文件配置</a:t>
                      </a:r>
                      <a:endParaRPr lang="zh-CN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增加环境准备界面，指导用户本地开发和平台工具的使用</a:t>
                      </a:r>
                      <a:endParaRPr lang="zh-CN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0.5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增加部署平台选择界面，选择部署平台，支持K8S，上传镜像仅支持方式</a:t>
                      </a:r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0.3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高</a:t>
                      </a:r>
                      <a:endParaRPr kumimoji="0" lang="zh-CN" alt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新增部署详情、部署流程、显示Pod信息（前台）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新增部署详情、能力发布详情，应用发布模块（前台）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显示部署详细信息和失败原因（后台）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mep-agent等配置注入，csar包优化：增加部署依赖 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调用lcm接口返回POD信息（后台）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0.2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优化能力发布详情，支持上传md文档，和服务信息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调用apt接口，获取应用测试结果并进行发布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显示csar包详情	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api界面优化，支持多版本，多服务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0.6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集成多语言SDK，查看相关API的SDK并下载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在线生成SD</a:t>
                      </a:r>
                      <a:r>
                        <a:rPr lang="en-US" altLang="zh-CN" sz="1000" dirty="0" smtClean="0"/>
                        <a:t>K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0.8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中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api界面优化，支持增删功能，支持展示API文档</a:t>
                      </a:r>
                      <a:endPara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+mj-ea"/>
                          <a:ea typeface="+mj-ea"/>
                        </a:rPr>
                        <a:t>0.5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j-ea"/>
                          <a:ea typeface="+mj-ea"/>
                        </a:rPr>
                        <a:t>高</a:t>
                      </a:r>
                      <a:endParaRPr lang="zh-CN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9863" y="874502"/>
            <a:ext cx="460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.API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管理优化，多语言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部署测试状态优化，显示详情</a:t>
            </a:r>
            <a:endParaRPr kumimoji="1" lang="en-US" altLang="zh-CN" sz="1200" b="1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12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界面优化的同时，保证应用部署测试流程打通</a:t>
            </a:r>
            <a:r>
              <a:rPr kumimoji="1" lang="zh-CN" altLang="en-US" sz="1200" b="1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4" y="1136644"/>
            <a:ext cx="6309907" cy="46455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7174893" y="1543313"/>
            <a:ext cx="3974707" cy="3407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5" tIns="54842" rIns="109685" bIns="54842" numCol="1" rtlCol="0" anchor="t" anchorCtr="0" compatLnSpc="1">
            <a:prstTxWarp prst="textNoShape">
              <a:avLst/>
            </a:prstTxWarp>
          </a:bodyPr>
          <a:lstStyle/>
          <a:p>
            <a:pPr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目标和场景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71382" indent="-171382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的集中管理、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可视化文档，多语言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自动生成，降低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2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文档维护工作量，便捷开发者集成和调整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9684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方案及关键技术能力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和指标</a:t>
            </a:r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Manager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服务管理多服务、多版本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Editor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组件进行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可视化编辑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UI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组件生成在线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文档为开发者和服务提供者在线调测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09" indent="-228509" algn="just" defTabSz="109684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83724" y="402647"/>
            <a:ext cx="11413120" cy="46101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>
              <a:lnSpc>
                <a:spcPts val="3426"/>
              </a:lnSpc>
              <a:spcBef>
                <a:spcPts val="0"/>
              </a:spcBef>
            </a:pPr>
            <a:r>
              <a:rPr lang="en-US" altLang="zh-CN" sz="3199" dirty="0" smtClean="0">
                <a:solidFill>
                  <a:schemeClr val="bg1"/>
                </a:solidFill>
                <a:cs typeface="+mn-cs"/>
              </a:rPr>
              <a:t>API</a:t>
            </a:r>
            <a:r>
              <a:rPr lang="zh-CN" altLang="en-US" sz="3199" dirty="0" smtClean="0">
                <a:solidFill>
                  <a:schemeClr val="bg1"/>
                </a:solidFill>
                <a:cs typeface="+mn-cs"/>
              </a:rPr>
              <a:t>管理</a:t>
            </a:r>
            <a:endParaRPr lang="zh-CN" altLang="en-US" sz="3199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1639330" y="1760155"/>
            <a:ext cx="4463884" cy="327332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08211" y="292317"/>
            <a:ext cx="476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  <a:r>
              <a:rPr kumimoji="1" lang="en-US" altLang="zh-CN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文档、</a:t>
            </a:r>
            <a:r>
              <a:rPr kumimoji="1" lang="en-US" altLang="zh-CN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3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</a:p>
        </p:txBody>
      </p:sp>
      <p:sp>
        <p:nvSpPr>
          <p:cNvPr id="7" name="矩形 6"/>
          <p:cNvSpPr/>
          <p:nvPr/>
        </p:nvSpPr>
        <p:spPr>
          <a:xfrm>
            <a:off x="1806133" y="3205654"/>
            <a:ext cx="980302" cy="4296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API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278657" y="2324048"/>
            <a:ext cx="1025610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MEP API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307489" y="385920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ECO API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21587" y="2028546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1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083516" y="3646653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1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8698113" y="2389512"/>
            <a:ext cx="310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单独维护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emulator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仓库，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更新后及时更新模拟器代码。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843849" y="5185421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5883614" y="2283609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过程 73"/>
          <p:cNvSpPr/>
          <p:nvPr/>
        </p:nvSpPr>
        <p:spPr>
          <a:xfrm>
            <a:off x="4706889" y="1915394"/>
            <a:ext cx="1224353" cy="143544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63519" y="2011435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Face-recognition</a:t>
            </a:r>
            <a:endParaRPr lang="zh-CN" altLang="en-US" sz="800" dirty="0"/>
          </a:p>
        </p:txBody>
      </p:sp>
      <p:sp>
        <p:nvSpPr>
          <p:cNvPr id="69" name="矩形 68"/>
          <p:cNvSpPr/>
          <p:nvPr/>
        </p:nvSpPr>
        <p:spPr>
          <a:xfrm>
            <a:off x="4760425" y="3042138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Traffic service</a:t>
            </a:r>
            <a:endParaRPr lang="zh-CN" altLang="en-US" sz="800" dirty="0"/>
          </a:p>
        </p:txBody>
      </p:sp>
      <p:sp>
        <p:nvSpPr>
          <p:cNvPr id="71" name="矩形 70"/>
          <p:cNvSpPr/>
          <p:nvPr/>
        </p:nvSpPr>
        <p:spPr>
          <a:xfrm>
            <a:off x="4760425" y="2692781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Service Discovery</a:t>
            </a:r>
          </a:p>
        </p:txBody>
      </p:sp>
      <p:sp>
        <p:nvSpPr>
          <p:cNvPr id="73" name="矩形 72"/>
          <p:cNvSpPr/>
          <p:nvPr/>
        </p:nvSpPr>
        <p:spPr>
          <a:xfrm>
            <a:off x="4760425" y="235161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/>
              <a:t>Location service</a:t>
            </a:r>
            <a:endParaRPr lang="zh-CN" altLang="en-US" sz="800" dirty="0"/>
          </a:p>
        </p:txBody>
      </p:sp>
      <p:sp>
        <p:nvSpPr>
          <p:cNvPr id="75" name="流程图: 过程 74"/>
          <p:cNvSpPr/>
          <p:nvPr/>
        </p:nvSpPr>
        <p:spPr>
          <a:xfrm>
            <a:off x="4702458" y="3572455"/>
            <a:ext cx="1224353" cy="11148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759088" y="3668496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1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4764232" y="4349842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3</a:t>
            </a:r>
            <a:endParaRPr lang="en-US" altLang="zh-CN" sz="800" dirty="0"/>
          </a:p>
        </p:txBody>
      </p:sp>
      <p:sp>
        <p:nvSpPr>
          <p:cNvPr id="79" name="矩形 78"/>
          <p:cNvSpPr/>
          <p:nvPr/>
        </p:nvSpPr>
        <p:spPr>
          <a:xfrm>
            <a:off x="4764232" y="4008677"/>
            <a:ext cx="1093584" cy="2601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smtClean="0"/>
              <a:t>APP 2</a:t>
            </a:r>
            <a:endParaRPr lang="zh-CN" altLang="en-US" sz="800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2786435" y="2546334"/>
            <a:ext cx="492222" cy="8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" idx="3"/>
            <a:endCxn id="9" idx="1"/>
          </p:cNvCxnSpPr>
          <p:nvPr/>
        </p:nvCxnSpPr>
        <p:spPr>
          <a:xfrm>
            <a:off x="2786435" y="3420458"/>
            <a:ext cx="521054" cy="63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304267" y="2481688"/>
            <a:ext cx="398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4275434" y="4067168"/>
            <a:ext cx="427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327821" y="4687331"/>
            <a:ext cx="1" cy="4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314634" y="4787256"/>
            <a:ext cx="8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发布、删除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8698112" y="3635262"/>
            <a:ext cx="31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方案一：直接部署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</a:t>
            </a:r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926811" y="3773761"/>
            <a:ext cx="116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5" idx="3"/>
          </p:cNvCxnSpPr>
          <p:nvPr/>
        </p:nvCxnSpPr>
        <p:spPr>
          <a:xfrm>
            <a:off x="5926811" y="4129893"/>
            <a:ext cx="1156705" cy="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5926811" y="4479914"/>
            <a:ext cx="114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094845" y="402035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2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7095873" y="4383220"/>
            <a:ext cx="1301569" cy="24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/>
              <a:t>pod 3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892965" y="1009788"/>
            <a:ext cx="967945" cy="3974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/>
              <a:t>管理员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372331" y="1438041"/>
            <a:ext cx="0" cy="5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327821" y="1457713"/>
            <a:ext cx="801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增删改查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26811" y="2851177"/>
            <a:ext cx="120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134398" y="2650751"/>
            <a:ext cx="1346888" cy="4531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/>
              <a:t>Emulator 2 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31446" y="1708252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31446" y="3126328"/>
            <a:ext cx="15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9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8821" y="468182"/>
            <a:ext cx="474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Codegen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组件自动生成多语言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0646" y="1129679"/>
            <a:ext cx="200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在线生成</a:t>
            </a:r>
            <a:r>
              <a:rPr kumimoji="1" lang="en-US" altLang="zh-CN" sz="1200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endParaRPr kumimoji="1" lang="zh-CN" altLang="en-US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46" y="4698911"/>
            <a:ext cx="3333750" cy="1143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20262" y="1083513"/>
            <a:ext cx="2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安装（以</a:t>
            </a:r>
            <a:r>
              <a:rPr kumimoji="1"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为例）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967" y="1868891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上传</a:t>
            </a:r>
            <a:r>
              <a:rPr lang="en-US" altLang="zh-CN" sz="1400" dirty="0" smtClean="0"/>
              <a:t>swagger API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934229" y="1863929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选择</a:t>
            </a:r>
            <a:r>
              <a:rPr lang="en-US" altLang="zh-CN" sz="1400" dirty="0" smtClean="0"/>
              <a:t>SDK</a:t>
            </a:r>
            <a:r>
              <a:rPr lang="zh-CN" altLang="en-US" sz="1400" dirty="0" smtClean="0"/>
              <a:t>语言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42967" y="264139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配置项目参数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901835" y="2674363"/>
            <a:ext cx="1648234" cy="4445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/>
              <a:t>生成</a:t>
            </a:r>
            <a:r>
              <a:rPr lang="en-US" altLang="zh-CN" sz="1400" dirty="0" smtClean="0"/>
              <a:t>SDK</a:t>
            </a:r>
            <a:r>
              <a:rPr lang="zh-CN" altLang="en-US" sz="1400" dirty="0"/>
              <a:t>源码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46" y="2014004"/>
            <a:ext cx="4095939" cy="24387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07832" y="4332113"/>
            <a:ext cx="24288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维护一个</a:t>
            </a:r>
            <a:r>
              <a:rPr kumimoji="1" lang="en-US" altLang="zh-CN" sz="14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mvn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库，在线安装</a:t>
            </a:r>
          </a:p>
        </p:txBody>
      </p:sp>
      <p:sp>
        <p:nvSpPr>
          <p:cNvPr id="22" name="矩形 21"/>
          <p:cNvSpPr/>
          <p:nvPr/>
        </p:nvSpPr>
        <p:spPr>
          <a:xfrm>
            <a:off x="5995595" y="1689132"/>
            <a:ext cx="2249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kumimoji="1" lang="en-US" altLang="zh-CN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4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源码，本地安装</a:t>
            </a:r>
            <a:endParaRPr kumimoji="1" lang="en-US" altLang="zh-CN" sz="14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9" y="3558920"/>
            <a:ext cx="4494704" cy="21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027" y="370703"/>
            <a:ext cx="1680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4559"/>
              </p:ext>
            </p:extLst>
          </p:nvPr>
        </p:nvGraphicFramePr>
        <p:xfrm>
          <a:off x="5930961" y="3518266"/>
          <a:ext cx="4983731" cy="5589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0561"/>
                <a:gridCol w="2693170"/>
              </a:tblGrid>
              <a:tr h="238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groupId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groupId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42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artifactId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b="0" i="0" dirty="0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pom.xml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b="0" i="0" dirty="0" err="1" smtClean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artifactId</a:t>
                      </a:r>
                      <a:r>
                        <a:rPr lang="zh-CN" altLang="en-US" sz="1050" b="0" i="0" dirty="0" smtClean="0">
                          <a:solidFill>
                            <a:srgbClr val="11111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的值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7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 err="1" smtClean="0">
                          <a:effectLst/>
                        </a:rPr>
                        <a:t>artifactVersion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pom.xml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artifact</a:t>
                      </a:r>
                      <a:r>
                        <a:rPr lang="zh-CN" altLang="en-US" sz="105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的版本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92236" y="992374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java -jar swagger-codegen-cli.jar generate  </a:t>
            </a:r>
            <a:r>
              <a:rPr lang="en-US" altLang="zh-CN" dirty="0" smtClean="0"/>
              <a:t>help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2236" y="1533107"/>
            <a:ext cx="57627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-i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swagger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url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地址或路径文件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-l 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生成客户端代码的语言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该参数为必须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</a:t>
            </a: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o 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生成文件的位置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默认当前目录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)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11111"/>
                </a:solidFill>
                <a:latin typeface="Verdana" panose="020B0604030504040204" pitchFamily="34" charset="0"/>
              </a:rPr>
              <a:t>除了可以指定上面三个参数，还有一些常用的：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-c 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格式的配置文件的路径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;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文件为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json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支持的配置项因语言的不同而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Pom.xml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配置项</a:t>
            </a:r>
            <a:endParaRPr lang="zh-CN" altLang="en-US" sz="1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artifact-id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artifactId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--artifact-version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artifact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的版本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--group-id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pom.xml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groupId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结构配置项</a:t>
            </a:r>
            <a:endParaRPr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</a:t>
            </a:r>
            <a:r>
              <a:rPr lang="en-US" altLang="zh-CN" sz="1200" dirty="0" err="1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 err="1">
                <a:solidFill>
                  <a:srgbClr val="111111"/>
                </a:solidFill>
                <a:latin typeface="Calibri" panose="020F0502020204030204" pitchFamily="34" charset="0"/>
              </a:rPr>
              <a:t>api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指定生成的</a:t>
            </a:r>
            <a:r>
              <a:rPr lang="en-US" altLang="zh-CN" sz="1200" dirty="0">
                <a:solidFill>
                  <a:srgbClr val="111111"/>
                </a:solidFill>
                <a:latin typeface="Calibri" panose="020F0502020204030204" pitchFamily="34" charset="0"/>
              </a:rPr>
              <a:t>model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</a:t>
            </a:r>
            <a:endParaRPr lang="en-US" altLang="zh-CN" sz="1200" dirty="0" smtClean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11111"/>
                </a:solidFill>
                <a:latin typeface="Verdana" panose="020B0604030504040204" pitchFamily="34" charset="0"/>
              </a:rPr>
              <a:t>--model-package </a:t>
            </a:r>
            <a:r>
              <a:rPr lang="zh-CN" altLang="en-US" sz="1200" dirty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指定生成</a:t>
            </a:r>
            <a:r>
              <a:rPr lang="zh-CN" altLang="en-US" sz="1200" dirty="0" smtClean="0">
                <a:solidFill>
                  <a:srgbClr val="1111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package</a:t>
            </a:r>
            <a:r>
              <a:rPr lang="zh-CN" altLang="en-US" sz="1200" dirty="0" smtClean="0">
                <a:solidFill>
                  <a:srgbClr val="111111"/>
                </a:solidFill>
                <a:latin typeface="Calibri" panose="020F0502020204030204" pitchFamily="34" charset="0"/>
              </a:rPr>
              <a:t>包路径</a:t>
            </a:r>
            <a:endParaRPr lang="en-US" altLang="zh-CN" sz="1200" dirty="0">
              <a:solidFill>
                <a:srgbClr val="11111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18054" y="1245457"/>
            <a:ext cx="345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11.14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5718" y="1682063"/>
            <a:ext cx="7249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前台：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整个框架的搭建，可展示的静态界面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下周或者下下周会有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UCD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的人做界面优化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（本周完成）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完成应用开发界面开发（前后台）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Developer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注册边缘节点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的数据库和接口设计和补齐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文件校验接口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.Test-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接口和数据库补齐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能力发布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管理的数据库和接口补齐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(2)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能力详情界面优化，显示</a:t>
            </a:r>
            <a:r>
              <a:rPr kumimoji="1" lang="en-US" altLang="zh-CN" sz="1200" dirty="0" err="1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kong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路由信息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）多语言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的集成（</a:t>
            </a:r>
            <a:r>
              <a:rPr kumimoji="1" lang="en-US" altLang="zh-CN" sz="1200" dirty="0" err="1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mep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），支持下载和安装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开发者可以删除自己发布的</a:t>
            </a:r>
            <a:r>
              <a:rPr kumimoji="1" lang="en-US" altLang="zh-CN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生态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管理界面的优化</a:t>
            </a:r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1200" dirty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1200" dirty="0" smtClean="0">
                <a:solidFill>
                  <a:srgbClr val="5757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1" lang="zh-CN" altLang="en-US" sz="1200" dirty="0" smtClean="0">
              <a:solidFill>
                <a:srgbClr val="5757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9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sz="1200" dirty="0">
            <a:solidFill>
              <a:srgbClr val="000000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sz="1200" dirty="0" smtClean="0">
            <a:solidFill>
              <a:srgbClr val="575756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3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102341</TotalTime>
  <Words>2207</Words>
  <Application>Microsoft Office PowerPoint</Application>
  <PresentationFormat>自定义</PresentationFormat>
  <Paragraphs>598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-apple-system</vt:lpstr>
      <vt:lpstr>FrutigerNext LT Bold</vt:lpstr>
      <vt:lpstr>FrutigerNext LT Light</vt:lpstr>
      <vt:lpstr>FrutigerNext LT Medium</vt:lpstr>
      <vt:lpstr>FrutigerNext LT Regular</vt:lpstr>
      <vt:lpstr>MS PGothic</vt:lpstr>
      <vt:lpstr>MS PGothic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Times New Roman</vt:lpstr>
      <vt:lpstr>Verdana</vt:lpstr>
      <vt:lpstr>Wingdings</vt:lpstr>
      <vt:lpstr>1_Title Slide</vt:lpstr>
      <vt:lpstr>Chart page</vt:lpstr>
      <vt:lpstr>4_Chart page</vt:lpstr>
      <vt:lpstr>End page</vt:lpstr>
      <vt:lpstr>3_default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zhanghailong (D)</cp:lastModifiedBy>
  <cp:revision>335</cp:revision>
  <dcterms:created xsi:type="dcterms:W3CDTF">2018-11-29T10:16:29Z</dcterms:created>
  <dcterms:modified xsi:type="dcterms:W3CDTF">2020-11-03T07:14:04Z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(3)rap1dXUuUeTBjV02QttblA0quRdF1nMhbcSNgeyWQH5h4O8N3k0beXbC08sha3iE94kpk7m7
po25aAjZisgoL3NttOhvNKuBIh55QvVsEasyoDrXHiHs8aBYN6T5HvHZl8cP3DHsU2NPYATG
Z5WDi4MCLLeUPdC3fRdPXHbvWPU/Usq4PlKxu8c69+WbaKSURe/dZr7+WisK5iH3+RBjXSM3
eVWmoryUkwykeTrSg0</vt:lpwstr>
  </property>
  <property fmtid="{D5CDD505-2E9C-101B-9397-08002B2CF9AE}" pid="3" name="_2015_ms_pID_7253431">
    <vt:lpwstr>7WIIOeixsTdASuzV4AJB+Z/4iRzeBrLcF/NIEHem1jOhteFIMYgptk
qrYYTGrESLiWTVIozNGo4E3wLHY7NQH6/zKPXWqP4h6USIwV0sxi2IFLHYlG1cFIWZm45Qqn
VlaW8clIJMMMbt4qUjmd+25fnXb3hmj8yCwDFhp2K2odHsTjPhN0vNWYYvlD8KHuX6v2Degk
9xEhiHRkAuXJTZXPrj9822y89twUTxavBavQ</vt:lpwstr>
  </property>
  <property fmtid="{D5CDD505-2E9C-101B-9397-08002B2CF9AE}" pid="4" name="_2015_ms_pID_7253432">
    <vt:lpwstr>Cg==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1596071106</vt:lpwstr>
  </property>
</Properties>
</file>