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  <p:sldId id="266" r:id="rId7"/>
    <p:sldId id="264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909" y="456134"/>
            <a:ext cx="1073672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7450" indent="0" algn="ctr">
              <a:buNone/>
              <a:defRPr sz="2340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7990" indent="0" algn="ctr">
              <a:buNone/>
              <a:defRPr sz="2080"/>
            </a:lvl6pPr>
            <a:lvl7pPr marL="3562350" indent="0" algn="ctr">
              <a:buNone/>
              <a:defRPr sz="2080"/>
            </a:lvl7pPr>
            <a:lvl8pPr marL="4156075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639" y="1501989"/>
            <a:ext cx="10729645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90090" y="1869440"/>
            <a:ext cx="492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能力中心的界面优化设计          周文敬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90090" y="2941955"/>
            <a:ext cx="7058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r>
              <a:rPr lang="zh-CN" altLang="en-US"/>
              <a:t>管理</a:t>
            </a:r>
            <a:r>
              <a:rPr lang="zh-CN" altLang="en-US"/>
              <a:t>接口的补齐：能力组二级分类       蔡舒豪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77085" y="3492500"/>
            <a:ext cx="492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联调                          </a:t>
            </a:r>
            <a:r>
              <a:rPr lang="zh-CN" altLang="en-US">
                <a:sym typeface="+mn-ea"/>
              </a:rPr>
              <a:t>周文敬  蔡舒豪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0090" y="2398395"/>
            <a:ext cx="492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创建项目能力选择界面优化设计       蔡舒豪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90090" y="4043045"/>
            <a:ext cx="786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应用发布接口实现：将上传的服务信息，发布在能力中心     蔡舒豪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172278" y="1544000"/>
            <a:ext cx="3973258" cy="34061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645" tIns="54822" rIns="109645" bIns="54822" numCol="1" rtlCol="0" anchor="t" anchorCtr="0" compatLnSpc="1"/>
          <a:lstStyle/>
          <a:p>
            <a:pPr algn="just" defTabSz="10966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目标和场景</a:t>
            </a:r>
            <a:endParaRPr lang="en-US" altLang="zh-CN" sz="12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 algn="just" defTabSz="10966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的集中管理、</a:t>
            </a:r>
            <a:r>
              <a:rPr lang="zh-CN" altLang="en-US" sz="1200" kern="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可视化文档，多语言</a:t>
            </a:r>
            <a:r>
              <a:rPr lang="en-US" altLang="zh-CN" sz="1200" kern="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1200" kern="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自动生成，降低</a:t>
            </a:r>
            <a:r>
              <a:rPr lang="en-US" altLang="zh-CN" sz="1200" kern="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r>
              <a:rPr lang="zh-CN" altLang="en-US" sz="1200" kern="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及</a:t>
            </a:r>
            <a:r>
              <a:rPr lang="en-US" altLang="zh-CN" sz="1200" kern="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200" kern="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文档维护工作量，便捷开发者集成和</a:t>
            </a:r>
            <a:r>
              <a:rPr lang="zh-CN" altLang="en-US" sz="1200" kern="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调整。</a:t>
            </a:r>
            <a:endParaRPr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方案及关键技术</a:t>
            </a:r>
            <a:r>
              <a:rPr lang="zh-CN" altLang="en-US" sz="12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能力</a:t>
            </a:r>
            <a:endParaRPr lang="en-US" altLang="zh-CN" sz="1200" b="1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 algn="just" defTabSz="10966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Manager 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服务管理多服务、多版本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 algn="just" defTabSz="10966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模拟器模拟接口的返回值，降低资源消耗</a:t>
            </a:r>
            <a:endParaRPr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 algn="just" defTabSz="10966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Swagger UI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组件生成在线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文档为开发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者提供能力详情</a:t>
            </a:r>
            <a:endParaRPr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 algn="just" defTabSz="10966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Swagger </a:t>
            </a:r>
            <a:r>
              <a:rPr lang="en-US" altLang="zh-CN" sz="12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Codegen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组件自动生成多语言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SDK</a:t>
            </a:r>
            <a:endParaRPr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2434" y="1324991"/>
            <a:ext cx="6279865" cy="4698123"/>
            <a:chOff x="285582" y="861134"/>
            <a:chExt cx="6982880" cy="5196638"/>
          </a:xfrm>
        </p:grpSpPr>
        <p:sp>
          <p:nvSpPr>
            <p:cNvPr id="8" name="Freeform 6"/>
            <p:cNvSpPr/>
            <p:nvPr/>
          </p:nvSpPr>
          <p:spPr bwMode="auto">
            <a:xfrm flipH="1">
              <a:off x="517722" y="861134"/>
              <a:ext cx="6750740" cy="3367301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-1" fmla="*/ 8448 w 10000"/>
                <a:gd name="connsiteY0-2" fmla="*/ 9807 h 10000"/>
                <a:gd name="connsiteX1-3" fmla="*/ 1220 w 10000"/>
                <a:gd name="connsiteY1-4" fmla="*/ 9711 h 10000"/>
                <a:gd name="connsiteX2-5" fmla="*/ 199 w 10000"/>
                <a:gd name="connsiteY2-6" fmla="*/ 6988 h 10000"/>
                <a:gd name="connsiteX3-7" fmla="*/ 1470 w 10000"/>
                <a:gd name="connsiteY3-8" fmla="*/ 4211 h 10000"/>
                <a:gd name="connsiteX4-9" fmla="*/ 3806 w 10000"/>
                <a:gd name="connsiteY4-10" fmla="*/ 627 h 10000"/>
                <a:gd name="connsiteX5-11" fmla="*/ 6684 w 10000"/>
                <a:gd name="connsiteY5-12" fmla="*/ 2940 h 10000"/>
                <a:gd name="connsiteX6-13" fmla="*/ 8621 w 10000"/>
                <a:gd name="connsiteY6-14" fmla="*/ 2867 h 10000"/>
                <a:gd name="connsiteX7-15" fmla="*/ 9353 w 10000"/>
                <a:gd name="connsiteY7-16" fmla="*/ 5815 h 10000"/>
                <a:gd name="connsiteX8-17" fmla="*/ 9841 w 10000"/>
                <a:gd name="connsiteY8-18" fmla="*/ 8096 h 10000"/>
                <a:gd name="connsiteX9-19" fmla="*/ 8448 w 10000"/>
                <a:gd name="connsiteY9-20" fmla="*/ 9807 h 10000"/>
                <a:gd name="connsiteX0-21" fmla="*/ 8448 w 10000"/>
                <a:gd name="connsiteY0-22" fmla="*/ 9807 h 10000"/>
                <a:gd name="connsiteX1-23" fmla="*/ 1220 w 10000"/>
                <a:gd name="connsiteY1-24" fmla="*/ 9711 h 10000"/>
                <a:gd name="connsiteX2-25" fmla="*/ 199 w 10000"/>
                <a:gd name="connsiteY2-26" fmla="*/ 6988 h 10000"/>
                <a:gd name="connsiteX3-27" fmla="*/ 1638 w 10000"/>
                <a:gd name="connsiteY3-28" fmla="*/ 4336 h 10000"/>
                <a:gd name="connsiteX4-29" fmla="*/ 3806 w 10000"/>
                <a:gd name="connsiteY4-30" fmla="*/ 627 h 10000"/>
                <a:gd name="connsiteX5-31" fmla="*/ 6684 w 10000"/>
                <a:gd name="connsiteY5-32" fmla="*/ 2940 h 10000"/>
                <a:gd name="connsiteX6-33" fmla="*/ 8621 w 10000"/>
                <a:gd name="connsiteY6-34" fmla="*/ 2867 h 10000"/>
                <a:gd name="connsiteX7-35" fmla="*/ 9353 w 10000"/>
                <a:gd name="connsiteY7-36" fmla="*/ 5815 h 10000"/>
                <a:gd name="connsiteX8-37" fmla="*/ 9841 w 10000"/>
                <a:gd name="connsiteY8-38" fmla="*/ 8096 h 10000"/>
                <a:gd name="connsiteX9-39" fmla="*/ 8448 w 10000"/>
                <a:gd name="connsiteY9-40" fmla="*/ 9807 h 10000"/>
                <a:gd name="connsiteX0-41" fmla="*/ 8448 w 10000"/>
                <a:gd name="connsiteY0-42" fmla="*/ 9807 h 10000"/>
                <a:gd name="connsiteX1-43" fmla="*/ 1220 w 10000"/>
                <a:gd name="connsiteY1-44" fmla="*/ 9711 h 10000"/>
                <a:gd name="connsiteX2-45" fmla="*/ 199 w 10000"/>
                <a:gd name="connsiteY2-46" fmla="*/ 6988 h 10000"/>
                <a:gd name="connsiteX3-47" fmla="*/ 1638 w 10000"/>
                <a:gd name="connsiteY3-48" fmla="*/ 4336 h 10000"/>
                <a:gd name="connsiteX4-49" fmla="*/ 3806 w 10000"/>
                <a:gd name="connsiteY4-50" fmla="*/ 627 h 10000"/>
                <a:gd name="connsiteX5-51" fmla="*/ 6684 w 10000"/>
                <a:gd name="connsiteY5-52" fmla="*/ 2940 h 10000"/>
                <a:gd name="connsiteX6-53" fmla="*/ 8621 w 10000"/>
                <a:gd name="connsiteY6-54" fmla="*/ 2867 h 10000"/>
                <a:gd name="connsiteX7-55" fmla="*/ 9054 w 10000"/>
                <a:gd name="connsiteY7-56" fmla="*/ 5692 h 10000"/>
                <a:gd name="connsiteX8-57" fmla="*/ 9841 w 10000"/>
                <a:gd name="connsiteY8-58" fmla="*/ 8096 h 10000"/>
                <a:gd name="connsiteX9-59" fmla="*/ 8448 w 10000"/>
                <a:gd name="connsiteY9-60" fmla="*/ 98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EE7C31"/>
              </a:solidFill>
            </a:ln>
          </p:spPr>
          <p:txBody>
            <a:bodyPr wrap="square" lIns="71945" tIns="71945" rIns="71945" bIns="71945" rtlCol="0" anchor="ctr" anchorCtr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186662" y="4908803"/>
              <a:ext cx="709019" cy="943112"/>
            </a:xfrm>
            <a:prstGeom prst="rect">
              <a:avLst/>
            </a:prstGeom>
            <a:solidFill>
              <a:srgbClr val="EE7C31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40" tIns="39569" rIns="79140" bIns="39569" numCol="1" rtlCol="0" anchor="t" anchorCtr="0" compatLnSpc="1">
              <a:noAutofit/>
            </a:bodyPr>
            <a:lstStyle/>
            <a:p>
              <a:pPr marL="0" marR="0" lvl="0" indent="0" defTabSz="8013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041752" y="4904340"/>
              <a:ext cx="767995" cy="943112"/>
            </a:xfrm>
            <a:prstGeom prst="rect">
              <a:avLst/>
            </a:prstGeom>
            <a:solidFill>
              <a:srgbClr val="EE7C31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40" tIns="39569" rIns="79140" bIns="39569" numCol="1" rtlCol="0" anchor="t" anchorCtr="0" compatLnSpc="1">
              <a:noAutofit/>
            </a:bodyPr>
            <a:lstStyle/>
            <a:p>
              <a:pPr marL="0" marR="0" lvl="0" indent="0" defTabSz="8013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25152" y="1635673"/>
              <a:ext cx="1903727" cy="64829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40" tIns="39569" rIns="79140" bIns="39569" numCol="1" rtlCol="0" anchor="ctr" anchorCtr="0" compatLnSpc="1">
              <a:spAutoFit/>
            </a:bodyPr>
            <a:lstStyle/>
            <a:p>
              <a:pPr marL="0" marR="0" lvl="0" indent="0" algn="ctr" defTabSz="80137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主流语言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自动生成</a:t>
              </a:r>
              <a:endPara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0" marR="0" lvl="0" indent="0" algn="ctr" defTabSz="80137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Swagger </a:t>
              </a:r>
              <a:r>
                <a:rPr kumimoji="0" lang="en-US" altLang="zh-CN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Codegen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311747" y="1684192"/>
              <a:ext cx="1274475" cy="64829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40" tIns="39569" rIns="79140" bIns="39569" numCol="1" rtlCol="0" anchor="ctr" anchorCtr="0" compatLnSpc="1">
              <a:spAutoFit/>
            </a:bodyPr>
            <a:lstStyle/>
            <a:p>
              <a:pPr marL="0" marR="0" lvl="0" indent="0" algn="ctr" defTabSz="80137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100" kern="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多</a:t>
              </a:r>
              <a:r>
                <a:rPr lang="zh-CN" altLang="en-US" sz="1100" kern="0" dirty="0" smtClean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服务，多版本</a:t>
              </a:r>
              <a:r>
                <a:rPr lang="en-US" altLang="zh-CN" sz="1100" kern="0" dirty="0" smtClean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API</a:t>
              </a:r>
              <a:r>
                <a:rPr lang="zh-CN" altLang="en-US" sz="1100" kern="0" dirty="0" smtClean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管理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513767" y="3034334"/>
              <a:ext cx="1072450" cy="5601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40" tIns="39569" rIns="79140" bIns="39569" numCol="1" rtlCol="0" anchor="ctr" anchorCtr="0" compatLnSpc="1">
              <a:noAutofit/>
            </a:bodyPr>
            <a:lstStyle/>
            <a:p>
              <a:pPr marL="0" marR="0" lvl="0" indent="0" algn="ctr" defTabSz="80137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API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模拟器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939987" y="3181604"/>
              <a:ext cx="1398665" cy="535213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40" tIns="39569" rIns="79140" bIns="39569" numCol="1" rtlCol="0" anchor="ctr" anchorCtr="0" compatLnSpc="1">
              <a:spAutoFit/>
            </a:bodyPr>
            <a:lstStyle/>
            <a:p>
              <a:pPr marL="0" marR="0" lvl="0" indent="0" algn="ctr" defTabSz="80137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在线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API 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文档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0" marR="0" lvl="0" indent="0" algn="ctr" defTabSz="80137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Swagger 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UI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189168" y="4913266"/>
              <a:ext cx="709510" cy="290785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40" tIns="39569" rIns="79140" bIns="39569" numCol="1" rtlCol="0" anchor="t" anchorCtr="0" compatLnSpc="1">
              <a:spAutoFit/>
            </a:bodyPr>
            <a:lstStyle/>
            <a:p>
              <a:pPr marL="0" marR="0" lvl="0" indent="0" algn="ctr" defTabSz="8013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API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67063" y="5355498"/>
              <a:ext cx="728619" cy="339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APP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046681" y="4907171"/>
              <a:ext cx="759049" cy="29078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40" tIns="39569" rIns="79140" bIns="39569" numCol="1" rtlCol="0" anchor="t" anchorCtr="0" compatLnSpc="1">
              <a:spAutoFit/>
            </a:bodyPr>
            <a:lstStyle/>
            <a:p>
              <a:pPr marL="0" marR="0" lvl="0" indent="0" algn="ctr" defTabSz="8013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21058" y="5358156"/>
              <a:ext cx="788688" cy="339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APP</a:t>
              </a: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42" idx="2"/>
              <a:endCxn id="17" idx="0"/>
            </p:cNvCxnSpPr>
            <p:nvPr/>
          </p:nvCxnSpPr>
          <p:spPr bwMode="auto">
            <a:xfrm flipH="1">
              <a:off x="5427059" y="3967716"/>
              <a:ext cx="249955" cy="93908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文本框 20"/>
            <p:cNvSpPr txBox="1"/>
            <p:nvPr/>
          </p:nvSpPr>
          <p:spPr>
            <a:xfrm>
              <a:off x="5496362" y="4176612"/>
              <a:ext cx="1376031" cy="30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>
                <a:defRPr sz="120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下载集成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49993" y="3887305"/>
              <a:ext cx="1292739" cy="30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API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调测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772535" y="3064807"/>
              <a:ext cx="1808959" cy="902909"/>
              <a:chOff x="3620049" y="3965543"/>
              <a:chExt cx="819660" cy="486118"/>
            </a:xfrm>
          </p:grpSpPr>
          <p:sp>
            <p:nvSpPr>
              <p:cNvPr id="42" name="矩形 41"/>
              <p:cNvSpPr/>
              <p:nvPr/>
            </p:nvSpPr>
            <p:spPr bwMode="auto">
              <a:xfrm>
                <a:off x="3620049" y="3987465"/>
                <a:ext cx="819660" cy="46419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40" tIns="39569" rIns="79140" bIns="39569" numCol="1" rtlCol="0" anchor="ctr" anchorCtr="0" compatLnSpc="1">
                <a:noAutofit/>
              </a:bodyPr>
              <a:lstStyle/>
              <a:p>
                <a:pPr marL="0" marR="0" lvl="0" indent="0" algn="ctr" defTabSz="8013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3661536" y="4113089"/>
                <a:ext cx="358667" cy="147480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40" tIns="39569" rIns="79140" bIns="39569" numCol="1" rtlCol="0" anchor="ctr" anchorCtr="0" compatLnSpc="1">
                <a:spAutoFit/>
              </a:bodyPr>
              <a:lstStyle/>
              <a:p>
                <a:pPr marL="0" marR="0" lvl="0" indent="0" algn="ctr" defTabSz="8013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JAVA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 bwMode="auto">
              <a:xfrm>
                <a:off x="4042500" y="4113089"/>
                <a:ext cx="367377" cy="147480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40" tIns="39569" rIns="79140" bIns="39569" numCol="1" rtlCol="0" anchor="ctr" anchorCtr="0" compatLnSpc="1">
                <a:spAutoFit/>
              </a:bodyPr>
              <a:lstStyle/>
              <a:p>
                <a:pPr marL="0" marR="0" lvl="0" indent="0" algn="ctr" defTabSz="8013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Go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3664348" y="4274067"/>
                <a:ext cx="359726" cy="147480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40" tIns="39569" rIns="79140" bIns="39569" numCol="1" rtlCol="0" anchor="ctr" anchorCtr="0" compatLnSpc="1">
                <a:spAutoFit/>
              </a:bodyPr>
              <a:lstStyle/>
              <a:p>
                <a:pPr marL="0" marR="0" lvl="0" indent="0" algn="ctr" defTabSz="8013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Node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4046944" y="4274067"/>
                <a:ext cx="362934" cy="147480"/>
              </a:xfrm>
              <a:prstGeom prst="rect">
                <a:avLst/>
              </a:prstGeom>
              <a:noFill/>
              <a:ln w="9525" cap="flat" cmpd="sng" algn="ctr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40" tIns="39569" rIns="79140" bIns="39569" numCol="1" rtlCol="0" anchor="ctr" anchorCtr="0" compatLnSpc="1">
                <a:spAutoFit/>
              </a:bodyPr>
              <a:lstStyle/>
              <a:p>
                <a:pPr marL="0" marR="0" lvl="0" indent="0" algn="ctr" defTabSz="8013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Python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920679" y="3965543"/>
                <a:ext cx="363559" cy="164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SimSun" panose="02010600030101010101" pitchFamily="2" charset="-122"/>
                  </a:rPr>
                  <a:t>SDK</a:t>
                </a: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3442714" y="4634690"/>
              <a:ext cx="2651518" cy="1423082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rutigerNext LT Regular"/>
                <a:ea typeface="华文细黑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956582" y="2240549"/>
              <a:ext cx="1113209" cy="541021"/>
              <a:chOff x="6315887" y="1727987"/>
              <a:chExt cx="1010103" cy="566976"/>
            </a:xfrm>
          </p:grpSpPr>
          <p:sp>
            <p:nvSpPr>
              <p:cNvPr id="40" name="圆柱形 39"/>
              <p:cNvSpPr/>
              <p:nvPr/>
            </p:nvSpPr>
            <p:spPr>
              <a:xfrm>
                <a:off x="6420964" y="1727987"/>
                <a:ext cx="834519" cy="566976"/>
              </a:xfrm>
              <a:prstGeom prst="can">
                <a:avLst/>
              </a:prstGeom>
              <a:solidFill>
                <a:srgbClr val="77777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FrutigerNext LT Regular"/>
                  <a:ea typeface="华文细黑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 bwMode="auto">
              <a:xfrm>
                <a:off x="6315887" y="1823052"/>
                <a:ext cx="1010103" cy="44753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9140" tIns="39569" rIns="79140" bIns="39569" numCol="1" rtlCol="0" anchor="ctr" anchorCtr="0" compatLnSpc="1">
                <a:spAutoFit/>
              </a:bodyPr>
              <a:lstStyle/>
              <a:p>
                <a:pPr marL="0" marR="0" lvl="0" indent="0" algn="ctr" defTabSz="8013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OpenAPI</a:t>
                </a:r>
                <a:endPara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0" marR="0" lvl="0" indent="0" algn="ctr" defTabSz="80137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Yaml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kumimoji="0" lang="en-US" altLang="zh-CN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Json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26" name="肘形连接符 25"/>
            <p:cNvCxnSpPr>
              <a:stCxn id="11" idx="2"/>
              <a:endCxn id="42" idx="0"/>
            </p:cNvCxnSpPr>
            <p:nvPr/>
          </p:nvCxnSpPr>
          <p:spPr>
            <a:xfrm rot="5400000">
              <a:off x="5265873" y="2694616"/>
              <a:ext cx="821784" cy="3530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pic>
          <p:nvPicPr>
            <p:cNvPr id="27" name="Picture 2" descr="See the source image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82" y="2829142"/>
              <a:ext cx="932360" cy="80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肘形连接符 27"/>
            <p:cNvCxnSpPr>
              <a:stCxn id="27" idx="0"/>
              <a:endCxn id="12" idx="1"/>
            </p:cNvCxnSpPr>
            <p:nvPr/>
          </p:nvCxnSpPr>
          <p:spPr>
            <a:xfrm rot="16200000">
              <a:off x="655832" y="2173576"/>
              <a:ext cx="821082" cy="490730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29" name="肘形连接符 28"/>
            <p:cNvCxnSpPr>
              <a:stCxn id="27" idx="2"/>
              <a:endCxn id="13" idx="2"/>
            </p:cNvCxnSpPr>
            <p:nvPr/>
          </p:nvCxnSpPr>
          <p:spPr>
            <a:xfrm rot="5400000" flipH="1" flipV="1">
              <a:off x="1413453" y="3001897"/>
              <a:ext cx="43948" cy="1229130"/>
            </a:xfrm>
            <a:prstGeom prst="bentConnector3">
              <a:avLst>
                <a:gd name="adj1" fmla="val -52016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30" name="文本框 29"/>
            <p:cNvSpPr txBox="1"/>
            <p:nvPr/>
          </p:nvSpPr>
          <p:spPr>
            <a:xfrm>
              <a:off x="285582" y="3594489"/>
              <a:ext cx="1026165" cy="45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开发者平台管理者</a:t>
              </a:r>
              <a:endPara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342822" y="2093993"/>
              <a:ext cx="212006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508563" y="3389688"/>
              <a:ext cx="212006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101941" y="3488969"/>
              <a:ext cx="212005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442715" y="5179866"/>
              <a:ext cx="670912" cy="50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914400">
                <a:defRPr sz="120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开发</a:t>
              </a:r>
              <a:endPara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环境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496362" y="2248598"/>
              <a:ext cx="212005" cy="1905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36" name="肘形连接符 35"/>
            <p:cNvCxnSpPr>
              <a:stCxn id="13" idx="0"/>
              <a:endCxn id="40" idx="2"/>
            </p:cNvCxnSpPr>
            <p:nvPr/>
          </p:nvCxnSpPr>
          <p:spPr>
            <a:xfrm rot="5400000" flipH="1" flipV="1">
              <a:off x="2299551" y="2261501"/>
              <a:ext cx="523275" cy="1022393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肘形连接符 36"/>
            <p:cNvCxnSpPr>
              <a:endCxn id="40" idx="1"/>
            </p:cNvCxnSpPr>
            <p:nvPr/>
          </p:nvCxnSpPr>
          <p:spPr>
            <a:xfrm>
              <a:off x="2586222" y="2008342"/>
              <a:ext cx="946014" cy="232206"/>
            </a:xfrm>
            <a:prstGeom prst="bentConnector2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8" name="肘形连接符 37"/>
            <p:cNvCxnSpPr>
              <a:stCxn id="40" idx="4"/>
              <a:endCxn id="11" idx="1"/>
            </p:cNvCxnSpPr>
            <p:nvPr/>
          </p:nvCxnSpPr>
          <p:spPr>
            <a:xfrm flipV="1">
              <a:off x="3992749" y="1959936"/>
              <a:ext cx="732212" cy="551368"/>
            </a:xfrm>
            <a:prstGeom prst="bentConnector3">
              <a:avLst>
                <a:gd name="adj1" fmla="val 50077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9" name="肘形连接符 38"/>
            <p:cNvCxnSpPr>
              <a:stCxn id="40" idx="3"/>
              <a:endCxn id="14" idx="0"/>
            </p:cNvCxnSpPr>
            <p:nvPr/>
          </p:nvCxnSpPr>
          <p:spPr>
            <a:xfrm rot="5400000" flipV="1">
              <a:off x="3386569" y="2928238"/>
              <a:ext cx="399654" cy="106619"/>
            </a:xfrm>
            <a:prstGeom prst="bentConnector3">
              <a:avLst>
                <a:gd name="adj1" fmla="val 50158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cxnSp>
        <p:nvCxnSpPr>
          <p:cNvPr id="48" name="直接箭头连接符 47"/>
          <p:cNvCxnSpPr>
            <a:endCxn id="15" idx="0"/>
          </p:cNvCxnSpPr>
          <p:nvPr/>
        </p:nvCxnSpPr>
        <p:spPr bwMode="auto">
          <a:xfrm>
            <a:off x="2767806" y="3788554"/>
            <a:ext cx="1742984" cy="119921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1184275" y="728345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能力中心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19657" y="1296917"/>
          <a:ext cx="7271385" cy="153606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89175"/>
                <a:gridCol w="2289810"/>
                <a:gridCol w="2692400"/>
              </a:tblGrid>
              <a:tr h="1644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group_id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能力组</a:t>
                      </a:r>
                      <a:r>
                        <a:rPr lang="en-US" sz="1050" kern="100" dirty="0" smtClean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2489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name1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能力名称（</a:t>
                      </a:r>
                      <a:r>
                        <a:rPr 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一级分类</a:t>
                      </a: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24892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sym typeface="+mn-ea"/>
                        </a:rPr>
                        <a:t>name2</a:t>
                      </a:r>
                      <a:endParaRPr lang="zh-CN" altLang="en-US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kern="10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en-US" alt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 smtClean="0">
                          <a:effectLst/>
                          <a:sym typeface="+mn-ea"/>
                        </a:rPr>
                        <a:t>能力名称（二</a:t>
                      </a:r>
                      <a:r>
                        <a:rPr lang="zh-CN" sz="1050" kern="100" dirty="0" smtClean="0">
                          <a:effectLst/>
                          <a:sym typeface="+mn-ea"/>
                        </a:rPr>
                        <a:t>级分类</a:t>
                      </a:r>
                      <a:r>
                        <a:rPr lang="zh-CN" altLang="en-US" sz="1050" kern="100" dirty="0" smtClean="0">
                          <a:effectLst/>
                          <a:sym typeface="+mn-ea"/>
                        </a:rPr>
                        <a:t>）</a:t>
                      </a:r>
                      <a:endParaRPr lang="zh-CN" altLang="en-US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24892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kern="100" dirty="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name3</a:t>
                      </a:r>
                      <a:endParaRPr lang="en-US" alt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kern="10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varchar</a:t>
                      </a:r>
                      <a:endParaRPr lang="en-US" alt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 smtClean="0">
                          <a:effectLst/>
                          <a:sym typeface="+mn-ea"/>
                        </a:rPr>
                        <a:t>能力名称（三</a:t>
                      </a:r>
                      <a:r>
                        <a:rPr lang="zh-CN" sz="1050" kern="100" dirty="0" smtClean="0">
                          <a:effectLst/>
                          <a:sym typeface="+mn-ea"/>
                        </a:rPr>
                        <a:t>级分类</a:t>
                      </a:r>
                      <a:r>
                        <a:rPr lang="zh-CN" altLang="en-US" sz="1050" kern="100" dirty="0" smtClean="0">
                          <a:effectLst/>
                          <a:sym typeface="+mn-ea"/>
                        </a:rPr>
                        <a:t>）</a:t>
                      </a:r>
                      <a:endParaRPr lang="zh-CN" altLang="en-US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type 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能力类型：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mep-api</a:t>
                      </a:r>
                      <a:r>
                        <a:rPr lang="en-US" altLang="zh-CN" sz="1050" kern="100" dirty="0" smtClean="0">
                          <a:effectLst/>
                        </a:rPr>
                        <a:t> , eco-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221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description 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 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能力详情描述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209487" y="408557"/>
            <a:ext cx="30930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Api</a:t>
            </a:r>
            <a:r>
              <a:rPr kumimoji="1" lang="zh-CN" altLang="en-US" dirty="0" smtClean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管理的数据库设计</a:t>
            </a:r>
            <a:endParaRPr kumimoji="1" lang="zh-CN" altLang="en-US" dirty="0" smtClean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4578" y="965741"/>
            <a:ext cx="7356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tbl_openmep_capability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：存储平台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提供的全部能力的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信息</a:t>
            </a:r>
            <a:endParaRPr lang="zh-CN" altLang="en-US" sz="1200" dirty="0">
              <a:solidFill>
                <a:srgbClr val="40485B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5508" y="2923482"/>
            <a:ext cx="96557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40485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tbl_openmep_capability_detail</a:t>
            </a:r>
            <a:r>
              <a:rPr lang="en-US" altLang="zh-CN" sz="1200" dirty="0">
                <a:solidFill>
                  <a:srgbClr val="40485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200" dirty="0" smtClean="0">
                <a:solidFill>
                  <a:srgbClr val="40485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存储平台</a:t>
            </a:r>
            <a:r>
              <a:rPr lang="zh-CN" altLang="en-US" sz="1200" dirty="0">
                <a:solidFill>
                  <a:srgbClr val="40485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提供的能力详情（能力所提供的服务）的信息，一个能力对应多个能力详情（服务）</a:t>
            </a:r>
            <a:endParaRPr lang="zh-CN" altLang="en-US" sz="1200" dirty="0">
              <a:solidFill>
                <a:srgbClr val="40485B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1200" dirty="0" smtClean="0">
              <a:solidFill>
                <a:srgbClr val="575756"/>
              </a:solidFill>
              <a:ea typeface="SimSun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34578" y="3383708"/>
          <a:ext cx="8255635" cy="25971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99055"/>
                <a:gridCol w="2600325"/>
                <a:gridCol w="3056255"/>
              </a:tblGrid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detail_id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能力详情</a:t>
                      </a:r>
                      <a:r>
                        <a:rPr lang="en-US" altLang="zh-CN" sz="1050" dirty="0" smtClean="0">
                          <a:effectLst/>
                        </a:rPr>
                        <a:t>ID  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89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能力名称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version 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accent1"/>
                          </a:solidFill>
                          <a:effectLst/>
                        </a:rPr>
                        <a:t>服务版本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8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description 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 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能力详情描述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8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provider 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服务提供者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8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group_id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能力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altLang="en-US" sz="1050" dirty="0" smtClean="0">
                          <a:effectLst/>
                        </a:rPr>
                        <a:t>（对应</a:t>
                      </a:r>
                      <a:r>
                        <a:rPr lang="en-US" altLang="zh-CN" sz="1050" dirty="0" err="1" smtClean="0">
                          <a:effectLst/>
                        </a:rPr>
                        <a:t>tbl_openmep_capability</a:t>
                      </a:r>
                      <a:r>
                        <a:rPr lang="zh-CN" altLang="en-US" sz="1050" dirty="0" smtClean="0">
                          <a:effectLst/>
                        </a:rPr>
                        <a:t>的</a:t>
                      </a:r>
                      <a:r>
                        <a:rPr lang="en-US" altLang="zh-CN" sz="1050" dirty="0" err="1" smtClean="0">
                          <a:effectLst/>
                        </a:rPr>
                        <a:t>group_id</a:t>
                      </a:r>
                      <a:r>
                        <a:rPr lang="zh-CN" altLang="en-US" sz="105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8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api_file_id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</a:t>
                      </a:r>
                      <a:r>
                        <a:rPr lang="en-US" altLang="zh-CN" sz="1050" dirty="0" smtClean="0">
                          <a:effectLst/>
                        </a:rPr>
                        <a:t>API</a:t>
                      </a:r>
                      <a:r>
                        <a:rPr lang="zh-CN" altLang="en-US" sz="1050" dirty="0" smtClean="0">
                          <a:effectLst/>
                        </a:rPr>
                        <a:t>文件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8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Upload_time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timestamptz</a:t>
                      </a:r>
                      <a:endParaRPr lang="zh-CN" alt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发布时间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2432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port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  <a:effectLst/>
                        </a:rPr>
                        <a:t>int4 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内部端口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8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guide_file_id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指导文档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8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host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服务信息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8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app_id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82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package_id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应用包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689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user_id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00000" y="416826"/>
            <a:ext cx="3711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管理的接口设计</a:t>
            </a:r>
            <a:endParaRPr kumimoji="1" lang="zh-CN" altLang="en-US" sz="1200" dirty="0" smtClean="0">
              <a:solidFill>
                <a:srgbClr val="57575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2190" y="835025"/>
          <a:ext cx="9122410" cy="534162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79320"/>
                <a:gridCol w="605155"/>
                <a:gridCol w="3728720"/>
                <a:gridCol w="2609215"/>
              </a:tblGrid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4401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</a:t>
                      </a:r>
                      <a:r>
                        <a:rPr lang="en-US" sz="1050" kern="100" dirty="0" smtClean="0">
                          <a:effectLst/>
                        </a:rPr>
                        <a:t>   POST 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创建能力组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"name1":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“name2”: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“name3”: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 "name1":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“name2”: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“name3”: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capabilityDetailList</a:t>
                      </a:r>
                      <a:r>
                        <a:rPr lang="en-US" sz="1050" kern="100" dirty="0" smtClean="0">
                          <a:effectLst/>
                        </a:rPr>
                        <a:t>": [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] 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55" marR="68555" marT="0" marB="0"/>
                </a:tc>
              </a:tr>
              <a:tr h="1790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  <a:sym typeface="+mn-ea"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  <a:sym typeface="+mn-ea"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  <a:sym typeface="+mn-ea"/>
                        </a:rPr>
                        <a:t>/developer/v1/capability-groups/{groupId}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   DELETE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err="1" smtClean="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groupId</a:t>
                      </a:r>
                      <a:r>
                        <a:rPr lang="zh-CN" sz="1050" kern="100" dirty="0" smtClean="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删除能力组</a:t>
                      </a:r>
                      <a:endParaRPr lang="zh-CN" sz="1050" kern="100" dirty="0" smtClean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true  }</a:t>
                      </a: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55" marR="68555" marT="0" marB="0"/>
                </a:tc>
              </a:tr>
              <a:tr h="179070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dirty="0" smtClean="0">
                          <a:effectLst/>
                          <a:sym typeface="+mn-ea"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  <a:sym typeface="+mn-ea"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  <a:sym typeface="+mn-ea"/>
                        </a:rPr>
                        <a:t>/developer/v1/capability-groups/   GET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None/>
                      </a:pPr>
                      <a:endParaRPr lang="zh-CN" altLang="en-US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kern="100" dirty="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获取所有能力组</a:t>
                      </a:r>
                      <a:endParaRPr lang="zh-CN" altLang="en-US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endParaRPr lang="en-US" altLang="en-US" sz="1050" kern="100" dirty="0" smtClean="0">
                        <a:effectLst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kern="100" dirty="0" smtClean="0">
                          <a:effectLst/>
                        </a:rPr>
                        <a:t>[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  <a:sym typeface="+mn-ea"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 "name1":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“name2”: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“name3”: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"type": "OPENMEP",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"description": "string", },</a:t>
                      </a:r>
                      <a:endParaRPr lang="en-US" sz="1050" kern="100" dirty="0" smtClean="0">
                        <a:effectLst/>
                        <a:sym typeface="+mn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  <a:sym typeface="+mn-ea"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 "name1":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“name2”: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“name3”: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"type": "OPENMEP",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"description": "string",} </a:t>
                      </a:r>
                      <a:r>
                        <a:rPr lang="en-US" altLang="zh-CN" sz="1050" kern="100" dirty="0" smtClean="0">
                          <a:effectLst/>
                        </a:rPr>
                        <a:t>]</a:t>
                      </a: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55" marR="6855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2118" y="834780"/>
          <a:ext cx="9122410" cy="42291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79320"/>
                <a:gridCol w="605155"/>
                <a:gridCol w="3728720"/>
                <a:gridCol w="2609215"/>
              </a:tblGrid>
              <a:tr h="32004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</a:tr>
              <a:tr h="150876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/developer/v1/capability-groups/{groupId}</a:t>
                      </a:r>
                      <a:r>
                        <a:rPr lang="en-US" sz="1050" kern="100" dirty="0" smtClean="0">
                          <a:effectLst/>
                        </a:rPr>
                        <a:t>   POST 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根据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创建能力详情</a:t>
                      </a:r>
                      <a:endParaRPr lang="zh-CN" altLang="en-US" sz="105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"name1":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“name2”: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“name3”: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 "name1":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“name2”: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“name3”: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capabilityDetailList</a:t>
                      </a:r>
                      <a:r>
                        <a:rPr lang="en-US" sz="1050" kern="100" dirty="0" smtClean="0">
                          <a:effectLst/>
                        </a:rPr>
                        <a:t>": [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] 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55" marR="68555" marT="0" marB="0"/>
                </a:tc>
              </a:tr>
              <a:tr h="240030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/developer/v1/capability-groups/{</a:t>
                      </a:r>
                      <a:r>
                        <a:rPr lang="en-US" altLang="zh-CN" sz="1050" dirty="0" err="1" smtClean="0">
                          <a:effectLst/>
                        </a:rPr>
                        <a:t>groupId</a:t>
                      </a:r>
                      <a:r>
                        <a:rPr lang="en-US" altLang="zh-CN" sz="1050" dirty="0" smtClean="0">
                          <a:effectLst/>
                        </a:rPr>
                        <a:t>}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GET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050" kern="100" dirty="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groupId</a:t>
                      </a:r>
                      <a:r>
                        <a:rPr lang="zh-CN" altLang="en-US" sz="1050" kern="100" dirty="0">
                          <a:effectLst/>
                          <a:latin typeface="Calibri" panose="020F050202020403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获取能力详情</a:t>
                      </a:r>
                      <a:endParaRPr lang="zh-CN" altLang="en-US" sz="1050" kern="100" dirty="0">
                        <a:effectLst/>
                        <a:latin typeface="Calibri" panose="020F050202020403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55" marR="68555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{</a:t>
                      </a:r>
                      <a:endParaRPr lang="en-US" sz="1050" kern="100" dirty="0" smtClean="0">
                        <a:effectLst/>
                        <a:sym typeface="+mn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"</a:t>
                      </a:r>
                      <a:r>
                        <a:rPr lang="en-US" sz="1050" kern="100" dirty="0" err="1" smtClean="0">
                          <a:effectLst/>
                          <a:sym typeface="+mn-ea"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 "name1":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“name2”: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“name3”: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"type": "OPENMEP",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"description": "string",</a:t>
                      </a:r>
                      <a:endParaRPr lang="en-US" sz="1050" kern="100" dirty="0" smtClean="0">
                        <a:effectLst/>
                        <a:sym typeface="+mn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</a:t>
                      </a:r>
                      <a:r>
                        <a:rPr lang="en-US" sz="1050" kern="100" dirty="0" smtClean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capabilityDetailLis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t”</a:t>
                      </a:r>
                      <a:r>
                        <a:rPr lang="zh-CN" altLang="en-US" sz="1050" kern="100" dirty="0" smtClean="0">
                          <a:effectLst/>
                          <a:sym typeface="+mn-ea"/>
                        </a:rPr>
                        <a:t>：</a:t>
                      </a:r>
                      <a:r>
                        <a:rPr lang="en-US" altLang="zh-CN" sz="1050" kern="100" dirty="0" smtClean="0">
                          <a:effectLst/>
                          <a:sym typeface="+mn-ea"/>
                        </a:rPr>
                        <a:t>[{</a:t>
                      </a:r>
                      <a:endParaRPr lang="en-US" sz="1050" kern="100" dirty="0" smtClean="0">
                        <a:effectLst/>
                        <a:sym typeface="+mn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“detailId”: “string”,</a:t>
                      </a:r>
                      <a:endParaRPr lang="en-US" sz="1050" kern="100" dirty="0" smtClean="0">
                        <a:effectLst/>
                        <a:sym typeface="+mn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“groupId”: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“version”: “string”,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  <a:sym typeface="+mn-ea"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": "string",</a:t>
                      </a:r>
                      <a:endParaRPr lang="en-US" sz="1050" kern="100" dirty="0" smtClean="0">
                        <a:effectLst/>
                        <a:sym typeface="+mn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“service”: “string”</a:t>
                      </a:r>
                      <a:r>
                        <a:rPr lang="en-US" sz="1050" kern="100" dirty="0" smtClean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rsion": "string",</a:t>
                      </a:r>
                      <a:endParaRPr lang="en-US" sz="1050" kern="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"description":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"provider": "string",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  <a:sym typeface="+mn-ea"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  <a:sym typeface="+mn-ea"/>
                        </a:rPr>
                        <a:t>”: “string”.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“host”: “string”,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  “port”: 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int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guide_file_id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”: “string”,</a:t>
                      </a:r>
                      <a:endParaRPr lang="en-US" altLang="zh-CN" sz="1050" kern="100" baseline="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“protocol”: “string”,</a:t>
                      </a:r>
                      <a:endParaRPr lang="en-US" altLang="zh-CN" sz="1050" kern="100" baseline="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  “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appId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” : “string”,</a:t>
                      </a:r>
                      <a:endParaRPr lang="en-US" sz="1050" kern="100" baseline="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  “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packageId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”: “string”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  <a:sym typeface="+mn-ea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  <a:sym typeface="+mn-ea"/>
                        </a:rPr>
                        <a:t>}]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sym typeface="+mn-ea"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55" marR="6855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49400" y="1640205"/>
            <a:ext cx="61772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能力中心界面显示的内容：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服务列表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服务选择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服务详情信息：</a:t>
            </a:r>
            <a:endParaRPr lang="zh-CN" altLang="en-US"/>
          </a:p>
          <a:p>
            <a:r>
              <a:rPr lang="zh-CN" altLang="en-US"/>
              <a:t>            服务描述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md</a:t>
            </a:r>
            <a:r>
              <a:rPr lang="zh-CN" altLang="en-US"/>
              <a:t>指导文档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API swagger</a:t>
            </a:r>
            <a:endParaRPr lang="en-US" altLang="zh-CN"/>
          </a:p>
          <a:p>
            <a:r>
              <a:rPr lang="en-US" altLang="zh-CN"/>
              <a:t>            SDK</a:t>
            </a:r>
            <a:r>
              <a:rPr lang="zh-CN" altLang="en-US"/>
              <a:t>下载</a:t>
            </a:r>
            <a:endParaRPr lang="zh-CN" altLang="en-US"/>
          </a:p>
          <a:p>
            <a:r>
              <a:rPr lang="zh-CN" altLang="en-US"/>
              <a:t>           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052731" y="268099"/>
            <a:ext cx="6260549" cy="6393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生态能力需要按照分类展示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182" y="1155324"/>
            <a:ext cx="7074496" cy="16948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1" y="3605651"/>
            <a:ext cx="6369903" cy="11521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84602" y="3768315"/>
            <a:ext cx="97653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能力中心</a:t>
            </a:r>
            <a:endParaRPr lang="zh-CN" altLang="en-US" sz="1400" b="1" dirty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847853" y="205061"/>
            <a:ext cx="10736726" cy="655096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生态能力需要按照分类展示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84602" y="3768315"/>
            <a:ext cx="97653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能力中心</a:t>
            </a:r>
            <a:endParaRPr lang="zh-CN" altLang="en-US" sz="1400" b="1" dirty="0">
              <a:solidFill>
                <a:schemeClr val="bg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072" y="3838857"/>
            <a:ext cx="1670536" cy="2755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9" y="1329924"/>
            <a:ext cx="12192318" cy="5851497"/>
            <a:chOff x="39413" y="1348851"/>
            <a:chExt cx="12196763" cy="5853630"/>
          </a:xfrm>
        </p:grpSpPr>
        <p:grpSp>
          <p:nvGrpSpPr>
            <p:cNvPr id="10" name="组合 9"/>
            <p:cNvGrpSpPr/>
            <p:nvPr/>
          </p:nvGrpSpPr>
          <p:grpSpPr>
            <a:xfrm>
              <a:off x="39413" y="1348851"/>
              <a:ext cx="12196763" cy="5853630"/>
              <a:chOff x="39413" y="1348851"/>
              <a:chExt cx="12196763" cy="585363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9413" y="1348851"/>
                <a:ext cx="12196763" cy="5853630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1214521" y="1931082"/>
                <a:ext cx="976886" cy="214073"/>
              </a:xfrm>
              <a:prstGeom prst="rect">
                <a:avLst/>
              </a:prstGeom>
              <a:solidFill>
                <a:srgbClr val="F0F2F5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800" b="1" dirty="0" smtClean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能力中心</a:t>
                </a:r>
                <a:endParaRPr lang="zh-CN" altLang="en-US" sz="800" b="1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769067" y="1452742"/>
              <a:ext cx="827691" cy="260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2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能力中心</a:t>
              </a:r>
              <a:endParaRPr lang="zh-CN" altLang="en-US" sz="1100" b="1" dirty="0">
                <a:solidFill>
                  <a:schemeClr val="bg2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57033" y="4724165"/>
            <a:ext cx="11504634" cy="27559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5465" y="2759710"/>
            <a:ext cx="1644650" cy="396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使用说明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应用</a:t>
            </a:r>
            <a:r>
              <a:rPr lang="zh-CN" altLang="en-US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分类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zh-CN" altLang="en-US" sz="1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平台基础服务</a:t>
            </a:r>
            <a:endParaRPr lang="zh-CN" altLang="en-US" sz="12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服务治理</a:t>
            </a:r>
            <a:endParaRPr lang="en-US" altLang="zh-CN" sz="12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电信网络能力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带宽管理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位置服务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UE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标识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流量转发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能力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人脸识别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卡证识别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姿态识别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视频处理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编解码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数据库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公共框架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消息总线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统一网关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多云能力</a:t>
            </a:r>
            <a:endParaRPr lang="en-US" altLang="zh-CN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zh-CN" altLang="en-US" sz="120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67521" y="2604718"/>
            <a:ext cx="9124908" cy="645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服务选择</a:t>
            </a:r>
            <a:endParaRPr lang="en-US" altLang="zh-CN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65" y="3265805"/>
            <a:ext cx="9261475" cy="3194685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2555687" y="2836391"/>
            <a:ext cx="1544457" cy="305499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Traffic </a:t>
            </a:r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service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09194" y="2836453"/>
            <a:ext cx="1544457" cy="30549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DNS service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3725" y="2385695"/>
            <a:ext cx="1597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获取所有能力组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38450" y="2298065"/>
            <a:ext cx="2756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根据</a:t>
            </a:r>
            <a:r>
              <a:rPr lang="en-US" altLang="zh-CN" sz="1400">
                <a:solidFill>
                  <a:srgbClr val="FF0000"/>
                </a:solidFill>
              </a:rPr>
              <a:t>groupId</a:t>
            </a:r>
            <a:r>
              <a:rPr lang="zh-CN" altLang="en-US" sz="1400">
                <a:solidFill>
                  <a:srgbClr val="FF0000"/>
                </a:solidFill>
              </a:rPr>
              <a:t>获取能力详情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91275" y="4999990"/>
            <a:ext cx="2756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根据</a:t>
            </a:r>
            <a:r>
              <a:rPr lang="en-US" altLang="zh-CN" sz="1400">
                <a:solidFill>
                  <a:srgbClr val="FF0000"/>
                </a:solidFill>
              </a:rPr>
              <a:t>fileId</a:t>
            </a:r>
            <a:r>
              <a:rPr lang="zh-CN" altLang="en-US" sz="1400">
                <a:solidFill>
                  <a:srgbClr val="FF0000"/>
                </a:solidFill>
              </a:rPr>
              <a:t>读取文件内容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038" y="590369"/>
            <a:ext cx="10968801" cy="58652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9104" y="2752493"/>
            <a:ext cx="1845065" cy="1568450"/>
          </a:xfrm>
          <a:prstGeom prst="rect">
            <a:avLst/>
          </a:prstGeom>
          <a:solidFill>
            <a:srgbClr val="F0F2F5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应用</a:t>
            </a:r>
            <a:r>
              <a:rPr lang="zh-CN" altLang="en-US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分类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   </a:t>
            </a:r>
            <a:r>
              <a:rPr lang="zh-CN" altLang="en-US" sz="1200" dirty="0" smtClean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平台基础服务</a:t>
            </a:r>
            <a:endParaRPr lang="en-US" altLang="zh-CN" sz="12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  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电信网络能力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AI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能力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   视频处理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   数据库</a:t>
            </a:r>
            <a:endParaRPr lang="zh-CN" altLang="en-US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   公共框架</a:t>
            </a:r>
            <a:endParaRPr lang="en-US" altLang="zh-CN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使用说明</a:t>
            </a:r>
            <a:endParaRPr lang="zh-CN" altLang="en-US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2202" y="2812016"/>
            <a:ext cx="8537750" cy="645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服务选择</a:t>
            </a:r>
            <a:endParaRPr lang="en-US" altLang="zh-CN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07990" y="3105566"/>
            <a:ext cx="1544457" cy="305499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Traffic </a:t>
            </a:r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service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68235" y="3101961"/>
            <a:ext cx="1544457" cy="305499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DNS service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6975" y="3116216"/>
            <a:ext cx="142406" cy="2755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39863" y="3116216"/>
            <a:ext cx="142406" cy="2755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9104" y="2188318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已选能力：</a:t>
            </a:r>
            <a:endParaRPr kumimoji="1" lang="zh-CN" altLang="en-US" sz="1200" dirty="0" smtClean="0">
              <a:solidFill>
                <a:srgbClr val="57575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9265" y="2182052"/>
            <a:ext cx="13258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Traffic service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1714" y="2185345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脸识别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15319" y="2175785"/>
            <a:ext cx="259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2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endParaRPr kumimoji="1" lang="zh-CN" altLang="en-US" sz="1200" b="1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0339" y="2190159"/>
            <a:ext cx="259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2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endParaRPr kumimoji="1" lang="zh-CN" altLang="en-US" sz="1200" b="1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5482269" y="3674374"/>
            <a:ext cx="2859619" cy="1942653"/>
          </a:xfrm>
          <a:prstGeom prst="wedgeRoundRectCallout">
            <a:avLst>
              <a:gd name="adj1" fmla="val -20545"/>
              <a:gd name="adj2" fmla="val -7190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 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先选择分类</a:t>
            </a:r>
            <a:endParaRPr lang="en-US" altLang="zh-CN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 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选择能力，选中后，自动显示在“已选能力”中</a:t>
            </a:r>
            <a:endParaRPr lang="en-US" altLang="zh-CN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 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去勾选时，同时删除“已选能力”中对应的能力</a:t>
            </a:r>
            <a:endParaRPr lang="en-US" altLang="zh-CN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 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“已选能力”中可以删除能力，对应复选框也要去勾选</a:t>
            </a:r>
            <a:endParaRPr lang="en-US" altLang="zh-CN" sz="12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 </a:t>
            </a:r>
            <a:r>
              <a:rPr lang="zh-CN" altLang="en-US" sz="1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已有的“选择能力详情” 和 “项目链接”不需要</a:t>
            </a:r>
            <a:endParaRPr lang="zh-CN" altLang="en-US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6b19a42-9b6f-4b8c-b49e-e298edf77f0b}"/>
</p:tagLst>
</file>

<file path=ppt/tags/tag2.xml><?xml version="1.0" encoding="utf-8"?>
<p:tagLst xmlns:p="http://schemas.openxmlformats.org/presentationml/2006/main">
  <p:tag name="KSO_WM_UNIT_TABLE_BEAUTIFY" val="smartTable{6a41ccbd-756c-4aa3-8acf-50cdd2d3ec40}"/>
</p:tagLst>
</file>

<file path=ppt/tags/tag3.xml><?xml version="1.0" encoding="utf-8"?>
<p:tagLst xmlns:p="http://schemas.openxmlformats.org/presentationml/2006/main">
  <p:tag name="KSO_WM_UNIT_TABLE_BEAUTIFY" val="smartTable{e0602425-f4c9-46d3-966e-4ffdc4735a8d}"/>
</p:tagLst>
</file>

<file path=ppt/tags/tag4.xml><?xml version="1.0" encoding="utf-8"?>
<p:tagLst xmlns:p="http://schemas.openxmlformats.org/presentationml/2006/main">
  <p:tag name="KSO_WM_UNIT_TABLE_BEAUTIFY" val="smartTable{e0602425-f4c9-46d3-966e-4ffdc4735a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3372</Words>
  <Application>WPS 演示</Application>
  <PresentationFormat>宽屏</PresentationFormat>
  <Paragraphs>422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Microsoft YaHei</vt:lpstr>
      <vt:lpstr>Calibri</vt:lpstr>
      <vt:lpstr>Times New Roman</vt:lpstr>
      <vt:lpstr>Calibri</vt:lpstr>
      <vt:lpstr>FrutigerNext LT Regular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2020-12-02T06:09:40Z</dcterms:created>
  <dcterms:modified xsi:type="dcterms:W3CDTF">2020-12-02T09:28:20Z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