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2"/>
  </p:notesMasterIdLst>
  <p:handoutMasterIdLst>
    <p:handoutMasterId r:id="rId13"/>
  </p:handoutMasterIdLst>
  <p:sldIdLst>
    <p:sldId id="283" r:id="rId5"/>
    <p:sldId id="281" r:id="rId6"/>
    <p:sldId id="284" r:id="rId7"/>
    <p:sldId id="285" r:id="rId8"/>
    <p:sldId id="286" r:id="rId9"/>
    <p:sldId id="287" r:id="rId10"/>
    <p:sldId id="280" r:id="rId1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1"/>
            <p14:sldId id="284"/>
            <p14:sldId id="285"/>
          </p14:sldIdLst>
        </p14:section>
        <p14:section name="结束页" id="{3F9D54A7-3BE2-2540-BB4C-DFE5509085F3}">
          <p14:sldIdLst>
            <p14:sldId id="286"/>
            <p14:sldId id="28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24" autoAdjust="0"/>
  </p:normalViewPr>
  <p:slideViewPr>
    <p:cSldViewPr snapToGrid="0" snapToObjects="1">
      <p:cViewPr varScale="1">
        <p:scale>
          <a:sx n="114" d="100"/>
          <a:sy n="114" d="100"/>
        </p:scale>
        <p:origin x="84" y="96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186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https://zhuanlan.zhihu.com/p/36997098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2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https://sortablejs.github.io/Vue.Draggable/#/</a:t>
            </a:r>
            <a:r>
              <a:rPr lang="en-US" altLang="zh-CN" dirty="0" smtClean="0"/>
              <a:t>transition-example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可以推荐不同的</a:t>
            </a:r>
            <a:r>
              <a:rPr lang="en-US" altLang="zh-CN" dirty="0" smtClean="0"/>
              <a:t>Flavor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AI Flavor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Serverless</a:t>
            </a:r>
            <a:r>
              <a:rPr lang="zh-CN" altLang="en-US" dirty="0" smtClean="0"/>
              <a:t>的问题：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上车和下车的问题，如果自建私有平台，会有啥问题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应用的改造，可能会存在改造问题，是否可迁移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09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https://github.com/WebAssembly</a:t>
            </a:r>
          </a:p>
          <a:p>
            <a:r>
              <a:rPr lang="en-US" altLang="zh-CN" dirty="0" smtClean="0"/>
              <a:t>https://arghya.xyz/articles/webassembly-wasm-wasi/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05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xmlns="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xmlns="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xmlns="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xmlns="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xmlns="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xmlns="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xmlns="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xmlns="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xmlns="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xmlns="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xmlns="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xmlns="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xmlns="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xmlns="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xmlns="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xmlns="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xmlns="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xmlns="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6559809" cy="690255"/>
          </a:xfrm>
        </p:spPr>
        <p:txBody>
          <a:bodyPr/>
          <a:lstStyle/>
          <a:p>
            <a:r>
              <a:rPr lang="en-US" altLang="zh-CN" dirty="0" err="1" smtClean="0"/>
              <a:t>EdgeGallery</a:t>
            </a:r>
            <a:r>
              <a:rPr lang="zh-CN" altLang="en-US" dirty="0" smtClean="0"/>
              <a:t>小服务设计</a:t>
            </a:r>
            <a:r>
              <a:rPr lang="en-US" altLang="zh-CN" dirty="0" smtClean="0"/>
              <a:t>0.3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微信小程序架构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 descr="微信小程序运行流程看这篇就够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27" y="952834"/>
            <a:ext cx="4159842" cy="35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c2.zhimg.com/80/v2-81172bf6c7192f6a1fc8d23b3e95a171_720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770" y="244708"/>
            <a:ext cx="523875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495" y="3092684"/>
            <a:ext cx="52387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18661" y="4870174"/>
            <a:ext cx="50192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核心点：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weixinJsBridge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Native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组件和能力的调用，如微信能力，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，以及三方服务器这种远程调用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视图加载与逻辑加载分离，即静态页面，逻辑层只修改数据，但是无法直接操作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DOM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。同时可以有多个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WebView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加载。</a:t>
            </a:r>
          </a:p>
        </p:txBody>
      </p:sp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462670" y="2355572"/>
            <a:ext cx="7573617" cy="516834"/>
          </a:xfrm>
          <a:prstGeom prst="round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EGBridge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462670" y="3011555"/>
            <a:ext cx="7573617" cy="2067747"/>
          </a:xfrm>
          <a:prstGeom prst="round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4647460" y="3559024"/>
            <a:ext cx="1381539" cy="1231550"/>
            <a:chOff x="5814390" y="4731928"/>
            <a:chExt cx="1381539" cy="1231550"/>
          </a:xfrm>
        </p:grpSpPr>
        <p:sp>
          <p:nvSpPr>
            <p:cNvPr id="11" name="圆角矩形 10"/>
            <p:cNvSpPr/>
            <p:nvPr/>
          </p:nvSpPr>
          <p:spPr>
            <a:xfrm>
              <a:off x="5814390" y="4731928"/>
              <a:ext cx="1381539" cy="123155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Core Service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920187" y="5508051"/>
              <a:ext cx="1166930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Mgmt</a:t>
              </a:r>
              <a:r>
                <a:rPr kumimoji="0" lang="en-US" altLang="zh-CN" sz="8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Service/…</a:t>
              </a:r>
              <a:endParaRPr kumimoji="0" lang="zh-CN" altLang="en-US" sz="8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920187" y="5029114"/>
              <a:ext cx="1166930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Service Governance/APGW</a:t>
              </a:r>
              <a:endParaRPr kumimoji="0" lang="zh-CN" altLang="en-US" sz="8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34796" y="3556221"/>
            <a:ext cx="1272726" cy="1231550"/>
            <a:chOff x="3672686" y="1833117"/>
            <a:chExt cx="1272726" cy="1231550"/>
          </a:xfrm>
        </p:grpSpPr>
        <p:sp>
          <p:nvSpPr>
            <p:cNvPr id="19" name="圆角矩形 18"/>
            <p:cNvSpPr/>
            <p:nvPr/>
          </p:nvSpPr>
          <p:spPr>
            <a:xfrm>
              <a:off x="3672686" y="1833117"/>
              <a:ext cx="1272726" cy="123155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Light Service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778482" y="2609240"/>
              <a:ext cx="1041627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…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778482" y="2130303"/>
              <a:ext cx="1041627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Sqllit</a:t>
              </a: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/TSDB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611749" y="3556221"/>
            <a:ext cx="1272726" cy="1231550"/>
            <a:chOff x="5894259" y="1817123"/>
            <a:chExt cx="1272726" cy="1231550"/>
          </a:xfrm>
        </p:grpSpPr>
        <p:sp>
          <p:nvSpPr>
            <p:cNvPr id="27" name="圆角矩形 26"/>
            <p:cNvSpPr/>
            <p:nvPr/>
          </p:nvSpPr>
          <p:spPr>
            <a:xfrm>
              <a:off x="5894259" y="1817123"/>
              <a:ext cx="1272726" cy="123155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Heavy Service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000055" y="2593246"/>
              <a:ext cx="1041627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…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6000055" y="2114309"/>
              <a:ext cx="1041627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Spark/</a:t>
              </a:r>
              <a:r>
                <a:rPr kumimoji="0" lang="en-US" altLang="zh-CN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etcd</a:t>
              </a: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/.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079648" y="3559024"/>
            <a:ext cx="1272726" cy="1231550"/>
            <a:chOff x="8105739" y="1817123"/>
            <a:chExt cx="1272726" cy="1231550"/>
          </a:xfrm>
        </p:grpSpPr>
        <p:sp>
          <p:nvSpPr>
            <p:cNvPr id="36" name="圆角矩形 35"/>
            <p:cNvSpPr/>
            <p:nvPr/>
          </p:nvSpPr>
          <p:spPr>
            <a:xfrm>
              <a:off x="8105739" y="1817123"/>
              <a:ext cx="1272726" cy="123155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CT Service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8211535" y="2593246"/>
              <a:ext cx="1041627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…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8211535" y="2114309"/>
              <a:ext cx="1041627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ETSI/MES/..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537095" y="3559024"/>
            <a:ext cx="1272726" cy="1231550"/>
            <a:chOff x="10289839" y="1837350"/>
            <a:chExt cx="1272726" cy="1231550"/>
          </a:xfrm>
        </p:grpSpPr>
        <p:sp>
          <p:nvSpPr>
            <p:cNvPr id="44" name="圆角矩形 43"/>
            <p:cNvSpPr/>
            <p:nvPr/>
          </p:nvSpPr>
          <p:spPr>
            <a:xfrm>
              <a:off x="10289839" y="1837350"/>
              <a:ext cx="1272726" cy="123155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HW Service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10395635" y="2613473"/>
              <a:ext cx="1041627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…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10395635" y="2134536"/>
              <a:ext cx="1041627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GPU/NTW.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4657400" y="2424149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解释层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657400" y="3068607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平台层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4462670" y="377685"/>
            <a:ext cx="7573617" cy="1754933"/>
          </a:xfrm>
          <a:prstGeom prst="round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624986" y="419002"/>
            <a:ext cx="260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应用层（小程序自身）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043370" y="1470989"/>
            <a:ext cx="1091426" cy="44726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SDKs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6520323" y="1470988"/>
            <a:ext cx="1091426" cy="44726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APIs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4462670" y="5332437"/>
            <a:ext cx="7573617" cy="527174"/>
          </a:xfrm>
          <a:prstGeom prst="round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4657400" y="5411358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IaaS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920187" y="5438480"/>
            <a:ext cx="1314483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12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轻量化单机版本</a:t>
            </a:r>
            <a:endParaRPr lang="zh-CN" altLang="en-US" sz="1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424717" y="5438479"/>
            <a:ext cx="1504530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12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轻量化</a:t>
            </a:r>
            <a:r>
              <a:rPr lang="zh-CN" altLang="en-US" sz="12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多节点</a:t>
            </a:r>
            <a:r>
              <a:rPr lang="zh-CN" altLang="en-US" sz="12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zh-CN" altLang="en-US" sz="1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119294" y="5438480"/>
            <a:ext cx="1314483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12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标准多节点版本</a:t>
            </a:r>
            <a:endParaRPr lang="zh-CN" altLang="en-US" sz="1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516216" y="5438480"/>
            <a:ext cx="1314483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defTabSz="914400"/>
            <a:r>
              <a:rPr lang="en-US" altLang="zh-CN" sz="12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7988222" y="1470989"/>
            <a:ext cx="1091426" cy="44726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Projects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9424790" y="1470989"/>
            <a:ext cx="1091426" cy="44726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Widgets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10678448" y="1470989"/>
            <a:ext cx="1091426" cy="44726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5043370" y="885909"/>
            <a:ext cx="6726504" cy="4758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应用业务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995880" y="4963105"/>
            <a:ext cx="1839940" cy="116955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核心点：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核心资产累计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平台按需部署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控制平台自身轻量化</a:t>
            </a:r>
          </a:p>
        </p:txBody>
      </p:sp>
      <p:cxnSp>
        <p:nvCxnSpPr>
          <p:cNvPr id="68" name="肘形连接符 67"/>
          <p:cNvCxnSpPr>
            <a:stCxn id="64" idx="3"/>
            <a:endCxn id="6" idx="1"/>
          </p:cNvCxnSpPr>
          <p:nvPr/>
        </p:nvCxnSpPr>
        <p:spPr>
          <a:xfrm flipV="1">
            <a:off x="2835820" y="4045429"/>
            <a:ext cx="1626850" cy="150245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41992" y="2372158"/>
            <a:ext cx="2293827" cy="116955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核心点：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应用打包标准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WASM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Serverless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为基础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或者自研解释层</a:t>
            </a:r>
          </a:p>
        </p:txBody>
      </p:sp>
      <p:cxnSp>
        <p:nvCxnSpPr>
          <p:cNvPr id="70" name="肘形连接符 69"/>
          <p:cNvCxnSpPr>
            <a:stCxn id="69" idx="3"/>
            <a:endCxn id="5" idx="1"/>
          </p:cNvCxnSpPr>
          <p:nvPr/>
        </p:nvCxnSpPr>
        <p:spPr>
          <a:xfrm flipV="1">
            <a:off x="2835819" y="2613989"/>
            <a:ext cx="1626851" cy="34294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541993" y="258265"/>
            <a:ext cx="2293827" cy="160043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核心点：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SDK/API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可获得性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自动生成应用框架工程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以前台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widgets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为元数据的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调用与代码生成。</a:t>
            </a:r>
          </a:p>
        </p:txBody>
      </p:sp>
      <p:cxnSp>
        <p:nvCxnSpPr>
          <p:cNvPr id="75" name="肘形连接符 74"/>
          <p:cNvCxnSpPr>
            <a:stCxn id="73" idx="3"/>
            <a:endCxn id="49" idx="1"/>
          </p:cNvCxnSpPr>
          <p:nvPr/>
        </p:nvCxnSpPr>
        <p:spPr>
          <a:xfrm>
            <a:off x="2835820" y="1058484"/>
            <a:ext cx="1626850" cy="19666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endCxn id="53" idx="2"/>
          </p:cNvCxnSpPr>
          <p:nvPr/>
        </p:nvCxnSpPr>
        <p:spPr>
          <a:xfrm>
            <a:off x="2835820" y="5547881"/>
            <a:ext cx="5413659" cy="311730"/>
          </a:xfrm>
          <a:prstGeom prst="bentConnector4">
            <a:avLst>
              <a:gd name="adj1" fmla="val 15025"/>
              <a:gd name="adj2" fmla="val 173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02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29175" y="456134"/>
            <a:ext cx="10740640" cy="54771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核心组件资产（按需部署）累计 </a:t>
            </a:r>
            <a:r>
              <a:rPr lang="en-US" altLang="zh-CN" dirty="0" smtClean="0">
                <a:solidFill>
                  <a:schemeClr val="tx1"/>
                </a:solidFill>
              </a:rPr>
              <a:t>– SDC/</a:t>
            </a:r>
            <a:r>
              <a:rPr lang="en-US" altLang="zh-CN" dirty="0" err="1" smtClean="0">
                <a:solidFill>
                  <a:schemeClr val="tx1"/>
                </a:solidFill>
              </a:rPr>
              <a:t>DevNet</a:t>
            </a:r>
            <a:r>
              <a:rPr lang="zh-CN" altLang="en-US" dirty="0" smtClean="0">
                <a:solidFill>
                  <a:schemeClr val="tx1"/>
                </a:solidFill>
              </a:rPr>
              <a:t>前台模式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202635" y="1998056"/>
            <a:ext cx="9491869" cy="0"/>
          </a:xfrm>
          <a:prstGeom prst="line">
            <a:avLst/>
          </a:prstGeom>
          <a:noFill/>
          <a:ln w="63500" cap="flat" cmpd="sng" algn="ctr">
            <a:solidFill>
              <a:srgbClr val="FFFFFF">
                <a:lumMod val="85000"/>
              </a:srgbClr>
            </a:solidFill>
            <a:prstDash val="solid"/>
            <a:tailEnd type="triangle"/>
          </a:ln>
          <a:effectLst/>
        </p:spPr>
      </p:cxnSp>
      <p:sp>
        <p:nvSpPr>
          <p:cNvPr id="37" name="流程图: 准备 1"/>
          <p:cNvSpPr/>
          <p:nvPr/>
        </p:nvSpPr>
        <p:spPr>
          <a:xfrm>
            <a:off x="3803686" y="1584240"/>
            <a:ext cx="1794460" cy="798446"/>
          </a:xfrm>
          <a:prstGeom prst="flowChartPreparation">
            <a:avLst/>
          </a:prstGeom>
          <a:solidFill>
            <a:srgbClr val="00B0F0"/>
          </a:solidFill>
          <a:ln w="28575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charset="-122"/>
                <a:ea typeface="微软雅黑"/>
                <a:cs typeface="+mn-cs"/>
              </a:rPr>
              <a:t>组件上线</a:t>
            </a:r>
            <a:endParaRPr kumimoji="0" lang="en-US" altLang="zh-CN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charset="-122"/>
              <a:ea typeface="微软雅黑"/>
              <a:cs typeface="+mn-cs"/>
            </a:endParaRPr>
          </a:p>
        </p:txBody>
      </p:sp>
      <p:sp>
        <p:nvSpPr>
          <p:cNvPr id="38" name="流程图: 准备 1"/>
          <p:cNvSpPr/>
          <p:nvPr/>
        </p:nvSpPr>
        <p:spPr>
          <a:xfrm>
            <a:off x="6056287" y="1605274"/>
            <a:ext cx="1794460" cy="798446"/>
          </a:xfrm>
          <a:prstGeom prst="flowChartPreparation">
            <a:avLst/>
          </a:prstGeom>
          <a:solidFill>
            <a:srgbClr val="00B0F0"/>
          </a:solidFill>
          <a:ln w="28575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 smtClean="0">
                <a:solidFill>
                  <a:srgbClr val="FFFFFF"/>
                </a:solidFill>
                <a:latin typeface="Microsoft YaHei" panose="020B0503020204020204" charset="-122"/>
                <a:ea typeface="微软雅黑"/>
              </a:rPr>
              <a:t>组件测试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charset="-122"/>
              <a:ea typeface="微软雅黑"/>
              <a:cs typeface="+mn-cs"/>
            </a:endParaRPr>
          </a:p>
        </p:txBody>
      </p:sp>
      <p:sp>
        <p:nvSpPr>
          <p:cNvPr id="40" name="流程图: 准备 1"/>
          <p:cNvSpPr/>
          <p:nvPr/>
        </p:nvSpPr>
        <p:spPr>
          <a:xfrm>
            <a:off x="8296508" y="1605274"/>
            <a:ext cx="1794460" cy="798446"/>
          </a:xfrm>
          <a:prstGeom prst="flowChartPreparation">
            <a:avLst/>
          </a:prstGeom>
          <a:solidFill>
            <a:srgbClr val="00B0F0"/>
          </a:solidFill>
          <a:ln w="28575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charset="-122"/>
                <a:ea typeface="微软雅黑"/>
                <a:cs typeface="+mn-cs"/>
              </a:rPr>
              <a:t>组件审核与分发</a:t>
            </a:r>
            <a:endParaRPr kumimoji="0" lang="en-US" altLang="zh-CN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charset="-122"/>
              <a:ea typeface="微软雅黑"/>
              <a:cs typeface="+mn-cs"/>
            </a:endParaRPr>
          </a:p>
        </p:txBody>
      </p:sp>
      <p:sp>
        <p:nvSpPr>
          <p:cNvPr id="41" name="流程图: 准备 1"/>
          <p:cNvSpPr/>
          <p:nvPr/>
        </p:nvSpPr>
        <p:spPr>
          <a:xfrm>
            <a:off x="1540674" y="1582840"/>
            <a:ext cx="1794460" cy="798446"/>
          </a:xfrm>
          <a:prstGeom prst="flowChartPreparation">
            <a:avLst/>
          </a:prstGeom>
          <a:solidFill>
            <a:srgbClr val="FFCB2D"/>
          </a:solidFill>
          <a:ln w="28575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charset="-122"/>
                <a:ea typeface="微软雅黑"/>
                <a:cs typeface="+mn-cs"/>
              </a:rPr>
              <a:t>组件创建</a:t>
            </a:r>
            <a:endParaRPr kumimoji="0" lang="en-US" altLang="zh-CN" sz="1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charset="-122"/>
              <a:ea typeface="微软雅黑"/>
              <a:cs typeface="+mn-cs"/>
            </a:endParaRPr>
          </a:p>
        </p:txBody>
      </p:sp>
      <p:cxnSp>
        <p:nvCxnSpPr>
          <p:cNvPr id="42" name="直接连接符 41"/>
          <p:cNvCxnSpPr>
            <a:endCxn id="49" idx="0"/>
          </p:cNvCxnSpPr>
          <p:nvPr/>
        </p:nvCxnSpPr>
        <p:spPr>
          <a:xfrm>
            <a:off x="2381401" y="2381286"/>
            <a:ext cx="0" cy="534354"/>
          </a:xfrm>
          <a:prstGeom prst="line">
            <a:avLst/>
          </a:prstGeom>
          <a:noFill/>
          <a:ln w="6350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</p:cxnSp>
      <p:cxnSp>
        <p:nvCxnSpPr>
          <p:cNvPr id="44" name="直接连接符 43"/>
          <p:cNvCxnSpPr>
            <a:endCxn id="56" idx="0"/>
          </p:cNvCxnSpPr>
          <p:nvPr/>
        </p:nvCxnSpPr>
        <p:spPr>
          <a:xfrm>
            <a:off x="6911986" y="2387197"/>
            <a:ext cx="0" cy="534354"/>
          </a:xfrm>
          <a:prstGeom prst="line">
            <a:avLst/>
          </a:prstGeom>
          <a:noFill/>
          <a:ln w="6350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</p:cxnSp>
      <p:cxnSp>
        <p:nvCxnSpPr>
          <p:cNvPr id="45" name="直接连接符 44"/>
          <p:cNvCxnSpPr>
            <a:endCxn id="57" idx="0"/>
          </p:cNvCxnSpPr>
          <p:nvPr/>
        </p:nvCxnSpPr>
        <p:spPr>
          <a:xfrm>
            <a:off x="4685087" y="2346661"/>
            <a:ext cx="0" cy="534354"/>
          </a:xfrm>
          <a:prstGeom prst="line">
            <a:avLst/>
          </a:prstGeom>
          <a:noFill/>
          <a:ln w="6350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</p:cxnSp>
      <p:cxnSp>
        <p:nvCxnSpPr>
          <p:cNvPr id="47" name="直接连接符 46"/>
          <p:cNvCxnSpPr>
            <a:endCxn id="59" idx="0"/>
          </p:cNvCxnSpPr>
          <p:nvPr/>
        </p:nvCxnSpPr>
        <p:spPr>
          <a:xfrm>
            <a:off x="9240323" y="2387197"/>
            <a:ext cx="0" cy="534354"/>
          </a:xfrm>
          <a:prstGeom prst="line">
            <a:avLst/>
          </a:prstGeom>
          <a:noFill/>
          <a:ln w="6350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</p:cxnSp>
      <p:sp>
        <p:nvSpPr>
          <p:cNvPr id="48" name="圆角矩形 5"/>
          <p:cNvSpPr/>
          <p:nvPr/>
        </p:nvSpPr>
        <p:spPr>
          <a:xfrm>
            <a:off x="1553810" y="3053005"/>
            <a:ext cx="1691104" cy="2657818"/>
          </a:xfrm>
          <a:prstGeom prst="roundRect">
            <a:avLst/>
          </a:prstGeom>
          <a:solidFill>
            <a:srgbClr val="FFFFFF"/>
          </a:solidFill>
          <a:ln w="6350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  <p:txBody>
          <a:bodyPr lIns="51435" tIns="25718" rIns="51435" bIns="25718" anchor="b"/>
          <a:lstStyle/>
          <a:p>
            <a:pPr marL="0" marR="0" lvl="0" indent="0" algn="just" defTabSz="6858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25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YouYuan" panose="02010509060101010101" pitchFamily="49" charset="-122"/>
              <a:ea typeface="YouYuan" panose="02010509060101010101" pitchFamily="49" charset="-122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179070" y="2915640"/>
            <a:ext cx="404661" cy="418918"/>
          </a:xfrm>
          <a:prstGeom prst="ellipse">
            <a:avLst/>
          </a:prstGeom>
          <a:solidFill>
            <a:srgbClr val="FFCB2D"/>
          </a:solidFill>
          <a:ln w="38100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1" name="圆角矩形 5"/>
          <p:cNvSpPr/>
          <p:nvPr/>
        </p:nvSpPr>
        <p:spPr>
          <a:xfrm>
            <a:off x="3857644" y="3053005"/>
            <a:ext cx="1691104" cy="2657818"/>
          </a:xfrm>
          <a:prstGeom prst="roundRect">
            <a:avLst/>
          </a:prstGeom>
          <a:solidFill>
            <a:srgbClr val="FFFFFF"/>
          </a:solidFill>
          <a:ln w="6350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  <p:txBody>
          <a:bodyPr lIns="51435" tIns="25718" rIns="51435" bIns="25718" anchor="b"/>
          <a:lstStyle/>
          <a:p>
            <a:pPr marL="0" marR="0" lvl="0" indent="0" algn="just" defTabSz="6858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25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YouYuan" panose="02010509060101010101" pitchFamily="49" charset="-122"/>
              <a:ea typeface="YouYuan" panose="02010509060101010101" pitchFamily="49" charset="-122"/>
              <a:cs typeface="+mn-cs"/>
            </a:endParaRPr>
          </a:p>
        </p:txBody>
      </p:sp>
      <p:sp>
        <p:nvSpPr>
          <p:cNvPr id="52" name="圆角矩形 5"/>
          <p:cNvSpPr/>
          <p:nvPr/>
        </p:nvSpPr>
        <p:spPr>
          <a:xfrm>
            <a:off x="6123053" y="3070513"/>
            <a:ext cx="1691104" cy="2657818"/>
          </a:xfrm>
          <a:prstGeom prst="roundRect">
            <a:avLst/>
          </a:prstGeom>
          <a:solidFill>
            <a:srgbClr val="FFFFFF"/>
          </a:solidFill>
          <a:ln w="6350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  <p:txBody>
          <a:bodyPr lIns="51435" tIns="25718" rIns="51435" bIns="25718" anchor="b"/>
          <a:lstStyle/>
          <a:p>
            <a:pPr marL="0" marR="0" lvl="0" indent="0" algn="just" defTabSz="6858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25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YouYuan" panose="02010509060101010101" pitchFamily="49" charset="-122"/>
              <a:ea typeface="YouYuan" panose="02010509060101010101" pitchFamily="49" charset="-122"/>
              <a:cs typeface="+mn-cs"/>
            </a:endParaRPr>
          </a:p>
        </p:txBody>
      </p:sp>
      <p:sp>
        <p:nvSpPr>
          <p:cNvPr id="54" name="圆角矩形 5"/>
          <p:cNvSpPr/>
          <p:nvPr/>
        </p:nvSpPr>
        <p:spPr>
          <a:xfrm>
            <a:off x="8510809" y="3053005"/>
            <a:ext cx="1691104" cy="2657818"/>
          </a:xfrm>
          <a:prstGeom prst="roundRect">
            <a:avLst/>
          </a:prstGeom>
          <a:solidFill>
            <a:srgbClr val="FFFFFF"/>
          </a:solidFill>
          <a:ln w="6350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  <p:txBody>
          <a:bodyPr lIns="51435" tIns="25718" rIns="51435" bIns="25718" anchor="b"/>
          <a:lstStyle/>
          <a:p>
            <a:pPr marL="0" marR="0" lvl="0" indent="0" algn="just" defTabSz="6858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25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YouYuan" panose="02010509060101010101" pitchFamily="49" charset="-122"/>
              <a:ea typeface="YouYuan" panose="02010509060101010101" pitchFamily="49" charset="-122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6709655" y="2921551"/>
            <a:ext cx="404661" cy="418918"/>
          </a:xfrm>
          <a:prstGeom prst="ellipse">
            <a:avLst/>
          </a:prstGeom>
          <a:solidFill>
            <a:srgbClr val="00B0F0"/>
          </a:solidFill>
          <a:ln w="38100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482756" y="2881015"/>
            <a:ext cx="404661" cy="418918"/>
          </a:xfrm>
          <a:prstGeom prst="ellipse">
            <a:avLst/>
          </a:prstGeom>
          <a:solidFill>
            <a:srgbClr val="00B0F0"/>
          </a:solidFill>
          <a:ln w="38100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9037992" y="2921551"/>
            <a:ext cx="404661" cy="418918"/>
          </a:xfrm>
          <a:prstGeom prst="ellipse">
            <a:avLst/>
          </a:prstGeom>
          <a:solidFill>
            <a:srgbClr val="00B0F0"/>
          </a:solidFill>
          <a:ln w="38100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0" name="Text Box 39"/>
          <p:cNvSpPr txBox="1"/>
          <p:nvPr/>
        </p:nvSpPr>
        <p:spPr>
          <a:xfrm>
            <a:off x="1649756" y="3623636"/>
            <a:ext cx="1528635" cy="1511122"/>
          </a:xfrm>
          <a:prstGeom prst="rect">
            <a:avLst/>
          </a:prstGeom>
          <a:noFill/>
          <a:ln w="9525">
            <a:noFill/>
          </a:ln>
        </p:spPr>
        <p:txBody>
          <a:bodyPr tIns="0" rIns="0" bIns="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defTabSz="91440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00" b="1" dirty="0" smtClean="0">
                <a:solidFill>
                  <a:srgbClr val="000000"/>
                </a:solidFill>
                <a:latin typeface="Microsoft YaHei" panose="020B0503020204020204" charset="-122"/>
                <a:ea typeface="微软雅黑"/>
              </a:rPr>
              <a:t>资产规则：</a:t>
            </a:r>
            <a:endParaRPr lang="en-US" altLang="zh-CN" sz="1000" b="1" dirty="0" smtClean="0">
              <a:solidFill>
                <a:srgbClr val="000000"/>
              </a:solidFill>
              <a:latin typeface="Microsoft YaHei" panose="020B0503020204020204" charset="-122"/>
              <a:ea typeface="微软雅黑"/>
            </a:endParaRPr>
          </a:p>
          <a:p>
            <a:pPr marL="228600" indent="-228600" defTabSz="91440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000" b="1" dirty="0" smtClean="0">
                <a:solidFill>
                  <a:srgbClr val="000000"/>
                </a:solidFill>
                <a:latin typeface="Microsoft YaHei" panose="020B0503020204020204" charset="-122"/>
                <a:ea typeface="微软雅黑"/>
              </a:rPr>
              <a:t>计算资源</a:t>
            </a:r>
            <a:r>
              <a:rPr lang="en-US" altLang="zh-CN" sz="1000" b="1" dirty="0" smtClean="0">
                <a:solidFill>
                  <a:srgbClr val="000000"/>
                </a:solidFill>
                <a:latin typeface="Microsoft YaHei" panose="020B0503020204020204" charset="-122"/>
                <a:ea typeface="微软雅黑"/>
              </a:rPr>
              <a:t>/</a:t>
            </a:r>
            <a:r>
              <a:rPr lang="zh-CN" altLang="en-US" sz="1000" b="1" dirty="0" smtClean="0">
                <a:solidFill>
                  <a:srgbClr val="000000"/>
                </a:solidFill>
                <a:latin typeface="Microsoft YaHei" panose="020B0503020204020204" charset="-122"/>
                <a:ea typeface="微软雅黑"/>
              </a:rPr>
              <a:t>运行态打包规则，以</a:t>
            </a:r>
            <a:r>
              <a:rPr lang="en-US" altLang="zh-CN" sz="1000" b="1" dirty="0" smtClean="0">
                <a:solidFill>
                  <a:srgbClr val="000000"/>
                </a:solidFill>
                <a:latin typeface="Microsoft YaHei" panose="020B0503020204020204" charset="-122"/>
                <a:ea typeface="微软雅黑"/>
              </a:rPr>
              <a:t>WASM/</a:t>
            </a:r>
            <a:r>
              <a:rPr lang="zh-CN" altLang="en-US" sz="1000" b="1" dirty="0" smtClean="0">
                <a:solidFill>
                  <a:srgbClr val="000000"/>
                </a:solidFill>
                <a:latin typeface="Microsoft YaHei" panose="020B0503020204020204" charset="-122"/>
                <a:ea typeface="微软雅黑"/>
              </a:rPr>
              <a:t>容器镜像为主</a:t>
            </a:r>
            <a:endParaRPr lang="en-US" altLang="zh-CN" sz="1000" b="1" dirty="0" smtClean="0">
              <a:solidFill>
                <a:srgbClr val="000000"/>
              </a:solidFill>
              <a:latin typeface="Microsoft YaHei" panose="020B0503020204020204" charset="-122"/>
              <a:ea typeface="微软雅黑"/>
            </a:endParaRPr>
          </a:p>
          <a:p>
            <a:pPr marL="228600" indent="-228600" defTabSz="91440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000" b="1" dirty="0" smtClean="0">
                <a:solidFill>
                  <a:srgbClr val="000000"/>
                </a:solidFill>
                <a:latin typeface="Microsoft YaHei" panose="020B0503020204020204" charset="-122"/>
                <a:ea typeface="微软雅黑"/>
              </a:rPr>
              <a:t>电信规则</a:t>
            </a:r>
            <a:r>
              <a:rPr lang="en-US" altLang="zh-CN" sz="1000" b="1" dirty="0" smtClean="0">
                <a:solidFill>
                  <a:srgbClr val="000000"/>
                </a:solidFill>
                <a:latin typeface="Microsoft YaHei" panose="020B0503020204020204" charset="-122"/>
                <a:ea typeface="微软雅黑"/>
              </a:rPr>
              <a:t>/</a:t>
            </a:r>
            <a:r>
              <a:rPr lang="zh-CN" altLang="en-US" sz="1000" b="1" dirty="0" smtClean="0">
                <a:solidFill>
                  <a:srgbClr val="000000"/>
                </a:solidFill>
                <a:latin typeface="Microsoft YaHei" panose="020B0503020204020204" charset="-122"/>
                <a:ea typeface="微软雅黑"/>
              </a:rPr>
              <a:t>网络生成，如多网络平面等</a:t>
            </a:r>
            <a:endParaRPr lang="en-US" altLang="zh-CN" sz="1000" b="1" dirty="0">
              <a:solidFill>
                <a:srgbClr val="000000"/>
              </a:solidFill>
              <a:latin typeface="Microsoft YaHei" panose="020B0503020204020204" charset="-122"/>
              <a:ea typeface="微软雅黑"/>
            </a:endParaRPr>
          </a:p>
        </p:txBody>
      </p:sp>
      <p:sp>
        <p:nvSpPr>
          <p:cNvPr id="61" name="Text Box 39"/>
          <p:cNvSpPr txBox="1"/>
          <p:nvPr/>
        </p:nvSpPr>
        <p:spPr>
          <a:xfrm>
            <a:off x="2278317" y="3646070"/>
            <a:ext cx="1604038" cy="1156871"/>
          </a:xfrm>
          <a:prstGeom prst="rect">
            <a:avLst/>
          </a:prstGeom>
          <a:noFill/>
          <a:ln w="9525">
            <a:noFill/>
          </a:ln>
        </p:spPr>
        <p:txBody>
          <a:bodyPr tIns="0" rIns="0" bIns="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28588" indent="-128588" defTabSz="91440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000" b="1" dirty="0">
              <a:solidFill>
                <a:srgbClr val="000000"/>
              </a:solidFill>
              <a:latin typeface="Microsoft YaHei" panose="020B0503020204020204" charset="-122"/>
              <a:ea typeface="微软雅黑"/>
            </a:endParaRPr>
          </a:p>
        </p:txBody>
      </p:sp>
      <p:sp>
        <p:nvSpPr>
          <p:cNvPr id="62" name="Text Box 39"/>
          <p:cNvSpPr txBox="1"/>
          <p:nvPr/>
        </p:nvSpPr>
        <p:spPr>
          <a:xfrm>
            <a:off x="3803686" y="3651705"/>
            <a:ext cx="1692215" cy="1156871"/>
          </a:xfrm>
          <a:prstGeom prst="rect">
            <a:avLst/>
          </a:prstGeom>
          <a:noFill/>
          <a:ln w="9525">
            <a:noFill/>
          </a:ln>
        </p:spPr>
        <p:txBody>
          <a:bodyPr tIns="0" rIns="0" bIns="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defTabSz="9144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000" b="1" dirty="0">
                <a:solidFill>
                  <a:srgbClr val="000000"/>
                </a:solidFill>
                <a:latin typeface="Microsoft YaHei" panose="020B0503020204020204" charset="-122"/>
                <a:ea typeface="微软雅黑"/>
              </a:rPr>
              <a:t>校验二进制包</a:t>
            </a:r>
            <a:endParaRPr lang="en-US" altLang="zh-CN" sz="1000" b="1" dirty="0">
              <a:solidFill>
                <a:srgbClr val="000000"/>
              </a:solidFill>
              <a:latin typeface="Microsoft YaHei" panose="020B0503020204020204" charset="-122"/>
              <a:ea typeface="微软雅黑"/>
            </a:endParaRPr>
          </a:p>
          <a:p>
            <a:pPr defTabSz="9144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000" b="1" dirty="0">
                <a:solidFill>
                  <a:srgbClr val="000000"/>
                </a:solidFill>
                <a:latin typeface="Microsoft YaHei" panose="020B0503020204020204" charset="-122"/>
                <a:ea typeface="微软雅黑"/>
              </a:rPr>
              <a:t>生成</a:t>
            </a:r>
            <a:r>
              <a:rPr lang="en-US" altLang="zh-CN" sz="1000" b="1" dirty="0">
                <a:solidFill>
                  <a:srgbClr val="000000"/>
                </a:solidFill>
                <a:latin typeface="Microsoft YaHei" panose="020B0503020204020204" charset="-122"/>
                <a:ea typeface="微软雅黑"/>
              </a:rPr>
              <a:t>Manifest </a:t>
            </a:r>
            <a:r>
              <a:rPr lang="zh-CN" altLang="en-US" sz="1000" b="1" dirty="0">
                <a:solidFill>
                  <a:srgbClr val="000000"/>
                </a:solidFill>
                <a:latin typeface="Microsoft YaHei" panose="020B0503020204020204" charset="-122"/>
                <a:ea typeface="微软雅黑"/>
              </a:rPr>
              <a:t>和 </a:t>
            </a:r>
            <a:r>
              <a:rPr lang="en-US" altLang="zh-CN" sz="1000" b="1" dirty="0">
                <a:solidFill>
                  <a:srgbClr val="000000"/>
                </a:solidFill>
                <a:latin typeface="Microsoft YaHei" panose="020B0503020204020204" charset="-122"/>
                <a:ea typeface="微软雅黑"/>
              </a:rPr>
              <a:t>Package Artifacts</a:t>
            </a:r>
          </a:p>
        </p:txBody>
      </p:sp>
      <p:sp>
        <p:nvSpPr>
          <p:cNvPr id="63" name="Text Box 39"/>
          <p:cNvSpPr txBox="1"/>
          <p:nvPr/>
        </p:nvSpPr>
        <p:spPr>
          <a:xfrm>
            <a:off x="6089395" y="3656167"/>
            <a:ext cx="1692215" cy="1156871"/>
          </a:xfrm>
          <a:prstGeom prst="rect">
            <a:avLst/>
          </a:prstGeom>
          <a:noFill/>
          <a:ln w="9525">
            <a:noFill/>
          </a:ln>
        </p:spPr>
        <p:txBody>
          <a:bodyPr tIns="0" rIns="0" bIns="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defTabSz="9144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000" b="1" dirty="0" smtClean="0">
                <a:solidFill>
                  <a:srgbClr val="000000"/>
                </a:solidFill>
                <a:latin typeface="Microsoft YaHei" panose="020B0503020204020204" charset="-122"/>
                <a:ea typeface="微软雅黑"/>
              </a:rPr>
              <a:t>创建组件测试任务</a:t>
            </a:r>
            <a:endParaRPr lang="en-US" altLang="zh-CN" sz="1000" b="1" dirty="0" smtClean="0">
              <a:solidFill>
                <a:srgbClr val="000000"/>
              </a:solidFill>
              <a:latin typeface="Microsoft YaHei" panose="020B0503020204020204" charset="-122"/>
              <a:ea typeface="微软雅黑"/>
            </a:endParaRPr>
          </a:p>
          <a:p>
            <a:pPr defTabSz="9144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000" b="1" dirty="0" smtClean="0">
                <a:solidFill>
                  <a:srgbClr val="000000"/>
                </a:solidFill>
                <a:latin typeface="Microsoft YaHei" panose="020B0503020204020204" charset="-122"/>
                <a:ea typeface="微软雅黑"/>
              </a:rPr>
              <a:t>生成</a:t>
            </a:r>
            <a:r>
              <a:rPr lang="en-US" altLang="zh-CN" sz="1000" b="1" dirty="0" smtClean="0">
                <a:solidFill>
                  <a:srgbClr val="000000"/>
                </a:solidFill>
                <a:latin typeface="Microsoft YaHei" panose="020B0503020204020204" charset="-122"/>
                <a:ea typeface="微软雅黑"/>
              </a:rPr>
              <a:t>APP/</a:t>
            </a:r>
            <a:r>
              <a:rPr lang="zh-CN" altLang="en-US" sz="1000" b="1" dirty="0" smtClean="0">
                <a:solidFill>
                  <a:srgbClr val="000000"/>
                </a:solidFill>
                <a:latin typeface="Microsoft YaHei" panose="020B0503020204020204" charset="-122"/>
                <a:ea typeface="微软雅黑"/>
              </a:rPr>
              <a:t>组件测试报告</a:t>
            </a:r>
            <a:endParaRPr lang="en-US" altLang="zh-CN" sz="1000" b="1" dirty="0" smtClean="0">
              <a:solidFill>
                <a:srgbClr val="000000"/>
              </a:solidFill>
              <a:latin typeface="Microsoft YaHei" panose="020B0503020204020204" charset="-122"/>
              <a:ea typeface="微软雅黑"/>
            </a:endParaRPr>
          </a:p>
        </p:txBody>
      </p:sp>
      <p:sp>
        <p:nvSpPr>
          <p:cNvPr id="65" name="Text Box 39"/>
          <p:cNvSpPr txBox="1"/>
          <p:nvPr/>
        </p:nvSpPr>
        <p:spPr>
          <a:xfrm>
            <a:off x="8549513" y="3636867"/>
            <a:ext cx="1692215" cy="1156871"/>
          </a:xfrm>
          <a:prstGeom prst="rect">
            <a:avLst/>
          </a:prstGeom>
          <a:noFill/>
          <a:ln w="9525">
            <a:noFill/>
          </a:ln>
        </p:spPr>
        <p:txBody>
          <a:bodyPr tIns="0" rIns="0" bIns="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defTabSz="9144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000" b="1" dirty="0" smtClean="0">
                <a:solidFill>
                  <a:srgbClr val="000000"/>
                </a:solidFill>
                <a:latin typeface="Microsoft YaHei" panose="020B0503020204020204" charset="-122"/>
                <a:ea typeface="微软雅黑"/>
              </a:rPr>
              <a:t>组件审核</a:t>
            </a:r>
            <a:endParaRPr lang="en-US" altLang="zh-CN" sz="1000" b="1" dirty="0" smtClean="0">
              <a:solidFill>
                <a:srgbClr val="000000"/>
              </a:solidFill>
              <a:latin typeface="Microsoft YaHei" panose="020B0503020204020204" charset="-122"/>
              <a:ea typeface="微软雅黑"/>
            </a:endParaRPr>
          </a:p>
          <a:p>
            <a:pPr defTabSz="9144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000" b="1" dirty="0" smtClean="0">
                <a:solidFill>
                  <a:srgbClr val="000000"/>
                </a:solidFill>
                <a:latin typeface="Microsoft YaHei" panose="020B0503020204020204" charset="-122"/>
                <a:ea typeface="微软雅黑"/>
              </a:rPr>
              <a:t>组件发布</a:t>
            </a:r>
            <a:endParaRPr lang="en-US" altLang="zh-CN" sz="1000" b="1" dirty="0" smtClean="0">
              <a:solidFill>
                <a:srgbClr val="000000"/>
              </a:solidFill>
              <a:latin typeface="Microsoft YaHei" panose="020B0503020204020204" charset="-122"/>
              <a:ea typeface="微软雅黑"/>
            </a:endParaRPr>
          </a:p>
          <a:p>
            <a:pPr defTabSz="9144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000" b="1" dirty="0" smtClean="0">
                <a:solidFill>
                  <a:srgbClr val="000000"/>
                </a:solidFill>
                <a:latin typeface="Microsoft YaHei" panose="020B0503020204020204" charset="-122"/>
                <a:ea typeface="微软雅黑"/>
              </a:rPr>
              <a:t>组件分发</a:t>
            </a:r>
            <a:endParaRPr lang="en-US" altLang="zh-CN" sz="1000" b="1" dirty="0" smtClean="0">
              <a:solidFill>
                <a:srgbClr val="000000"/>
              </a:solidFill>
              <a:latin typeface="Microsoft YaHei" panose="020B0503020204020204" charset="-122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09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Webassembly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整体流程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webassembly with ru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403" y="4869108"/>
            <a:ext cx="1587792" cy="78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18" y="1607669"/>
            <a:ext cx="9207085" cy="365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9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FS is based on Knative build, eventing, and serving which are based on Istio and Kuberne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67"/>
          <a:stretch/>
        </p:blipFill>
        <p:spPr bwMode="auto">
          <a:xfrm>
            <a:off x="2272610" y="2037522"/>
            <a:ext cx="6901208" cy="276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副标题 1"/>
          <p:cNvSpPr>
            <a:spLocks noGrp="1"/>
          </p:cNvSpPr>
          <p:nvPr>
            <p:ph type="subTitle" idx="1"/>
          </p:nvPr>
        </p:nvSpPr>
        <p:spPr>
          <a:xfrm>
            <a:off x="480697" y="413037"/>
            <a:ext cx="10740640" cy="993400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Knative</a:t>
            </a:r>
            <a:r>
              <a:rPr lang="zh-CN" altLang="en-US" dirty="0" smtClean="0">
                <a:solidFill>
                  <a:schemeClr val="tx1"/>
                </a:solidFill>
              </a:rPr>
              <a:t>整体架构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9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583</TotalTime>
  <Words>323</Words>
  <Application>Microsoft Office PowerPoint</Application>
  <PresentationFormat>自定义</PresentationFormat>
  <Paragraphs>78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等线</vt:lpstr>
      <vt:lpstr>黑体</vt:lpstr>
      <vt:lpstr>宋体</vt:lpstr>
      <vt:lpstr>微软雅黑</vt:lpstr>
      <vt:lpstr>微软雅黑</vt:lpstr>
      <vt:lpstr>YouYuan</vt:lpstr>
      <vt:lpstr>Arial</vt:lpstr>
      <vt:lpstr>Calibri</vt:lpstr>
      <vt:lpstr>1_Title Slide</vt:lpstr>
      <vt:lpstr>Chart page</vt:lpstr>
      <vt:lpstr>4_Chart page</vt:lpstr>
      <vt:lpstr>End page</vt:lpstr>
      <vt:lpstr>EdgeGallery小服务设计0.3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Gaoweitao (Victor, Cloudify Network OSDT)</cp:lastModifiedBy>
  <cp:revision>102</cp:revision>
  <dcterms:created xsi:type="dcterms:W3CDTF">2018-11-29T10:16:29Z</dcterms:created>
  <dcterms:modified xsi:type="dcterms:W3CDTF">2021-01-12T12:31:32Z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(3)X2GKrIF32V4IdkNaKej5pwPBV1Vb2VKGzC5SxC9HxiwO0EpV9RYhuYDvQtpK2k9xi5tHX0r4
JlHN8gnw1h4jMj6yMHdExri1liGNZ3D1aw8HT8xr37YwPjkrSy1rAc2lEk0F+980Z0K9CL2t
khMzs2mNWwTcjNdVXYvu1bkTzkBDAo9VtSIHVqVPmwMsnuuH9qqePlJ6u62692M2KgEUheLc
AAHYBa6F38VtJMOnoz</vt:lpwstr>
  </property>
  <property fmtid="{D5CDD505-2E9C-101B-9397-08002B2CF9AE}" pid="3" name="_2015_ms_pID_7253431">
    <vt:lpwstr>hOiCvgMSQviFYdNG/NICtq3RylB744125Elg0KtaEOeUV8FgqsYYLk
qLyalgcANuzusVSu9WSXx5gz2FvBcX3dUai8Ez9JIVpkkzqaxSvKn+lJTI0TSsj0AilcK+5h
nKx3PxibTlbdexVoiGBKLouY6e4DgytgYIOeuStZxW5u8AWAjVJzRN0TT/087vHAyEkjDnaa
nDEWvDMWHgxd/vEF5H+7DvpOQGI1YyKTMElD</vt:lpwstr>
  </property>
  <property fmtid="{D5CDD505-2E9C-101B-9397-08002B2CF9AE}" pid="4" name="_2015_ms_pID_7253432">
    <vt:lpwstr>iA==</vt:lpwstr>
  </property>
</Properties>
</file>