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Override PartName="/docProps/custom.xml" ContentType="application/vnd.openxmlformats-officedocument.custom-properties+xml"/>
</Types>
</file>

<file path=_rels/.rels><?xml version="1.0" encoding="UTF-8" standalone="yes"?><Relationships xmlns="http://schemas.openxmlformats.org/package/2006/relationships">
    <Relationship Id="rId1" Type="http://schemas.openxmlformats.org/officeDocument/2006/relationships/officeDocument" Target="ppt/presentation.xml"/>
    <Relationship Id="rId2"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ee.com/edgegallery/community/blob/master/Security%20WG/Tutorials/Gitee%20Pull%20Request%20Compliance%20Verification.md"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e5745a9a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e5745a9a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083cf4d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083cf4d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083cf4d2d_1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083cf4d2d_1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e5745a9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e5745a9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https://gitee.com/edgegallery/community/blob/master/Security%20WG/Tutorials/Gitee%20Pull%20Request%20Compliance%20Verification.md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03d1489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03d1489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e5745a9a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e5745a9a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e5745a9a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e5745a9a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e5745a9a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e5745a9a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e5745a9a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e5745a9a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e5745a9a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e5745a9a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e5745a9a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e5745a9a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drive/u/0/folders/13cWe7Y8Co4f8_j8wcF7Uv2TkiKjvRalU"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oogle.github.io/styleguide/javaguide.html" TargetMode="External"/><Relationship Id="rId4" Type="http://schemas.openxmlformats.org/officeDocument/2006/relationships/hyperlink" Target="https://github.com/EdgeGallery/infra/blob/master/configs/edgegallery_checks.x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md.github.io/latest/pmd_rules_java.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findbugs.sourceforge.net/bugDescription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sonarlint.org/" TargetMode="External"/><Relationship Id="rId4" Type="http://schemas.openxmlformats.org/officeDocument/2006/relationships/hyperlink" Target="https://plugins.jetbrains.com/plugin/7973-sonarlint" TargetMode="External"/><Relationship Id="rId5" Type="http://schemas.openxmlformats.org/officeDocument/2006/relationships/image" Target="../media/image3.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slint.vuejs.org/rules/#base-rules-enabling-correct-eslint-parsing" TargetMode="External"/><Relationship Id="rId4" Type="http://schemas.openxmlformats.org/officeDocument/2006/relationships/hyperlink" Target="https://eslint.vuejs.org/rules/#priority-a-essential-error-prevention" TargetMode="External"/><Relationship Id="rId5" Type="http://schemas.openxmlformats.org/officeDocument/2006/relationships/hyperlink" Target="https://eslint.vuejs.org/rules/#priority-b-strongly-recommended-improving-readability" TargetMode="External"/><Relationship Id="rId6" Type="http://schemas.openxmlformats.org/officeDocument/2006/relationships/hyperlink" Target="https://eslint.vuejs.org/rul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lugins.jetbrains.com/plugin/12496-go-lint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Dev IDE and POM  Settings for code check</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Coverity scan - low priority for IDE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Currently run in CI</a:t>
            </a:r>
            <a:endParaRPr/>
          </a:p>
          <a:p>
            <a:pPr indent="0" lvl="0" marL="0" rtl="0" algn="l">
              <a:spcBef>
                <a:spcPts val="1600"/>
              </a:spcBef>
              <a:spcAft>
                <a:spcPts val="1600"/>
              </a:spcAft>
              <a:buNone/>
            </a:pPr>
            <a:r>
              <a:rPr lang="en"/>
              <a:t>Need backend server to process**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nvSpPr>
        <p:spPr>
          <a:xfrm>
            <a:off x="4336125" y="835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plugin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groupId</a:t>
            </a:r>
            <a:r>
              <a:rPr lang="en" sz="600">
                <a:solidFill>
                  <a:srgbClr val="080808"/>
                </a:solidFill>
                <a:highlight>
                  <a:srgbClr val="FFFFFF"/>
                </a:highlight>
              </a:rPr>
              <a:t>&gt;org.apache.maven.plugins&lt;/</a:t>
            </a:r>
            <a:r>
              <a:rPr lang="en" sz="600">
                <a:solidFill>
                  <a:srgbClr val="0033B3"/>
                </a:solidFill>
                <a:highlight>
                  <a:srgbClr val="FFFFFF"/>
                </a:highlight>
              </a:rPr>
              <a:t>groupId</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artifactId</a:t>
            </a:r>
            <a:r>
              <a:rPr lang="en" sz="600">
                <a:solidFill>
                  <a:srgbClr val="080808"/>
                </a:solidFill>
                <a:highlight>
                  <a:srgbClr val="FFFFFF"/>
                </a:highlight>
              </a:rPr>
              <a:t>&gt;maven-checkstyle-plugin&lt;/</a:t>
            </a:r>
            <a:r>
              <a:rPr lang="en" sz="600">
                <a:solidFill>
                  <a:srgbClr val="0033B3"/>
                </a:solidFill>
                <a:highlight>
                  <a:srgbClr val="FFFFFF"/>
                </a:highlight>
              </a:rPr>
              <a:t>artifactId</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version</a:t>
            </a:r>
            <a:r>
              <a:rPr lang="en" sz="600">
                <a:solidFill>
                  <a:srgbClr val="080808"/>
                </a:solidFill>
                <a:highlight>
                  <a:srgbClr val="FFFFFF"/>
                </a:highlight>
              </a:rPr>
              <a:t>&gt;3.1.1&lt;/</a:t>
            </a:r>
            <a:r>
              <a:rPr lang="en" sz="600">
                <a:solidFill>
                  <a:srgbClr val="0033B3"/>
                </a:solidFill>
                <a:highlight>
                  <a:srgbClr val="FFFFFF"/>
                </a:highlight>
              </a:rPr>
              <a:t>version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configuration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consoleOutput</a:t>
            </a:r>
            <a:r>
              <a:rPr lang="en" sz="600">
                <a:solidFill>
                  <a:srgbClr val="080808"/>
                </a:solidFill>
                <a:highlight>
                  <a:srgbClr val="FFFFFF"/>
                </a:highlight>
              </a:rPr>
              <a:t>&gt;true&lt;/</a:t>
            </a:r>
            <a:r>
              <a:rPr lang="en" sz="600">
                <a:solidFill>
                  <a:srgbClr val="0033B3"/>
                </a:solidFill>
                <a:highlight>
                  <a:srgbClr val="FFFFFF"/>
                </a:highlight>
              </a:rPr>
              <a:t>consoleOutput</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failOnViolation</a:t>
            </a:r>
            <a:r>
              <a:rPr lang="en" sz="600">
                <a:solidFill>
                  <a:srgbClr val="080808"/>
                </a:solidFill>
                <a:highlight>
                  <a:srgbClr val="FFFFFF"/>
                </a:highlight>
              </a:rPr>
              <a:t>&gt;true&lt;/</a:t>
            </a:r>
            <a:r>
              <a:rPr lang="en" sz="600">
                <a:solidFill>
                  <a:srgbClr val="0033B3"/>
                </a:solidFill>
                <a:highlight>
                  <a:srgbClr val="FFFFFF"/>
                </a:highlight>
              </a:rPr>
              <a:t>failOnViolation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violationSeverity</a:t>
            </a:r>
            <a:r>
              <a:rPr lang="en" sz="600">
                <a:solidFill>
                  <a:srgbClr val="080808"/>
                </a:solidFill>
                <a:highlight>
                  <a:srgbClr val="FFFFFF"/>
                </a:highlight>
              </a:rPr>
              <a:t>&gt;warning&lt;/</a:t>
            </a:r>
            <a:r>
              <a:rPr lang="en" sz="600">
                <a:solidFill>
                  <a:srgbClr val="0033B3"/>
                </a:solidFill>
                <a:highlight>
                  <a:srgbClr val="FFFFFF"/>
                </a:highlight>
              </a:rPr>
              <a:t>violationSeverity</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configLocation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https://raw.githubusercontent.com/EdgeGallery/infra/master/configs/edgegallery_checks.xml</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configLocation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configuration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executions</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execution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goals</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goal</a:t>
            </a:r>
            <a:r>
              <a:rPr lang="en" sz="600">
                <a:solidFill>
                  <a:srgbClr val="080808"/>
                </a:solidFill>
                <a:highlight>
                  <a:srgbClr val="FFFFFF"/>
                </a:highlight>
              </a:rPr>
              <a:t>&gt;check&lt;/</a:t>
            </a:r>
            <a:r>
              <a:rPr lang="en" sz="600">
                <a:solidFill>
                  <a:srgbClr val="0033B3"/>
                </a:solidFill>
                <a:highlight>
                  <a:srgbClr val="FFFFFF"/>
                </a:highlight>
              </a:rPr>
              <a:t>goal</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goals</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execution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executions</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plugin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plugin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groupId</a:t>
            </a:r>
            <a:r>
              <a:rPr lang="en" sz="600">
                <a:solidFill>
                  <a:srgbClr val="080808"/>
                </a:solidFill>
                <a:highlight>
                  <a:srgbClr val="FFFFFF"/>
                </a:highlight>
              </a:rPr>
              <a:t>&gt;org.apache.maven.plugins&lt;/</a:t>
            </a:r>
            <a:r>
              <a:rPr lang="en" sz="600">
                <a:solidFill>
                  <a:srgbClr val="0033B3"/>
                </a:solidFill>
                <a:highlight>
                  <a:srgbClr val="FFFFFF"/>
                </a:highlight>
              </a:rPr>
              <a:t>groupId</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artifactId</a:t>
            </a:r>
            <a:r>
              <a:rPr lang="en" sz="600">
                <a:solidFill>
                  <a:srgbClr val="080808"/>
                </a:solidFill>
                <a:highlight>
                  <a:srgbClr val="FFFFFF"/>
                </a:highlight>
              </a:rPr>
              <a:t>&gt;maven-pmd-plugin&lt;/</a:t>
            </a:r>
            <a:r>
              <a:rPr lang="en" sz="600">
                <a:solidFill>
                  <a:srgbClr val="0033B3"/>
                </a:solidFill>
                <a:highlight>
                  <a:srgbClr val="FFFFFF"/>
                </a:highlight>
              </a:rPr>
              <a:t>artifactId</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version</a:t>
            </a:r>
            <a:r>
              <a:rPr lang="en" sz="600">
                <a:solidFill>
                  <a:srgbClr val="080808"/>
                </a:solidFill>
                <a:highlight>
                  <a:srgbClr val="FFFFFF"/>
                </a:highlight>
              </a:rPr>
              <a:t>&gt;3.13.0&lt;/</a:t>
            </a:r>
            <a:r>
              <a:rPr lang="en" sz="600">
                <a:solidFill>
                  <a:srgbClr val="0033B3"/>
                </a:solidFill>
                <a:highlight>
                  <a:srgbClr val="FFFFFF"/>
                </a:highlight>
              </a:rPr>
              <a:t>version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configuration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failOnViolation</a:t>
            </a:r>
            <a:r>
              <a:rPr lang="en" sz="600">
                <a:solidFill>
                  <a:srgbClr val="080808"/>
                </a:solidFill>
                <a:highlight>
                  <a:srgbClr val="FFFFFF"/>
                </a:highlight>
              </a:rPr>
              <a:t>&gt;true&lt;/</a:t>
            </a:r>
            <a:r>
              <a:rPr lang="en" sz="600">
                <a:solidFill>
                  <a:srgbClr val="0033B3"/>
                </a:solidFill>
                <a:highlight>
                  <a:srgbClr val="FFFFFF"/>
                </a:highlight>
              </a:rPr>
              <a:t>failOnViolation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failurePriority</a:t>
            </a:r>
            <a:r>
              <a:rPr lang="en" sz="600">
                <a:solidFill>
                  <a:srgbClr val="080808"/>
                </a:solidFill>
                <a:highlight>
                  <a:srgbClr val="FFFFFF"/>
                </a:highlight>
              </a:rPr>
              <a:t>&gt;2&lt;/</a:t>
            </a:r>
            <a:r>
              <a:rPr lang="en" sz="600">
                <a:solidFill>
                  <a:srgbClr val="0033B3"/>
                </a:solidFill>
                <a:highlight>
                  <a:srgbClr val="FFFFFF"/>
                </a:highlight>
              </a:rPr>
              <a:t>failurePriority</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maxAllowedViolations</a:t>
            </a:r>
            <a:r>
              <a:rPr lang="en" sz="600">
                <a:solidFill>
                  <a:srgbClr val="080808"/>
                </a:solidFill>
                <a:highlight>
                  <a:srgbClr val="FFFFFF"/>
                </a:highlight>
              </a:rPr>
              <a:t>&gt;0&lt;/</a:t>
            </a:r>
            <a:r>
              <a:rPr lang="en" sz="600">
                <a:solidFill>
                  <a:srgbClr val="0033B3"/>
                </a:solidFill>
                <a:highlight>
                  <a:srgbClr val="FFFFFF"/>
                </a:highlight>
              </a:rPr>
              <a:t>maxAllowedViolations</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printFailingErrors</a:t>
            </a:r>
            <a:r>
              <a:rPr lang="en" sz="600">
                <a:solidFill>
                  <a:srgbClr val="080808"/>
                </a:solidFill>
                <a:highlight>
                  <a:srgbClr val="FFFFFF"/>
                </a:highlight>
              </a:rPr>
              <a:t>&gt;true&lt;/</a:t>
            </a:r>
            <a:r>
              <a:rPr lang="en" sz="600">
                <a:solidFill>
                  <a:srgbClr val="0033B3"/>
                </a:solidFill>
                <a:highlight>
                  <a:srgbClr val="FFFFFF"/>
                </a:highlight>
              </a:rPr>
              <a:t>printFailingErrors</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configuration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executions</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execution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goals</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goal</a:t>
            </a:r>
            <a:r>
              <a:rPr lang="en" sz="600">
                <a:solidFill>
                  <a:srgbClr val="080808"/>
                </a:solidFill>
                <a:highlight>
                  <a:srgbClr val="FFFFFF"/>
                </a:highlight>
              </a:rPr>
              <a:t>&gt;check&lt;/</a:t>
            </a:r>
            <a:r>
              <a:rPr lang="en" sz="600">
                <a:solidFill>
                  <a:srgbClr val="0033B3"/>
                </a:solidFill>
                <a:highlight>
                  <a:srgbClr val="FFFFFF"/>
                </a:highlight>
              </a:rPr>
              <a:t>goal</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goals</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execution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executions</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plugin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plugin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groupId</a:t>
            </a:r>
            <a:r>
              <a:rPr lang="en" sz="600">
                <a:solidFill>
                  <a:srgbClr val="080808"/>
                </a:solidFill>
                <a:highlight>
                  <a:srgbClr val="FFFFFF"/>
                </a:highlight>
              </a:rPr>
              <a:t>&gt;org.codehaus.mojo&lt;/</a:t>
            </a:r>
            <a:r>
              <a:rPr lang="en" sz="600">
                <a:solidFill>
                  <a:srgbClr val="0033B3"/>
                </a:solidFill>
                <a:highlight>
                  <a:srgbClr val="FFFFFF"/>
                </a:highlight>
              </a:rPr>
              <a:t>groupId</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artifactId</a:t>
            </a:r>
            <a:r>
              <a:rPr lang="en" sz="600">
                <a:solidFill>
                  <a:srgbClr val="080808"/>
                </a:solidFill>
                <a:highlight>
                  <a:srgbClr val="FFFFFF"/>
                </a:highlight>
              </a:rPr>
              <a:t>&gt;findbugs-maven-plugin&lt;/</a:t>
            </a:r>
            <a:r>
              <a:rPr lang="en" sz="600">
                <a:solidFill>
                  <a:srgbClr val="0033B3"/>
                </a:solidFill>
                <a:highlight>
                  <a:srgbClr val="FFFFFF"/>
                </a:highlight>
              </a:rPr>
              <a:t>artifactId</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version</a:t>
            </a:r>
            <a:r>
              <a:rPr lang="en" sz="600">
                <a:solidFill>
                  <a:srgbClr val="080808"/>
                </a:solidFill>
                <a:highlight>
                  <a:srgbClr val="FFFFFF"/>
                </a:highlight>
              </a:rPr>
              <a:t>&gt;3.0.4&lt;/</a:t>
            </a:r>
            <a:r>
              <a:rPr lang="en" sz="600">
                <a:solidFill>
                  <a:srgbClr val="0033B3"/>
                </a:solidFill>
                <a:highlight>
                  <a:srgbClr val="FFFFFF"/>
                </a:highlight>
              </a:rPr>
              <a:t>version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configuration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failOnError</a:t>
            </a:r>
            <a:r>
              <a:rPr lang="en" sz="600">
                <a:solidFill>
                  <a:srgbClr val="080808"/>
                </a:solidFill>
                <a:highlight>
                  <a:srgbClr val="FFFFFF"/>
                </a:highlight>
              </a:rPr>
              <a:t>&gt;true&lt;/</a:t>
            </a:r>
            <a:r>
              <a:rPr lang="en" sz="600">
                <a:solidFill>
                  <a:srgbClr val="0033B3"/>
                </a:solidFill>
                <a:highlight>
                  <a:srgbClr val="FFFFFF"/>
                </a:highlight>
              </a:rPr>
              <a:t>failOnError</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configuration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executions</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execution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goals</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goal</a:t>
            </a:r>
            <a:r>
              <a:rPr lang="en" sz="600">
                <a:solidFill>
                  <a:srgbClr val="080808"/>
                </a:solidFill>
                <a:highlight>
                  <a:srgbClr val="FFFFFF"/>
                </a:highlight>
              </a:rPr>
              <a:t>&gt;check&lt;/</a:t>
            </a:r>
            <a:r>
              <a:rPr lang="en" sz="600">
                <a:solidFill>
                  <a:srgbClr val="0033B3"/>
                </a:solidFill>
                <a:highlight>
                  <a:srgbClr val="FFFFFF"/>
                </a:highlight>
              </a:rPr>
              <a:t>goal</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goals</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 &lt;/</a:t>
            </a:r>
            <a:r>
              <a:rPr lang="en" sz="600">
                <a:solidFill>
                  <a:srgbClr val="0033B3"/>
                </a:solidFill>
                <a:highlight>
                  <a:srgbClr val="FFFFFF"/>
                </a:highlight>
              </a:rPr>
              <a:t>execution</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executions</a:t>
            </a:r>
            <a:r>
              <a:rPr lang="en" sz="600">
                <a:solidFill>
                  <a:srgbClr val="080808"/>
                </a:solidFill>
                <a:highlight>
                  <a:srgbClr val="FFFFFF"/>
                </a:highlight>
              </a:rPr>
              <a:t>&gt;</a:t>
            </a:r>
            <a:endParaRPr sz="600">
              <a:solidFill>
                <a:srgbClr val="080808"/>
              </a:solidFill>
              <a:highlight>
                <a:srgbClr val="FFFFFF"/>
              </a:highlight>
            </a:endParaRPr>
          </a:p>
          <a:p>
            <a:pPr indent="0" lvl="0" marL="0" rtl="0" algn="l">
              <a:spcBef>
                <a:spcPts val="0"/>
              </a:spcBef>
              <a:spcAft>
                <a:spcPts val="0"/>
              </a:spcAft>
              <a:buNone/>
            </a:pPr>
            <a:r>
              <a:rPr lang="en" sz="600">
                <a:solidFill>
                  <a:srgbClr val="080808"/>
                </a:solidFill>
                <a:highlight>
                  <a:srgbClr val="FFFFFF"/>
                </a:highlight>
              </a:rPr>
              <a:t>&lt;/</a:t>
            </a:r>
            <a:r>
              <a:rPr lang="en" sz="600">
                <a:solidFill>
                  <a:srgbClr val="0033B3"/>
                </a:solidFill>
                <a:highlight>
                  <a:srgbClr val="FFFFFF"/>
                </a:highlight>
              </a:rPr>
              <a:t>plugin</a:t>
            </a:r>
            <a:r>
              <a:rPr lang="en" sz="600">
                <a:solidFill>
                  <a:srgbClr val="080808"/>
                </a:solidFill>
                <a:highlight>
                  <a:srgbClr val="FFFFFF"/>
                </a:highlight>
              </a:rPr>
              <a:t>&gt;</a:t>
            </a:r>
            <a:endParaRPr sz="600">
              <a:solidFill>
                <a:srgbClr val="080808"/>
              </a:solidFill>
              <a:highlight>
                <a:srgbClr val="FFFFFF"/>
              </a:highlight>
            </a:endParaRPr>
          </a:p>
        </p:txBody>
      </p:sp>
      <p:sp>
        <p:nvSpPr>
          <p:cNvPr id="122" name="Google Shape;122;p23"/>
          <p:cNvSpPr txBox="1"/>
          <p:nvPr/>
        </p:nvSpPr>
        <p:spPr>
          <a:xfrm>
            <a:off x="278400" y="354975"/>
            <a:ext cx="3000000" cy="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Combined POM settings for Checkstyle+PMD+Findbugs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242100" y="2571750"/>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Thanks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list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Clr>
                <a:schemeClr val="dk1"/>
              </a:buClr>
              <a:buSzPts val="1100"/>
              <a:buFont typeface="Arial"/>
              <a:buNone/>
            </a:pPr>
            <a:r>
              <a:rPr lang="en" sz="1200">
                <a:solidFill>
                  <a:srgbClr val="40485B"/>
                </a:solidFill>
                <a:highlight>
                  <a:srgbClr val="FFFFFF"/>
                </a:highlight>
              </a:rPr>
              <a:t>For every pull request pushed to EdgeGallery projects, we will run some code compliance verification tests against the code.</a:t>
            </a:r>
            <a:endParaRPr sz="1200">
              <a:solidFill>
                <a:srgbClr val="40485B"/>
              </a:solidFill>
              <a:highlight>
                <a:srgbClr val="FFFFFF"/>
              </a:highlight>
            </a:endParaRPr>
          </a:p>
          <a:p>
            <a:pPr indent="0" lvl="0" marL="0" rtl="0" algn="l">
              <a:lnSpc>
                <a:spcPct val="160000"/>
              </a:lnSpc>
              <a:spcBef>
                <a:spcPts val="1200"/>
              </a:spcBef>
              <a:spcAft>
                <a:spcPts val="0"/>
              </a:spcAft>
              <a:buClr>
                <a:schemeClr val="dk1"/>
              </a:buClr>
              <a:buSzPts val="1100"/>
              <a:buFont typeface="Arial"/>
              <a:buNone/>
            </a:pPr>
            <a:r>
              <a:rPr lang="en" sz="1200">
                <a:solidFill>
                  <a:srgbClr val="40485B"/>
                </a:solidFill>
                <a:highlight>
                  <a:srgbClr val="FFFFFF"/>
                </a:highlight>
              </a:rPr>
              <a:t>Tools used in EdgeGallery pull request compliance verification and can be integrated in Dev env.:</a:t>
            </a:r>
            <a:endParaRPr sz="1200">
              <a:solidFill>
                <a:srgbClr val="40485B"/>
              </a:solidFill>
              <a:highlight>
                <a:srgbClr val="FFFFFF"/>
              </a:highlight>
            </a:endParaRPr>
          </a:p>
          <a:p>
            <a:pPr indent="-304800" lvl="0" marL="457200" rtl="0" algn="l">
              <a:spcBef>
                <a:spcPts val="1200"/>
              </a:spcBef>
              <a:spcAft>
                <a:spcPts val="0"/>
              </a:spcAft>
              <a:buClr>
                <a:srgbClr val="40485B"/>
              </a:buClr>
              <a:buSzPts val="1200"/>
              <a:buAutoNum type="arabicPeriod"/>
            </a:pPr>
            <a:r>
              <a:rPr b="1" lang="en" sz="1200">
                <a:solidFill>
                  <a:srgbClr val="40485B"/>
                </a:solidFill>
                <a:highlight>
                  <a:srgbClr val="FFFFFF"/>
                </a:highlight>
              </a:rPr>
              <a:t>CheckStyle (Java IDE + POM)</a:t>
            </a:r>
            <a:endParaRPr b="1" sz="1200">
              <a:solidFill>
                <a:srgbClr val="40485B"/>
              </a:solidFill>
              <a:highlight>
                <a:srgbClr val="FFFFFF"/>
              </a:highlight>
            </a:endParaRPr>
          </a:p>
          <a:p>
            <a:pPr indent="-304800" lvl="0" marL="457200" rtl="0" algn="l">
              <a:spcBef>
                <a:spcPts val="0"/>
              </a:spcBef>
              <a:spcAft>
                <a:spcPts val="0"/>
              </a:spcAft>
              <a:buClr>
                <a:srgbClr val="40485B"/>
              </a:buClr>
              <a:buSzPts val="1200"/>
              <a:buAutoNum type="arabicPeriod"/>
            </a:pPr>
            <a:r>
              <a:rPr b="1" lang="en" sz="1200">
                <a:solidFill>
                  <a:srgbClr val="40485B"/>
                </a:solidFill>
                <a:highlight>
                  <a:srgbClr val="FFFFFF"/>
                </a:highlight>
              </a:rPr>
              <a:t>PMD (Java - POM)</a:t>
            </a:r>
            <a:endParaRPr b="1" sz="1200">
              <a:solidFill>
                <a:srgbClr val="40485B"/>
              </a:solidFill>
              <a:highlight>
                <a:srgbClr val="FFFFFF"/>
              </a:highlight>
            </a:endParaRPr>
          </a:p>
          <a:p>
            <a:pPr indent="-304800" lvl="0" marL="457200" rtl="0" algn="l">
              <a:spcBef>
                <a:spcPts val="0"/>
              </a:spcBef>
              <a:spcAft>
                <a:spcPts val="0"/>
              </a:spcAft>
              <a:buClr>
                <a:srgbClr val="40485B"/>
              </a:buClr>
              <a:buSzPts val="1200"/>
              <a:buAutoNum type="arabicPeriod"/>
            </a:pPr>
            <a:r>
              <a:rPr b="1" lang="en" sz="1200">
                <a:solidFill>
                  <a:srgbClr val="40485B"/>
                </a:solidFill>
                <a:highlight>
                  <a:srgbClr val="FFFFFF"/>
                </a:highlight>
              </a:rPr>
              <a:t>FindBugs (Java - POM )</a:t>
            </a:r>
            <a:endParaRPr b="1" sz="1200">
              <a:solidFill>
                <a:srgbClr val="40485B"/>
              </a:solidFill>
              <a:highlight>
                <a:srgbClr val="FFFFFF"/>
              </a:highlight>
            </a:endParaRPr>
          </a:p>
          <a:p>
            <a:pPr indent="-304800" lvl="0" marL="457200" rtl="0" algn="l">
              <a:spcBef>
                <a:spcPts val="0"/>
              </a:spcBef>
              <a:spcAft>
                <a:spcPts val="0"/>
              </a:spcAft>
              <a:buClr>
                <a:srgbClr val="40485B"/>
              </a:buClr>
              <a:buSzPts val="1200"/>
              <a:buAutoNum type="arabicPeriod"/>
            </a:pPr>
            <a:r>
              <a:rPr b="1" lang="en" sz="1200">
                <a:solidFill>
                  <a:srgbClr val="40485B"/>
                </a:solidFill>
                <a:highlight>
                  <a:srgbClr val="FFFFFF"/>
                </a:highlight>
              </a:rPr>
              <a:t>Sonarqube - (java - sonarlint IDE)</a:t>
            </a:r>
            <a:endParaRPr b="1" sz="1200">
              <a:solidFill>
                <a:srgbClr val="40485B"/>
              </a:solidFill>
              <a:highlight>
                <a:srgbClr val="FFFFFF"/>
              </a:highlight>
            </a:endParaRPr>
          </a:p>
          <a:p>
            <a:pPr indent="0" lvl="0" marL="457200" rtl="0" algn="l">
              <a:spcBef>
                <a:spcPts val="1200"/>
              </a:spcBef>
              <a:spcAft>
                <a:spcPts val="0"/>
              </a:spcAft>
              <a:buNone/>
            </a:pPr>
            <a:r>
              <a:t/>
            </a:r>
            <a:endParaRPr b="1" sz="1200">
              <a:solidFill>
                <a:srgbClr val="40485B"/>
              </a:solidFill>
              <a:highlight>
                <a:srgbClr val="FFFFFF"/>
              </a:highlight>
            </a:endParaRPr>
          </a:p>
          <a:p>
            <a:pPr indent="-304800" lvl="0" marL="457200" rtl="0" algn="l">
              <a:spcBef>
                <a:spcPts val="1200"/>
              </a:spcBef>
              <a:spcAft>
                <a:spcPts val="0"/>
              </a:spcAft>
              <a:buClr>
                <a:srgbClr val="40485B"/>
              </a:buClr>
              <a:buSzPts val="1200"/>
              <a:buAutoNum type="arabicPeriod"/>
            </a:pPr>
            <a:r>
              <a:rPr b="1" lang="en" sz="1200">
                <a:solidFill>
                  <a:srgbClr val="40485B"/>
                </a:solidFill>
                <a:highlight>
                  <a:srgbClr val="FFFFFF"/>
                </a:highlight>
              </a:rPr>
              <a:t>ESLint (Java Script / Vue) </a:t>
            </a:r>
            <a:endParaRPr b="1" sz="1200">
              <a:solidFill>
                <a:srgbClr val="40485B"/>
              </a:solidFill>
              <a:highlight>
                <a:srgbClr val="FFFFFF"/>
              </a:highlight>
            </a:endParaRPr>
          </a:p>
          <a:p>
            <a:pPr indent="-304800" lvl="0" marL="457200" rtl="0" algn="l">
              <a:spcBef>
                <a:spcPts val="0"/>
              </a:spcBef>
              <a:spcAft>
                <a:spcPts val="0"/>
              </a:spcAft>
              <a:buClr>
                <a:srgbClr val="40485B"/>
              </a:buClr>
              <a:buSzPts val="1200"/>
              <a:buAutoNum type="arabicPeriod"/>
            </a:pPr>
            <a:r>
              <a:rPr lang="en" sz="1200">
                <a:solidFill>
                  <a:srgbClr val="40485B"/>
                </a:solidFill>
                <a:highlight>
                  <a:srgbClr val="FFFFFF"/>
                </a:highlight>
              </a:rPr>
              <a:t>golangci-lint (golang)</a:t>
            </a:r>
            <a:endParaRPr sz="1200">
              <a:solidFill>
                <a:srgbClr val="40485B"/>
              </a:solidFill>
              <a:highlight>
                <a:srgbClr val="FFFFFF"/>
              </a:highlight>
            </a:endParaRPr>
          </a:p>
          <a:p>
            <a:pPr indent="-304800" lvl="0" marL="457200" rtl="0" algn="l">
              <a:spcBef>
                <a:spcPts val="0"/>
              </a:spcBef>
              <a:spcAft>
                <a:spcPts val="0"/>
              </a:spcAft>
              <a:buClr>
                <a:srgbClr val="40485B"/>
              </a:buClr>
              <a:buSzPts val="1200"/>
              <a:buAutoNum type="arabicPeriod"/>
            </a:pPr>
            <a:r>
              <a:rPr lang="en" sz="1200">
                <a:solidFill>
                  <a:srgbClr val="40485B"/>
                </a:solidFill>
                <a:highlight>
                  <a:srgbClr val="FFFFFF"/>
                </a:highlight>
              </a:rPr>
              <a:t>Coverity - CI</a:t>
            </a:r>
            <a:endParaRPr sz="1200">
              <a:solidFill>
                <a:srgbClr val="40485B"/>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172500" y="153950"/>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Clr>
                <a:schemeClr val="dk1"/>
              </a:buClr>
              <a:buSzPts val="1100"/>
              <a:buFont typeface="Arial"/>
              <a:buNone/>
            </a:pPr>
            <a:r>
              <a:rPr b="1" lang="en" sz="1700">
                <a:solidFill>
                  <a:srgbClr val="40485B"/>
                </a:solidFill>
                <a:highlight>
                  <a:schemeClr val="lt1"/>
                </a:highlight>
              </a:rPr>
              <a:t>CheckStyle in IntelliJ IDE</a:t>
            </a:r>
            <a:endParaRPr b="1" sz="1700">
              <a:solidFill>
                <a:srgbClr val="40485B"/>
              </a:solidFill>
              <a:highlight>
                <a:schemeClr val="lt1"/>
              </a:highlight>
            </a:endParaRPr>
          </a:p>
          <a:p>
            <a:pPr indent="0" lvl="0" marL="0" rtl="0" algn="l">
              <a:spcBef>
                <a:spcPts val="1200"/>
              </a:spcBef>
              <a:spcAft>
                <a:spcPts val="0"/>
              </a:spcAft>
              <a:buNone/>
            </a:pPr>
            <a:r>
              <a:t/>
            </a:r>
            <a:endParaRPr/>
          </a:p>
        </p:txBody>
      </p:sp>
      <p:sp>
        <p:nvSpPr>
          <p:cNvPr id="67" name="Google Shape;67;p15"/>
          <p:cNvSpPr txBox="1"/>
          <p:nvPr>
            <p:ph idx="1" type="body"/>
          </p:nvPr>
        </p:nvSpPr>
        <p:spPr>
          <a:xfrm>
            <a:off x="228200" y="826800"/>
            <a:ext cx="4363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1. Import below google java code style(modified 2 rules) into project.   </a:t>
            </a:r>
            <a:endParaRPr sz="1300"/>
          </a:p>
          <a:p>
            <a:pPr indent="0" lvl="0" marL="0" rtl="0" algn="l">
              <a:spcBef>
                <a:spcPts val="1600"/>
              </a:spcBef>
              <a:spcAft>
                <a:spcPts val="0"/>
              </a:spcAft>
              <a:buNone/>
            </a:pPr>
            <a:r>
              <a:rPr lang="en" sz="800" u="sng">
                <a:solidFill>
                  <a:schemeClr val="hlink"/>
                </a:solidFill>
                <a:hlinkClick r:id="rId3"/>
              </a:rPr>
              <a:t>https://drive.google.com/drive/u/0/folders/13cWe7Y8Co4f8_j8wcF7Uv2TkiKjvRalU</a:t>
            </a:r>
            <a:endParaRPr sz="1500"/>
          </a:p>
          <a:p>
            <a:pPr indent="0" lvl="0" marL="0" rtl="0" algn="l">
              <a:spcBef>
                <a:spcPts val="1600"/>
              </a:spcBef>
              <a:spcAft>
                <a:spcPts val="0"/>
              </a:spcAft>
              <a:buNone/>
            </a:pPr>
            <a:r>
              <a:rPr lang="en" sz="1300"/>
              <a:t>2. In settings-&gt;Editor-&gt;Code Style, Select “</a:t>
            </a:r>
            <a:r>
              <a:rPr b="1" lang="en" sz="1300"/>
              <a:t>google style” and apply</a:t>
            </a:r>
            <a:endParaRPr b="1" sz="1300"/>
          </a:p>
          <a:p>
            <a:pPr indent="0" lvl="0" marL="0" rtl="0" algn="l">
              <a:spcBef>
                <a:spcPts val="1600"/>
              </a:spcBef>
              <a:spcAft>
                <a:spcPts val="0"/>
              </a:spcAft>
              <a:buNone/>
            </a:pPr>
            <a:r>
              <a:rPr lang="en" sz="1300"/>
              <a:t>3. On project, select “</a:t>
            </a:r>
            <a:r>
              <a:rPr b="1" lang="en" sz="1300"/>
              <a:t>refactore code</a:t>
            </a:r>
            <a:r>
              <a:rPr lang="en" sz="1300"/>
              <a:t> (ctrl+Alt+L)”</a:t>
            </a:r>
            <a:endParaRPr sz="1300"/>
          </a:p>
          <a:p>
            <a:pPr indent="0" lvl="0" marL="0" rtl="0" algn="l">
              <a:spcBef>
                <a:spcPts val="1600"/>
              </a:spcBef>
              <a:spcAft>
                <a:spcPts val="0"/>
              </a:spcAft>
              <a:buNone/>
            </a:pPr>
            <a:r>
              <a:rPr lang="en" sz="1300"/>
              <a:t>4. This will fix code style issues as per settings</a:t>
            </a:r>
            <a:br>
              <a:rPr lang="en" sz="1300"/>
            </a:br>
            <a:r>
              <a:rPr lang="en" sz="1300"/>
              <a:t>5. Update Pom file for checkstyle, PMD and findbugs</a:t>
            </a:r>
            <a:endParaRPr sz="1300"/>
          </a:p>
          <a:p>
            <a:pPr indent="0" lvl="0" marL="0" rtl="0" algn="l">
              <a:spcBef>
                <a:spcPts val="1600"/>
              </a:spcBef>
              <a:spcAft>
                <a:spcPts val="0"/>
              </a:spcAft>
              <a:buNone/>
            </a:pPr>
            <a:r>
              <a:rPr lang="en" sz="1300"/>
              <a:t>6. Do “mvn clean install” and confirm/fix issues if any</a:t>
            </a:r>
            <a:endParaRPr sz="1300"/>
          </a:p>
          <a:p>
            <a:pPr indent="0" lvl="0" marL="0" rtl="0" algn="l">
              <a:spcBef>
                <a:spcPts val="1600"/>
              </a:spcBef>
              <a:spcAft>
                <a:spcPts val="0"/>
              </a:spcAft>
              <a:buNone/>
            </a:pPr>
            <a:r>
              <a:rPr lang="en" sz="1300"/>
              <a:t>7. Run “mvn tidy:pom” for pom xml formatting</a:t>
            </a:r>
            <a:endParaRPr sz="1300"/>
          </a:p>
          <a:p>
            <a:pPr indent="0" lvl="0" marL="0" rtl="0" algn="l">
              <a:spcBef>
                <a:spcPts val="1600"/>
              </a:spcBef>
              <a:spcAft>
                <a:spcPts val="1600"/>
              </a:spcAft>
              <a:buNone/>
            </a:pPr>
            <a:r>
              <a:rPr lang="en" sz="1300"/>
              <a:t>8. Sonar lint, goto Analyzer-&gt;”Analyse all files with sonarlint”</a:t>
            </a:r>
            <a:endParaRPr sz="1300"/>
          </a:p>
        </p:txBody>
      </p:sp>
      <p:pic>
        <p:nvPicPr>
          <p:cNvPr id="68" name="Google Shape;68;p15"/>
          <p:cNvPicPr preferRelativeResize="0"/>
          <p:nvPr/>
        </p:nvPicPr>
        <p:blipFill>
          <a:blip r:embed="rId4">
            <a:alphaModFix/>
          </a:blip>
          <a:stretch>
            <a:fillRect/>
          </a:stretch>
        </p:blipFill>
        <p:spPr>
          <a:xfrm>
            <a:off x="4732100" y="153950"/>
            <a:ext cx="4363800" cy="24546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159300" y="-12175"/>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Clr>
                <a:schemeClr val="dk1"/>
              </a:buClr>
              <a:buSzPts val="1100"/>
              <a:buFont typeface="Arial"/>
              <a:buNone/>
            </a:pPr>
            <a:r>
              <a:rPr b="1" lang="en" sz="1700">
                <a:solidFill>
                  <a:srgbClr val="40485B"/>
                </a:solidFill>
                <a:highlight>
                  <a:srgbClr val="FFFFFF"/>
                </a:highlight>
              </a:rPr>
              <a:t>CheckStyle POM setting</a:t>
            </a:r>
            <a:endParaRPr b="1" sz="1700">
              <a:solidFill>
                <a:srgbClr val="40485B"/>
              </a:solidFill>
              <a:highlight>
                <a:srgbClr val="FFFFFF"/>
              </a:highlight>
            </a:endParaRPr>
          </a:p>
          <a:p>
            <a:pPr indent="0" lvl="0" marL="0" rtl="0" algn="l">
              <a:spcBef>
                <a:spcPts val="1200"/>
              </a:spcBef>
              <a:spcAft>
                <a:spcPts val="0"/>
              </a:spcAft>
              <a:buNone/>
            </a:pPr>
            <a:r>
              <a:t/>
            </a:r>
            <a:endParaRPr/>
          </a:p>
        </p:txBody>
      </p:sp>
      <p:sp>
        <p:nvSpPr>
          <p:cNvPr id="74" name="Google Shape;74;p16"/>
          <p:cNvSpPr txBox="1"/>
          <p:nvPr>
            <p:ph idx="1" type="body"/>
          </p:nvPr>
        </p:nvSpPr>
        <p:spPr>
          <a:xfrm>
            <a:off x="223150" y="650650"/>
            <a:ext cx="4348800" cy="44301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Clr>
                <a:schemeClr val="dk1"/>
              </a:buClr>
              <a:buSzPts val="1100"/>
              <a:buFont typeface="Arial"/>
              <a:buNone/>
            </a:pPr>
            <a:r>
              <a:rPr lang="en" sz="1200">
                <a:solidFill>
                  <a:srgbClr val="40485B"/>
                </a:solidFill>
                <a:highlight>
                  <a:srgbClr val="FFFFFF"/>
                </a:highlight>
              </a:rPr>
              <a:t>EdgeGallery projects use </a:t>
            </a:r>
            <a:r>
              <a:rPr lang="en" sz="1200">
                <a:solidFill>
                  <a:srgbClr val="095EAB"/>
                </a:solidFill>
                <a:highlight>
                  <a:srgbClr val="FFFFFF"/>
                </a:highlight>
                <a:uFill>
                  <a:noFill/>
                </a:uFill>
                <a:hlinkClick r:id="rId3"/>
              </a:rPr>
              <a:t>Google Java Style</a:t>
            </a:r>
            <a:r>
              <a:rPr lang="en" sz="1200">
                <a:solidFill>
                  <a:srgbClr val="40485B"/>
                </a:solidFill>
                <a:highlight>
                  <a:srgbClr val="FFFFFF"/>
                </a:highlight>
              </a:rPr>
              <a:t> with 2 modifications:</a:t>
            </a:r>
            <a:endParaRPr sz="1200">
              <a:solidFill>
                <a:srgbClr val="40485B"/>
              </a:solidFill>
              <a:highlight>
                <a:srgbClr val="FFFFFF"/>
              </a:highlight>
            </a:endParaRPr>
          </a:p>
          <a:p>
            <a:pPr indent="-304800" lvl="0" marL="457200" rtl="0" algn="l">
              <a:spcBef>
                <a:spcPts val="1200"/>
              </a:spcBef>
              <a:spcAft>
                <a:spcPts val="0"/>
              </a:spcAft>
              <a:buClr>
                <a:srgbClr val="40485B"/>
              </a:buClr>
              <a:buSzPts val="1200"/>
              <a:buChar char="●"/>
            </a:pPr>
            <a:r>
              <a:rPr lang="en" sz="1200">
                <a:solidFill>
                  <a:srgbClr val="40485B"/>
                </a:solidFill>
                <a:highlight>
                  <a:srgbClr val="FFFFFF"/>
                </a:highlight>
              </a:rPr>
              <a:t>4.2 Block indentation: +4 spaces</a:t>
            </a:r>
            <a:endParaRPr sz="1200">
              <a:solidFill>
                <a:srgbClr val="40485B"/>
              </a:solidFill>
              <a:highlight>
                <a:srgbClr val="FFFFFF"/>
              </a:highlight>
            </a:endParaRPr>
          </a:p>
          <a:p>
            <a:pPr indent="-304800" lvl="0" marL="457200" rtl="0" algn="l">
              <a:spcBef>
                <a:spcPts val="0"/>
              </a:spcBef>
              <a:spcAft>
                <a:spcPts val="0"/>
              </a:spcAft>
              <a:buClr>
                <a:srgbClr val="40485B"/>
              </a:buClr>
              <a:buSzPts val="1200"/>
              <a:buChar char="●"/>
            </a:pPr>
            <a:r>
              <a:rPr lang="en" sz="1200">
                <a:solidFill>
                  <a:srgbClr val="40485B"/>
                </a:solidFill>
                <a:highlight>
                  <a:srgbClr val="FFFFFF"/>
                </a:highlight>
              </a:rPr>
              <a:t>4.4 Column limit: 120</a:t>
            </a:r>
            <a:endParaRPr sz="1200">
              <a:solidFill>
                <a:srgbClr val="40485B"/>
              </a:solidFill>
              <a:highlight>
                <a:srgbClr val="FFFFFF"/>
              </a:highlight>
            </a:endParaRPr>
          </a:p>
          <a:p>
            <a:pPr indent="0" lvl="0" marL="0" rtl="0" algn="l">
              <a:spcBef>
                <a:spcPts val="1200"/>
              </a:spcBef>
              <a:spcAft>
                <a:spcPts val="0"/>
              </a:spcAft>
              <a:buNone/>
            </a:pPr>
            <a:r>
              <a:rPr lang="en" sz="1200">
                <a:solidFill>
                  <a:srgbClr val="095EAB"/>
                </a:solidFill>
                <a:highlight>
                  <a:srgbClr val="FFFFFF"/>
                </a:highlight>
                <a:uFill>
                  <a:noFill/>
                </a:uFill>
                <a:hlinkClick r:id="rId4"/>
              </a:rPr>
              <a:t>https://github.com/EdgeGallery/infra/blob/master/configs/edgegallery_checks.xml</a:t>
            </a:r>
            <a:r>
              <a:rPr lang="en" sz="1200">
                <a:solidFill>
                  <a:srgbClr val="40485B"/>
                </a:solidFill>
                <a:highlight>
                  <a:srgbClr val="FFFFFF"/>
                </a:highlight>
              </a:rPr>
              <a:t>. All ‘warning’ severity level is considered a violation.</a:t>
            </a:r>
            <a:endParaRPr sz="1200">
              <a:solidFill>
                <a:srgbClr val="40485B"/>
              </a:solidFill>
              <a:highlight>
                <a:srgbClr val="FFFFFF"/>
              </a:highlight>
            </a:endParaRPr>
          </a:p>
          <a:p>
            <a:pPr indent="0" lvl="0" marL="0" rtl="0" algn="l">
              <a:spcBef>
                <a:spcPts val="1200"/>
              </a:spcBef>
              <a:spcAft>
                <a:spcPts val="0"/>
              </a:spcAft>
              <a:buNone/>
            </a:pPr>
            <a:r>
              <a:t/>
            </a:r>
            <a:endParaRPr sz="1200">
              <a:solidFill>
                <a:srgbClr val="40485B"/>
              </a:solidFill>
              <a:highlight>
                <a:srgbClr val="FFFFFF"/>
              </a:highlight>
            </a:endParaRPr>
          </a:p>
          <a:p>
            <a:pPr indent="0" lvl="0" marL="0" rtl="0" algn="l">
              <a:spcBef>
                <a:spcPts val="1200"/>
              </a:spcBef>
              <a:spcAft>
                <a:spcPts val="0"/>
              </a:spcAft>
              <a:buNone/>
            </a:pPr>
            <a:r>
              <a:rPr lang="en" sz="1200">
                <a:solidFill>
                  <a:srgbClr val="40485B"/>
                </a:solidFill>
                <a:highlight>
                  <a:srgbClr val="FFFFFF"/>
                </a:highlight>
              </a:rPr>
              <a:t>set the plugin in the section of your POM as below:</a:t>
            </a:r>
            <a:endParaRPr sz="1200">
              <a:solidFill>
                <a:srgbClr val="40485B"/>
              </a:solidFill>
              <a:highlight>
                <a:srgbClr val="FFFFFF"/>
              </a:highlight>
            </a:endParaRPr>
          </a:p>
          <a:p>
            <a:pPr indent="0" lvl="0" marL="0" rtl="0" algn="l">
              <a:spcBef>
                <a:spcPts val="1200"/>
              </a:spcBef>
              <a:spcAft>
                <a:spcPts val="0"/>
              </a:spcAft>
              <a:buNone/>
            </a:pPr>
            <a:r>
              <a:t/>
            </a:r>
            <a:endParaRPr sz="1200">
              <a:solidFill>
                <a:srgbClr val="FF0000"/>
              </a:solidFill>
              <a:highlight>
                <a:srgbClr val="FFFFFF"/>
              </a:highlight>
            </a:endParaRPr>
          </a:p>
          <a:p>
            <a:pPr indent="0" lvl="0" marL="0" rtl="0" algn="l">
              <a:spcBef>
                <a:spcPts val="1200"/>
              </a:spcBef>
              <a:spcAft>
                <a:spcPts val="1600"/>
              </a:spcAft>
              <a:buNone/>
            </a:pPr>
            <a:r>
              <a:t/>
            </a:r>
            <a:endParaRPr/>
          </a:p>
        </p:txBody>
      </p:sp>
      <p:sp>
        <p:nvSpPr>
          <p:cNvPr id="75" name="Google Shape;75;p16"/>
          <p:cNvSpPr txBox="1"/>
          <p:nvPr/>
        </p:nvSpPr>
        <p:spPr>
          <a:xfrm>
            <a:off x="4377850" y="0"/>
            <a:ext cx="4868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&lt;project&gt;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&lt;build&gt;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&lt;plugins&gt;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&lt;plugin&gt;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&lt;groupId&gt;org.apache.maven.plugins&lt;/groupId&gt;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&lt;artifactId&gt;maven-checkstyle-plugin&lt;/artifactId&gt;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&lt;version&gt;3.1.1&lt;/version&gt;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&lt;configuration&gt;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&lt;consoleOutput&gt;true&lt;/consoleOutput&gt;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&lt;failOnViolation&gt;true&lt;/failOnViolation&gt;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&lt;violationSeverity&gt;warning&lt;/violationSeverity&gt;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&lt;configLocation&gt;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https://raw.githubusercontent.com/EdgeGallery/infra/master/configs/edgegallery_checks.xml</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&lt;/configLocation&gt;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&lt;/configuration&gt;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&lt;executions&gt;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&lt;execution&gt;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&lt;goals&gt;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&lt;goal&gt;check&lt;/goal&gt;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&lt;/goals&gt;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&lt;/execution&gt;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&lt;/executions&gt;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&lt;/plugin&gt;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&lt;/plugins&gt;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&lt;/build&gt;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a:t>
            </a:r>
            <a:endParaRPr sz="800">
              <a:solidFill>
                <a:srgbClr val="333333"/>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&lt;/project&gt;</a:t>
            </a:r>
            <a:endParaRPr sz="800">
              <a:solidFill>
                <a:srgbClr val="333333"/>
              </a:solidFill>
              <a:highlight>
                <a:srgbClr val="F6F8FA"/>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159300" y="-12175"/>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700">
                <a:solidFill>
                  <a:srgbClr val="40485B"/>
                </a:solidFill>
                <a:highlight>
                  <a:srgbClr val="FFFFFF"/>
                </a:highlight>
              </a:rPr>
              <a:t>PMD </a:t>
            </a:r>
            <a:r>
              <a:rPr b="1" lang="en" sz="1700">
                <a:solidFill>
                  <a:srgbClr val="40485B"/>
                </a:solidFill>
                <a:highlight>
                  <a:schemeClr val="lt1"/>
                </a:highlight>
              </a:rPr>
              <a:t>POM setting</a:t>
            </a:r>
            <a:endParaRPr b="1" sz="1700">
              <a:solidFill>
                <a:srgbClr val="40485B"/>
              </a:solidFill>
              <a:highlight>
                <a:srgbClr val="FFFFFF"/>
              </a:highlight>
            </a:endParaRPr>
          </a:p>
          <a:p>
            <a:pPr indent="0" lvl="0" marL="0" rtl="0" algn="l">
              <a:lnSpc>
                <a:spcPct val="125000"/>
              </a:lnSpc>
              <a:spcBef>
                <a:spcPts val="1800"/>
              </a:spcBef>
              <a:spcAft>
                <a:spcPts val="0"/>
              </a:spcAft>
              <a:buNone/>
            </a:pPr>
            <a:r>
              <a:t/>
            </a:r>
            <a:endParaRPr b="1" sz="1700">
              <a:solidFill>
                <a:srgbClr val="40485B"/>
              </a:solidFill>
              <a:highlight>
                <a:srgbClr val="FFFFFF"/>
              </a:highlight>
            </a:endParaRPr>
          </a:p>
          <a:p>
            <a:pPr indent="0" lvl="0" marL="0" rtl="0" algn="l">
              <a:spcBef>
                <a:spcPts val="1200"/>
              </a:spcBef>
              <a:spcAft>
                <a:spcPts val="0"/>
              </a:spcAft>
              <a:buNone/>
            </a:pPr>
            <a:r>
              <a:t/>
            </a:r>
            <a:endParaRPr/>
          </a:p>
        </p:txBody>
      </p:sp>
      <p:sp>
        <p:nvSpPr>
          <p:cNvPr id="81" name="Google Shape;81;p17"/>
          <p:cNvSpPr txBox="1"/>
          <p:nvPr>
            <p:ph idx="1" type="body"/>
          </p:nvPr>
        </p:nvSpPr>
        <p:spPr>
          <a:xfrm>
            <a:off x="223150" y="650650"/>
            <a:ext cx="3628800" cy="34164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Clr>
                <a:schemeClr val="dk1"/>
              </a:buClr>
              <a:buSzPts val="1100"/>
              <a:buFont typeface="Arial"/>
              <a:buNone/>
            </a:pPr>
            <a:r>
              <a:rPr lang="en" sz="800">
                <a:solidFill>
                  <a:srgbClr val="40485B"/>
                </a:solidFill>
                <a:highlight>
                  <a:srgbClr val="FFFFFF"/>
                </a:highlight>
              </a:rPr>
              <a:t>PMD is a static source code analyzer. It finds common programming flaws like unused variables, empty catch blocks, unnecessary object creation, and so forth. PMD is able to detect flaws or possible flaws in source code, like:</a:t>
            </a:r>
            <a:endParaRPr sz="800">
              <a:solidFill>
                <a:srgbClr val="40485B"/>
              </a:solidFill>
              <a:highlight>
                <a:srgbClr val="FFFFFF"/>
              </a:highlight>
            </a:endParaRPr>
          </a:p>
          <a:p>
            <a:pPr indent="-279400" lvl="0" marL="457200" rtl="0" algn="l">
              <a:spcBef>
                <a:spcPts val="0"/>
              </a:spcBef>
              <a:spcAft>
                <a:spcPts val="0"/>
              </a:spcAft>
              <a:buClr>
                <a:srgbClr val="40485B"/>
              </a:buClr>
              <a:buSzPts val="800"/>
              <a:buChar char="●"/>
            </a:pPr>
            <a:r>
              <a:rPr i="1" lang="en" sz="800">
                <a:solidFill>
                  <a:srgbClr val="40485B"/>
                </a:solidFill>
                <a:highlight>
                  <a:srgbClr val="FFFFFF"/>
                </a:highlight>
              </a:rPr>
              <a:t>Possible bugs</a:t>
            </a:r>
            <a:r>
              <a:rPr lang="en" sz="800">
                <a:solidFill>
                  <a:srgbClr val="40485B"/>
                </a:solidFill>
                <a:highlight>
                  <a:srgbClr val="FFFFFF"/>
                </a:highlight>
              </a:rPr>
              <a:t>—Empty try/catch/finally/switch blocks.</a:t>
            </a:r>
            <a:endParaRPr sz="800">
              <a:solidFill>
                <a:srgbClr val="40485B"/>
              </a:solidFill>
              <a:highlight>
                <a:srgbClr val="FFFFFF"/>
              </a:highlight>
            </a:endParaRPr>
          </a:p>
          <a:p>
            <a:pPr indent="-279400" lvl="0" marL="457200" rtl="0" algn="l">
              <a:spcBef>
                <a:spcPts val="0"/>
              </a:spcBef>
              <a:spcAft>
                <a:spcPts val="0"/>
              </a:spcAft>
              <a:buClr>
                <a:srgbClr val="40485B"/>
              </a:buClr>
              <a:buSzPts val="800"/>
              <a:buChar char="●"/>
            </a:pPr>
            <a:r>
              <a:rPr i="1" lang="en" sz="800">
                <a:solidFill>
                  <a:srgbClr val="40485B"/>
                </a:solidFill>
                <a:highlight>
                  <a:srgbClr val="FFFFFF"/>
                </a:highlight>
              </a:rPr>
              <a:t>Dead code</a:t>
            </a:r>
            <a:r>
              <a:rPr lang="en" sz="800">
                <a:solidFill>
                  <a:srgbClr val="40485B"/>
                </a:solidFill>
                <a:highlight>
                  <a:srgbClr val="FFFFFF"/>
                </a:highlight>
              </a:rPr>
              <a:t>—Unused local variables, parameters and private methods.</a:t>
            </a:r>
            <a:endParaRPr sz="800">
              <a:solidFill>
                <a:srgbClr val="40485B"/>
              </a:solidFill>
              <a:highlight>
                <a:srgbClr val="FFFFFF"/>
              </a:highlight>
            </a:endParaRPr>
          </a:p>
          <a:p>
            <a:pPr indent="-279400" lvl="0" marL="457200" rtl="0" algn="l">
              <a:spcBef>
                <a:spcPts val="0"/>
              </a:spcBef>
              <a:spcAft>
                <a:spcPts val="0"/>
              </a:spcAft>
              <a:buClr>
                <a:srgbClr val="40485B"/>
              </a:buClr>
              <a:buSzPts val="800"/>
              <a:buChar char="●"/>
            </a:pPr>
            <a:r>
              <a:rPr lang="en" sz="800">
                <a:solidFill>
                  <a:srgbClr val="40485B"/>
                </a:solidFill>
                <a:highlight>
                  <a:srgbClr val="FFFFFF"/>
                </a:highlight>
              </a:rPr>
              <a:t>Empty if/while statements.</a:t>
            </a:r>
            <a:endParaRPr sz="800">
              <a:solidFill>
                <a:srgbClr val="40485B"/>
              </a:solidFill>
              <a:highlight>
                <a:srgbClr val="FFFFFF"/>
              </a:highlight>
            </a:endParaRPr>
          </a:p>
          <a:p>
            <a:pPr indent="-279400" lvl="0" marL="457200" rtl="0" algn="l">
              <a:spcBef>
                <a:spcPts val="0"/>
              </a:spcBef>
              <a:spcAft>
                <a:spcPts val="0"/>
              </a:spcAft>
              <a:buClr>
                <a:srgbClr val="40485B"/>
              </a:buClr>
              <a:buSzPts val="800"/>
              <a:buChar char="●"/>
            </a:pPr>
            <a:r>
              <a:rPr i="1" lang="en" sz="800">
                <a:solidFill>
                  <a:srgbClr val="40485B"/>
                </a:solidFill>
                <a:highlight>
                  <a:srgbClr val="FFFFFF"/>
                </a:highlight>
              </a:rPr>
              <a:t>Overcomplicated expressions</a:t>
            </a:r>
            <a:r>
              <a:rPr lang="en" sz="800">
                <a:solidFill>
                  <a:srgbClr val="40485B"/>
                </a:solidFill>
                <a:highlight>
                  <a:srgbClr val="FFFFFF"/>
                </a:highlight>
              </a:rPr>
              <a:t>—Unnecessary if statements, for loops that could be while loops.</a:t>
            </a:r>
            <a:endParaRPr sz="800">
              <a:solidFill>
                <a:srgbClr val="40485B"/>
              </a:solidFill>
              <a:highlight>
                <a:srgbClr val="FFFFFF"/>
              </a:highlight>
            </a:endParaRPr>
          </a:p>
          <a:p>
            <a:pPr indent="-279400" lvl="0" marL="457200" rtl="0" algn="l">
              <a:spcBef>
                <a:spcPts val="0"/>
              </a:spcBef>
              <a:spcAft>
                <a:spcPts val="0"/>
              </a:spcAft>
              <a:buClr>
                <a:srgbClr val="40485B"/>
              </a:buClr>
              <a:buSzPts val="800"/>
              <a:buChar char="●"/>
            </a:pPr>
            <a:r>
              <a:rPr i="1" lang="en" sz="800">
                <a:solidFill>
                  <a:srgbClr val="40485B"/>
                </a:solidFill>
                <a:highlight>
                  <a:srgbClr val="FFFFFF"/>
                </a:highlight>
              </a:rPr>
              <a:t>Suboptimal code</a:t>
            </a:r>
            <a:r>
              <a:rPr lang="en" sz="800">
                <a:solidFill>
                  <a:srgbClr val="40485B"/>
                </a:solidFill>
                <a:highlight>
                  <a:srgbClr val="FFFFFF"/>
                </a:highlight>
              </a:rPr>
              <a:t>—Wasteful String/StringBuffer usage.</a:t>
            </a:r>
            <a:endParaRPr sz="800">
              <a:solidFill>
                <a:srgbClr val="40485B"/>
              </a:solidFill>
              <a:highlight>
                <a:srgbClr val="FFFFFF"/>
              </a:highlight>
            </a:endParaRPr>
          </a:p>
          <a:p>
            <a:pPr indent="-279400" lvl="0" marL="457200" rtl="0" algn="l">
              <a:spcBef>
                <a:spcPts val="0"/>
              </a:spcBef>
              <a:spcAft>
                <a:spcPts val="0"/>
              </a:spcAft>
              <a:buClr>
                <a:srgbClr val="40485B"/>
              </a:buClr>
              <a:buSzPts val="800"/>
              <a:buChar char="●"/>
            </a:pPr>
            <a:r>
              <a:rPr lang="en" sz="800">
                <a:solidFill>
                  <a:srgbClr val="40485B"/>
                </a:solidFill>
                <a:highlight>
                  <a:srgbClr val="FFFFFF"/>
                </a:highlight>
              </a:rPr>
              <a:t>Classes with high Cyclomatic Complexity measurements.</a:t>
            </a:r>
            <a:endParaRPr sz="800">
              <a:solidFill>
                <a:srgbClr val="40485B"/>
              </a:solidFill>
              <a:highlight>
                <a:srgbClr val="FFFFFF"/>
              </a:highlight>
            </a:endParaRPr>
          </a:p>
          <a:p>
            <a:pPr indent="-279400" lvl="0" marL="457200" rtl="0" algn="l">
              <a:spcBef>
                <a:spcPts val="0"/>
              </a:spcBef>
              <a:spcAft>
                <a:spcPts val="0"/>
              </a:spcAft>
              <a:buClr>
                <a:srgbClr val="40485B"/>
              </a:buClr>
              <a:buSzPts val="800"/>
              <a:buChar char="●"/>
            </a:pPr>
            <a:r>
              <a:rPr i="1" lang="en" sz="800">
                <a:solidFill>
                  <a:srgbClr val="40485B"/>
                </a:solidFill>
                <a:highlight>
                  <a:srgbClr val="FFFFFF"/>
                </a:highlight>
              </a:rPr>
              <a:t>Duplicate code</a:t>
            </a:r>
            <a:r>
              <a:rPr lang="en" sz="800">
                <a:solidFill>
                  <a:srgbClr val="40485B"/>
                </a:solidFill>
                <a:highlight>
                  <a:srgbClr val="FFFFFF"/>
                </a:highlight>
              </a:rPr>
              <a:t>—Copied/pasted code can mean copied/pasted bugs, and decreases maintainability.</a:t>
            </a:r>
            <a:endParaRPr sz="800">
              <a:solidFill>
                <a:srgbClr val="40485B"/>
              </a:solidFill>
              <a:highlight>
                <a:srgbClr val="FFFFFF"/>
              </a:highlight>
            </a:endParaRPr>
          </a:p>
          <a:p>
            <a:pPr indent="0" lvl="0" marL="0" rtl="0" algn="l">
              <a:spcBef>
                <a:spcPts val="1200"/>
              </a:spcBef>
              <a:spcAft>
                <a:spcPts val="0"/>
              </a:spcAft>
              <a:buNone/>
            </a:pPr>
            <a:r>
              <a:rPr lang="en" sz="1200">
                <a:solidFill>
                  <a:srgbClr val="FF0000"/>
                </a:solidFill>
                <a:highlight>
                  <a:srgbClr val="FFFFFF"/>
                </a:highlight>
              </a:rPr>
              <a:t>All PMD violations with priority level 1 (most severe) and 2 are required to be fixed</a:t>
            </a:r>
            <a:endParaRPr sz="800">
              <a:solidFill>
                <a:srgbClr val="FF0000"/>
              </a:solidFill>
              <a:highlight>
                <a:srgbClr val="FFFFFF"/>
              </a:highlight>
            </a:endParaRPr>
          </a:p>
          <a:p>
            <a:pPr indent="0" lvl="0" marL="0" rtl="0" algn="l">
              <a:spcBef>
                <a:spcPts val="1200"/>
              </a:spcBef>
              <a:spcAft>
                <a:spcPts val="0"/>
              </a:spcAft>
              <a:buNone/>
            </a:pPr>
            <a:r>
              <a:t/>
            </a:r>
            <a:endParaRPr sz="800">
              <a:solidFill>
                <a:srgbClr val="40485B"/>
              </a:solidFill>
              <a:highlight>
                <a:srgbClr val="FFFFFF"/>
              </a:highlight>
            </a:endParaRPr>
          </a:p>
          <a:p>
            <a:pPr indent="0" lvl="0" marL="0" rtl="0" algn="l">
              <a:spcBef>
                <a:spcPts val="1200"/>
              </a:spcBef>
              <a:spcAft>
                <a:spcPts val="0"/>
              </a:spcAft>
              <a:buNone/>
            </a:pPr>
            <a:r>
              <a:rPr b="1" lang="en" sz="800">
                <a:solidFill>
                  <a:srgbClr val="40485B"/>
                </a:solidFill>
                <a:highlight>
                  <a:srgbClr val="FFFFFF"/>
                </a:highlight>
              </a:rPr>
              <a:t>set the plugin in the section of your POM as below:</a:t>
            </a:r>
            <a:endParaRPr b="1" sz="800">
              <a:solidFill>
                <a:srgbClr val="40485B"/>
              </a:solidFill>
              <a:highlight>
                <a:srgbClr val="FFFFFF"/>
              </a:highlight>
            </a:endParaRPr>
          </a:p>
          <a:p>
            <a:pPr indent="0" lvl="0" marL="0" rtl="0" algn="l">
              <a:spcBef>
                <a:spcPts val="1200"/>
              </a:spcBef>
              <a:spcAft>
                <a:spcPts val="0"/>
              </a:spcAft>
              <a:buNone/>
            </a:pPr>
            <a:r>
              <a:t/>
            </a:r>
            <a:endParaRPr b="1" sz="800">
              <a:solidFill>
                <a:srgbClr val="40485B"/>
              </a:solidFill>
              <a:highlight>
                <a:srgbClr val="FFFFFF"/>
              </a:highlight>
            </a:endParaRPr>
          </a:p>
          <a:p>
            <a:pPr indent="0" lvl="0" marL="0" rtl="0" algn="l">
              <a:spcBef>
                <a:spcPts val="1200"/>
              </a:spcBef>
              <a:spcAft>
                <a:spcPts val="0"/>
              </a:spcAft>
              <a:buNone/>
            </a:pPr>
            <a:r>
              <a:rPr lang="en" sz="1200">
                <a:solidFill>
                  <a:srgbClr val="40485B"/>
                </a:solidFill>
                <a:highlight>
                  <a:srgbClr val="FFFFFF"/>
                </a:highlight>
              </a:rPr>
              <a:t>PMD Java rules: </a:t>
            </a:r>
            <a:r>
              <a:rPr lang="en" sz="1200">
                <a:solidFill>
                  <a:srgbClr val="095EAB"/>
                </a:solidFill>
                <a:highlight>
                  <a:srgbClr val="FFFFFF"/>
                </a:highlight>
                <a:uFill>
                  <a:noFill/>
                </a:uFill>
                <a:hlinkClick r:id="rId3"/>
              </a:rPr>
              <a:t>https://pmd.github.io/latest/pmd_rules_java.html</a:t>
            </a:r>
            <a:endParaRPr b="1" sz="800">
              <a:solidFill>
                <a:srgbClr val="40485B"/>
              </a:solidFill>
              <a:highlight>
                <a:srgbClr val="FFFFFF"/>
              </a:highlight>
            </a:endParaRPr>
          </a:p>
          <a:p>
            <a:pPr indent="0" lvl="0" marL="0" rtl="0" algn="l">
              <a:spcBef>
                <a:spcPts val="1200"/>
              </a:spcBef>
              <a:spcAft>
                <a:spcPts val="1600"/>
              </a:spcAft>
              <a:buNone/>
            </a:pPr>
            <a:r>
              <a:t/>
            </a:r>
            <a:endParaRPr sz="1400"/>
          </a:p>
        </p:txBody>
      </p:sp>
      <p:sp>
        <p:nvSpPr>
          <p:cNvPr id="82" name="Google Shape;82;p17"/>
          <p:cNvSpPr txBox="1"/>
          <p:nvPr/>
        </p:nvSpPr>
        <p:spPr>
          <a:xfrm>
            <a:off x="4191000" y="228600"/>
            <a:ext cx="47529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&lt;project&gt;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&lt;build&gt;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&lt;plugins&gt;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&lt;plugin&gt;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&lt;groupId&gt;org.apache.maven.plugins&lt;/groupId&gt;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&lt;artifactId&gt;maven-pmd-plugin&lt;/artifactId&gt;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&lt;version&gt;3.13.0&lt;/version&gt;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&lt;configuration&gt;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&lt;failOnViolation&gt;true&lt;/failOnViolation&gt;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&lt;failurePriority&gt;2&lt;/failurePriority&gt;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&lt;maxAllowedViolations&gt;0&lt;/maxAllowedViolations&gt;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&lt;printFailingErrors&gt;true&lt;/printFailingErrors&gt;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&lt;/configuration&gt;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&lt;executions&gt;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&lt;execution&gt;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&lt;goals&gt;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&lt;goal&gt;check&lt;/goal&gt;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&lt;/goals&gt;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&lt;/execution&gt;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&lt;/executions&gt;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&lt;/plugin&gt;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&lt;/plugins&gt;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&lt;/build&gt;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a:t>
            </a:r>
            <a:endParaRPr sz="800">
              <a:solidFill>
                <a:srgbClr val="333333"/>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&lt;/project&gt;</a:t>
            </a:r>
            <a:endParaRPr sz="800">
              <a:solidFill>
                <a:srgbClr val="333333"/>
              </a:solidFill>
              <a:highlight>
                <a:srgbClr val="F6F8FA"/>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159300" y="-12175"/>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700">
                <a:solidFill>
                  <a:srgbClr val="40485B"/>
                </a:solidFill>
                <a:highlight>
                  <a:srgbClr val="FFFFFF"/>
                </a:highlight>
              </a:rPr>
              <a:t>FindBugs </a:t>
            </a:r>
            <a:r>
              <a:rPr b="1" lang="en" sz="1700">
                <a:solidFill>
                  <a:srgbClr val="40485B"/>
                </a:solidFill>
                <a:highlight>
                  <a:schemeClr val="lt1"/>
                </a:highlight>
              </a:rPr>
              <a:t>POM setting</a:t>
            </a:r>
            <a:endParaRPr b="1" sz="1700">
              <a:solidFill>
                <a:srgbClr val="40485B"/>
              </a:solidFill>
              <a:highlight>
                <a:srgbClr val="FFFFFF"/>
              </a:highlight>
            </a:endParaRPr>
          </a:p>
          <a:p>
            <a:pPr indent="0" lvl="0" marL="0" rtl="0" algn="l">
              <a:lnSpc>
                <a:spcPct val="115000"/>
              </a:lnSpc>
              <a:spcBef>
                <a:spcPts val="1200"/>
              </a:spcBef>
              <a:spcAft>
                <a:spcPts val="0"/>
              </a:spcAft>
              <a:buNone/>
            </a:pPr>
            <a:r>
              <a:t/>
            </a:r>
            <a:endParaRPr sz="1100"/>
          </a:p>
          <a:p>
            <a:pPr indent="0" lvl="0" marL="0" rtl="0" algn="l">
              <a:lnSpc>
                <a:spcPct val="125000"/>
              </a:lnSpc>
              <a:spcBef>
                <a:spcPts val="1800"/>
              </a:spcBef>
              <a:spcAft>
                <a:spcPts val="0"/>
              </a:spcAft>
              <a:buNone/>
            </a:pPr>
            <a:r>
              <a:t/>
            </a:r>
            <a:endParaRPr b="1" sz="1700">
              <a:solidFill>
                <a:srgbClr val="40485B"/>
              </a:solidFill>
              <a:highlight>
                <a:srgbClr val="FFFFFF"/>
              </a:highlight>
            </a:endParaRPr>
          </a:p>
          <a:p>
            <a:pPr indent="0" lvl="0" marL="0" rtl="0" algn="l">
              <a:lnSpc>
                <a:spcPct val="125000"/>
              </a:lnSpc>
              <a:spcBef>
                <a:spcPts val="1800"/>
              </a:spcBef>
              <a:spcAft>
                <a:spcPts val="0"/>
              </a:spcAft>
              <a:buNone/>
            </a:pPr>
            <a:r>
              <a:t/>
            </a:r>
            <a:endParaRPr b="1" sz="1700">
              <a:solidFill>
                <a:srgbClr val="40485B"/>
              </a:solidFill>
              <a:highlight>
                <a:srgbClr val="FFFFFF"/>
              </a:highlight>
            </a:endParaRPr>
          </a:p>
          <a:p>
            <a:pPr indent="0" lvl="0" marL="0" rtl="0" algn="l">
              <a:spcBef>
                <a:spcPts val="1200"/>
              </a:spcBef>
              <a:spcAft>
                <a:spcPts val="0"/>
              </a:spcAft>
              <a:buNone/>
            </a:pPr>
            <a:r>
              <a:t/>
            </a:r>
            <a:endParaRPr/>
          </a:p>
        </p:txBody>
      </p:sp>
      <p:sp>
        <p:nvSpPr>
          <p:cNvPr id="88" name="Google Shape;88;p18"/>
          <p:cNvSpPr txBox="1"/>
          <p:nvPr>
            <p:ph idx="1" type="body"/>
          </p:nvPr>
        </p:nvSpPr>
        <p:spPr>
          <a:xfrm>
            <a:off x="223150" y="650650"/>
            <a:ext cx="3628800" cy="34164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200">
                <a:solidFill>
                  <a:srgbClr val="40485B"/>
                </a:solidFill>
                <a:highlight>
                  <a:srgbClr val="FFFFFF"/>
                </a:highlight>
              </a:rPr>
              <a:t>FindBugs uses static analysis to inspect Java bytecode for occurrences of bug patterns.</a:t>
            </a:r>
            <a:endParaRPr sz="800">
              <a:solidFill>
                <a:srgbClr val="40485B"/>
              </a:solidFill>
              <a:highlight>
                <a:srgbClr val="FFFFFF"/>
              </a:highlight>
            </a:endParaRPr>
          </a:p>
          <a:p>
            <a:pPr indent="0" lvl="0" marL="0" rtl="0" algn="l">
              <a:spcBef>
                <a:spcPts val="1200"/>
              </a:spcBef>
              <a:spcAft>
                <a:spcPts val="0"/>
              </a:spcAft>
              <a:buNone/>
            </a:pPr>
            <a:r>
              <a:rPr lang="en" sz="1200">
                <a:solidFill>
                  <a:srgbClr val="FF0000"/>
                </a:solidFill>
                <a:highlight>
                  <a:srgbClr val="FFFFFF"/>
                </a:highlight>
              </a:rPr>
              <a:t>All FindBugs warnings are required to be fixed</a:t>
            </a:r>
            <a:endParaRPr sz="800">
              <a:solidFill>
                <a:srgbClr val="FF0000"/>
              </a:solidFill>
              <a:highlight>
                <a:srgbClr val="FFFFFF"/>
              </a:highlight>
            </a:endParaRPr>
          </a:p>
          <a:p>
            <a:pPr indent="0" lvl="0" marL="0" rtl="0" algn="l">
              <a:spcBef>
                <a:spcPts val="1200"/>
              </a:spcBef>
              <a:spcAft>
                <a:spcPts val="0"/>
              </a:spcAft>
              <a:buNone/>
            </a:pPr>
            <a:r>
              <a:t/>
            </a:r>
            <a:endParaRPr sz="800">
              <a:solidFill>
                <a:srgbClr val="40485B"/>
              </a:solidFill>
              <a:highlight>
                <a:srgbClr val="FFFFFF"/>
              </a:highlight>
            </a:endParaRPr>
          </a:p>
          <a:p>
            <a:pPr indent="0" lvl="0" marL="0" rtl="0" algn="l">
              <a:spcBef>
                <a:spcPts val="1200"/>
              </a:spcBef>
              <a:spcAft>
                <a:spcPts val="0"/>
              </a:spcAft>
              <a:buNone/>
            </a:pPr>
            <a:r>
              <a:rPr b="1" lang="en" sz="800">
                <a:solidFill>
                  <a:srgbClr val="40485B"/>
                </a:solidFill>
                <a:highlight>
                  <a:srgbClr val="FFFFFF"/>
                </a:highlight>
              </a:rPr>
              <a:t>set the plugin in the section of your POM as below:</a:t>
            </a:r>
            <a:endParaRPr b="1" sz="800">
              <a:solidFill>
                <a:srgbClr val="40485B"/>
              </a:solidFill>
              <a:highlight>
                <a:srgbClr val="FFFFFF"/>
              </a:highlight>
            </a:endParaRPr>
          </a:p>
          <a:p>
            <a:pPr indent="0" lvl="0" marL="0" rtl="0" algn="l">
              <a:spcBef>
                <a:spcPts val="1200"/>
              </a:spcBef>
              <a:spcAft>
                <a:spcPts val="0"/>
              </a:spcAft>
              <a:buNone/>
            </a:pPr>
            <a:r>
              <a:t/>
            </a:r>
            <a:endParaRPr b="1" sz="800">
              <a:solidFill>
                <a:srgbClr val="40485B"/>
              </a:solidFill>
              <a:highlight>
                <a:srgbClr val="FFFFFF"/>
              </a:highlight>
            </a:endParaRPr>
          </a:p>
          <a:p>
            <a:pPr indent="0" lvl="0" marL="0" rtl="0" algn="l">
              <a:spcBef>
                <a:spcPts val="1200"/>
              </a:spcBef>
              <a:spcAft>
                <a:spcPts val="0"/>
              </a:spcAft>
              <a:buNone/>
            </a:pPr>
            <a:r>
              <a:rPr lang="en" sz="1200">
                <a:solidFill>
                  <a:srgbClr val="40485B"/>
                </a:solidFill>
                <a:highlight>
                  <a:srgbClr val="FFFFFF"/>
                </a:highlight>
              </a:rPr>
              <a:t>FindBugs Bug descriptor: </a:t>
            </a:r>
            <a:r>
              <a:rPr lang="en" sz="1200">
                <a:solidFill>
                  <a:srgbClr val="095EAB"/>
                </a:solidFill>
                <a:highlight>
                  <a:srgbClr val="FFFFFF"/>
                </a:highlight>
                <a:uFill>
                  <a:noFill/>
                </a:uFill>
                <a:hlinkClick r:id="rId3"/>
              </a:rPr>
              <a:t>http://findbugs.sourceforge.net/bugDescriptions.html</a:t>
            </a:r>
            <a:endParaRPr b="1" sz="800">
              <a:solidFill>
                <a:srgbClr val="40485B"/>
              </a:solidFill>
              <a:highlight>
                <a:srgbClr val="FFFFFF"/>
              </a:highlight>
            </a:endParaRPr>
          </a:p>
          <a:p>
            <a:pPr indent="0" lvl="0" marL="0" rtl="0" algn="l">
              <a:spcBef>
                <a:spcPts val="1200"/>
              </a:spcBef>
              <a:spcAft>
                <a:spcPts val="1600"/>
              </a:spcAft>
              <a:buNone/>
            </a:pPr>
            <a:r>
              <a:t/>
            </a:r>
            <a:endParaRPr sz="1400"/>
          </a:p>
        </p:txBody>
      </p:sp>
      <p:sp>
        <p:nvSpPr>
          <p:cNvPr id="89" name="Google Shape;89;p18"/>
          <p:cNvSpPr txBox="1"/>
          <p:nvPr/>
        </p:nvSpPr>
        <p:spPr>
          <a:xfrm>
            <a:off x="4437150" y="838200"/>
            <a:ext cx="513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33333"/>
                </a:solidFill>
                <a:highlight>
                  <a:srgbClr val="F6F8FA"/>
                </a:highlight>
                <a:latin typeface="Courier New"/>
                <a:ea typeface="Courier New"/>
                <a:cs typeface="Courier New"/>
                <a:sym typeface="Courier New"/>
              </a:rPr>
              <a:t>&lt;project&gt;</a:t>
            </a:r>
            <a:endParaRPr sz="9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333333"/>
                </a:solidFill>
                <a:highlight>
                  <a:srgbClr val="F6F8FA"/>
                </a:highlight>
                <a:latin typeface="Courier New"/>
                <a:ea typeface="Courier New"/>
                <a:cs typeface="Courier New"/>
                <a:sym typeface="Courier New"/>
              </a:rPr>
              <a:t>  ...</a:t>
            </a:r>
            <a:endParaRPr sz="9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333333"/>
                </a:solidFill>
                <a:highlight>
                  <a:srgbClr val="F6F8FA"/>
                </a:highlight>
                <a:latin typeface="Courier New"/>
                <a:ea typeface="Courier New"/>
                <a:cs typeface="Courier New"/>
                <a:sym typeface="Courier New"/>
              </a:rPr>
              <a:t>  &lt;build&gt;</a:t>
            </a:r>
            <a:endParaRPr sz="9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333333"/>
                </a:solidFill>
                <a:highlight>
                  <a:srgbClr val="F6F8FA"/>
                </a:highlight>
                <a:latin typeface="Courier New"/>
                <a:ea typeface="Courier New"/>
                <a:cs typeface="Courier New"/>
                <a:sym typeface="Courier New"/>
              </a:rPr>
              <a:t>      &lt;plugins&gt;</a:t>
            </a:r>
            <a:endParaRPr sz="9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333333"/>
                </a:solidFill>
                <a:highlight>
                  <a:srgbClr val="F6F8FA"/>
                </a:highlight>
                <a:latin typeface="Courier New"/>
                <a:ea typeface="Courier New"/>
                <a:cs typeface="Courier New"/>
                <a:sym typeface="Courier New"/>
              </a:rPr>
              <a:t>          &lt;plugin&gt;</a:t>
            </a:r>
            <a:endParaRPr sz="9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333333"/>
                </a:solidFill>
                <a:highlight>
                  <a:srgbClr val="F6F8FA"/>
                </a:highlight>
                <a:latin typeface="Courier New"/>
                <a:ea typeface="Courier New"/>
                <a:cs typeface="Courier New"/>
                <a:sym typeface="Courier New"/>
              </a:rPr>
              <a:t>              &lt;groupId&gt;org.codehaus.mojo&lt;/groupId&gt;</a:t>
            </a:r>
            <a:endParaRPr sz="9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333333"/>
                </a:solidFill>
                <a:highlight>
                  <a:srgbClr val="F6F8FA"/>
                </a:highlight>
                <a:latin typeface="Courier New"/>
                <a:ea typeface="Courier New"/>
                <a:cs typeface="Courier New"/>
                <a:sym typeface="Courier New"/>
              </a:rPr>
              <a:t>              &lt;artifactId&gt;findbugs-maven-plugin&lt;/artifactId&gt;</a:t>
            </a:r>
            <a:endParaRPr sz="9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333333"/>
                </a:solidFill>
                <a:highlight>
                  <a:srgbClr val="F6F8FA"/>
                </a:highlight>
                <a:latin typeface="Courier New"/>
                <a:ea typeface="Courier New"/>
                <a:cs typeface="Courier New"/>
                <a:sym typeface="Courier New"/>
              </a:rPr>
              <a:t>              &lt;version&gt;3.0.4&lt;/version&gt;</a:t>
            </a:r>
            <a:endParaRPr sz="9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333333"/>
                </a:solidFill>
                <a:highlight>
                  <a:srgbClr val="F6F8FA"/>
                </a:highlight>
                <a:latin typeface="Courier New"/>
                <a:ea typeface="Courier New"/>
                <a:cs typeface="Courier New"/>
                <a:sym typeface="Courier New"/>
              </a:rPr>
              <a:t>              &lt;configuration&gt;</a:t>
            </a:r>
            <a:endParaRPr sz="9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333333"/>
                </a:solidFill>
                <a:highlight>
                  <a:srgbClr val="F6F8FA"/>
                </a:highlight>
                <a:latin typeface="Courier New"/>
                <a:ea typeface="Courier New"/>
                <a:cs typeface="Courier New"/>
                <a:sym typeface="Courier New"/>
              </a:rPr>
              <a:t>                  &lt;failOnError&gt;true&lt;/failOnError&gt;</a:t>
            </a:r>
            <a:endParaRPr sz="9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333333"/>
                </a:solidFill>
                <a:highlight>
                  <a:srgbClr val="F6F8FA"/>
                </a:highlight>
                <a:latin typeface="Courier New"/>
                <a:ea typeface="Courier New"/>
                <a:cs typeface="Courier New"/>
                <a:sym typeface="Courier New"/>
              </a:rPr>
              <a:t>              &lt;/configuration&gt;</a:t>
            </a:r>
            <a:endParaRPr sz="9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333333"/>
                </a:solidFill>
                <a:highlight>
                  <a:srgbClr val="F6F8FA"/>
                </a:highlight>
                <a:latin typeface="Courier New"/>
                <a:ea typeface="Courier New"/>
                <a:cs typeface="Courier New"/>
                <a:sym typeface="Courier New"/>
              </a:rPr>
              <a:t>              &lt;executions&gt;</a:t>
            </a:r>
            <a:endParaRPr sz="9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333333"/>
                </a:solidFill>
                <a:highlight>
                  <a:srgbClr val="F6F8FA"/>
                </a:highlight>
                <a:latin typeface="Courier New"/>
                <a:ea typeface="Courier New"/>
                <a:cs typeface="Courier New"/>
                <a:sym typeface="Courier New"/>
              </a:rPr>
              <a:t>                  &lt;execution&gt;</a:t>
            </a:r>
            <a:endParaRPr sz="9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333333"/>
                </a:solidFill>
                <a:highlight>
                  <a:srgbClr val="F6F8FA"/>
                </a:highlight>
                <a:latin typeface="Courier New"/>
                <a:ea typeface="Courier New"/>
                <a:cs typeface="Courier New"/>
                <a:sym typeface="Courier New"/>
              </a:rPr>
              <a:t>                      &lt;goals&gt;</a:t>
            </a:r>
            <a:endParaRPr sz="9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333333"/>
                </a:solidFill>
                <a:highlight>
                  <a:srgbClr val="F6F8FA"/>
                </a:highlight>
                <a:latin typeface="Courier New"/>
                <a:ea typeface="Courier New"/>
                <a:cs typeface="Courier New"/>
                <a:sym typeface="Courier New"/>
              </a:rPr>
              <a:t>                          &lt;goal&gt;check&lt;/goal&gt;</a:t>
            </a:r>
            <a:endParaRPr sz="9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333333"/>
                </a:solidFill>
                <a:highlight>
                  <a:srgbClr val="F6F8FA"/>
                </a:highlight>
                <a:latin typeface="Courier New"/>
                <a:ea typeface="Courier New"/>
                <a:cs typeface="Courier New"/>
                <a:sym typeface="Courier New"/>
              </a:rPr>
              <a:t>                      &lt;/goals&gt;</a:t>
            </a:r>
            <a:endParaRPr sz="9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333333"/>
                </a:solidFill>
                <a:highlight>
                  <a:srgbClr val="F6F8FA"/>
                </a:highlight>
                <a:latin typeface="Courier New"/>
                <a:ea typeface="Courier New"/>
                <a:cs typeface="Courier New"/>
                <a:sym typeface="Courier New"/>
              </a:rPr>
              <a:t>                  &lt;/execution&gt;</a:t>
            </a:r>
            <a:endParaRPr sz="9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333333"/>
                </a:solidFill>
                <a:highlight>
                  <a:srgbClr val="F6F8FA"/>
                </a:highlight>
                <a:latin typeface="Courier New"/>
                <a:ea typeface="Courier New"/>
                <a:cs typeface="Courier New"/>
                <a:sym typeface="Courier New"/>
              </a:rPr>
              <a:t>              &lt;/executions&gt;</a:t>
            </a:r>
            <a:endParaRPr sz="9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333333"/>
                </a:solidFill>
                <a:highlight>
                  <a:srgbClr val="F6F8FA"/>
                </a:highlight>
                <a:latin typeface="Courier New"/>
                <a:ea typeface="Courier New"/>
                <a:cs typeface="Courier New"/>
                <a:sym typeface="Courier New"/>
              </a:rPr>
              <a:t>          &lt;/plugin&gt;</a:t>
            </a:r>
            <a:endParaRPr sz="9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333333"/>
                </a:solidFill>
                <a:highlight>
                  <a:srgbClr val="F6F8FA"/>
                </a:highlight>
                <a:latin typeface="Courier New"/>
                <a:ea typeface="Courier New"/>
                <a:cs typeface="Courier New"/>
                <a:sym typeface="Courier New"/>
              </a:rPr>
              <a:t>      &lt;/plugins&gt;</a:t>
            </a:r>
            <a:endParaRPr sz="9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333333"/>
                </a:solidFill>
                <a:highlight>
                  <a:srgbClr val="F6F8FA"/>
                </a:highlight>
                <a:latin typeface="Courier New"/>
                <a:ea typeface="Courier New"/>
                <a:cs typeface="Courier New"/>
                <a:sym typeface="Courier New"/>
              </a:rPr>
              <a:t>  &lt;/build&gt;</a:t>
            </a:r>
            <a:endParaRPr sz="9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333333"/>
                </a:solidFill>
                <a:highlight>
                  <a:srgbClr val="F6F8FA"/>
                </a:highlight>
                <a:latin typeface="Courier New"/>
                <a:ea typeface="Courier New"/>
                <a:cs typeface="Courier New"/>
                <a:sym typeface="Courier New"/>
              </a:rPr>
              <a:t>  ...</a:t>
            </a:r>
            <a:endParaRPr sz="900">
              <a:solidFill>
                <a:srgbClr val="333333"/>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en" sz="900">
                <a:solidFill>
                  <a:srgbClr val="333333"/>
                </a:solidFill>
                <a:highlight>
                  <a:srgbClr val="F6F8FA"/>
                </a:highlight>
                <a:latin typeface="Courier New"/>
                <a:ea typeface="Courier New"/>
                <a:cs typeface="Courier New"/>
                <a:sym typeface="Courier New"/>
              </a:rPr>
              <a:t>&lt;/project&gt;</a:t>
            </a:r>
            <a:endParaRPr sz="900">
              <a:solidFill>
                <a:srgbClr val="333333"/>
              </a:solidFill>
              <a:highlight>
                <a:srgbClr val="F6F8FA"/>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Sonarlint in IntelliJ</a:t>
            </a:r>
            <a:endParaRPr/>
          </a:p>
        </p:txBody>
      </p:sp>
      <p:sp>
        <p:nvSpPr>
          <p:cNvPr id="95" name="Google Shape;95;p19"/>
          <p:cNvSpPr txBox="1"/>
          <p:nvPr>
            <p:ph idx="1" type="body"/>
          </p:nvPr>
        </p:nvSpPr>
        <p:spPr>
          <a:xfrm>
            <a:off x="360425" y="1138550"/>
            <a:ext cx="3562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https://www.sonarlint.org/</a:t>
            </a:r>
            <a:endParaRPr/>
          </a:p>
          <a:p>
            <a:pPr indent="0" lvl="0" marL="0" rtl="0" algn="l">
              <a:spcBef>
                <a:spcPts val="1600"/>
              </a:spcBef>
              <a:spcAft>
                <a:spcPts val="0"/>
              </a:spcAft>
              <a:buNone/>
            </a:pPr>
            <a:r>
              <a:rPr lang="en" sz="1300"/>
              <a:t>To install sonarlint plugin to IntelliJ, install by below link:</a:t>
            </a:r>
            <a:endParaRPr sz="1500"/>
          </a:p>
          <a:p>
            <a:pPr indent="0" lvl="0" marL="0" rtl="0" algn="l">
              <a:spcBef>
                <a:spcPts val="1600"/>
              </a:spcBef>
              <a:spcAft>
                <a:spcPts val="0"/>
              </a:spcAft>
              <a:buNone/>
            </a:pPr>
            <a:r>
              <a:rPr lang="en" sz="1100" u="sng">
                <a:solidFill>
                  <a:schemeClr val="hlink"/>
                </a:solidFill>
                <a:hlinkClick r:id="rId4"/>
              </a:rPr>
              <a:t>https://plugins.jetbrains.com/plugin/7973-sonarlint</a:t>
            </a:r>
            <a:endParaRPr/>
          </a:p>
          <a:p>
            <a:pPr indent="0" lvl="0" marL="0" rtl="0" algn="l">
              <a:spcBef>
                <a:spcPts val="1600"/>
              </a:spcBef>
              <a:spcAft>
                <a:spcPts val="0"/>
              </a:spcAft>
              <a:buNone/>
            </a:pPr>
            <a:r>
              <a:rPr lang="en" sz="1300"/>
              <a:t>Run </a:t>
            </a:r>
            <a:r>
              <a:rPr lang="en" sz="1300"/>
              <a:t>Sonar lint: goto Analyzer-&gt;”Analyse all files with sonarlint”</a:t>
            </a:r>
            <a:endParaRPr sz="1300"/>
          </a:p>
          <a:p>
            <a:pPr indent="0" lvl="0" marL="0" rtl="0" algn="l">
              <a:spcBef>
                <a:spcPts val="1600"/>
              </a:spcBef>
              <a:spcAft>
                <a:spcPts val="0"/>
              </a:spcAft>
              <a:buClr>
                <a:schemeClr val="dk1"/>
              </a:buClr>
              <a:buSzPts val="1100"/>
              <a:buFont typeface="Arial"/>
              <a:buNone/>
            </a:pPr>
            <a:r>
              <a:rPr lang="en" sz="1300"/>
              <a:t>View SonarLint: in sonarlint windows, check each file and error description in parallel windows</a:t>
            </a:r>
            <a:endParaRPr sz="1300"/>
          </a:p>
          <a:p>
            <a:pPr indent="0" lvl="0" marL="0" rtl="0" algn="l">
              <a:spcBef>
                <a:spcPts val="1600"/>
              </a:spcBef>
              <a:spcAft>
                <a:spcPts val="1600"/>
              </a:spcAft>
              <a:buNone/>
            </a:pPr>
            <a:r>
              <a:t/>
            </a:r>
            <a:endParaRPr/>
          </a:p>
        </p:txBody>
      </p:sp>
      <p:pic>
        <p:nvPicPr>
          <p:cNvPr id="96" name="Google Shape;96;p19"/>
          <p:cNvPicPr preferRelativeResize="0"/>
          <p:nvPr/>
        </p:nvPicPr>
        <p:blipFill>
          <a:blip r:embed="rId5">
            <a:alphaModFix/>
          </a:blip>
          <a:stretch>
            <a:fillRect/>
          </a:stretch>
        </p:blipFill>
        <p:spPr>
          <a:xfrm>
            <a:off x="4139425" y="2640350"/>
            <a:ext cx="5004574" cy="2430700"/>
          </a:xfrm>
          <a:prstGeom prst="rect">
            <a:avLst/>
          </a:prstGeom>
          <a:noFill/>
          <a:ln>
            <a:noFill/>
          </a:ln>
        </p:spPr>
      </p:pic>
      <p:pic>
        <p:nvPicPr>
          <p:cNvPr id="97" name="Google Shape;97;p19"/>
          <p:cNvPicPr preferRelativeResize="0"/>
          <p:nvPr/>
        </p:nvPicPr>
        <p:blipFill>
          <a:blip r:embed="rId6">
            <a:alphaModFix/>
          </a:blip>
          <a:stretch>
            <a:fillRect/>
          </a:stretch>
        </p:blipFill>
        <p:spPr>
          <a:xfrm>
            <a:off x="4181150" y="0"/>
            <a:ext cx="4912327" cy="2197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159300" y="-12175"/>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700">
                <a:solidFill>
                  <a:srgbClr val="40485B"/>
                </a:solidFill>
                <a:highlight>
                  <a:srgbClr val="FFFFFF"/>
                </a:highlight>
              </a:rPr>
              <a:t>ESLint</a:t>
            </a:r>
            <a:endParaRPr b="1" sz="1700">
              <a:solidFill>
                <a:srgbClr val="40485B"/>
              </a:solidFill>
              <a:highlight>
                <a:srgbClr val="FFFFFF"/>
              </a:highlight>
            </a:endParaRPr>
          </a:p>
          <a:p>
            <a:pPr indent="0" lvl="0" marL="0" rtl="0" algn="l">
              <a:lnSpc>
                <a:spcPct val="115000"/>
              </a:lnSpc>
              <a:spcBef>
                <a:spcPts val="1200"/>
              </a:spcBef>
              <a:spcAft>
                <a:spcPts val="0"/>
              </a:spcAft>
              <a:buNone/>
            </a:pPr>
            <a:r>
              <a:t/>
            </a:r>
            <a:endParaRPr sz="1100"/>
          </a:p>
          <a:p>
            <a:pPr indent="0" lvl="0" marL="0" rtl="0" algn="l">
              <a:lnSpc>
                <a:spcPct val="125000"/>
              </a:lnSpc>
              <a:spcBef>
                <a:spcPts val="1800"/>
              </a:spcBef>
              <a:spcAft>
                <a:spcPts val="0"/>
              </a:spcAft>
              <a:buNone/>
            </a:pPr>
            <a:r>
              <a:t/>
            </a:r>
            <a:endParaRPr b="1" sz="1700">
              <a:solidFill>
                <a:srgbClr val="40485B"/>
              </a:solidFill>
              <a:highlight>
                <a:srgbClr val="FFFFFF"/>
              </a:highlight>
            </a:endParaRPr>
          </a:p>
          <a:p>
            <a:pPr indent="0" lvl="0" marL="0" rtl="0" algn="l">
              <a:lnSpc>
                <a:spcPct val="115000"/>
              </a:lnSpc>
              <a:spcBef>
                <a:spcPts val="1200"/>
              </a:spcBef>
              <a:spcAft>
                <a:spcPts val="0"/>
              </a:spcAft>
              <a:buNone/>
            </a:pPr>
            <a:r>
              <a:t/>
            </a:r>
            <a:endParaRPr sz="1100"/>
          </a:p>
          <a:p>
            <a:pPr indent="0" lvl="0" marL="0" rtl="0" algn="l">
              <a:lnSpc>
                <a:spcPct val="125000"/>
              </a:lnSpc>
              <a:spcBef>
                <a:spcPts val="1800"/>
              </a:spcBef>
              <a:spcAft>
                <a:spcPts val="0"/>
              </a:spcAft>
              <a:buNone/>
            </a:pPr>
            <a:r>
              <a:t/>
            </a:r>
            <a:endParaRPr b="1" sz="1700">
              <a:solidFill>
                <a:srgbClr val="40485B"/>
              </a:solidFill>
              <a:highlight>
                <a:srgbClr val="FFFFFF"/>
              </a:highlight>
            </a:endParaRPr>
          </a:p>
          <a:p>
            <a:pPr indent="0" lvl="0" marL="0" rtl="0" algn="l">
              <a:lnSpc>
                <a:spcPct val="125000"/>
              </a:lnSpc>
              <a:spcBef>
                <a:spcPts val="1800"/>
              </a:spcBef>
              <a:spcAft>
                <a:spcPts val="0"/>
              </a:spcAft>
              <a:buNone/>
            </a:pPr>
            <a:r>
              <a:t/>
            </a:r>
            <a:endParaRPr b="1" sz="1700">
              <a:solidFill>
                <a:srgbClr val="40485B"/>
              </a:solidFill>
              <a:highlight>
                <a:srgbClr val="FFFFFF"/>
              </a:highlight>
            </a:endParaRPr>
          </a:p>
          <a:p>
            <a:pPr indent="0" lvl="0" marL="0" rtl="0" algn="l">
              <a:spcBef>
                <a:spcPts val="1200"/>
              </a:spcBef>
              <a:spcAft>
                <a:spcPts val="0"/>
              </a:spcAft>
              <a:buNone/>
            </a:pPr>
            <a:r>
              <a:t/>
            </a:r>
            <a:endParaRPr/>
          </a:p>
        </p:txBody>
      </p:sp>
      <p:sp>
        <p:nvSpPr>
          <p:cNvPr id="103" name="Google Shape;103;p20"/>
          <p:cNvSpPr txBox="1"/>
          <p:nvPr>
            <p:ph idx="1" type="body"/>
          </p:nvPr>
        </p:nvSpPr>
        <p:spPr>
          <a:xfrm>
            <a:off x="223150" y="650650"/>
            <a:ext cx="3850200" cy="34164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900">
                <a:solidFill>
                  <a:srgbClr val="40485B"/>
                </a:solidFill>
                <a:highlight>
                  <a:srgbClr val="FFFFFF"/>
                </a:highlight>
              </a:rPr>
              <a:t>ESLint is a tool for identifying and reporting on patterns found in ECMAScript/JavaScript code, with the goal of making code more consistent and avoiding bugs.</a:t>
            </a:r>
            <a:endParaRPr sz="900">
              <a:solidFill>
                <a:srgbClr val="40485B"/>
              </a:solidFill>
              <a:highlight>
                <a:srgbClr val="FFFFFF"/>
              </a:highlight>
            </a:endParaRPr>
          </a:p>
          <a:p>
            <a:pPr indent="0" lvl="0" marL="0" rtl="0" algn="l">
              <a:lnSpc>
                <a:spcPct val="160000"/>
              </a:lnSpc>
              <a:spcBef>
                <a:spcPts val="0"/>
              </a:spcBef>
              <a:spcAft>
                <a:spcPts val="0"/>
              </a:spcAft>
              <a:buNone/>
            </a:pPr>
            <a:r>
              <a:rPr lang="en" sz="900">
                <a:solidFill>
                  <a:srgbClr val="40485B"/>
                </a:solidFill>
                <a:highlight>
                  <a:srgbClr val="FFFFFF"/>
                </a:highlight>
              </a:rPr>
              <a:t>eslint-plugin-vue is the official ESLint plugin for Vue.js.</a:t>
            </a:r>
            <a:endParaRPr sz="900">
              <a:solidFill>
                <a:srgbClr val="40485B"/>
              </a:solidFill>
              <a:highlight>
                <a:srgbClr val="FFFFFF"/>
              </a:highlight>
            </a:endParaRPr>
          </a:p>
          <a:p>
            <a:pPr indent="0" lvl="0" marL="0" rtl="0" algn="l">
              <a:lnSpc>
                <a:spcPct val="160000"/>
              </a:lnSpc>
              <a:spcBef>
                <a:spcPts val="0"/>
              </a:spcBef>
              <a:spcAft>
                <a:spcPts val="0"/>
              </a:spcAft>
              <a:buNone/>
            </a:pPr>
            <a:r>
              <a:rPr lang="en" sz="900">
                <a:solidFill>
                  <a:srgbClr val="40485B"/>
                </a:solidFill>
                <a:highlight>
                  <a:srgbClr val="FFFFFF"/>
                </a:highlight>
              </a:rPr>
              <a:t>EdgeGallery uses eslint-plugin-vue </a:t>
            </a:r>
            <a:r>
              <a:rPr lang="en" sz="900">
                <a:solidFill>
                  <a:srgbClr val="095EAB"/>
                </a:solidFill>
                <a:highlight>
                  <a:srgbClr val="FFFFFF"/>
                </a:highlight>
                <a:uFill>
                  <a:noFill/>
                </a:uFill>
                <a:hlinkClick r:id="rId3"/>
              </a:rPr>
              <a:t>base rules</a:t>
            </a:r>
            <a:r>
              <a:rPr lang="en" sz="900">
                <a:solidFill>
                  <a:srgbClr val="40485B"/>
                </a:solidFill>
                <a:highlight>
                  <a:srgbClr val="FFFFFF"/>
                </a:highlight>
              </a:rPr>
              <a:t>, </a:t>
            </a:r>
            <a:r>
              <a:rPr lang="en" sz="900">
                <a:solidFill>
                  <a:srgbClr val="095EAB"/>
                </a:solidFill>
                <a:highlight>
                  <a:srgbClr val="FFFFFF"/>
                </a:highlight>
                <a:uFill>
                  <a:noFill/>
                </a:uFill>
                <a:hlinkClick r:id="rId4"/>
              </a:rPr>
              <a:t>essential rules</a:t>
            </a:r>
            <a:r>
              <a:rPr lang="en" sz="900">
                <a:solidFill>
                  <a:srgbClr val="40485B"/>
                </a:solidFill>
                <a:highlight>
                  <a:srgbClr val="FFFFFF"/>
                </a:highlight>
              </a:rPr>
              <a:t> and </a:t>
            </a:r>
            <a:r>
              <a:rPr lang="en" sz="900">
                <a:solidFill>
                  <a:srgbClr val="095EAB"/>
                </a:solidFill>
                <a:highlight>
                  <a:srgbClr val="FFFFFF"/>
                </a:highlight>
                <a:uFill>
                  <a:noFill/>
                </a:uFill>
                <a:hlinkClick r:id="rId5"/>
              </a:rPr>
              <a:t>strongly-recommended rules</a:t>
            </a:r>
            <a:r>
              <a:rPr lang="en" sz="900">
                <a:solidFill>
                  <a:srgbClr val="40485B"/>
                </a:solidFill>
                <a:highlight>
                  <a:srgbClr val="FFFFFF"/>
                </a:highlight>
              </a:rPr>
              <a:t>.</a:t>
            </a:r>
            <a:endParaRPr sz="900">
              <a:solidFill>
                <a:srgbClr val="40485B"/>
              </a:solidFill>
              <a:highlight>
                <a:srgbClr val="FFFFFF"/>
              </a:highlight>
            </a:endParaRPr>
          </a:p>
          <a:p>
            <a:pPr indent="0" lvl="0" marL="0" rtl="0" algn="l">
              <a:spcBef>
                <a:spcPts val="1200"/>
              </a:spcBef>
              <a:spcAft>
                <a:spcPts val="0"/>
              </a:spcAft>
              <a:buNone/>
            </a:pPr>
            <a:r>
              <a:rPr lang="en" sz="900">
                <a:solidFill>
                  <a:srgbClr val="FF0000"/>
                </a:solidFill>
                <a:highlight>
                  <a:srgbClr val="FFFFFF"/>
                </a:highlight>
              </a:rPr>
              <a:t>All issues are required to be fixed</a:t>
            </a:r>
            <a:endParaRPr sz="500">
              <a:solidFill>
                <a:srgbClr val="FF0000"/>
              </a:solidFill>
              <a:highlight>
                <a:srgbClr val="FFFFFF"/>
              </a:highlight>
            </a:endParaRPr>
          </a:p>
          <a:p>
            <a:pPr indent="0" lvl="0" marL="0" rtl="0" algn="l">
              <a:spcBef>
                <a:spcPts val="1200"/>
              </a:spcBef>
              <a:spcAft>
                <a:spcPts val="0"/>
              </a:spcAft>
              <a:buNone/>
            </a:pPr>
            <a:r>
              <a:t/>
            </a:r>
            <a:endParaRPr sz="800">
              <a:solidFill>
                <a:srgbClr val="40485B"/>
              </a:solidFill>
              <a:highlight>
                <a:srgbClr val="FFFFFF"/>
              </a:highlight>
            </a:endParaRPr>
          </a:p>
          <a:p>
            <a:pPr indent="0" lvl="0" marL="0" rtl="0" algn="l">
              <a:spcBef>
                <a:spcPts val="1200"/>
              </a:spcBef>
              <a:spcAft>
                <a:spcPts val="0"/>
              </a:spcAft>
              <a:buNone/>
            </a:pPr>
            <a:r>
              <a:rPr lang="en" sz="1200">
                <a:solidFill>
                  <a:srgbClr val="40485B"/>
                </a:solidFill>
                <a:highlight>
                  <a:srgbClr val="FFFFFF"/>
                </a:highlight>
              </a:rPr>
              <a:t>To run ESLint, add the following content in your package.json file:</a:t>
            </a:r>
            <a:endParaRPr b="1" sz="800">
              <a:solidFill>
                <a:srgbClr val="40485B"/>
              </a:solidFill>
              <a:highlight>
                <a:srgbClr val="FFFFFF"/>
              </a:highlight>
            </a:endParaRPr>
          </a:p>
          <a:p>
            <a:pPr indent="0" lvl="0" marL="0" rtl="0" algn="l">
              <a:spcBef>
                <a:spcPts val="0"/>
              </a:spcBef>
              <a:spcAft>
                <a:spcPts val="0"/>
              </a:spcAft>
              <a:buNone/>
            </a:pPr>
            <a:r>
              <a:t/>
            </a:r>
            <a:endParaRPr b="1" sz="800">
              <a:solidFill>
                <a:srgbClr val="40485B"/>
              </a:solidFill>
              <a:highlight>
                <a:srgbClr val="FFFFFF"/>
              </a:highlight>
            </a:endParaRPr>
          </a:p>
          <a:p>
            <a:pPr indent="0" lvl="0" marL="0" rtl="0" algn="l">
              <a:lnSpc>
                <a:spcPct val="160000"/>
              </a:lnSpc>
              <a:spcBef>
                <a:spcPts val="0"/>
              </a:spcBef>
              <a:spcAft>
                <a:spcPts val="0"/>
              </a:spcAft>
              <a:buNone/>
            </a:pPr>
            <a:r>
              <a:rPr lang="en" sz="900">
                <a:solidFill>
                  <a:srgbClr val="40485B"/>
                </a:solidFill>
                <a:highlight>
                  <a:srgbClr val="FFFFFF"/>
                </a:highlight>
              </a:rPr>
              <a:t>To explicitly execute the ESLint and generate a report, execute the following CLI in your local development environme</a:t>
            </a:r>
            <a:r>
              <a:rPr lang="en" sz="1200">
                <a:solidFill>
                  <a:srgbClr val="40485B"/>
                </a:solidFill>
                <a:highlight>
                  <a:srgbClr val="FFFFFF"/>
                </a:highlight>
              </a:rPr>
              <a:t>nt:</a:t>
            </a:r>
            <a:endParaRPr sz="1200">
              <a:solidFill>
                <a:srgbClr val="40485B"/>
              </a:solidFill>
              <a:highlight>
                <a:srgbClr val="FFFFFF"/>
              </a:highlight>
            </a:endParaRPr>
          </a:p>
          <a:p>
            <a:pPr indent="0" lvl="0" marL="0" rtl="0" algn="l">
              <a:lnSpc>
                <a:spcPct val="160000"/>
              </a:lnSpc>
              <a:spcBef>
                <a:spcPts val="0"/>
              </a:spcBef>
              <a:spcAft>
                <a:spcPts val="0"/>
              </a:spcAft>
              <a:buNone/>
            </a:pPr>
            <a:r>
              <a:rPr lang="en" sz="1000">
                <a:solidFill>
                  <a:srgbClr val="333333"/>
                </a:solidFill>
                <a:highlight>
                  <a:srgbClr val="F6F8FA"/>
                </a:highlight>
                <a:latin typeface="Courier New"/>
                <a:ea typeface="Courier New"/>
                <a:cs typeface="Courier New"/>
                <a:sym typeface="Courier New"/>
              </a:rPr>
              <a:t>$ npm install</a:t>
            </a:r>
            <a:endParaRPr sz="1000">
              <a:solidFill>
                <a:srgbClr val="333333"/>
              </a:solidFill>
              <a:highlight>
                <a:srgbClr val="F6F8FA"/>
              </a:highlight>
              <a:latin typeface="Courier New"/>
              <a:ea typeface="Courier New"/>
              <a:cs typeface="Courier New"/>
              <a:sym typeface="Courier New"/>
            </a:endParaRPr>
          </a:p>
          <a:p>
            <a:pPr indent="0" lvl="0" marL="0" rtl="0" algn="l">
              <a:lnSpc>
                <a:spcPct val="160000"/>
              </a:lnSpc>
              <a:spcBef>
                <a:spcPts val="0"/>
              </a:spcBef>
              <a:spcAft>
                <a:spcPts val="0"/>
              </a:spcAft>
              <a:buNone/>
            </a:pPr>
            <a:r>
              <a:rPr lang="en" sz="1000">
                <a:solidFill>
                  <a:srgbClr val="333333"/>
                </a:solidFill>
                <a:highlight>
                  <a:srgbClr val="F6F8FA"/>
                </a:highlight>
                <a:latin typeface="Courier New"/>
                <a:ea typeface="Courier New"/>
                <a:cs typeface="Courier New"/>
                <a:sym typeface="Courier New"/>
              </a:rPr>
              <a:t>$ npm run esint</a:t>
            </a:r>
            <a:endParaRPr sz="1000">
              <a:solidFill>
                <a:srgbClr val="333333"/>
              </a:solidFill>
              <a:highlight>
                <a:srgbClr val="F6F8FA"/>
              </a:highlight>
              <a:latin typeface="Courier New"/>
              <a:ea typeface="Courier New"/>
              <a:cs typeface="Courier New"/>
              <a:sym typeface="Courier New"/>
            </a:endParaRPr>
          </a:p>
          <a:p>
            <a:pPr indent="0" lvl="0" marL="0" rtl="0" algn="l">
              <a:lnSpc>
                <a:spcPct val="160000"/>
              </a:lnSpc>
              <a:spcBef>
                <a:spcPts val="0"/>
              </a:spcBef>
              <a:spcAft>
                <a:spcPts val="0"/>
              </a:spcAft>
              <a:buNone/>
            </a:pPr>
            <a:r>
              <a:rPr b="1" lang="en" sz="1200">
                <a:solidFill>
                  <a:srgbClr val="40485B"/>
                </a:solidFill>
                <a:highlight>
                  <a:srgbClr val="FFFFFF"/>
                </a:highlight>
              </a:rPr>
              <a:t>Reference</a:t>
            </a:r>
            <a:endParaRPr b="1" sz="1200">
              <a:solidFill>
                <a:srgbClr val="40485B"/>
              </a:solidFill>
              <a:highlight>
                <a:srgbClr val="FFFFFF"/>
              </a:highlight>
            </a:endParaRPr>
          </a:p>
          <a:p>
            <a:pPr indent="0" lvl="0" marL="0" rtl="0" algn="l">
              <a:lnSpc>
                <a:spcPct val="160000"/>
              </a:lnSpc>
              <a:spcBef>
                <a:spcPts val="0"/>
              </a:spcBef>
              <a:spcAft>
                <a:spcPts val="0"/>
              </a:spcAft>
              <a:buNone/>
            </a:pPr>
            <a:r>
              <a:rPr lang="en" sz="1200">
                <a:solidFill>
                  <a:srgbClr val="40485B"/>
                </a:solidFill>
                <a:highlight>
                  <a:srgbClr val="FFFFFF"/>
                </a:highlight>
              </a:rPr>
              <a:t>eslint-plugin-vue rules: h</a:t>
            </a:r>
            <a:r>
              <a:rPr lang="en" sz="1200">
                <a:solidFill>
                  <a:srgbClr val="095EAB"/>
                </a:solidFill>
                <a:highlight>
                  <a:srgbClr val="FFFFFF"/>
                </a:highlight>
                <a:uFill>
                  <a:noFill/>
                </a:uFill>
                <a:hlinkClick r:id="rId6"/>
              </a:rPr>
              <a:t>ttps://eslint.vuejs.org/rules/</a:t>
            </a:r>
            <a:endParaRPr sz="1200">
              <a:solidFill>
                <a:srgbClr val="095EAB"/>
              </a:solidFill>
              <a:highlight>
                <a:srgbClr val="FFFFFF"/>
              </a:highlight>
            </a:endParaRPr>
          </a:p>
          <a:p>
            <a:pPr indent="0" lvl="0" marL="0" rtl="0" algn="l">
              <a:lnSpc>
                <a:spcPct val="160000"/>
              </a:lnSpc>
              <a:spcBef>
                <a:spcPts val="1200"/>
              </a:spcBef>
              <a:spcAft>
                <a:spcPts val="0"/>
              </a:spcAft>
              <a:buNone/>
            </a:pPr>
            <a:r>
              <a:t/>
            </a:r>
            <a:endParaRPr sz="1000">
              <a:solidFill>
                <a:srgbClr val="333333"/>
              </a:solidFill>
              <a:highlight>
                <a:srgbClr val="F6F8FA"/>
              </a:highlight>
              <a:latin typeface="Courier New"/>
              <a:ea typeface="Courier New"/>
              <a:cs typeface="Courier New"/>
              <a:sym typeface="Courier New"/>
            </a:endParaRPr>
          </a:p>
          <a:p>
            <a:pPr indent="0" lvl="0" marL="0" rtl="0" algn="l">
              <a:lnSpc>
                <a:spcPct val="160000"/>
              </a:lnSpc>
              <a:spcBef>
                <a:spcPts val="1200"/>
              </a:spcBef>
              <a:spcAft>
                <a:spcPts val="0"/>
              </a:spcAft>
              <a:buNone/>
            </a:pPr>
            <a:r>
              <a:t/>
            </a:r>
            <a:endParaRPr sz="1200">
              <a:solidFill>
                <a:srgbClr val="40485B"/>
              </a:solidFill>
              <a:highlight>
                <a:srgbClr val="FFFFFF"/>
              </a:highlight>
            </a:endParaRPr>
          </a:p>
          <a:p>
            <a:pPr indent="0" lvl="0" marL="0" rtl="0" algn="l">
              <a:spcBef>
                <a:spcPts val="1200"/>
              </a:spcBef>
              <a:spcAft>
                <a:spcPts val="0"/>
              </a:spcAft>
              <a:buNone/>
            </a:pPr>
            <a:r>
              <a:t/>
            </a:r>
            <a:endParaRPr sz="1100">
              <a:solidFill>
                <a:schemeClr val="dk1"/>
              </a:solidFill>
            </a:endParaRPr>
          </a:p>
          <a:p>
            <a:pPr indent="0" lvl="0" marL="0" rtl="0" algn="l">
              <a:spcBef>
                <a:spcPts val="300"/>
              </a:spcBef>
              <a:spcAft>
                <a:spcPts val="0"/>
              </a:spcAft>
              <a:buNone/>
            </a:pPr>
            <a:r>
              <a:t/>
            </a:r>
            <a:endParaRPr sz="1200">
              <a:solidFill>
                <a:srgbClr val="40485B"/>
              </a:solidFill>
              <a:highlight>
                <a:srgbClr val="FFFFFF"/>
              </a:highlight>
            </a:endParaRPr>
          </a:p>
          <a:p>
            <a:pPr indent="0" lvl="0" marL="0" rtl="0" algn="l">
              <a:spcBef>
                <a:spcPts val="1200"/>
              </a:spcBef>
              <a:spcAft>
                <a:spcPts val="1600"/>
              </a:spcAft>
              <a:buNone/>
            </a:pPr>
            <a:r>
              <a:t/>
            </a:r>
            <a:endParaRPr sz="1400"/>
          </a:p>
        </p:txBody>
      </p:sp>
      <p:sp>
        <p:nvSpPr>
          <p:cNvPr id="104" name="Google Shape;104;p20"/>
          <p:cNvSpPr txBox="1"/>
          <p:nvPr/>
        </p:nvSpPr>
        <p:spPr>
          <a:xfrm>
            <a:off x="4114800" y="152400"/>
            <a:ext cx="4772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"scripts": {</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"eslint": "eslint -f checkstyle --ext .js,.vue src -o eslint_result.xml"</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"devDependencies": {</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"eslint": "^5.16.0",</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"eslint-plugin-vue": "^5.2.3",</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"eslintConfig": {</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"root": true,</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"env": {</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"node": true</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"extends": [</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"plugin:vue/base",</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"plugin:vue/essential",</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"plugin:vue/strongly-recommended",</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"@vue/standard"</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"rules": {},</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"parserOptions": {</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"parser": "babel-eslint"</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  }</a:t>
            </a:r>
            <a:endParaRPr sz="800">
              <a:solidFill>
                <a:srgbClr val="333333"/>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a:t>
            </a:r>
            <a:endParaRPr sz="800">
              <a:solidFill>
                <a:srgbClr val="333333"/>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en" sz="800">
                <a:solidFill>
                  <a:srgbClr val="333333"/>
                </a:solidFill>
                <a:highlight>
                  <a:srgbClr val="F6F8FA"/>
                </a:highlight>
                <a:latin typeface="Courier New"/>
                <a:ea typeface="Courier New"/>
                <a:cs typeface="Courier New"/>
                <a:sym typeface="Courier New"/>
              </a:rPr>
              <a:t>...</a:t>
            </a:r>
            <a:endParaRPr sz="800">
              <a:solidFill>
                <a:srgbClr val="333333"/>
              </a:solidFill>
              <a:highlight>
                <a:srgbClr val="F6F8FA"/>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159300" y="-12175"/>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700">
                <a:solidFill>
                  <a:srgbClr val="40485B"/>
                </a:solidFill>
                <a:highlight>
                  <a:srgbClr val="FFFFFF"/>
                </a:highlight>
              </a:rPr>
              <a:t>golangci-lint</a:t>
            </a:r>
            <a:endParaRPr b="1" sz="1700">
              <a:solidFill>
                <a:srgbClr val="40485B"/>
              </a:solidFill>
              <a:highlight>
                <a:srgbClr val="FFFFFF"/>
              </a:highlight>
            </a:endParaRPr>
          </a:p>
          <a:p>
            <a:pPr indent="0" lvl="0" marL="0" rtl="0" algn="l">
              <a:lnSpc>
                <a:spcPct val="115000"/>
              </a:lnSpc>
              <a:spcBef>
                <a:spcPts val="1200"/>
              </a:spcBef>
              <a:spcAft>
                <a:spcPts val="0"/>
              </a:spcAft>
              <a:buNone/>
            </a:pPr>
            <a:r>
              <a:t/>
            </a:r>
            <a:endParaRPr sz="1100"/>
          </a:p>
          <a:p>
            <a:pPr indent="0" lvl="0" marL="0" rtl="0" algn="l">
              <a:lnSpc>
                <a:spcPct val="125000"/>
              </a:lnSpc>
              <a:spcBef>
                <a:spcPts val="1800"/>
              </a:spcBef>
              <a:spcAft>
                <a:spcPts val="0"/>
              </a:spcAft>
              <a:buNone/>
            </a:pPr>
            <a:r>
              <a:t/>
            </a:r>
            <a:endParaRPr b="1" sz="1700">
              <a:solidFill>
                <a:srgbClr val="40485B"/>
              </a:solidFill>
              <a:highlight>
                <a:srgbClr val="FFFFFF"/>
              </a:highlight>
            </a:endParaRPr>
          </a:p>
          <a:p>
            <a:pPr indent="0" lvl="0" marL="0" rtl="0" algn="l">
              <a:lnSpc>
                <a:spcPct val="115000"/>
              </a:lnSpc>
              <a:spcBef>
                <a:spcPts val="1200"/>
              </a:spcBef>
              <a:spcAft>
                <a:spcPts val="0"/>
              </a:spcAft>
              <a:buNone/>
            </a:pPr>
            <a:r>
              <a:t/>
            </a:r>
            <a:endParaRPr sz="1100"/>
          </a:p>
          <a:p>
            <a:pPr indent="0" lvl="0" marL="0" rtl="0" algn="l">
              <a:lnSpc>
                <a:spcPct val="125000"/>
              </a:lnSpc>
              <a:spcBef>
                <a:spcPts val="1800"/>
              </a:spcBef>
              <a:spcAft>
                <a:spcPts val="0"/>
              </a:spcAft>
              <a:buNone/>
            </a:pPr>
            <a:r>
              <a:t/>
            </a:r>
            <a:endParaRPr b="1" sz="1700">
              <a:solidFill>
                <a:srgbClr val="40485B"/>
              </a:solidFill>
              <a:highlight>
                <a:srgbClr val="FFFFFF"/>
              </a:highlight>
            </a:endParaRPr>
          </a:p>
          <a:p>
            <a:pPr indent="0" lvl="0" marL="0" rtl="0" algn="l">
              <a:lnSpc>
                <a:spcPct val="115000"/>
              </a:lnSpc>
              <a:spcBef>
                <a:spcPts val="1200"/>
              </a:spcBef>
              <a:spcAft>
                <a:spcPts val="0"/>
              </a:spcAft>
              <a:buNone/>
            </a:pPr>
            <a:r>
              <a:t/>
            </a:r>
            <a:endParaRPr sz="1100"/>
          </a:p>
          <a:p>
            <a:pPr indent="0" lvl="0" marL="0" rtl="0" algn="l">
              <a:lnSpc>
                <a:spcPct val="125000"/>
              </a:lnSpc>
              <a:spcBef>
                <a:spcPts val="1800"/>
              </a:spcBef>
              <a:spcAft>
                <a:spcPts val="0"/>
              </a:spcAft>
              <a:buNone/>
            </a:pPr>
            <a:r>
              <a:t/>
            </a:r>
            <a:endParaRPr b="1" sz="1700">
              <a:solidFill>
                <a:srgbClr val="40485B"/>
              </a:solidFill>
              <a:highlight>
                <a:srgbClr val="FFFFFF"/>
              </a:highlight>
            </a:endParaRPr>
          </a:p>
          <a:p>
            <a:pPr indent="0" lvl="0" marL="0" rtl="0" algn="l">
              <a:lnSpc>
                <a:spcPct val="125000"/>
              </a:lnSpc>
              <a:spcBef>
                <a:spcPts val="1800"/>
              </a:spcBef>
              <a:spcAft>
                <a:spcPts val="0"/>
              </a:spcAft>
              <a:buNone/>
            </a:pPr>
            <a:r>
              <a:t/>
            </a:r>
            <a:endParaRPr b="1" sz="1700">
              <a:solidFill>
                <a:srgbClr val="40485B"/>
              </a:solidFill>
              <a:highlight>
                <a:srgbClr val="FFFFFF"/>
              </a:highlight>
            </a:endParaRPr>
          </a:p>
          <a:p>
            <a:pPr indent="0" lvl="0" marL="0" rtl="0" algn="l">
              <a:spcBef>
                <a:spcPts val="1200"/>
              </a:spcBef>
              <a:spcAft>
                <a:spcPts val="0"/>
              </a:spcAft>
              <a:buNone/>
            </a:pPr>
            <a:r>
              <a:t/>
            </a:r>
            <a:endParaRPr/>
          </a:p>
        </p:txBody>
      </p:sp>
      <p:sp>
        <p:nvSpPr>
          <p:cNvPr id="110" name="Google Shape;110;p21"/>
          <p:cNvSpPr txBox="1"/>
          <p:nvPr>
            <p:ph idx="1" type="body"/>
          </p:nvPr>
        </p:nvSpPr>
        <p:spPr>
          <a:xfrm>
            <a:off x="223150" y="650650"/>
            <a:ext cx="6750600" cy="40977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t/>
            </a:r>
            <a:endParaRPr sz="800">
              <a:solidFill>
                <a:srgbClr val="40485B"/>
              </a:solidFill>
              <a:highlight>
                <a:srgbClr val="FFFFFF"/>
              </a:highlight>
            </a:endParaRPr>
          </a:p>
          <a:p>
            <a:pPr indent="0" lvl="0" marL="0" rtl="0" algn="l">
              <a:lnSpc>
                <a:spcPct val="160000"/>
              </a:lnSpc>
              <a:spcBef>
                <a:spcPts val="1200"/>
              </a:spcBef>
              <a:spcAft>
                <a:spcPts val="0"/>
              </a:spcAft>
              <a:buNone/>
            </a:pPr>
            <a:r>
              <a:rPr lang="en" sz="1200">
                <a:solidFill>
                  <a:srgbClr val="40485B"/>
                </a:solidFill>
                <a:highlight>
                  <a:srgbClr val="FFFFFF"/>
                </a:highlight>
              </a:rPr>
              <a:t>Install golangci-lint in your local development environment:</a:t>
            </a:r>
            <a:r>
              <a:rPr lang="en" sz="1000">
                <a:solidFill>
                  <a:srgbClr val="333333"/>
                </a:solidFill>
                <a:highlight>
                  <a:srgbClr val="F6F8FA"/>
                </a:highlight>
                <a:latin typeface="Courier New"/>
                <a:ea typeface="Courier New"/>
                <a:cs typeface="Courier New"/>
                <a:sym typeface="Courier New"/>
              </a:rPr>
              <a:t>$ curl -sSfL https://raw.githubusercontent.com/golangci/golangci-lint/master/install.sh | sh -s -- -b $(go env GOPATH)/bin v1.30.0</a:t>
            </a:r>
            <a:endParaRPr sz="1000">
              <a:solidFill>
                <a:srgbClr val="333333"/>
              </a:solidFill>
              <a:highlight>
                <a:srgbClr val="F6F8FA"/>
              </a:highlight>
              <a:latin typeface="Courier New"/>
              <a:ea typeface="Courier New"/>
              <a:cs typeface="Courier New"/>
              <a:sym typeface="Courier New"/>
            </a:endParaRPr>
          </a:p>
          <a:p>
            <a:pPr indent="0" lvl="0" marL="0" rtl="0" algn="l">
              <a:lnSpc>
                <a:spcPct val="160000"/>
              </a:lnSpc>
              <a:spcBef>
                <a:spcPts val="1200"/>
              </a:spcBef>
              <a:spcAft>
                <a:spcPts val="0"/>
              </a:spcAft>
              <a:buNone/>
            </a:pPr>
            <a:r>
              <a:rPr lang="en" sz="1200">
                <a:solidFill>
                  <a:srgbClr val="40485B"/>
                </a:solidFill>
                <a:highlight>
                  <a:srgbClr val="FFFFFF"/>
                </a:highlight>
              </a:rPr>
              <a:t>Go to the source code directory and run golangci-lint:</a:t>
            </a:r>
            <a:endParaRPr sz="1200">
              <a:solidFill>
                <a:srgbClr val="40485B"/>
              </a:solidFill>
              <a:highlight>
                <a:srgbClr val="FFFFFF"/>
              </a:highlight>
            </a:endParaRPr>
          </a:p>
          <a:p>
            <a:pPr indent="0" lvl="0" marL="0" rtl="0" algn="l">
              <a:spcBef>
                <a:spcPts val="1200"/>
              </a:spcBef>
              <a:spcAft>
                <a:spcPts val="0"/>
              </a:spcAft>
              <a:buNone/>
            </a:pPr>
            <a:r>
              <a:rPr lang="en" sz="1000">
                <a:solidFill>
                  <a:srgbClr val="333333"/>
                </a:solidFill>
                <a:highlight>
                  <a:srgbClr val="F6F8FA"/>
                </a:highlight>
                <a:latin typeface="Courier New"/>
                <a:ea typeface="Courier New"/>
                <a:cs typeface="Courier New"/>
                <a:sym typeface="Courier New"/>
              </a:rPr>
              <a:t>$ cd &lt;source_code_dir&gt;</a:t>
            </a:r>
            <a:endParaRPr sz="1000">
              <a:solidFill>
                <a:srgbClr val="333333"/>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rPr lang="en" sz="1000">
                <a:solidFill>
                  <a:srgbClr val="333333"/>
                </a:solidFill>
                <a:highlight>
                  <a:srgbClr val="F6F8FA"/>
                </a:highlight>
                <a:latin typeface="Courier New"/>
                <a:ea typeface="Courier New"/>
                <a:cs typeface="Courier New"/>
                <a:sym typeface="Courier New"/>
              </a:rPr>
              <a:t>$ golangci-lint run --out-format checkstyle &gt; golangci.xml</a:t>
            </a:r>
            <a:endParaRPr sz="1000">
              <a:solidFill>
                <a:srgbClr val="333333"/>
              </a:solidFill>
              <a:highlight>
                <a:srgbClr val="F6F8FA"/>
              </a:highlight>
              <a:latin typeface="Courier New"/>
              <a:ea typeface="Courier New"/>
              <a:cs typeface="Courier New"/>
              <a:sym typeface="Courier New"/>
            </a:endParaRPr>
          </a:p>
          <a:p>
            <a:pPr indent="0" lvl="0" marL="0" rtl="0" algn="l">
              <a:lnSpc>
                <a:spcPct val="125000"/>
              </a:lnSpc>
              <a:spcBef>
                <a:spcPts val="1800"/>
              </a:spcBef>
              <a:spcAft>
                <a:spcPts val="0"/>
              </a:spcAft>
              <a:buNone/>
            </a:pPr>
            <a:r>
              <a:rPr b="1" lang="en" sz="1200">
                <a:solidFill>
                  <a:srgbClr val="40485B"/>
                </a:solidFill>
                <a:highlight>
                  <a:srgbClr val="FFFFFF"/>
                </a:highlight>
              </a:rPr>
              <a:t>GoLand IDE</a:t>
            </a:r>
            <a:endParaRPr b="1" sz="1200">
              <a:solidFill>
                <a:srgbClr val="40485B"/>
              </a:solidFill>
              <a:highlight>
                <a:srgbClr val="FFFFFF"/>
              </a:highlight>
            </a:endParaRPr>
          </a:p>
          <a:p>
            <a:pPr indent="0" lvl="0" marL="0" rtl="0" algn="l">
              <a:lnSpc>
                <a:spcPct val="160000"/>
              </a:lnSpc>
              <a:spcBef>
                <a:spcPts val="1200"/>
              </a:spcBef>
              <a:spcAft>
                <a:spcPts val="0"/>
              </a:spcAft>
              <a:buNone/>
            </a:pPr>
            <a:r>
              <a:rPr lang="en" sz="1200">
                <a:solidFill>
                  <a:srgbClr val="FF0000"/>
                </a:solidFill>
                <a:highlight>
                  <a:srgbClr val="FFFFFF"/>
                </a:highlight>
              </a:rPr>
              <a:t>If you are using GoLand IDE, you can install and use the </a:t>
            </a:r>
            <a:r>
              <a:rPr lang="en" sz="1200">
                <a:solidFill>
                  <a:srgbClr val="FF0000"/>
                </a:solidFill>
                <a:highlight>
                  <a:srgbClr val="FFFFFF"/>
                </a:highlight>
                <a:uFill>
                  <a:noFill/>
                </a:uFill>
                <a:hlinkClick r:id="rId3"/>
              </a:rPr>
              <a:t>Go Linter plugin</a:t>
            </a:r>
            <a:r>
              <a:rPr lang="en" sz="1200">
                <a:solidFill>
                  <a:srgbClr val="FF0000"/>
                </a:solidFill>
                <a:highlight>
                  <a:srgbClr val="FFFFFF"/>
                </a:highlight>
              </a:rPr>
              <a:t> directly.</a:t>
            </a:r>
            <a:endParaRPr sz="1200">
              <a:solidFill>
                <a:srgbClr val="FF0000"/>
              </a:solidFill>
              <a:highlight>
                <a:srgbClr val="FFFFFF"/>
              </a:highlight>
            </a:endParaRPr>
          </a:p>
          <a:p>
            <a:pPr indent="0" lvl="0" marL="0" rtl="0" algn="l">
              <a:lnSpc>
                <a:spcPct val="160000"/>
              </a:lnSpc>
              <a:spcBef>
                <a:spcPts val="1200"/>
              </a:spcBef>
              <a:spcAft>
                <a:spcPts val="0"/>
              </a:spcAft>
              <a:buNone/>
            </a:pPr>
            <a:r>
              <a:rPr lang="en" sz="1200">
                <a:solidFill>
                  <a:srgbClr val="FF0000"/>
                </a:solidFill>
                <a:highlight>
                  <a:srgbClr val="FFFFFF"/>
                </a:highlight>
              </a:rPr>
              <a:t>Go format for checkstyle --- check with security team wheather it can be used alongwith of Go linter</a:t>
            </a:r>
            <a:endParaRPr sz="1200">
              <a:solidFill>
                <a:srgbClr val="FF0000"/>
              </a:solidFill>
              <a:highlight>
                <a:srgbClr val="FFFFFF"/>
              </a:highlight>
            </a:endParaRPr>
          </a:p>
          <a:p>
            <a:pPr indent="0" lvl="0" marL="0" rtl="0" algn="l">
              <a:spcBef>
                <a:spcPts val="1200"/>
              </a:spcBef>
              <a:spcAft>
                <a:spcPts val="0"/>
              </a:spcAft>
              <a:buNone/>
            </a:pPr>
            <a:r>
              <a:t/>
            </a:r>
            <a:endParaRPr sz="1200">
              <a:solidFill>
                <a:srgbClr val="40485B"/>
              </a:solidFill>
              <a:highlight>
                <a:srgbClr val="FFFFFF"/>
              </a:highlight>
            </a:endParaRPr>
          </a:p>
          <a:p>
            <a:pPr indent="0" lvl="0" marL="0" rtl="0" algn="l">
              <a:lnSpc>
                <a:spcPct val="160000"/>
              </a:lnSpc>
              <a:spcBef>
                <a:spcPts val="1200"/>
              </a:spcBef>
              <a:spcAft>
                <a:spcPts val="0"/>
              </a:spcAft>
              <a:buClr>
                <a:schemeClr val="dk1"/>
              </a:buClr>
              <a:buSzPts val="1100"/>
              <a:buFont typeface="Arial"/>
              <a:buNone/>
            </a:pPr>
            <a:r>
              <a:t/>
            </a:r>
            <a:endParaRPr sz="1200">
              <a:solidFill>
                <a:srgbClr val="40485B"/>
              </a:solidFill>
              <a:highlight>
                <a:srgbClr val="FFFFFF"/>
              </a:highlight>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300"/>
              </a:spcBef>
              <a:spcAft>
                <a:spcPts val="0"/>
              </a:spcAft>
              <a:buNone/>
            </a:pPr>
            <a:r>
              <a:t/>
            </a:r>
            <a:endParaRPr sz="1200">
              <a:solidFill>
                <a:srgbClr val="40485B"/>
              </a:solidFill>
              <a:highlight>
                <a:srgbClr val="FFFFFF"/>
              </a:highlight>
            </a:endParaRPr>
          </a:p>
          <a:p>
            <a:pPr indent="0" lvl="0" marL="0" rtl="0" algn="l">
              <a:spcBef>
                <a:spcPts val="1200"/>
              </a:spcBef>
              <a:spcAft>
                <a:spcPts val="0"/>
              </a:spcAft>
              <a:buNone/>
            </a:pPr>
            <a:r>
              <a:t/>
            </a:r>
            <a:endParaRPr b="1" sz="800">
              <a:solidFill>
                <a:srgbClr val="40485B"/>
              </a:solidFill>
              <a:highlight>
                <a:srgbClr val="FFFFFF"/>
              </a:highlight>
            </a:endParaRPr>
          </a:p>
          <a:p>
            <a:pPr indent="0" lvl="0" marL="0" rtl="0" algn="l">
              <a:lnSpc>
                <a:spcPct val="160000"/>
              </a:lnSpc>
              <a:spcBef>
                <a:spcPts val="1200"/>
              </a:spcBef>
              <a:spcAft>
                <a:spcPts val="0"/>
              </a:spcAft>
              <a:buNone/>
            </a:pPr>
            <a:r>
              <a:rPr lang="en" sz="900">
                <a:solidFill>
                  <a:srgbClr val="40485B"/>
                </a:solidFill>
                <a:highlight>
                  <a:srgbClr val="FFFFFF"/>
                </a:highlight>
              </a:rPr>
              <a:t>To explicitly execute the ESLint and generate a report, execute the following CLI in your local development environme</a:t>
            </a:r>
            <a:r>
              <a:rPr lang="en" sz="1200">
                <a:solidFill>
                  <a:srgbClr val="40485B"/>
                </a:solidFill>
                <a:highlight>
                  <a:srgbClr val="FFFFFF"/>
                </a:highlight>
              </a:rPr>
              <a:t>nt:</a:t>
            </a:r>
            <a:endParaRPr sz="1200">
              <a:solidFill>
                <a:srgbClr val="40485B"/>
              </a:solidFill>
              <a:highlight>
                <a:srgbClr val="FFFFFF"/>
              </a:highlight>
            </a:endParaRPr>
          </a:p>
          <a:p>
            <a:pPr indent="0" lvl="0" marL="0" rtl="0" algn="l">
              <a:lnSpc>
                <a:spcPct val="160000"/>
              </a:lnSpc>
              <a:spcBef>
                <a:spcPts val="1200"/>
              </a:spcBef>
              <a:spcAft>
                <a:spcPts val="0"/>
              </a:spcAft>
              <a:buNone/>
            </a:pPr>
            <a:r>
              <a:rPr lang="en" sz="1000">
                <a:solidFill>
                  <a:srgbClr val="333333"/>
                </a:solidFill>
                <a:highlight>
                  <a:srgbClr val="F6F8FA"/>
                </a:highlight>
                <a:latin typeface="Courier New"/>
                <a:ea typeface="Courier New"/>
                <a:cs typeface="Courier New"/>
                <a:sym typeface="Courier New"/>
              </a:rPr>
              <a:t>$ npm install</a:t>
            </a:r>
            <a:endParaRPr sz="1000">
              <a:solidFill>
                <a:srgbClr val="333333"/>
              </a:solidFill>
              <a:highlight>
                <a:srgbClr val="F6F8FA"/>
              </a:highlight>
              <a:latin typeface="Courier New"/>
              <a:ea typeface="Courier New"/>
              <a:cs typeface="Courier New"/>
              <a:sym typeface="Courier New"/>
            </a:endParaRPr>
          </a:p>
          <a:p>
            <a:pPr indent="0" lvl="0" marL="0" rtl="0" algn="l">
              <a:lnSpc>
                <a:spcPct val="160000"/>
              </a:lnSpc>
              <a:spcBef>
                <a:spcPts val="1200"/>
              </a:spcBef>
              <a:spcAft>
                <a:spcPts val="0"/>
              </a:spcAft>
              <a:buNone/>
            </a:pPr>
            <a:r>
              <a:rPr lang="en" sz="1000">
                <a:solidFill>
                  <a:srgbClr val="333333"/>
                </a:solidFill>
                <a:highlight>
                  <a:srgbClr val="F6F8FA"/>
                </a:highlight>
                <a:latin typeface="Courier New"/>
                <a:ea typeface="Courier New"/>
                <a:cs typeface="Courier New"/>
                <a:sym typeface="Courier New"/>
              </a:rPr>
              <a:t>$ npm run esint</a:t>
            </a:r>
            <a:endParaRPr sz="1000">
              <a:solidFill>
                <a:srgbClr val="333333"/>
              </a:solidFill>
              <a:highlight>
                <a:srgbClr val="F6F8FA"/>
              </a:highlight>
              <a:latin typeface="Courier New"/>
              <a:ea typeface="Courier New"/>
              <a:cs typeface="Courier New"/>
              <a:sym typeface="Courier New"/>
            </a:endParaRPr>
          </a:p>
          <a:p>
            <a:pPr indent="0" lvl="0" marL="0" rtl="0" algn="l">
              <a:lnSpc>
                <a:spcPct val="160000"/>
              </a:lnSpc>
              <a:spcBef>
                <a:spcPts val="1200"/>
              </a:spcBef>
              <a:spcAft>
                <a:spcPts val="0"/>
              </a:spcAft>
              <a:buClr>
                <a:schemeClr val="dk1"/>
              </a:buClr>
              <a:buSzPts val="1100"/>
              <a:buFont typeface="Arial"/>
              <a:buNone/>
            </a:pPr>
            <a:r>
              <a:t/>
            </a:r>
            <a:endParaRPr sz="1200">
              <a:solidFill>
                <a:srgbClr val="40485B"/>
              </a:solidFill>
              <a:highlight>
                <a:srgbClr val="FFFFFF"/>
              </a:highlight>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300"/>
              </a:spcBef>
              <a:spcAft>
                <a:spcPts val="0"/>
              </a:spcAft>
              <a:buNone/>
            </a:pPr>
            <a:r>
              <a:t/>
            </a:r>
            <a:endParaRPr sz="1200">
              <a:solidFill>
                <a:srgbClr val="40485B"/>
              </a:solidFill>
              <a:highlight>
                <a:srgbClr val="FFFFFF"/>
              </a:highlight>
            </a:endParaRPr>
          </a:p>
          <a:p>
            <a:pPr indent="0" lvl="0" marL="0" rtl="0" algn="l">
              <a:spcBef>
                <a:spcPts val="1200"/>
              </a:spcBef>
              <a:spcAft>
                <a:spcPts val="16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(2)Wd7e4XQTHymTkRPKCqhQFzw0VYY47L9M2tiHOKyvcQEuk/XYFXfnMOQFy5oxWB6boHV+KeoE
Lhm5dFyfBRLAOHsG1e65fKoY5ABh9aBXwGO+Ku6JpEAKEheDGb/6NYppnno1ul8JkmSh80aH
roj7CGLIA9IYsTM1bkH6drN6aejVBz748ZQAbYmzCrLQzASabmX4ETZTSlbg5wergd+dlDun
NFwIIjjM2h2LhybbQx</vt:lpwstr>
  </property>
  <property fmtid="{D5CDD505-2E9C-101B-9397-08002B2CF9AE}" pid="3" name="_2015_ms_pID_7253431">
    <vt:lpwstr>dIGdgRybCEYXuN8pCBtRIxhld1tsorb/BcPbg9N1kBHl2ocWuMSqjN
5PvUxWfi9BjC+AFw/a+Fst+agbPrnsYKqkrjrCJNV4czlI0Msfcpoph1ooEaLW6lTK+UNIE5
ghezqQsgzr0SoY+FkBj4tO6Yp4nPza1H0njLwzwSa1aPHP0+/F1xhMXbSFJ6HL3vn/c=</vt:lpwstr>
  </property>
</Properties>
</file>