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3"/>
  </p:notesMasterIdLst>
  <p:handoutMasterIdLst>
    <p:handoutMasterId r:id="rId24"/>
  </p:handoutMasterIdLst>
  <p:sldIdLst>
    <p:sldId id="283" r:id="rId5"/>
    <p:sldId id="284" r:id="rId6"/>
    <p:sldId id="285" r:id="rId7"/>
    <p:sldId id="286" r:id="rId8"/>
    <p:sldId id="287" r:id="rId9"/>
    <p:sldId id="289" r:id="rId10"/>
    <p:sldId id="288" r:id="rId11"/>
    <p:sldId id="291" r:id="rId12"/>
    <p:sldId id="293" r:id="rId13"/>
    <p:sldId id="308" r:id="rId14"/>
    <p:sldId id="309" r:id="rId15"/>
    <p:sldId id="296" r:id="rId16"/>
    <p:sldId id="297" r:id="rId17"/>
    <p:sldId id="304" r:id="rId18"/>
    <p:sldId id="305" r:id="rId19"/>
    <p:sldId id="307" r:id="rId20"/>
    <p:sldId id="280" r:id="rId21"/>
    <p:sldId id="299" r:id="rId2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4"/>
            <p14:sldId id="285"/>
            <p14:sldId id="286"/>
            <p14:sldId id="287"/>
            <p14:sldId id="289"/>
            <p14:sldId id="288"/>
            <p14:sldId id="291"/>
            <p14:sldId id="293"/>
            <p14:sldId id="308"/>
            <p14:sldId id="309"/>
            <p14:sldId id="296"/>
            <p14:sldId id="297"/>
            <p14:sldId id="304"/>
            <p14:sldId id="305"/>
            <p14:sldId id="307"/>
          </p14:sldIdLst>
        </p14:section>
        <p14:section name="结束页" id="{3F9D54A7-3BE2-2540-BB4C-DFE5509085F3}">
          <p14:sldIdLst>
            <p14:sldId id="28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https://sortablejs.github.io/Vue.Draggable/#/transition-example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可以推荐不同的</a:t>
            </a:r>
            <a:r>
              <a:rPr lang="en-US" altLang="zh-CN" dirty="0" smtClean="0"/>
              <a:t>Flavor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AI Flavor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Serverless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上车和下车的问题，如果自建私有平台，会有啥问题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应用的改造，可能会存在改造问题，是否可迁移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entIO/joint/blob/master/LICENSE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almende/vis" TargetMode="External"/><Relationship Id="rId4" Type="http://schemas.openxmlformats.org/officeDocument/2006/relationships/hyperlink" Target="https://github.com/clientIO/join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EG</a:t>
            </a:r>
            <a:r>
              <a:rPr lang="zh-CN" altLang="en-US" dirty="0" smtClean="0"/>
              <a:t>设计态需求分析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10429" y="34103"/>
            <a:ext cx="10740640" cy="625320"/>
          </a:xfrm>
        </p:spPr>
        <p:txBody>
          <a:bodyPr/>
          <a:lstStyle/>
          <a:p>
            <a:r>
              <a:rPr lang="zh-CN" altLang="en-US" dirty="0"/>
              <a:t>应用设计</a:t>
            </a:r>
            <a:r>
              <a:rPr lang="en-US" altLang="zh-CN" dirty="0"/>
              <a:t>---</a:t>
            </a:r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6662" y="1021978"/>
            <a:ext cx="10480430" cy="44840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4585" y="1127486"/>
            <a:ext cx="2022230" cy="4281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4737" y="1123089"/>
            <a:ext cx="8194431" cy="4281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84585" y="2639763"/>
            <a:ext cx="1688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4585" y="5148503"/>
            <a:ext cx="1688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48478" y="1235927"/>
            <a:ext cx="625167" cy="28135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新建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4585" y="2501207"/>
            <a:ext cx="1046285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能力选择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4584" y="1065130"/>
            <a:ext cx="1046285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自定义组件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15356" y="3089637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人脸识别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61591" y="310408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服务治理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15334" y="3114146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位置服务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5356" y="370237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DNS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61590" y="370237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图片识别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15333" y="370237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…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15355" y="430183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</a:rPr>
              <a:t>postgres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8863" y="2704496"/>
            <a:ext cx="1068263" cy="264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查询</a:t>
            </a:r>
            <a:endParaRPr lang="zh-CN" altLang="en-US" sz="1050" dirty="0"/>
          </a:p>
        </p:txBody>
      </p:sp>
      <p:sp>
        <p:nvSpPr>
          <p:cNvPr id="28" name="圆角矩形 27"/>
          <p:cNvSpPr/>
          <p:nvPr/>
        </p:nvSpPr>
        <p:spPr>
          <a:xfrm>
            <a:off x="4378711" y="3373317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人脸识别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78755" y="3373317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</a:rPr>
              <a:t>postgres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cxnSp>
        <p:nvCxnSpPr>
          <p:cNvPr id="34" name="直接箭头连接符 33"/>
          <p:cNvCxnSpPr>
            <a:stCxn id="49" idx="2"/>
            <a:endCxn id="28" idx="0"/>
          </p:cNvCxnSpPr>
          <p:nvPr/>
        </p:nvCxnSpPr>
        <p:spPr>
          <a:xfrm flipH="1">
            <a:off x="4657868" y="2746207"/>
            <a:ext cx="1384195" cy="6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9" idx="2"/>
            <a:endCxn id="30" idx="0"/>
          </p:cNvCxnSpPr>
          <p:nvPr/>
        </p:nvCxnSpPr>
        <p:spPr>
          <a:xfrm>
            <a:off x="6042063" y="2746207"/>
            <a:ext cx="415849" cy="6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14341" y="1635090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视频处理后台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93551" y="1637242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视频流处理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69023" y="1635091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监控前台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880642" y="1222968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监控前台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62906" y="2238780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视频处理后台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89802" y="2754115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视频流处理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cxnSp>
        <p:nvCxnSpPr>
          <p:cNvPr id="55" name="直接箭头连接符 54"/>
          <p:cNvCxnSpPr>
            <a:stCxn id="48" idx="2"/>
            <a:endCxn id="49" idx="0"/>
          </p:cNvCxnSpPr>
          <p:nvPr/>
        </p:nvCxnSpPr>
        <p:spPr>
          <a:xfrm flipH="1">
            <a:off x="6042063" y="1730395"/>
            <a:ext cx="117736" cy="5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9" idx="2"/>
            <a:endCxn id="50" idx="1"/>
          </p:cNvCxnSpPr>
          <p:nvPr/>
        </p:nvCxnSpPr>
        <p:spPr>
          <a:xfrm>
            <a:off x="6042063" y="2746207"/>
            <a:ext cx="1347739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697501" y="1222968"/>
            <a:ext cx="2391667" cy="4089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8876941" y="1290511"/>
            <a:ext cx="64633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名称：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876941" y="1603402"/>
            <a:ext cx="64633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类型：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876941" y="1958664"/>
            <a:ext cx="64633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97501" y="1077493"/>
            <a:ext cx="902811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基本信息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697500" y="2590950"/>
            <a:ext cx="90281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876941" y="3458532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业务端口：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8876940" y="3795445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管理端口：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76941" y="2841019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服务名称：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873982" y="3177932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服务依赖：</a:t>
            </a:r>
          </a:p>
        </p:txBody>
      </p:sp>
      <p:sp>
        <p:nvSpPr>
          <p:cNvPr id="87" name="矩形 86"/>
          <p:cNvSpPr/>
          <p:nvPr/>
        </p:nvSpPr>
        <p:spPr>
          <a:xfrm>
            <a:off x="792348" y="1549534"/>
            <a:ext cx="2102390" cy="9849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自定义组件模板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8503" y="3056083"/>
            <a:ext cx="2102390" cy="1946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MEP</a:t>
            </a:r>
            <a:r>
              <a:rPr lang="zh-CN" altLang="en-US" dirty="0" smtClean="0">
                <a:solidFill>
                  <a:schemeClr val="tx2"/>
                </a:solidFill>
              </a:rPr>
              <a:t>能力中心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71414" y="1172944"/>
            <a:ext cx="5671136" cy="413968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根据模板创建组件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179" y="5937636"/>
            <a:ext cx="449353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Q1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：实现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包解析还原设计</a:t>
            </a:r>
          </a:p>
        </p:txBody>
      </p:sp>
    </p:spTree>
    <p:extLst>
      <p:ext uri="{BB962C8B-B14F-4D97-AF65-F5344CB8AC3E}">
        <p14:creationId xmlns:p14="http://schemas.microsoft.com/office/powerpoint/2010/main" val="82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Repo</a:t>
            </a:r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6240" y="1327012"/>
            <a:ext cx="10733557" cy="71990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设计态需要新增两个仓库申请：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Q1</a:t>
            </a:r>
            <a:r>
              <a:rPr lang="zh-CN" altLang="en-US" dirty="0" smtClean="0">
                <a:solidFill>
                  <a:schemeClr val="tx1"/>
                </a:solidFill>
              </a:rPr>
              <a:t>内部公开，</a:t>
            </a:r>
            <a:r>
              <a:rPr lang="en-US" altLang="zh-CN" dirty="0" smtClean="0">
                <a:solidFill>
                  <a:schemeClr val="tx1"/>
                </a:solidFill>
              </a:rPr>
              <a:t>Q2</a:t>
            </a:r>
            <a:r>
              <a:rPr lang="zh-CN" altLang="en-US" dirty="0" smtClean="0">
                <a:solidFill>
                  <a:schemeClr val="tx1"/>
                </a:solidFill>
              </a:rPr>
              <a:t>外部公开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35318"/>
              </p:ext>
            </p:extLst>
          </p:nvPr>
        </p:nvGraphicFramePr>
        <p:xfrm>
          <a:off x="1526796" y="2320412"/>
          <a:ext cx="8548381" cy="315428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85799"/>
                <a:gridCol w="2399612"/>
                <a:gridCol w="4062970"/>
              </a:tblGrid>
              <a:tr h="310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2"/>
                          </a:solidFill>
                          <a:effectLst/>
                        </a:rPr>
                        <a:t>仓库名称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2"/>
                          </a:solidFill>
                          <a:effectLst/>
                        </a:rPr>
                        <a:t>Design-be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Design-</a:t>
                      </a:r>
                      <a:r>
                        <a:rPr lang="en-US" altLang="zh-CN" sz="1600" kern="1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仓库描述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设计态后台服务代码仓库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设计态前台代码仓库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责任边界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负责</a:t>
                      </a:r>
                      <a:r>
                        <a:rPr lang="en-US" altLang="zh-CN" sz="1600" kern="100" dirty="0" smtClean="0">
                          <a:effectLst/>
                        </a:rPr>
                        <a:t>EG</a:t>
                      </a:r>
                      <a:r>
                        <a:rPr lang="zh-CN" altLang="en-US" sz="1600" kern="100" dirty="0" smtClean="0">
                          <a:effectLst/>
                        </a:rPr>
                        <a:t>按需部署和应用设计的业务逻辑的是实现，负责前台设计结果的保存和结果导出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应用测试服务的前台界面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责任人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张倍源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Committer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贡献者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4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39028" y="165988"/>
            <a:ext cx="10740640" cy="993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Story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13411040"/>
              </p:ext>
            </p:extLst>
          </p:nvPr>
        </p:nvGraphicFramePr>
        <p:xfrm>
          <a:off x="765069" y="746620"/>
          <a:ext cx="9540242" cy="55249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7525"/>
                <a:gridCol w="5735748"/>
                <a:gridCol w="1450730"/>
                <a:gridCol w="1556239"/>
              </a:tblGrid>
              <a:tr h="3924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工作量（</a:t>
                      </a:r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迭代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IaaS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PaaS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的选择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平台按需部署设计时，支持模板选择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平台按需部署设计时，支持导出部署脚本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平台按需部署设计时，支持保存设计结果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平台按需部署设计时，支持拖拽的方式进行组件移动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平台按需部署设计时，支持对默认组件的配置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9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设计的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CSAR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包，自动生成设计结果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9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在应用设计时，可以通过拖拽的方式进行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设计，并保存设计结果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在应用设计时，可以设计服务之间的依赖关系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在应用设计时，可以通过点击查看组件的基本信息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在应用设计时，可以通过点击查看已选组件的信息，并且进行参数配置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在设计态首页，可以查看已经创建的设计清单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在设计态首页，可以创建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删除一个设计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在设计态首页，可以通过查看设计详情跳转到设计界面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98938" y="135099"/>
            <a:ext cx="10740640" cy="99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前台设计组件选型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2" y="672874"/>
            <a:ext cx="6826273" cy="390859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9109"/>
              </p:ext>
            </p:extLst>
          </p:nvPr>
        </p:nvGraphicFramePr>
        <p:xfrm>
          <a:off x="512576" y="4957894"/>
          <a:ext cx="10313364" cy="155555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51263"/>
                <a:gridCol w="1307200"/>
                <a:gridCol w="2999345"/>
                <a:gridCol w="4655556"/>
              </a:tblGrid>
              <a:tr h="30587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License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1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JointJS</a:t>
                      </a:r>
                      <a:r>
                        <a:rPr lang="zh-CN" altLang="en-US" sz="1400" dirty="0" smtClean="0"/>
                        <a:t>（推荐）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-apple-system"/>
                          <a:hlinkClick r:id="rId3"/>
                        </a:rPr>
                        <a:t>MPL-2.0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hlinkClick r:id="rId4"/>
                        </a:rPr>
                        <a:t>https://github.com/clientIO/joint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https://resources.jointjs.com/demos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功能很完善，社区活跃度高，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文档完善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Vis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MIT and Apache 2.0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hlinkClick r:id="rId5"/>
                        </a:rPr>
                        <a:t>https://github.com/almende/vis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https://visjs.github.io/vis-network/examples/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操作简单，适合描述网元之间的关系，不能做太复杂的图形化设计，例如：带有包含关系的组件。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341" y="465452"/>
            <a:ext cx="3909331" cy="2078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341" y="2679222"/>
            <a:ext cx="3826691" cy="21647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32162" y="1240691"/>
            <a:ext cx="1521570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JointJS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0048" y="3414838"/>
            <a:ext cx="254146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Vis-network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8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292419527"/>
              </p:ext>
            </p:extLst>
          </p:nvPr>
        </p:nvGraphicFramePr>
        <p:xfrm>
          <a:off x="535232" y="659931"/>
          <a:ext cx="10733085" cy="2504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/>
                <a:gridCol w="3341077"/>
                <a:gridCol w="2329962"/>
                <a:gridCol w="2158192"/>
                <a:gridCol w="214661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DesignProjectPo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DesignProjectPo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创建一个设计任务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删除一个设计任务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100" strike="sng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dirty="0" err="1" smtClean="0"/>
                        <a:t>DesignProjectPo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dirty="0" err="1" smtClean="0"/>
                        <a:t>DesignProjectPo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trike="sngStrike" dirty="0" smtClean="0"/>
                        <a:t>权限：</a:t>
                      </a:r>
                      <a:r>
                        <a:rPr lang="en-US" altLang="zh-CN" sz="1100" strike="sngStrike" dirty="0" smtClean="0"/>
                        <a:t>tenant</a:t>
                      </a:r>
                    </a:p>
                    <a:p>
                      <a:r>
                        <a:rPr lang="zh-CN" altLang="en-US" sz="1100" strike="sngStrike" dirty="0" smtClean="0"/>
                        <a:t>修改设计内容</a:t>
                      </a:r>
                      <a:endParaRPr lang="zh-CN" altLang="en-US" sz="11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Pageindex,pagecount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altLang="zh-CN" sz="1100" dirty="0" err="1" smtClean="0"/>
                        <a:t>DesignProjectPo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查看所有的设计任务，支持分页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/models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EdgeGalleryModel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获取所有的</a:t>
                      </a:r>
                      <a:r>
                        <a:rPr lang="en-US" altLang="zh-CN" sz="1100" dirty="0" err="1" smtClean="0"/>
                        <a:t>eg</a:t>
                      </a:r>
                      <a:r>
                        <a:rPr lang="zh-CN" altLang="en-US" sz="1100" dirty="0" smtClean="0"/>
                        <a:t>组件模型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7" y="3294100"/>
            <a:ext cx="4633367" cy="33938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设计结果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00388412"/>
              </p:ext>
            </p:extLst>
          </p:nvPr>
        </p:nvGraphicFramePr>
        <p:xfrm>
          <a:off x="535232" y="636142"/>
          <a:ext cx="10733085" cy="1818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/>
                <a:gridCol w="3341077"/>
                <a:gridCol w="2329962"/>
                <a:gridCol w="2158192"/>
                <a:gridCol w="214661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}/action/save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DesignResultDto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保存设计结果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}/design-result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DesignResultDto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获取设计结果，用于界面展示结果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}/deploy-script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文件流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获取设计后的部署脚本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4" y="2549904"/>
            <a:ext cx="4972050" cy="419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5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模块间交互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833659903"/>
              </p:ext>
            </p:extLst>
          </p:nvPr>
        </p:nvGraphicFramePr>
        <p:xfrm>
          <a:off x="535232" y="780684"/>
          <a:ext cx="10733085" cy="1559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/>
                <a:gridCol w="3341077"/>
                <a:gridCol w="2329962"/>
                <a:gridCol w="2158192"/>
                <a:gridCol w="214661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/design/v1/public/projects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CASR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包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en-US" altLang="zh-CN" sz="1100" dirty="0" smtClean="0"/>
                        <a:t>Developer</a:t>
                      </a:r>
                      <a:r>
                        <a:rPr lang="zh-CN" altLang="en-US" sz="1100" dirty="0" smtClean="0"/>
                        <a:t>调用设计态接口，进行应用设计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/design/v1/public/projects/{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}/design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DesignResultDto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trike="sngStrike" dirty="0" smtClean="0"/>
                        <a:t>权限：</a:t>
                      </a:r>
                      <a:r>
                        <a:rPr lang="en-US" altLang="zh-CN" sz="1100" strike="sngStrike" dirty="0" smtClean="0"/>
                        <a:t>tenant</a:t>
                      </a:r>
                    </a:p>
                    <a:p>
                      <a:r>
                        <a:rPr lang="zh-CN" altLang="en-US" sz="1100" strike="sngStrike" dirty="0" smtClean="0"/>
                        <a:t>获取设计结果，用于界面展示结果</a:t>
                      </a:r>
                      <a:endParaRPr lang="zh-CN" altLang="en-US" sz="11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1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自定义组件</a:t>
            </a:r>
            <a:r>
              <a:rPr lang="zh-CN" altLang="en-US" dirty="0">
                <a:solidFill>
                  <a:schemeClr val="tx1"/>
                </a:solidFill>
              </a:rPr>
              <a:t>模板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67341923"/>
              </p:ext>
            </p:extLst>
          </p:nvPr>
        </p:nvGraphicFramePr>
        <p:xfrm>
          <a:off x="535232" y="780684"/>
          <a:ext cx="10733085" cy="2870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/>
                <a:gridCol w="4413739"/>
                <a:gridCol w="1468315"/>
                <a:gridCol w="1947177"/>
                <a:gridCol w="214661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/design/component-templates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CustomComponentTemp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CustomComponentTemp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权限：</a:t>
                      </a:r>
                      <a:r>
                        <a:rPr lang="en-US" altLang="zh-CN" sz="1400" dirty="0" smtClean="0"/>
                        <a:t>tenant</a:t>
                      </a:r>
                    </a:p>
                    <a:p>
                      <a:r>
                        <a:rPr lang="zh-CN" altLang="en-US" sz="1400" dirty="0" smtClean="0"/>
                        <a:t>增加自定义组件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/design/component-templates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权限：</a:t>
                      </a:r>
                      <a:r>
                        <a:rPr lang="en-US" altLang="zh-CN" sz="1400" dirty="0" smtClean="0"/>
                        <a:t>tenant</a:t>
                      </a:r>
                    </a:p>
                    <a:p>
                      <a:r>
                        <a:rPr lang="zh-CN" altLang="en-US" sz="1400" dirty="0" smtClean="0"/>
                        <a:t>删除自定义组件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/design/component-templates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CustomComponentTemp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CustomComponentTemp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权限：</a:t>
                      </a:r>
                      <a:r>
                        <a:rPr lang="en-US" altLang="zh-CN" sz="1400" dirty="0" smtClean="0"/>
                        <a:t>tenant</a:t>
                      </a:r>
                    </a:p>
                    <a:p>
                      <a:r>
                        <a:rPr lang="zh-CN" altLang="en-US" sz="1400" dirty="0" smtClean="0"/>
                        <a:t>修改自定义组件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/design/component-templates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altLang="zh-CN" sz="1400" dirty="0" err="1" smtClean="0"/>
                        <a:t>CustomComponentTemp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权限：</a:t>
                      </a:r>
                      <a:r>
                        <a:rPr lang="en-US" altLang="zh-CN" sz="1400" dirty="0" smtClean="0"/>
                        <a:t>tenant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查询所有的自定义组件</a:t>
                      </a:r>
                      <a:endParaRPr lang="en-US" altLang="zh-CN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9532" y="3981717"/>
            <a:ext cx="3298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CustomComponentTemp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"id": "",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"</a:t>
            </a:r>
            <a:r>
              <a:rPr lang="en-US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projectId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": "",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"name":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"",</a:t>
            </a:r>
          </a:p>
          <a:p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前台根据类型进行样式设置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"type": "SERVER|CLIENT",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"description":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"“</a:t>
            </a:r>
          </a:p>
          <a:p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Q2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需求背景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</a:rPr>
              <a:t>EG</a:t>
            </a:r>
            <a:r>
              <a:rPr lang="zh-CN" altLang="en-US" sz="3200" dirty="0" smtClean="0">
                <a:solidFill>
                  <a:schemeClr val="tx1"/>
                </a:solidFill>
              </a:rPr>
              <a:t>按需部署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</a:rPr>
              <a:t>、应用设计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4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462670" y="2355572"/>
            <a:ext cx="7573617" cy="516834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EGBridge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62670" y="3011555"/>
            <a:ext cx="7573617" cy="2067747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647460" y="3559024"/>
            <a:ext cx="1381539" cy="1231550"/>
            <a:chOff x="5814390" y="4731928"/>
            <a:chExt cx="1381539" cy="1231550"/>
          </a:xfrm>
        </p:grpSpPr>
        <p:sp>
          <p:nvSpPr>
            <p:cNvPr id="11" name="圆角矩形 10"/>
            <p:cNvSpPr/>
            <p:nvPr/>
          </p:nvSpPr>
          <p:spPr>
            <a:xfrm>
              <a:off x="5814390" y="4731928"/>
              <a:ext cx="1381539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Core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20187" y="5508051"/>
              <a:ext cx="1166930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Mgmt</a:t>
              </a:r>
              <a:r>
                <a:rPr kumimoji="0" lang="en-US" altLang="zh-CN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Service/…</a:t>
              </a:r>
              <a:endParaRPr kumimoji="0" lang="zh-CN" altLang="en-US" sz="8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20187" y="5029114"/>
              <a:ext cx="1166930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Service Governance/APGW</a:t>
              </a:r>
              <a:endParaRPr kumimoji="0" lang="zh-CN" altLang="en-US" sz="8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34796" y="3556221"/>
            <a:ext cx="1272726" cy="1231550"/>
            <a:chOff x="3672686" y="1833117"/>
            <a:chExt cx="1272726" cy="1231550"/>
          </a:xfrm>
        </p:grpSpPr>
        <p:sp>
          <p:nvSpPr>
            <p:cNvPr id="19" name="圆角矩形 18"/>
            <p:cNvSpPr/>
            <p:nvPr/>
          </p:nvSpPr>
          <p:spPr>
            <a:xfrm>
              <a:off x="3672686" y="1833117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Light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78482" y="2609240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778482" y="2130303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Sqllit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/TSDB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11749" y="3556221"/>
            <a:ext cx="1272726" cy="1231550"/>
            <a:chOff x="5894259" y="1817123"/>
            <a:chExt cx="1272726" cy="1231550"/>
          </a:xfrm>
        </p:grpSpPr>
        <p:sp>
          <p:nvSpPr>
            <p:cNvPr id="27" name="圆角矩形 26"/>
            <p:cNvSpPr/>
            <p:nvPr/>
          </p:nvSpPr>
          <p:spPr>
            <a:xfrm>
              <a:off x="5894259" y="1817123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Heavy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000055" y="259324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000055" y="2114309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Spark/</a:t>
              </a: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etcd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079648" y="3559024"/>
            <a:ext cx="1272726" cy="1231550"/>
            <a:chOff x="8105739" y="1817123"/>
            <a:chExt cx="1272726" cy="1231550"/>
          </a:xfrm>
        </p:grpSpPr>
        <p:sp>
          <p:nvSpPr>
            <p:cNvPr id="36" name="圆角矩形 35"/>
            <p:cNvSpPr/>
            <p:nvPr/>
          </p:nvSpPr>
          <p:spPr>
            <a:xfrm>
              <a:off x="8105739" y="1817123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CT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211535" y="259324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211535" y="2114309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ETSI/MES/..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537095" y="3559024"/>
            <a:ext cx="1272726" cy="1231550"/>
            <a:chOff x="10289839" y="1837350"/>
            <a:chExt cx="1272726" cy="1231550"/>
          </a:xfrm>
        </p:grpSpPr>
        <p:sp>
          <p:nvSpPr>
            <p:cNvPr id="44" name="圆角矩形 43"/>
            <p:cNvSpPr/>
            <p:nvPr/>
          </p:nvSpPr>
          <p:spPr>
            <a:xfrm>
              <a:off x="10289839" y="1837350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HW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395635" y="2613473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0395635" y="213453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GPU/NTW.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57400" y="2424149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657400" y="3068607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平台层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62670" y="377685"/>
            <a:ext cx="7573617" cy="1754933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624986" y="419002"/>
            <a:ext cx="26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应用层（小程序自身）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043370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SDKs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520323" y="1470988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462670" y="5332437"/>
            <a:ext cx="7573617" cy="527174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657400" y="5411358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IaaS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20187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轻量化单机版本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4717" y="5438479"/>
            <a:ext cx="150453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多节点</a:t>
            </a:r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19294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标准多节点版本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516216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988222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Projects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9424790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Widgets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0678448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5043370" y="885909"/>
            <a:ext cx="6726504" cy="4758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应用业务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95880" y="4963105"/>
            <a:ext cx="1839940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核心资产累计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平台按需部署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控制平台自身轻量化</a:t>
            </a:r>
          </a:p>
        </p:txBody>
      </p:sp>
      <p:cxnSp>
        <p:nvCxnSpPr>
          <p:cNvPr id="68" name="肘形连接符 67"/>
          <p:cNvCxnSpPr>
            <a:stCxn id="64" idx="3"/>
            <a:endCxn id="6" idx="1"/>
          </p:cNvCxnSpPr>
          <p:nvPr/>
        </p:nvCxnSpPr>
        <p:spPr>
          <a:xfrm flipV="1">
            <a:off x="2835820" y="4045429"/>
            <a:ext cx="1626850" cy="15024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41992" y="2372158"/>
            <a:ext cx="2293827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应用打包标准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Serverless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为基础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或者自研解释层</a:t>
            </a:r>
          </a:p>
        </p:txBody>
      </p:sp>
      <p:cxnSp>
        <p:nvCxnSpPr>
          <p:cNvPr id="70" name="肘形连接符 69"/>
          <p:cNvCxnSpPr>
            <a:stCxn id="69" idx="3"/>
            <a:endCxn id="5" idx="1"/>
          </p:cNvCxnSpPr>
          <p:nvPr/>
        </p:nvCxnSpPr>
        <p:spPr>
          <a:xfrm flipV="1">
            <a:off x="2835819" y="2613989"/>
            <a:ext cx="1626851" cy="3429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41993" y="258265"/>
            <a:ext cx="2293827" cy="160043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SDK/API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可获得性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自动生成应用框架工程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以前台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widgets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为元数据的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调用与代码生成。</a:t>
            </a:r>
          </a:p>
        </p:txBody>
      </p:sp>
      <p:cxnSp>
        <p:nvCxnSpPr>
          <p:cNvPr id="75" name="肘形连接符 74"/>
          <p:cNvCxnSpPr>
            <a:stCxn id="73" idx="3"/>
            <a:endCxn id="49" idx="1"/>
          </p:cNvCxnSpPr>
          <p:nvPr/>
        </p:nvCxnSpPr>
        <p:spPr>
          <a:xfrm>
            <a:off x="2835820" y="1058484"/>
            <a:ext cx="1626850" cy="1966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3" idx="2"/>
          </p:cNvCxnSpPr>
          <p:nvPr/>
        </p:nvCxnSpPr>
        <p:spPr>
          <a:xfrm>
            <a:off x="2835820" y="5547881"/>
            <a:ext cx="5413659" cy="311730"/>
          </a:xfrm>
          <a:prstGeom prst="bentConnector4">
            <a:avLst>
              <a:gd name="adj1" fmla="val 15025"/>
              <a:gd name="adj2" fmla="val 173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3430" y="114280"/>
            <a:ext cx="10740640" cy="48635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设计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r>
              <a:rPr lang="en-US" altLang="zh-CN" dirty="0" smtClean="0">
                <a:solidFill>
                  <a:schemeClr val="tx1"/>
                </a:solidFill>
              </a:rPr>
              <a:t>---EG</a:t>
            </a:r>
            <a:r>
              <a:rPr lang="zh-CN" altLang="en-US" dirty="0" smtClean="0">
                <a:solidFill>
                  <a:schemeClr val="tx1"/>
                </a:solidFill>
              </a:rPr>
              <a:t>按需部署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091740" y="1160021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919" y="1160022"/>
            <a:ext cx="1873624" cy="1183341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设计态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939393" y="1160022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3593" y="1160021"/>
            <a:ext cx="352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默认内置：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IaaS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Docker/k8s/OS…</a:t>
            </a:r>
          </a:p>
          <a:p>
            <a:pPr algn="l"/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PaaS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User-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mgmt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/design/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mecm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algn="l"/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2" descr="C:\Users\x00383970\AppData\Roaming\eSpace_Desktop\UserData\x00383970\imagefiles\59235727-E8D5-42A7-990C-2F76BCC8D2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6" y="1054180"/>
            <a:ext cx="1756351" cy="308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017015" y="1402069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Ansible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部署脚本</a:t>
            </a:r>
          </a:p>
        </p:txBody>
      </p:sp>
    </p:spTree>
    <p:extLst>
      <p:ext uri="{BB962C8B-B14F-4D97-AF65-F5344CB8AC3E}">
        <p14:creationId xmlns:p14="http://schemas.microsoft.com/office/powerpoint/2010/main" val="2502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3430" y="114280"/>
            <a:ext cx="10740640" cy="48635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设计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应用设计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091740" y="1118314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919" y="1118315"/>
            <a:ext cx="1873624" cy="1183341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设计态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939393" y="1118315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579" y="1318655"/>
            <a:ext cx="3557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应用清单：来自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能力清单：来自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</a:p>
          <a:p>
            <a:pPr algn="l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原子能力需要定义 独享实例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or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共享实例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2229" y="137738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包：包含应用镜像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依赖服务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579" y="3055146"/>
            <a:ext cx="856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：输入来自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包，通过解析还原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包内的依赖关系，在设计态还原应用依赖关系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3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175" y="3024372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能力选择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984" y="3009211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线</a:t>
            </a:r>
            <a:r>
              <a:rPr lang="zh-CN" altLang="en-US" sz="1400" dirty="0" smtClean="0">
                <a:solidFill>
                  <a:schemeClr val="tx2"/>
                </a:solidFill>
              </a:rPr>
              <a:t>下开发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6912" y="2543217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上传镜像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1114" y="3024372"/>
            <a:ext cx="1318122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上</a:t>
            </a:r>
            <a:r>
              <a:rPr lang="zh-CN" altLang="en-US" sz="1400" dirty="0" smtClean="0">
                <a:solidFill>
                  <a:schemeClr val="tx2"/>
                </a:solidFill>
              </a:rPr>
              <a:t>传部署脚本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1114" y="3514319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部署测试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1128" y="3529153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CASR</a:t>
            </a:r>
            <a:r>
              <a:rPr lang="zh-CN" altLang="en-US" sz="1400" dirty="0" smtClean="0">
                <a:solidFill>
                  <a:schemeClr val="tx2"/>
                </a:solidFill>
              </a:rPr>
              <a:t>包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1128" y="4049095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认证测试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77926" y="1759101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4192" y="1759101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62678" y="175302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部署调测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11163" y="1759101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17" name="矩形 16"/>
          <p:cNvSpPr/>
          <p:nvPr/>
        </p:nvSpPr>
        <p:spPr>
          <a:xfrm>
            <a:off x="3342984" y="3476922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镜像制作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7926" y="2552153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API</a:t>
            </a:r>
            <a:r>
              <a:rPr lang="zh-CN" altLang="en-US" sz="1400" dirty="0" smtClean="0">
                <a:solidFill>
                  <a:schemeClr val="tx2"/>
                </a:solidFill>
              </a:rPr>
              <a:t>验证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2640" y="3000559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SDK</a:t>
            </a:r>
            <a:r>
              <a:rPr lang="zh-CN" altLang="en-US" sz="1400" dirty="0" smtClean="0">
                <a:solidFill>
                  <a:schemeClr val="tx2"/>
                </a:solidFill>
              </a:rPr>
              <a:t>获取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31128" y="2543216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流量配置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25540" y="3018351"/>
            <a:ext cx="130062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能力发布配置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1128" y="4532674"/>
            <a:ext cx="994230" cy="331179"/>
          </a:xfrm>
          <a:prstGeom prst="rect">
            <a:avLst/>
          </a:prstGeom>
          <a:solidFill>
            <a:srgbClr val="EA002F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应用发布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838331" y="202327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48387" y="201720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76873" y="201720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334188" y="2548276"/>
            <a:ext cx="127916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下载样例代码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6175" y="175302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项目详情</a:t>
            </a:r>
          </a:p>
        </p:txBody>
      </p:sp>
      <p:sp>
        <p:nvSpPr>
          <p:cNvPr id="43" name="矩形 42"/>
          <p:cNvSpPr/>
          <p:nvPr/>
        </p:nvSpPr>
        <p:spPr>
          <a:xfrm>
            <a:off x="506175" y="2548276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基本信息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13" idx="1"/>
          </p:cNvCxnSpPr>
          <p:nvPr/>
        </p:nvCxnSpPr>
        <p:spPr>
          <a:xfrm>
            <a:off x="1511578" y="2017204"/>
            <a:ext cx="366348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副标题 1"/>
          <p:cNvSpPr txBox="1">
            <a:spLocks/>
          </p:cNvSpPr>
          <p:nvPr/>
        </p:nvSpPr>
        <p:spPr>
          <a:xfrm>
            <a:off x="236759" y="16871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应用设计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设计后置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68406" y="3365512"/>
            <a:ext cx="133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APPD+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335926" y="1034475"/>
            <a:ext cx="17235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者平台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664785" y="1022703"/>
            <a:ext cx="141577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7926163" y="1882588"/>
            <a:ext cx="264234" cy="3451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869970" y="1763700"/>
            <a:ext cx="1005403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应用设计</a:t>
            </a:r>
          </a:p>
        </p:txBody>
      </p:sp>
      <p:sp>
        <p:nvSpPr>
          <p:cNvPr id="52" name="矩形 51"/>
          <p:cNvSpPr/>
          <p:nvPr/>
        </p:nvSpPr>
        <p:spPr>
          <a:xfrm>
            <a:off x="9575878" y="2553617"/>
            <a:ext cx="1709145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还原展示应用依赖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75878" y="3145743"/>
            <a:ext cx="1709145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应用依赖设计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974277" y="2197216"/>
            <a:ext cx="818039" cy="4195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Q1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955703" y="2938509"/>
            <a:ext cx="818039" cy="4195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Q1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0885" y="2450630"/>
            <a:ext cx="1025194" cy="33117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能力选择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25" y="1855177"/>
            <a:ext cx="110799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7584" y="3821906"/>
            <a:ext cx="1005403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5216619" y="2435469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线</a:t>
            </a:r>
            <a:r>
              <a:rPr lang="zh-CN" altLang="en-US" sz="1400" dirty="0" smtClean="0">
                <a:solidFill>
                  <a:schemeClr val="tx2"/>
                </a:solidFill>
              </a:rPr>
              <a:t>下开发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9114" y="1969475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上传镜像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3316" y="2450630"/>
            <a:ext cx="1318122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上</a:t>
            </a:r>
            <a:r>
              <a:rPr lang="zh-CN" altLang="en-US" sz="1400" dirty="0" smtClean="0">
                <a:solidFill>
                  <a:schemeClr val="tx2"/>
                </a:solidFill>
              </a:rPr>
              <a:t>传部署脚本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3316" y="2940577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部署测试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07425" y="2955411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CASR</a:t>
            </a:r>
            <a:r>
              <a:rPr lang="zh-CN" altLang="en-US" sz="1400" dirty="0" smtClean="0">
                <a:solidFill>
                  <a:schemeClr val="tx2"/>
                </a:solidFill>
              </a:rPr>
              <a:t>包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07425" y="3475353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认证测试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37793" y="118535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07827" y="118535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54880" y="1179287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部署调测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87460" y="118535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17" name="矩形 16"/>
          <p:cNvSpPr/>
          <p:nvPr/>
        </p:nvSpPr>
        <p:spPr>
          <a:xfrm>
            <a:off x="5216619" y="2903180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镜像制作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37793" y="1978411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API</a:t>
            </a:r>
            <a:r>
              <a:rPr lang="zh-CN" altLang="en-US" sz="1400" dirty="0" smtClean="0">
                <a:solidFill>
                  <a:schemeClr val="tx2"/>
                </a:solidFill>
              </a:rPr>
              <a:t>验证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32507" y="2426817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SDK</a:t>
            </a:r>
            <a:r>
              <a:rPr lang="zh-CN" altLang="en-US" sz="1400" dirty="0" smtClean="0">
                <a:solidFill>
                  <a:schemeClr val="tx2"/>
                </a:solidFill>
              </a:rPr>
              <a:t>获取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07425" y="1969474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流量配置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01837" y="2444609"/>
            <a:ext cx="130062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能力发布配置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07425" y="3958932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应用发布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451988" y="1449534"/>
            <a:ext cx="76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222022" y="1443462"/>
            <a:ext cx="1241650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469075" y="1443462"/>
            <a:ext cx="1127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07823" y="1974534"/>
            <a:ext cx="1279163" cy="33117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下载样例代码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582189" y="1074898"/>
            <a:ext cx="4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2189" y="1074898"/>
            <a:ext cx="0" cy="4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850885" y="1179287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项目详情</a:t>
            </a:r>
          </a:p>
        </p:txBody>
      </p:sp>
      <p:sp>
        <p:nvSpPr>
          <p:cNvPr id="43" name="矩形 42"/>
          <p:cNvSpPr/>
          <p:nvPr/>
        </p:nvSpPr>
        <p:spPr>
          <a:xfrm>
            <a:off x="1850885" y="1974534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基本信息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13" idx="1"/>
          </p:cNvCxnSpPr>
          <p:nvPr/>
        </p:nvCxnSpPr>
        <p:spPr>
          <a:xfrm>
            <a:off x="2856288" y="1443462"/>
            <a:ext cx="581505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447688" y="4401770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能力选择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59743" y="4937942"/>
            <a:ext cx="2933851" cy="331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下载模板工程（样例代码</a:t>
            </a:r>
            <a:r>
              <a:rPr lang="en-US" altLang="zh-CN" sz="1400" dirty="0" smtClean="0">
                <a:solidFill>
                  <a:schemeClr val="tx2"/>
                </a:solidFill>
              </a:rPr>
              <a:t>+SDK</a:t>
            </a:r>
            <a:r>
              <a:rPr lang="zh-CN" altLang="en-US" sz="1400" dirty="0" smtClean="0">
                <a:solidFill>
                  <a:schemeClr val="tx2"/>
                </a:solidFill>
              </a:rPr>
              <a:t>）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59742" y="5405653"/>
            <a:ext cx="1294675" cy="331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部署脚本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44607" y="5693028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5" name="右大括号 54"/>
          <p:cNvSpPr/>
          <p:nvPr/>
        </p:nvSpPr>
        <p:spPr>
          <a:xfrm>
            <a:off x="4607169" y="4501662"/>
            <a:ext cx="219808" cy="1389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57584" y="4840262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API</a:t>
            </a:r>
            <a:r>
              <a:rPr lang="zh-CN" altLang="en-US" sz="1400" dirty="0" smtClean="0">
                <a:solidFill>
                  <a:schemeClr val="tx2"/>
                </a:solidFill>
              </a:rPr>
              <a:t>验证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52298" y="5288668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SDK</a:t>
            </a:r>
            <a:r>
              <a:rPr lang="zh-CN" altLang="en-US" sz="1400" dirty="0" smtClean="0">
                <a:solidFill>
                  <a:schemeClr val="tx2"/>
                </a:solidFill>
              </a:rPr>
              <a:t>获取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099420" y="813888"/>
            <a:ext cx="1752083" cy="2420471"/>
          </a:xfrm>
          <a:prstGeom prst="round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3830424" y="3257397"/>
            <a:ext cx="268941" cy="519942"/>
          </a:xfrm>
          <a:prstGeom prst="down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副标题 1"/>
          <p:cNvSpPr txBox="1">
            <a:spLocks/>
          </p:cNvSpPr>
          <p:nvPr/>
        </p:nvSpPr>
        <p:spPr>
          <a:xfrm>
            <a:off x="236759" y="16871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应用设计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设计前置</a:t>
            </a:r>
            <a:endParaRPr lang="zh-CN" altLang="en-US" dirty="0"/>
          </a:p>
        </p:txBody>
      </p:sp>
      <p:sp>
        <p:nvSpPr>
          <p:cNvPr id="65" name="右箭头 64"/>
          <p:cNvSpPr/>
          <p:nvPr/>
        </p:nvSpPr>
        <p:spPr>
          <a:xfrm>
            <a:off x="1499138" y="5079373"/>
            <a:ext cx="1600282" cy="233762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15310" y="48673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能力中心</a:t>
            </a:r>
          </a:p>
        </p:txBody>
      </p:sp>
      <p:sp>
        <p:nvSpPr>
          <p:cNvPr id="67" name="右大括号 66"/>
          <p:cNvSpPr/>
          <p:nvPr/>
        </p:nvSpPr>
        <p:spPr>
          <a:xfrm>
            <a:off x="10986191" y="1160585"/>
            <a:ext cx="219808" cy="48636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1222370" y="3128506"/>
            <a:ext cx="86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应用部署脚本，依赖服务</a:t>
            </a:r>
          </a:p>
        </p:txBody>
      </p:sp>
      <p:sp>
        <p:nvSpPr>
          <p:cNvPr id="71" name="矩形 70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Q2-Q3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2419" y="6195685"/>
            <a:ext cx="919835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Q2-Q3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：逐步将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中的有关设计内容抽离，完成设计态独立模块的建设</a:t>
            </a:r>
          </a:p>
        </p:txBody>
      </p:sp>
    </p:spTree>
    <p:extLst>
      <p:ext uri="{BB962C8B-B14F-4D97-AF65-F5344CB8AC3E}">
        <p14:creationId xmlns:p14="http://schemas.microsoft.com/office/powerpoint/2010/main" val="2796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95068" y="265273"/>
            <a:ext cx="10740640" cy="993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EG</a:t>
            </a:r>
            <a:r>
              <a:rPr lang="zh-CN" altLang="en-US" dirty="0" smtClean="0">
                <a:solidFill>
                  <a:schemeClr val="tx1"/>
                </a:solidFill>
              </a:rPr>
              <a:t>按需部署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8" y="761973"/>
            <a:ext cx="8365619" cy="5530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4531" y="1108798"/>
            <a:ext cx="2787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支持部署模板选择：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边缘共用节点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中心节点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边缘节点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通过点击组件图标，自动添加到对应的区域中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通过拖拽可以调整组件的位置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导出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ansible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部署脚本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4600" y="3800213"/>
            <a:ext cx="252709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Q2-Q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场景分类：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67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78163" y="305627"/>
            <a:ext cx="10740640" cy="99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应用设计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组件划分和关系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5279" y="4169426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人脸识别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56763" y="417089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服务治理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12673" y="4169423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位置服务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4032" y="417276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</a:rPr>
              <a:t>postgres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34495" y="299544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视频监控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2327" y="42384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原子组件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2327" y="3064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生态应用服务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28771" y="1821474"/>
            <a:ext cx="948837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XX</a:t>
            </a:r>
            <a:r>
              <a:rPr lang="zh-CN" altLang="en-US" sz="1200" dirty="0" smtClean="0">
                <a:solidFill>
                  <a:schemeClr val="tx2"/>
                </a:solidFill>
              </a:rPr>
              <a:t>园区监控</a:t>
            </a:r>
            <a:r>
              <a:rPr lang="en-US" altLang="zh-CN" sz="1200" dirty="0">
                <a:solidFill>
                  <a:schemeClr val="tx2"/>
                </a:solidFill>
              </a:rPr>
              <a:t>App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2327" y="1887683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9" idx="2"/>
            <a:endCxn id="4" idx="0"/>
          </p:cNvCxnSpPr>
          <p:nvPr/>
        </p:nvCxnSpPr>
        <p:spPr>
          <a:xfrm flipH="1">
            <a:off x="3844436" y="3502876"/>
            <a:ext cx="569216" cy="66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6" idx="0"/>
          </p:cNvCxnSpPr>
          <p:nvPr/>
        </p:nvCxnSpPr>
        <p:spPr>
          <a:xfrm>
            <a:off x="5003190" y="2328901"/>
            <a:ext cx="1988640" cy="184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7" idx="0"/>
          </p:cNvCxnSpPr>
          <p:nvPr/>
        </p:nvCxnSpPr>
        <p:spPr>
          <a:xfrm>
            <a:off x="4413652" y="3502876"/>
            <a:ext cx="589537" cy="6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9" idx="0"/>
          </p:cNvCxnSpPr>
          <p:nvPr/>
        </p:nvCxnSpPr>
        <p:spPr>
          <a:xfrm flipH="1">
            <a:off x="4413652" y="2328901"/>
            <a:ext cx="589538" cy="66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7" idx="0"/>
          </p:cNvCxnSpPr>
          <p:nvPr/>
        </p:nvCxnSpPr>
        <p:spPr>
          <a:xfrm flipH="1">
            <a:off x="5003189" y="2328901"/>
            <a:ext cx="1" cy="184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5" idx="0"/>
          </p:cNvCxnSpPr>
          <p:nvPr/>
        </p:nvCxnSpPr>
        <p:spPr>
          <a:xfrm>
            <a:off x="5003190" y="2328901"/>
            <a:ext cx="1032730" cy="18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756394" y="417276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…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92737" y="299544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…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5837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520</TotalTime>
  <Words>1354</Words>
  <Application>Microsoft Office PowerPoint</Application>
  <PresentationFormat>自定义</PresentationFormat>
  <Paragraphs>409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-apple-system</vt:lpstr>
      <vt:lpstr>等线</vt:lpstr>
      <vt:lpstr>黑体</vt:lpstr>
      <vt:lpstr>宋体</vt:lpstr>
      <vt:lpstr>Microsoft YaHei</vt:lpstr>
      <vt:lpstr>Microsoft YaHei</vt:lpstr>
      <vt:lpstr>Arial</vt:lpstr>
      <vt:lpstr>Calibri</vt:lpstr>
      <vt:lpstr>Times New Roman</vt:lpstr>
      <vt:lpstr>1_Title Slide</vt:lpstr>
      <vt:lpstr>Chart page</vt:lpstr>
      <vt:lpstr>4_Chart page</vt:lpstr>
      <vt:lpstr>End page</vt:lpstr>
      <vt:lpstr>EG设计态需求分析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Zhangbeiyuan</cp:lastModifiedBy>
  <cp:revision>124</cp:revision>
  <dcterms:created xsi:type="dcterms:W3CDTF">2018-11-29T10:16:29Z</dcterms:created>
  <dcterms:modified xsi:type="dcterms:W3CDTF">2021-02-01T10:16:03Z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(3)wMQyusJfgkenJuYXV+EXomgmgRPpP7MxlVBgO3YvOG4f/XMzf/LP1T3dE6VuTk3pZH4CrDp7
FMgx9aceYZzJLFc46K2qvQ38buP7UQQjV7KnTRiHPdLPAMQINjP/dycrt2pptHYJ2gETS2Mf
nbaKFfieBc6T6ahyYl6eShknL5GeCkiqtMyMytZjRA7EgsgduJWNbz7bi1z9U61U5UzkVlsu
2Fi4OTgBA1wlQlfAkM</vt:lpwstr>
  </property>
  <property fmtid="{D5CDD505-2E9C-101B-9397-08002B2CF9AE}" pid="3" name="_2015_ms_pID_7253431">
    <vt:lpwstr>Wnz79EqI2Rrah2vsjt2WcEwkhOstO5rce+PiZj6mzgYdAK/kRwHPpS
by+GjQ3B/m8FELYoardJaUMXckC9Le3FXhbHopvGY8zi96kQQTCgPSLG63ayY/3jGySa9x+w
vxBSGdqSikmdzSOJXn/BUGexV+GNcMawYNedKmeMQNzz8+/0X9iolIxtaViVDOJ4c6ayS+jK
oPh8RDuPJpo68ctuqFRvsJ864dqm3o/qCYWa</vt:lpwstr>
  </property>
  <property fmtid="{D5CDD505-2E9C-101B-9397-08002B2CF9AE}" pid="4" name="_2015_ms_pID_7253432">
    <vt:lpwstr>wg==</vt:lpwstr>
  </property>
</Properties>
</file>