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64" r:id="rId2"/>
  </p:sldMasterIdLst>
  <p:notesMasterIdLst>
    <p:notesMasterId r:id="rId33"/>
  </p:notesMasterIdLst>
  <p:sldIdLst>
    <p:sldId id="259" r:id="rId3"/>
    <p:sldId id="306" r:id="rId4"/>
    <p:sldId id="264" r:id="rId5"/>
    <p:sldId id="273" r:id="rId6"/>
    <p:sldId id="294" r:id="rId7"/>
    <p:sldId id="277" r:id="rId8"/>
    <p:sldId id="278" r:id="rId9"/>
    <p:sldId id="275" r:id="rId10"/>
    <p:sldId id="283" r:id="rId11"/>
    <p:sldId id="269" r:id="rId12"/>
    <p:sldId id="286" r:id="rId13"/>
    <p:sldId id="287" r:id="rId14"/>
    <p:sldId id="274" r:id="rId15"/>
    <p:sldId id="280" r:id="rId16"/>
    <p:sldId id="302" r:id="rId17"/>
    <p:sldId id="304" r:id="rId18"/>
    <p:sldId id="303" r:id="rId19"/>
    <p:sldId id="305" r:id="rId20"/>
    <p:sldId id="268" r:id="rId21"/>
    <p:sldId id="272" r:id="rId22"/>
    <p:sldId id="289" r:id="rId23"/>
    <p:sldId id="290" r:id="rId24"/>
    <p:sldId id="291" r:id="rId25"/>
    <p:sldId id="292" r:id="rId26"/>
    <p:sldId id="295" r:id="rId27"/>
    <p:sldId id="298" r:id="rId28"/>
    <p:sldId id="299" r:id="rId29"/>
    <p:sldId id="293" r:id="rId30"/>
    <p:sldId id="300" r:id="rId31"/>
    <p:sldId id="270" r:id="rId3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8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F2B839-584D-4CFF-A45C-F6C92F39D014}" type="datetimeFigureOut">
              <a:rPr lang="zh-CN" altLang="en-US" smtClean="0"/>
              <a:t>2021/1/29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198AD-D4EE-42B1-821F-5CEAE829EE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72636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https://zhuanlan.zhihu.com/p/36997098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326F3-4732-B74B-9C70-D0992466E49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6376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https://zhuanlan.zhihu.com/p/36997098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326F3-4732-B74B-9C70-D0992466E49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648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326F3-4732-B74B-9C70-D0992466E49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9856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探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="" xmlns:a16="http://schemas.microsoft.com/office/drawing/2014/main" id="{8227DEE9-8BE9-0D49-BF96-9E83C5312E0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98646" y="1252220"/>
            <a:ext cx="6557247" cy="690255"/>
          </a:xfrm>
          <a:prstGeom prst="rect">
            <a:avLst/>
          </a:prstGeom>
          <a:ln>
            <a:noFill/>
            <a:prstDash val="dash"/>
          </a:ln>
        </p:spPr>
        <p:txBody>
          <a:bodyPr lIns="0" tIns="0" rIns="0" bIns="0" anchor="t">
            <a:normAutofit/>
          </a:bodyPr>
          <a:lstStyle>
            <a:lvl1pPr algn="l">
              <a:defRPr sz="3199" b="0" i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07961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414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hinese tex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D2A38214-5857-FC4E-B923-056100E16BC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8890" y="456134"/>
            <a:ext cx="10736446" cy="9934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ts val="3429"/>
              </a:lnSpc>
              <a:spcBef>
                <a:spcPts val="0"/>
              </a:spcBef>
              <a:buNone/>
              <a:defRPr sz="3199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 marL="593662" indent="0" algn="ctr">
              <a:buNone/>
              <a:defRPr sz="2597"/>
            </a:lvl2pPr>
            <a:lvl3pPr marL="1187323" indent="0" algn="ctr">
              <a:buNone/>
              <a:defRPr sz="2337"/>
            </a:lvl3pPr>
            <a:lvl4pPr marL="1780986" indent="0" algn="ctr">
              <a:buNone/>
              <a:defRPr sz="2078"/>
            </a:lvl4pPr>
            <a:lvl5pPr marL="2374648" indent="0" algn="ctr">
              <a:buNone/>
              <a:defRPr sz="2078"/>
            </a:lvl5pPr>
            <a:lvl6pPr marL="2968309" indent="0" algn="ctr">
              <a:buNone/>
              <a:defRPr sz="2078"/>
            </a:lvl6pPr>
            <a:lvl7pPr marL="3561971" indent="0" algn="ctr">
              <a:buNone/>
              <a:defRPr sz="2078"/>
            </a:lvl7pPr>
            <a:lvl8pPr marL="4155634" indent="0" algn="ctr">
              <a:buNone/>
              <a:defRPr sz="2078"/>
            </a:lvl8pPr>
            <a:lvl9pPr marL="4749295" indent="0" algn="ctr">
              <a:buNone/>
              <a:defRPr sz="2078"/>
            </a:lvl9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="" xmlns:a16="http://schemas.microsoft.com/office/drawing/2014/main" id="{8A4EAA63-3827-DA40-B921-C01084B9DA87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736621" y="1501989"/>
            <a:ext cx="10729365" cy="4690459"/>
          </a:xfrm>
          <a:prstGeom prst="rect">
            <a:avLst/>
          </a:prstGeom>
        </p:spPr>
        <p:txBody>
          <a:bodyPr lIns="0" tIns="0" rIns="0" bIns="0"/>
          <a:lstStyle>
            <a:lvl1pPr marL="12368" indent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1207937" algn="ctr"/>
              </a:tabLst>
              <a:defRPr sz="1799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marL="525640" indent="-171091">
              <a:buFont typeface="Arial" panose="020B0604020202020204" pitchFamily="34" charset="0"/>
              <a:buChar char="•"/>
              <a:tabLst>
                <a:tab pos="1207937" algn="ctr"/>
              </a:tabLst>
              <a:defRPr sz="1298" baseline="0"/>
            </a:lvl2pPr>
            <a:lvl3pPr marL="525640" indent="-171091">
              <a:buFont typeface="Arial" panose="020B0604020202020204" pitchFamily="34" charset="0"/>
              <a:buChar char="•"/>
              <a:tabLst>
                <a:tab pos="1207937" algn="ctr"/>
              </a:tabLst>
              <a:defRPr sz="1298" baseline="0"/>
            </a:lvl3pPr>
            <a:lvl4pPr marL="525640" indent="-171091">
              <a:buFont typeface="Arial" panose="020B0604020202020204" pitchFamily="34" charset="0"/>
              <a:buChar char="•"/>
              <a:tabLst>
                <a:tab pos="1207937" algn="ctr"/>
              </a:tabLst>
              <a:defRPr sz="1298" baseline="0"/>
            </a:lvl4pPr>
            <a:lvl5pPr marL="525640" indent="-171091">
              <a:buFont typeface="Arial" panose="020B0604020202020204" pitchFamily="34" charset="0"/>
              <a:buChar char="•"/>
              <a:tabLst>
                <a:tab pos="1207937" algn="ctr"/>
              </a:tabLst>
              <a:defRPr sz="1298" baseline="0"/>
            </a:lvl5pPr>
          </a:lstStyle>
          <a:p>
            <a:pPr lvl="0"/>
            <a:r>
              <a:rPr lang="zh-CN" altLang="en-US" dirty="0"/>
              <a:t>单击此处添加文本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77186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0" y="0"/>
            <a:ext cx="12187239" cy="6858000"/>
          </a:xfrm>
          <a:prstGeom prst="rect">
            <a:avLst/>
          </a:prstGeom>
        </p:spPr>
      </p:pic>
      <p:sp>
        <p:nvSpPr>
          <p:cNvPr id="2" name="矩形 1"/>
          <p:cNvSpPr/>
          <p:nvPr userDrawn="1"/>
        </p:nvSpPr>
        <p:spPr>
          <a:xfrm>
            <a:off x="0" y="2881994"/>
            <a:ext cx="12189619" cy="397600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4" tIns="45702" rIns="91404" bIns="457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12"/>
            <a:endParaRPr lang="zh-CN" altLang="en-US" sz="1799" dirty="0">
              <a:solidFill>
                <a:srgbClr val="1D1D1A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276" b="37778"/>
          <a:stretch/>
        </p:blipFill>
        <p:spPr>
          <a:xfrm>
            <a:off x="155388" y="314026"/>
            <a:ext cx="2172368" cy="56386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32992"/>
            <a:ext cx="12192000" cy="2325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104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034" rtl="0" eaLnBrk="1" latinLnBrk="0" hangingPunct="1">
        <a:lnSpc>
          <a:spcPts val="3439"/>
        </a:lnSpc>
        <a:spcBef>
          <a:spcPct val="0"/>
        </a:spcBef>
        <a:buNone/>
        <a:defRPr sz="3199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j-cs"/>
        </a:defRPr>
      </a:lvl1pPr>
    </p:titleStyle>
    <p:bodyStyle>
      <a:lvl1pPr marL="0" indent="0" algn="l" defTabSz="914034" rtl="0" eaLnBrk="1" latinLnBrk="0" hangingPunct="1">
        <a:lnSpc>
          <a:spcPct val="100000"/>
        </a:lnSpc>
        <a:spcBef>
          <a:spcPts val="0"/>
        </a:spcBef>
        <a:buFontTx/>
        <a:buNone/>
        <a:defRPr sz="1000" kern="1200">
          <a:solidFill>
            <a:srgbClr val="1D1D1B"/>
          </a:solidFill>
          <a:latin typeface="Arial" panose="020B0604020202020204" pitchFamily="34" charset="0"/>
          <a:ea typeface="Microsoft YaHei" panose="020B0503020204020204" pitchFamily="34" charset="-122"/>
          <a:cs typeface="Arial" panose="020B0604020202020204" pitchFamily="34" charset="0"/>
        </a:defRPr>
      </a:lvl1pPr>
      <a:lvl2pPr marL="457017" indent="0" algn="l" defTabSz="914034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034" indent="0" algn="l" defTabSz="914034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71051" indent="0" algn="l" defTabSz="914034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828068" indent="0" algn="l" defTabSz="914034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3594" indent="-228509" algn="l" defTabSz="91403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611" indent="-228509" algn="l" defTabSz="91403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628" indent="-228509" algn="l" defTabSz="91403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4646" indent="-228509" algn="l" defTabSz="91403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17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034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051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068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086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103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120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137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59">
          <p15:clr>
            <a:srgbClr val="F26B43"/>
          </p15:clr>
        </p15:guide>
        <p15:guide id="2" pos="3841">
          <p15:clr>
            <a:srgbClr val="F26B43"/>
          </p15:clr>
        </p15:guide>
        <p15:guide id="3" pos="565">
          <p15:clr>
            <a:srgbClr val="F26B43"/>
          </p15:clr>
        </p15:guide>
        <p15:guide id="4" orient="horz" pos="4007">
          <p15:clr>
            <a:srgbClr val="F26B43"/>
          </p15:clr>
        </p15:guide>
        <p15:guide id="5" orient="horz" pos="1235">
          <p15:clr>
            <a:srgbClr val="F26B43"/>
          </p15:clr>
        </p15:guide>
        <p15:guide id="6" orient="horz" pos="55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 userDrawn="1"/>
        </p:nvGrpSpPr>
        <p:grpSpPr>
          <a:xfrm>
            <a:off x="12211507" y="2931937"/>
            <a:ext cx="1982142" cy="3934682"/>
            <a:chOff x="12216278" y="2262477"/>
            <a:chExt cx="1982916" cy="4604143"/>
          </a:xfrm>
        </p:grpSpPr>
        <p:grpSp>
          <p:nvGrpSpPr>
            <p:cNvPr id="26" name="组合 25"/>
            <p:cNvGrpSpPr/>
            <p:nvPr userDrawn="1"/>
          </p:nvGrpSpPr>
          <p:grpSpPr>
            <a:xfrm>
              <a:off x="12315635" y="2262477"/>
              <a:ext cx="1883559" cy="692624"/>
              <a:chOff x="12315635" y="2207613"/>
              <a:chExt cx="1883559" cy="692624"/>
            </a:xfrm>
          </p:grpSpPr>
          <p:sp>
            <p:nvSpPr>
              <p:cNvPr id="44" name="矩形 5">
                <a:extLst>
                  <a:ext uri="{FF2B5EF4-FFF2-40B4-BE49-F238E27FC236}">
                    <a16:creationId xmlns="" xmlns:a16="http://schemas.microsoft.com/office/drawing/2014/main" id="{3B0B5EC2-EA55-CC45-A9D0-D5EA5D768C99}"/>
                  </a:ext>
                </a:extLst>
              </p:cNvPr>
              <p:cNvSpPr/>
              <p:nvPr userDrawn="1"/>
            </p:nvSpPr>
            <p:spPr>
              <a:xfrm>
                <a:off x="12315635" y="2401808"/>
                <a:ext cx="911019" cy="498429"/>
              </a:xfrm>
              <a:prstGeom prst="rect">
                <a:avLst/>
              </a:prstGeom>
              <a:solidFill>
                <a:srgbClr val="C810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4112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kumimoji="1" lang="en-US" altLang="zh-Hant" sz="700" b="1" dirty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ANTONE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 186C</a:t>
                </a:r>
              </a:p>
              <a:p>
                <a:pPr algn="ctr" defTabSz="914112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RGB 200/16/46</a:t>
                </a:r>
              </a:p>
            </p:txBody>
          </p:sp>
          <p:sp>
            <p:nvSpPr>
              <p:cNvPr id="45" name="矩形 9">
                <a:extLst>
                  <a:ext uri="{FF2B5EF4-FFF2-40B4-BE49-F238E27FC236}">
                    <a16:creationId xmlns="" xmlns:a16="http://schemas.microsoft.com/office/drawing/2014/main" id="{992224C5-04A6-C041-B257-13137945DBB8}"/>
                  </a:ext>
                </a:extLst>
              </p:cNvPr>
              <p:cNvSpPr/>
              <p:nvPr userDrawn="1"/>
            </p:nvSpPr>
            <p:spPr>
              <a:xfrm>
                <a:off x="13288175" y="2401808"/>
                <a:ext cx="911019" cy="498429"/>
              </a:xfrm>
              <a:prstGeom prst="rect">
                <a:avLst/>
              </a:prstGeom>
              <a:solidFill>
                <a:srgbClr val="C7000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4112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kumimoji="1" lang="en-US" altLang="zh-Hant" sz="700" b="1" dirty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ANTONE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 185C</a:t>
                </a:r>
              </a:p>
              <a:p>
                <a:pPr algn="ctr" defTabSz="914112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RGB 199/0/11</a:t>
                </a:r>
              </a:p>
            </p:txBody>
          </p:sp>
          <p:sp>
            <p:nvSpPr>
              <p:cNvPr id="46" name="文本框 31">
                <a:extLst>
                  <a:ext uri="{FF2B5EF4-FFF2-40B4-BE49-F238E27FC236}">
                    <a16:creationId xmlns="" xmlns:a16="http://schemas.microsoft.com/office/drawing/2014/main" id="{58918196-0639-EE4B-AFC2-315BE04587B9}"/>
                  </a:ext>
                </a:extLst>
              </p:cNvPr>
              <p:cNvSpPr txBox="1"/>
              <p:nvPr userDrawn="1"/>
            </p:nvSpPr>
            <p:spPr>
              <a:xfrm>
                <a:off x="12326898" y="2207613"/>
                <a:ext cx="384721" cy="1800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 defTabSz="914112"/>
                <a:r>
                  <a:rPr kumimoji="1" lang="zh-CN" altLang="en-US" sz="1000" dirty="0">
                    <a:solidFill>
                      <a:srgbClr val="1D1D1A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品牌色</a:t>
                </a:r>
              </a:p>
            </p:txBody>
          </p:sp>
        </p:grpSp>
        <p:grpSp>
          <p:nvGrpSpPr>
            <p:cNvPr id="27" name="组合 26"/>
            <p:cNvGrpSpPr/>
            <p:nvPr userDrawn="1"/>
          </p:nvGrpSpPr>
          <p:grpSpPr>
            <a:xfrm>
              <a:off x="12216278" y="3054642"/>
              <a:ext cx="1982912" cy="3811978"/>
              <a:chOff x="12216278" y="3054642"/>
              <a:chExt cx="1982912" cy="3811978"/>
            </a:xfrm>
          </p:grpSpPr>
          <p:sp>
            <p:nvSpPr>
              <p:cNvPr id="28" name="矩形 12">
                <a:extLst>
                  <a:ext uri="{FF2B5EF4-FFF2-40B4-BE49-F238E27FC236}">
                    <a16:creationId xmlns="" xmlns:a16="http://schemas.microsoft.com/office/drawing/2014/main" id="{DCA8B73C-0B87-284F-805F-752EBF20B768}"/>
                  </a:ext>
                </a:extLst>
              </p:cNvPr>
              <p:cNvSpPr/>
              <p:nvPr userDrawn="1"/>
            </p:nvSpPr>
            <p:spPr>
              <a:xfrm>
                <a:off x="12315640" y="3785971"/>
                <a:ext cx="885201" cy="462672"/>
              </a:xfrm>
              <a:prstGeom prst="rect">
                <a:avLst/>
              </a:prstGeom>
              <a:solidFill>
                <a:srgbClr val="EA5A4F"/>
              </a:solidFill>
              <a:ln>
                <a:solidFill>
                  <a:srgbClr val="EA5A4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4112"/>
                <a:r>
                  <a:rPr kumimoji="1" lang="mr-IN" altLang="zh-CN" sz="700" b="1" dirty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 234</a:t>
                </a:r>
                <a:r>
                  <a:rPr kumimoji="1" lang="mr-IN" altLang="zh-CN" sz="700" b="1" dirty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90/79</a:t>
                </a:r>
                <a:endParaRPr kumimoji="1" lang="mr-IN" altLang="zh-CN" sz="7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29" name="矩形 13">
                <a:extLst>
                  <a:ext uri="{FF2B5EF4-FFF2-40B4-BE49-F238E27FC236}">
                    <a16:creationId xmlns="" xmlns:a16="http://schemas.microsoft.com/office/drawing/2014/main" id="{138A39A8-BB4E-CD4E-9201-F1785C874F92}"/>
                  </a:ext>
                </a:extLst>
              </p:cNvPr>
              <p:cNvSpPr/>
              <p:nvPr userDrawn="1"/>
            </p:nvSpPr>
            <p:spPr>
              <a:xfrm>
                <a:off x="12315640" y="3259312"/>
                <a:ext cx="885201" cy="462672"/>
              </a:xfrm>
              <a:prstGeom prst="rect">
                <a:avLst/>
              </a:prstGeom>
              <a:solidFill>
                <a:srgbClr val="78000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4112"/>
                <a:r>
                  <a:rPr kumimoji="1" lang="mr-IN" altLang="zh-CN" sz="700" b="1" dirty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 120</a:t>
                </a:r>
                <a:r>
                  <a:rPr kumimoji="1" lang="mr-IN" altLang="zh-CN" sz="700" b="1" dirty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0/15</a:t>
                </a:r>
                <a:endParaRPr kumimoji="1" lang="mr-IN" altLang="zh-CN" sz="7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0" name="文本框 15">
                <a:extLst>
                  <a:ext uri="{FF2B5EF4-FFF2-40B4-BE49-F238E27FC236}">
                    <a16:creationId xmlns="" xmlns:a16="http://schemas.microsoft.com/office/drawing/2014/main" id="{8F53C07A-1022-C740-8F8D-97538E174D38}"/>
                  </a:ext>
                </a:extLst>
              </p:cNvPr>
              <p:cNvSpPr txBox="1"/>
              <p:nvPr userDrawn="1"/>
            </p:nvSpPr>
            <p:spPr>
              <a:xfrm>
                <a:off x="12216278" y="3054642"/>
                <a:ext cx="569387" cy="180071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b" anchorCtr="0">
                <a:spAutoFit/>
              </a:bodyPr>
              <a:lstStyle/>
              <a:p>
                <a:pPr algn="ctr" defTabSz="914112"/>
                <a:r>
                  <a:rPr kumimoji="1" lang="zh-CN" altLang="en-US" sz="1000" dirty="0">
                    <a:solidFill>
                      <a:srgbClr val="1D1D1A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辅助色</a:t>
                </a:r>
              </a:p>
            </p:txBody>
          </p:sp>
          <p:sp>
            <p:nvSpPr>
              <p:cNvPr id="31" name="矩形 16">
                <a:extLst>
                  <a:ext uri="{FF2B5EF4-FFF2-40B4-BE49-F238E27FC236}">
                    <a16:creationId xmlns="" xmlns:a16="http://schemas.microsoft.com/office/drawing/2014/main" id="{306A7598-C00D-994F-82DA-B39F3C2E0AAD}"/>
                  </a:ext>
                </a:extLst>
              </p:cNvPr>
              <p:cNvSpPr/>
              <p:nvPr userDrawn="1"/>
            </p:nvSpPr>
            <p:spPr>
              <a:xfrm>
                <a:off x="12315640" y="4836793"/>
                <a:ext cx="885201" cy="462672"/>
              </a:xfrm>
              <a:prstGeom prst="rect">
                <a:avLst/>
              </a:prstGeom>
              <a:solidFill>
                <a:srgbClr val="F8B53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4112"/>
                <a:r>
                  <a:rPr kumimoji="1" lang="mr-IN" altLang="zh-CN" sz="700" b="1" dirty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 248</a:t>
                </a:r>
                <a:r>
                  <a:rPr kumimoji="1" lang="mr-IN" altLang="zh-CN" sz="700" b="1" dirty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181/60</a:t>
                </a:r>
                <a:endParaRPr kumimoji="1" lang="mr-IN" altLang="zh-CN" sz="7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2" name="矩形 17">
                <a:extLst>
                  <a:ext uri="{FF2B5EF4-FFF2-40B4-BE49-F238E27FC236}">
                    <a16:creationId xmlns="" xmlns:a16="http://schemas.microsoft.com/office/drawing/2014/main" id="{C1423292-FF2F-A74C-943E-1C3C47534098}"/>
                  </a:ext>
                </a:extLst>
              </p:cNvPr>
              <p:cNvSpPr/>
              <p:nvPr userDrawn="1"/>
            </p:nvSpPr>
            <p:spPr>
              <a:xfrm>
                <a:off x="12315640" y="4319278"/>
                <a:ext cx="885201" cy="462672"/>
              </a:xfrm>
              <a:prstGeom prst="rect">
                <a:avLst/>
              </a:prstGeom>
              <a:solidFill>
                <a:srgbClr val="EB5C0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4112"/>
                <a:r>
                  <a:rPr kumimoji="1" lang="mr-IN" altLang="zh-CN" sz="700" b="1" dirty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 235</a:t>
                </a:r>
                <a:r>
                  <a:rPr kumimoji="1" lang="mr-IN" altLang="zh-CN" sz="700" b="1" dirty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92/1</a:t>
                </a:r>
                <a:endParaRPr kumimoji="1" lang="mr-IN" altLang="zh-CN" sz="7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3" name="矩形 18">
                <a:extLst>
                  <a:ext uri="{FF2B5EF4-FFF2-40B4-BE49-F238E27FC236}">
                    <a16:creationId xmlns="" xmlns:a16="http://schemas.microsoft.com/office/drawing/2014/main" id="{2A29AF15-F5C4-A842-A63B-5DBA549CB92F}"/>
                  </a:ext>
                </a:extLst>
              </p:cNvPr>
              <p:cNvSpPr/>
              <p:nvPr userDrawn="1"/>
            </p:nvSpPr>
            <p:spPr>
              <a:xfrm>
                <a:off x="12315636" y="5880294"/>
                <a:ext cx="911019" cy="462672"/>
              </a:xfrm>
              <a:prstGeom prst="rect">
                <a:avLst/>
              </a:prstGeom>
              <a:solidFill>
                <a:srgbClr val="89898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4112"/>
                <a:r>
                  <a:rPr kumimoji="1" lang="mr-IN" altLang="zh-CN" sz="700" b="1" dirty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 137/137/137</a:t>
                </a:r>
                <a:endParaRPr kumimoji="1" lang="mr-IN" altLang="zh-CN" sz="7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4" name="矩形 19">
                <a:extLst>
                  <a:ext uri="{FF2B5EF4-FFF2-40B4-BE49-F238E27FC236}">
                    <a16:creationId xmlns="" xmlns:a16="http://schemas.microsoft.com/office/drawing/2014/main" id="{E9EA970A-4D36-BC41-B8BE-40DF553320E7}"/>
                  </a:ext>
                </a:extLst>
              </p:cNvPr>
              <p:cNvSpPr/>
              <p:nvPr userDrawn="1"/>
            </p:nvSpPr>
            <p:spPr>
              <a:xfrm>
                <a:off x="12315636" y="5362779"/>
                <a:ext cx="911019" cy="462672"/>
              </a:xfrm>
              <a:prstGeom prst="rect">
                <a:avLst/>
              </a:prstGeom>
              <a:solidFill>
                <a:srgbClr val="2318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4112"/>
                <a:r>
                  <a:rPr kumimoji="1" lang="mr-IN" altLang="zh-CN" sz="700" b="1" dirty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 35/24/21</a:t>
                </a:r>
                <a:endParaRPr kumimoji="1" lang="mr-IN" altLang="zh-CN" sz="7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5" name="矩形 22">
                <a:extLst>
                  <a:ext uri="{FF2B5EF4-FFF2-40B4-BE49-F238E27FC236}">
                    <a16:creationId xmlns="" xmlns:a16="http://schemas.microsoft.com/office/drawing/2014/main" id="{14EE21FB-1D92-0241-ABA5-5E9A6AEE0DC8}"/>
                  </a:ext>
                </a:extLst>
              </p:cNvPr>
              <p:cNvSpPr/>
              <p:nvPr userDrawn="1"/>
            </p:nvSpPr>
            <p:spPr>
              <a:xfrm>
                <a:off x="12315636" y="6403948"/>
                <a:ext cx="911019" cy="462672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4112"/>
                <a:r>
                  <a:rPr kumimoji="1" lang="mr-IN" altLang="zh-CN" sz="700" b="1" dirty="0">
                    <a:solidFill>
                      <a:srgbClr val="666666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charset="0"/>
                    <a:ea typeface="Arial" charset="0"/>
                    <a:cs typeface="Arial" charset="0"/>
                  </a:rPr>
                  <a:t> 221</a:t>
                </a:r>
                <a:r>
                  <a:rPr kumimoji="1" lang="mr-IN" altLang="zh-CN" sz="700" b="1" dirty="0">
                    <a:solidFill>
                      <a:srgbClr val="666666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charset="0"/>
                    <a:ea typeface="Arial" charset="0"/>
                    <a:cs typeface="Arial" charset="0"/>
                  </a:rPr>
                  <a:t>221/221</a:t>
                </a:r>
                <a:endParaRPr kumimoji="1" lang="mr-IN" altLang="zh-CN" sz="700" b="1" dirty="0">
                  <a:solidFill>
                    <a:srgbClr val="666666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6" name="矩形 12">
                <a:extLst>
                  <a:ext uri="{FF2B5EF4-FFF2-40B4-BE49-F238E27FC236}">
                    <a16:creationId xmlns="" xmlns:a16="http://schemas.microsoft.com/office/drawing/2014/main" id="{883734A3-2645-434A-9DCC-1416B6C687CC}"/>
                  </a:ext>
                </a:extLst>
              </p:cNvPr>
              <p:cNvSpPr/>
              <p:nvPr userDrawn="1"/>
            </p:nvSpPr>
            <p:spPr>
              <a:xfrm>
                <a:off x="13288175" y="3785971"/>
                <a:ext cx="885201" cy="462672"/>
              </a:xfrm>
              <a:prstGeom prst="rect">
                <a:avLst/>
              </a:prstGeom>
              <a:solidFill>
                <a:srgbClr val="E98C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4112"/>
                <a:r>
                  <a:rPr kumimoji="1" lang="mr-IN" altLang="zh-CN" sz="700" b="1" dirty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 233</a:t>
                </a:r>
                <a:r>
                  <a:rPr kumimoji="1" lang="mr-IN" altLang="zh-CN" sz="700" b="1" dirty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140/128</a:t>
                </a:r>
                <a:endParaRPr kumimoji="1" lang="mr-IN" altLang="zh-CN" sz="7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7" name="矩形 13">
                <a:extLst>
                  <a:ext uri="{FF2B5EF4-FFF2-40B4-BE49-F238E27FC236}">
                    <a16:creationId xmlns="" xmlns:a16="http://schemas.microsoft.com/office/drawing/2014/main" id="{1FF13552-FB3D-134A-A80A-6CFB35DFE1A1}"/>
                  </a:ext>
                </a:extLst>
              </p:cNvPr>
              <p:cNvSpPr/>
              <p:nvPr userDrawn="1"/>
            </p:nvSpPr>
            <p:spPr>
              <a:xfrm>
                <a:off x="13288175" y="3259312"/>
                <a:ext cx="885201" cy="462672"/>
              </a:xfrm>
              <a:prstGeom prst="rect">
                <a:avLst/>
              </a:prstGeom>
              <a:solidFill>
                <a:srgbClr val="A72126"/>
              </a:solidFill>
              <a:ln>
                <a:solidFill>
                  <a:srgbClr val="9F0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4112"/>
                <a:r>
                  <a:rPr kumimoji="1" lang="mr-IN" altLang="zh-CN" sz="700" b="1" dirty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 159</a:t>
                </a:r>
                <a:r>
                  <a:rPr kumimoji="1" lang="mr-IN" altLang="zh-CN" sz="700" b="1" dirty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0/1</a:t>
                </a:r>
                <a:endParaRPr kumimoji="1" lang="mr-IN" altLang="zh-CN" sz="7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8" name="矩形 16">
                <a:extLst>
                  <a:ext uri="{FF2B5EF4-FFF2-40B4-BE49-F238E27FC236}">
                    <a16:creationId xmlns="" xmlns:a16="http://schemas.microsoft.com/office/drawing/2014/main" id="{0A96471B-CB12-1443-B01F-C14C9112C149}"/>
                  </a:ext>
                </a:extLst>
              </p:cNvPr>
              <p:cNvSpPr/>
              <p:nvPr userDrawn="1"/>
            </p:nvSpPr>
            <p:spPr>
              <a:xfrm>
                <a:off x="13288175" y="4836793"/>
                <a:ext cx="885201" cy="462672"/>
              </a:xfrm>
              <a:prstGeom prst="rect">
                <a:avLst/>
              </a:prstGeom>
              <a:solidFill>
                <a:srgbClr val="F5DC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4112"/>
                <a:r>
                  <a:rPr kumimoji="1" lang="mr-IN" altLang="zh-CN" sz="700" b="1" dirty="0">
                    <a:solidFill>
                      <a:srgbClr val="666666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charset="0"/>
                    <a:ea typeface="Arial" charset="0"/>
                    <a:cs typeface="Arial" charset="0"/>
                  </a:rPr>
                  <a:t> 245</a:t>
                </a:r>
                <a:r>
                  <a:rPr kumimoji="1" lang="mr-IN" altLang="zh-CN" sz="700" b="1" dirty="0">
                    <a:solidFill>
                      <a:srgbClr val="666666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charset="0"/>
                    <a:ea typeface="Arial" charset="0"/>
                    <a:cs typeface="Arial" charset="0"/>
                  </a:rPr>
                  <a:t>220/87</a:t>
                </a:r>
                <a:endParaRPr kumimoji="1" lang="mr-IN" altLang="zh-CN" sz="700" b="1" dirty="0">
                  <a:solidFill>
                    <a:srgbClr val="666666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9" name="矩形 17">
                <a:extLst>
                  <a:ext uri="{FF2B5EF4-FFF2-40B4-BE49-F238E27FC236}">
                    <a16:creationId xmlns="" xmlns:a16="http://schemas.microsoft.com/office/drawing/2014/main" id="{61890D59-CF8B-1449-A836-3A304EC9A907}"/>
                  </a:ext>
                </a:extLst>
              </p:cNvPr>
              <p:cNvSpPr/>
              <p:nvPr userDrawn="1"/>
            </p:nvSpPr>
            <p:spPr>
              <a:xfrm>
                <a:off x="13288175" y="4319278"/>
                <a:ext cx="885201" cy="462672"/>
              </a:xfrm>
              <a:prstGeom prst="rect">
                <a:avLst/>
              </a:prstGeom>
              <a:solidFill>
                <a:srgbClr val="F085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4112"/>
                <a:r>
                  <a:rPr kumimoji="1" lang="mr-IN" altLang="zh-CN" sz="700" b="1" dirty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 240</a:t>
                </a:r>
                <a:r>
                  <a:rPr kumimoji="1" lang="mr-IN" altLang="zh-CN" sz="700" b="1" dirty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133/0</a:t>
                </a:r>
                <a:endParaRPr kumimoji="1" lang="mr-IN" altLang="zh-CN" sz="7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40" name="矩形 18">
                <a:extLst>
                  <a:ext uri="{FF2B5EF4-FFF2-40B4-BE49-F238E27FC236}">
                    <a16:creationId xmlns="" xmlns:a16="http://schemas.microsoft.com/office/drawing/2014/main" id="{0466A1E1-E7C7-FD49-9880-9E44BED19FF5}"/>
                  </a:ext>
                </a:extLst>
              </p:cNvPr>
              <p:cNvSpPr/>
              <p:nvPr userDrawn="1"/>
            </p:nvSpPr>
            <p:spPr>
              <a:xfrm>
                <a:off x="13288171" y="5880294"/>
                <a:ext cx="911019" cy="462672"/>
              </a:xfrm>
              <a:prstGeom prst="rect">
                <a:avLst/>
              </a:prstGeom>
              <a:solidFill>
                <a:srgbClr val="B5B5B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4112"/>
                <a:r>
                  <a:rPr kumimoji="1" lang="mr-IN" altLang="zh-CN" sz="700" b="1" dirty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 181</a:t>
                </a:r>
                <a:r>
                  <a:rPr kumimoji="1" lang="mr-IN" altLang="zh-CN" sz="700" b="1" dirty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181/181</a:t>
                </a:r>
                <a:endParaRPr kumimoji="1" lang="mr-IN" altLang="zh-CN" sz="7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42" name="矩形 19">
                <a:extLst>
                  <a:ext uri="{FF2B5EF4-FFF2-40B4-BE49-F238E27FC236}">
                    <a16:creationId xmlns="" xmlns:a16="http://schemas.microsoft.com/office/drawing/2014/main" id="{B21AD6AC-1275-0142-A9EA-D77B26CB40EF}"/>
                  </a:ext>
                </a:extLst>
              </p:cNvPr>
              <p:cNvSpPr/>
              <p:nvPr userDrawn="1"/>
            </p:nvSpPr>
            <p:spPr>
              <a:xfrm>
                <a:off x="13288171" y="5362779"/>
                <a:ext cx="911019" cy="462672"/>
              </a:xfrm>
              <a:prstGeom prst="rect">
                <a:avLst/>
              </a:prstGeom>
              <a:solidFill>
                <a:srgbClr val="5957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4112"/>
                <a:r>
                  <a:rPr kumimoji="1" lang="mr-IN" altLang="zh-CN" sz="700" b="1" dirty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 89</a:t>
                </a:r>
                <a:r>
                  <a:rPr kumimoji="1" lang="mr-IN" altLang="zh-CN" sz="700" b="1" dirty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87/87</a:t>
                </a:r>
                <a:endParaRPr kumimoji="1" lang="mr-IN" altLang="zh-CN" sz="7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43" name="矩形 22">
                <a:extLst>
                  <a:ext uri="{FF2B5EF4-FFF2-40B4-BE49-F238E27FC236}">
                    <a16:creationId xmlns="" xmlns:a16="http://schemas.microsoft.com/office/drawing/2014/main" id="{238BAC2A-AE09-A84D-875D-8472236D6610}"/>
                  </a:ext>
                </a:extLst>
              </p:cNvPr>
              <p:cNvSpPr/>
              <p:nvPr userDrawn="1"/>
            </p:nvSpPr>
            <p:spPr>
              <a:xfrm>
                <a:off x="13288171" y="6403948"/>
                <a:ext cx="911019" cy="46267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chemeClr val="bg1">
                    <a:lumMod val="10000"/>
                    <a:lumOff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4112"/>
                <a:r>
                  <a:rPr kumimoji="1" lang="mr-IN" altLang="zh-CN" sz="700" b="1" dirty="0">
                    <a:solidFill>
                      <a:srgbClr val="666666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charset="0"/>
                    <a:ea typeface="Arial" charset="0"/>
                    <a:cs typeface="Arial" charset="0"/>
                  </a:rPr>
                  <a:t> 255</a:t>
                </a:r>
                <a:r>
                  <a:rPr kumimoji="1" lang="mr-IN" altLang="zh-CN" sz="700" b="1" dirty="0">
                    <a:solidFill>
                      <a:srgbClr val="666666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charset="0"/>
                    <a:ea typeface="Arial" charset="0"/>
                    <a:cs typeface="Arial" charset="0"/>
                  </a:rPr>
                  <a:t>255/255</a:t>
                </a:r>
                <a:endParaRPr kumimoji="1" lang="mr-IN" altLang="zh-CN" sz="700" b="1" dirty="0">
                  <a:solidFill>
                    <a:srgbClr val="666666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</p:grpSp>
      <p:pic>
        <p:nvPicPr>
          <p:cNvPr id="47" name="图片 46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276" b="37778"/>
          <a:stretch/>
        </p:blipFill>
        <p:spPr>
          <a:xfrm>
            <a:off x="10191777" y="5951166"/>
            <a:ext cx="1890538" cy="490710"/>
          </a:xfrm>
          <a:prstGeom prst="rect">
            <a:avLst/>
          </a:prstGeom>
        </p:spPr>
      </p:pic>
      <p:pic>
        <p:nvPicPr>
          <p:cNvPr id="49" name="图片 4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56" y="5363502"/>
            <a:ext cx="12192000" cy="1480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052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1187323" rtl="0" eaLnBrk="1" latinLnBrk="0" hangingPunct="1">
        <a:lnSpc>
          <a:spcPct val="90000"/>
        </a:lnSpc>
        <a:spcBef>
          <a:spcPct val="0"/>
        </a:spcBef>
        <a:buNone/>
        <a:defRPr sz="571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6831" indent="-296831" algn="l" defTabSz="1187323" rtl="0" eaLnBrk="1" latinLnBrk="0" hangingPunct="1">
        <a:lnSpc>
          <a:spcPct val="90000"/>
        </a:lnSpc>
        <a:spcBef>
          <a:spcPts val="1298"/>
        </a:spcBef>
        <a:buFont typeface="Arial" panose="020B0604020202020204" pitchFamily="34" charset="0"/>
        <a:buChar char="•"/>
        <a:defRPr sz="3635" kern="1200">
          <a:solidFill>
            <a:schemeClr val="tx1"/>
          </a:solidFill>
          <a:latin typeface="+mn-lt"/>
          <a:ea typeface="+mn-ea"/>
          <a:cs typeface="+mn-cs"/>
        </a:defRPr>
      </a:lvl1pPr>
      <a:lvl2pPr marL="890493" indent="-296831" algn="l" defTabSz="1187323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3117" kern="1200">
          <a:solidFill>
            <a:schemeClr val="tx1"/>
          </a:solidFill>
          <a:latin typeface="+mn-lt"/>
          <a:ea typeface="+mn-ea"/>
          <a:cs typeface="+mn-cs"/>
        </a:defRPr>
      </a:lvl2pPr>
      <a:lvl3pPr marL="1484154" indent="-296831" algn="l" defTabSz="1187323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597" kern="1200">
          <a:solidFill>
            <a:schemeClr val="tx1"/>
          </a:solidFill>
          <a:latin typeface="+mn-lt"/>
          <a:ea typeface="+mn-ea"/>
          <a:cs typeface="+mn-cs"/>
        </a:defRPr>
      </a:lvl3pPr>
      <a:lvl4pPr marL="2077817" indent="-296831" algn="l" defTabSz="1187323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7" kern="1200">
          <a:solidFill>
            <a:schemeClr val="tx1"/>
          </a:solidFill>
          <a:latin typeface="+mn-lt"/>
          <a:ea typeface="+mn-ea"/>
          <a:cs typeface="+mn-cs"/>
        </a:defRPr>
      </a:lvl4pPr>
      <a:lvl5pPr marL="2671478" indent="-296831" algn="l" defTabSz="1187323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7" kern="1200">
          <a:solidFill>
            <a:schemeClr val="tx1"/>
          </a:solidFill>
          <a:latin typeface="+mn-lt"/>
          <a:ea typeface="+mn-ea"/>
          <a:cs typeface="+mn-cs"/>
        </a:defRPr>
      </a:lvl5pPr>
      <a:lvl6pPr marL="3265140" indent="-296831" algn="l" defTabSz="1187323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7" kern="1200">
          <a:solidFill>
            <a:schemeClr val="tx1"/>
          </a:solidFill>
          <a:latin typeface="+mn-lt"/>
          <a:ea typeface="+mn-ea"/>
          <a:cs typeface="+mn-cs"/>
        </a:defRPr>
      </a:lvl6pPr>
      <a:lvl7pPr marL="3858802" indent="-296831" algn="l" defTabSz="1187323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7" kern="1200">
          <a:solidFill>
            <a:schemeClr val="tx1"/>
          </a:solidFill>
          <a:latin typeface="+mn-lt"/>
          <a:ea typeface="+mn-ea"/>
          <a:cs typeface="+mn-cs"/>
        </a:defRPr>
      </a:lvl7pPr>
      <a:lvl8pPr marL="4452463" indent="-296831" algn="l" defTabSz="1187323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7" kern="1200">
          <a:solidFill>
            <a:schemeClr val="tx1"/>
          </a:solidFill>
          <a:latin typeface="+mn-lt"/>
          <a:ea typeface="+mn-ea"/>
          <a:cs typeface="+mn-cs"/>
        </a:defRPr>
      </a:lvl8pPr>
      <a:lvl9pPr marL="5046125" indent="-296831" algn="l" defTabSz="1187323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7323" rtl="0" eaLnBrk="1" latinLnBrk="0" hangingPunct="1">
        <a:defRPr sz="2337" kern="1200">
          <a:solidFill>
            <a:schemeClr val="tx1"/>
          </a:solidFill>
          <a:latin typeface="+mn-lt"/>
          <a:ea typeface="+mn-ea"/>
          <a:cs typeface="+mn-cs"/>
        </a:defRPr>
      </a:lvl1pPr>
      <a:lvl2pPr marL="593662" algn="l" defTabSz="1187323" rtl="0" eaLnBrk="1" latinLnBrk="0" hangingPunct="1">
        <a:defRPr sz="2337" kern="1200">
          <a:solidFill>
            <a:schemeClr val="tx1"/>
          </a:solidFill>
          <a:latin typeface="+mn-lt"/>
          <a:ea typeface="+mn-ea"/>
          <a:cs typeface="+mn-cs"/>
        </a:defRPr>
      </a:lvl2pPr>
      <a:lvl3pPr marL="1187323" algn="l" defTabSz="1187323" rtl="0" eaLnBrk="1" latinLnBrk="0" hangingPunct="1">
        <a:defRPr sz="2337" kern="1200">
          <a:solidFill>
            <a:schemeClr val="tx1"/>
          </a:solidFill>
          <a:latin typeface="+mn-lt"/>
          <a:ea typeface="+mn-ea"/>
          <a:cs typeface="+mn-cs"/>
        </a:defRPr>
      </a:lvl3pPr>
      <a:lvl4pPr marL="1780986" algn="l" defTabSz="1187323" rtl="0" eaLnBrk="1" latinLnBrk="0" hangingPunct="1">
        <a:defRPr sz="2337" kern="1200">
          <a:solidFill>
            <a:schemeClr val="tx1"/>
          </a:solidFill>
          <a:latin typeface="+mn-lt"/>
          <a:ea typeface="+mn-ea"/>
          <a:cs typeface="+mn-cs"/>
        </a:defRPr>
      </a:lvl4pPr>
      <a:lvl5pPr marL="2374648" algn="l" defTabSz="1187323" rtl="0" eaLnBrk="1" latinLnBrk="0" hangingPunct="1">
        <a:defRPr sz="2337" kern="1200">
          <a:solidFill>
            <a:schemeClr val="tx1"/>
          </a:solidFill>
          <a:latin typeface="+mn-lt"/>
          <a:ea typeface="+mn-ea"/>
          <a:cs typeface="+mn-cs"/>
        </a:defRPr>
      </a:lvl5pPr>
      <a:lvl6pPr marL="2968309" algn="l" defTabSz="1187323" rtl="0" eaLnBrk="1" latinLnBrk="0" hangingPunct="1">
        <a:defRPr sz="2337" kern="1200">
          <a:solidFill>
            <a:schemeClr val="tx1"/>
          </a:solidFill>
          <a:latin typeface="+mn-lt"/>
          <a:ea typeface="+mn-ea"/>
          <a:cs typeface="+mn-cs"/>
        </a:defRPr>
      </a:lvl6pPr>
      <a:lvl7pPr marL="3561971" algn="l" defTabSz="1187323" rtl="0" eaLnBrk="1" latinLnBrk="0" hangingPunct="1">
        <a:defRPr sz="2337" kern="1200">
          <a:solidFill>
            <a:schemeClr val="tx1"/>
          </a:solidFill>
          <a:latin typeface="+mn-lt"/>
          <a:ea typeface="+mn-ea"/>
          <a:cs typeface="+mn-cs"/>
        </a:defRPr>
      </a:lvl7pPr>
      <a:lvl8pPr marL="4155634" algn="l" defTabSz="1187323" rtl="0" eaLnBrk="1" latinLnBrk="0" hangingPunct="1">
        <a:defRPr sz="2337" kern="1200">
          <a:solidFill>
            <a:schemeClr val="tx1"/>
          </a:solidFill>
          <a:latin typeface="+mn-lt"/>
          <a:ea typeface="+mn-ea"/>
          <a:cs typeface="+mn-cs"/>
        </a:defRPr>
      </a:lvl8pPr>
      <a:lvl9pPr marL="4749295" algn="l" defTabSz="1187323" rtl="0" eaLnBrk="1" latinLnBrk="0" hangingPunct="1">
        <a:defRPr sz="233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1">
          <p15:clr>
            <a:srgbClr val="F26B43"/>
          </p15:clr>
        </p15:guide>
        <p15:guide id="2" pos="3842">
          <p15:clr>
            <a:srgbClr val="F26B43"/>
          </p15:clr>
        </p15:guide>
        <p15:guide id="3" pos="458">
          <p15:clr>
            <a:srgbClr val="F26B43"/>
          </p15:clr>
        </p15:guide>
        <p15:guide id="4" pos="7225">
          <p15:clr>
            <a:srgbClr val="F26B43"/>
          </p15:clr>
        </p15:guide>
        <p15:guide id="5" orient="horz" pos="410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3129699" y="2403566"/>
            <a:ext cx="6557248" cy="722215"/>
          </a:xfrm>
        </p:spPr>
        <p:txBody>
          <a:bodyPr/>
          <a:lstStyle/>
          <a:p>
            <a:r>
              <a:rPr lang="en-US" altLang="zh-CN" dirty="0" smtClean="0"/>
              <a:t>V1.1 developer</a:t>
            </a:r>
            <a:r>
              <a:rPr lang="zh-CN" altLang="en-US" dirty="0" smtClean="0"/>
              <a:t>需求分析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0104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175879" y="661504"/>
            <a:ext cx="58480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提升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SDK/API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可获得性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与易用性，结合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example-app</a:t>
            </a:r>
            <a:r>
              <a:rPr lang="zh-CN" altLang="en-US" dirty="0" smtClean="0"/>
              <a:t> 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7497096" y="1497004"/>
            <a:ext cx="4213097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440"/>
              </a:lnSpc>
            </a:pPr>
            <a:r>
              <a:rPr lang="en-US" altLang="zh-CN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1. </a:t>
            </a: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开发指导界面</a:t>
            </a: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端到端的指导文档，包括本地开发，如何使用</a:t>
            </a:r>
            <a:r>
              <a:rPr lang="en-US" altLang="zh-CN" sz="1400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mep</a:t>
            </a: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的能力进行服务注册发现、路由</a:t>
            </a: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转发。</a:t>
            </a:r>
            <a:r>
              <a:rPr lang="en-US" altLang="zh-CN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SDK</a:t>
            </a: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的使用。</a:t>
            </a:r>
            <a:endParaRPr lang="en-US" altLang="zh-CN" sz="1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>
              <a:lnSpc>
                <a:spcPts val="3440"/>
              </a:lnSpc>
            </a:pPr>
            <a:r>
              <a:rPr lang="en-US" altLang="zh-CN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2. </a:t>
            </a: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测试多语言</a:t>
            </a:r>
            <a:r>
              <a:rPr lang="en-US" altLang="zh-CN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SDK</a:t>
            </a: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的可用性，并制作成对应语言的安装包</a:t>
            </a:r>
            <a:r>
              <a:rPr lang="en-US" altLang="zh-CN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maven</a:t>
            </a: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1400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pypi</a:t>
            </a: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 go module</a:t>
            </a:r>
          </a:p>
          <a:p>
            <a:pPr algn="l">
              <a:lnSpc>
                <a:spcPts val="3440"/>
              </a:lnSpc>
            </a:pP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涉及服务：服务治理、人脸识别</a:t>
            </a:r>
            <a:r>
              <a:rPr lang="zh-CN" altLang="en-US" sz="16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endParaRPr lang="en-US" altLang="zh-CN" sz="16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236186" y="1113183"/>
            <a:ext cx="3609893" cy="52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440"/>
              </a:lnSpc>
            </a:pP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以服务治理为例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786051" y="1113183"/>
            <a:ext cx="6218432" cy="4160153"/>
            <a:chOff x="285582" y="861134"/>
            <a:chExt cx="6982880" cy="4305383"/>
          </a:xfrm>
        </p:grpSpPr>
        <p:sp>
          <p:nvSpPr>
            <p:cNvPr id="10" name="Freeform 6"/>
            <p:cNvSpPr>
              <a:spLocks/>
            </p:cNvSpPr>
            <p:nvPr/>
          </p:nvSpPr>
          <p:spPr bwMode="auto">
            <a:xfrm flipH="1">
              <a:off x="517722" y="861134"/>
              <a:ext cx="6750740" cy="3200205"/>
            </a:xfrm>
            <a:custGeom>
              <a:avLst/>
              <a:gdLst>
                <a:gd name="T0" fmla="*/ 637 w 754"/>
                <a:gd name="T1" fmla="*/ 407 h 415"/>
                <a:gd name="T2" fmla="*/ 92 w 754"/>
                <a:gd name="T3" fmla="*/ 403 h 415"/>
                <a:gd name="T4" fmla="*/ 15 w 754"/>
                <a:gd name="T5" fmla="*/ 290 h 415"/>
                <a:gd name="T6" fmla="*/ 139 w 754"/>
                <a:gd name="T7" fmla="*/ 204 h 415"/>
                <a:gd name="T8" fmla="*/ 287 w 754"/>
                <a:gd name="T9" fmla="*/ 26 h 415"/>
                <a:gd name="T10" fmla="*/ 504 w 754"/>
                <a:gd name="T11" fmla="*/ 122 h 415"/>
                <a:gd name="T12" fmla="*/ 650 w 754"/>
                <a:gd name="T13" fmla="*/ 119 h 415"/>
                <a:gd name="T14" fmla="*/ 678 w 754"/>
                <a:gd name="T15" fmla="*/ 244 h 415"/>
                <a:gd name="T16" fmla="*/ 742 w 754"/>
                <a:gd name="T17" fmla="*/ 336 h 415"/>
                <a:gd name="T18" fmla="*/ 637 w 754"/>
                <a:gd name="T19" fmla="*/ 407 h 415"/>
                <a:gd name="connsiteX0" fmla="*/ 8448 w 10000"/>
                <a:gd name="connsiteY0" fmla="*/ 9807 h 10000"/>
                <a:gd name="connsiteX1" fmla="*/ 1220 w 10000"/>
                <a:gd name="connsiteY1" fmla="*/ 9711 h 10000"/>
                <a:gd name="connsiteX2" fmla="*/ 199 w 10000"/>
                <a:gd name="connsiteY2" fmla="*/ 6988 h 10000"/>
                <a:gd name="connsiteX3" fmla="*/ 1470 w 10000"/>
                <a:gd name="connsiteY3" fmla="*/ 4211 h 10000"/>
                <a:gd name="connsiteX4" fmla="*/ 3806 w 10000"/>
                <a:gd name="connsiteY4" fmla="*/ 627 h 10000"/>
                <a:gd name="connsiteX5" fmla="*/ 6684 w 10000"/>
                <a:gd name="connsiteY5" fmla="*/ 2940 h 10000"/>
                <a:gd name="connsiteX6" fmla="*/ 8621 w 10000"/>
                <a:gd name="connsiteY6" fmla="*/ 2867 h 10000"/>
                <a:gd name="connsiteX7" fmla="*/ 8992 w 10000"/>
                <a:gd name="connsiteY7" fmla="*/ 5880 h 10000"/>
                <a:gd name="connsiteX8" fmla="*/ 9841 w 10000"/>
                <a:gd name="connsiteY8" fmla="*/ 8096 h 10000"/>
                <a:gd name="connsiteX9" fmla="*/ 8448 w 10000"/>
                <a:gd name="connsiteY9" fmla="*/ 9807 h 10000"/>
                <a:gd name="connsiteX0" fmla="*/ 8448 w 10000"/>
                <a:gd name="connsiteY0" fmla="*/ 9807 h 10000"/>
                <a:gd name="connsiteX1" fmla="*/ 1220 w 10000"/>
                <a:gd name="connsiteY1" fmla="*/ 9711 h 10000"/>
                <a:gd name="connsiteX2" fmla="*/ 199 w 10000"/>
                <a:gd name="connsiteY2" fmla="*/ 6988 h 10000"/>
                <a:gd name="connsiteX3" fmla="*/ 1470 w 10000"/>
                <a:gd name="connsiteY3" fmla="*/ 4211 h 10000"/>
                <a:gd name="connsiteX4" fmla="*/ 3806 w 10000"/>
                <a:gd name="connsiteY4" fmla="*/ 627 h 10000"/>
                <a:gd name="connsiteX5" fmla="*/ 6684 w 10000"/>
                <a:gd name="connsiteY5" fmla="*/ 2940 h 10000"/>
                <a:gd name="connsiteX6" fmla="*/ 8621 w 10000"/>
                <a:gd name="connsiteY6" fmla="*/ 2867 h 10000"/>
                <a:gd name="connsiteX7" fmla="*/ 9353 w 10000"/>
                <a:gd name="connsiteY7" fmla="*/ 5815 h 10000"/>
                <a:gd name="connsiteX8" fmla="*/ 9841 w 10000"/>
                <a:gd name="connsiteY8" fmla="*/ 8096 h 10000"/>
                <a:gd name="connsiteX9" fmla="*/ 8448 w 10000"/>
                <a:gd name="connsiteY9" fmla="*/ 9807 h 10000"/>
                <a:gd name="connsiteX0" fmla="*/ 8448 w 10000"/>
                <a:gd name="connsiteY0" fmla="*/ 9807 h 10000"/>
                <a:gd name="connsiteX1" fmla="*/ 1220 w 10000"/>
                <a:gd name="connsiteY1" fmla="*/ 9711 h 10000"/>
                <a:gd name="connsiteX2" fmla="*/ 199 w 10000"/>
                <a:gd name="connsiteY2" fmla="*/ 6988 h 10000"/>
                <a:gd name="connsiteX3" fmla="*/ 1638 w 10000"/>
                <a:gd name="connsiteY3" fmla="*/ 4336 h 10000"/>
                <a:gd name="connsiteX4" fmla="*/ 3806 w 10000"/>
                <a:gd name="connsiteY4" fmla="*/ 627 h 10000"/>
                <a:gd name="connsiteX5" fmla="*/ 6684 w 10000"/>
                <a:gd name="connsiteY5" fmla="*/ 2940 h 10000"/>
                <a:gd name="connsiteX6" fmla="*/ 8621 w 10000"/>
                <a:gd name="connsiteY6" fmla="*/ 2867 h 10000"/>
                <a:gd name="connsiteX7" fmla="*/ 9353 w 10000"/>
                <a:gd name="connsiteY7" fmla="*/ 5815 h 10000"/>
                <a:gd name="connsiteX8" fmla="*/ 9841 w 10000"/>
                <a:gd name="connsiteY8" fmla="*/ 8096 h 10000"/>
                <a:gd name="connsiteX9" fmla="*/ 8448 w 10000"/>
                <a:gd name="connsiteY9" fmla="*/ 9807 h 10000"/>
                <a:gd name="connsiteX0" fmla="*/ 8448 w 10000"/>
                <a:gd name="connsiteY0" fmla="*/ 9807 h 10000"/>
                <a:gd name="connsiteX1" fmla="*/ 1220 w 10000"/>
                <a:gd name="connsiteY1" fmla="*/ 9711 h 10000"/>
                <a:gd name="connsiteX2" fmla="*/ 199 w 10000"/>
                <a:gd name="connsiteY2" fmla="*/ 6988 h 10000"/>
                <a:gd name="connsiteX3" fmla="*/ 1638 w 10000"/>
                <a:gd name="connsiteY3" fmla="*/ 4336 h 10000"/>
                <a:gd name="connsiteX4" fmla="*/ 3806 w 10000"/>
                <a:gd name="connsiteY4" fmla="*/ 627 h 10000"/>
                <a:gd name="connsiteX5" fmla="*/ 6684 w 10000"/>
                <a:gd name="connsiteY5" fmla="*/ 2940 h 10000"/>
                <a:gd name="connsiteX6" fmla="*/ 8621 w 10000"/>
                <a:gd name="connsiteY6" fmla="*/ 2867 h 10000"/>
                <a:gd name="connsiteX7" fmla="*/ 9054 w 10000"/>
                <a:gd name="connsiteY7" fmla="*/ 5692 h 10000"/>
                <a:gd name="connsiteX8" fmla="*/ 9841 w 10000"/>
                <a:gd name="connsiteY8" fmla="*/ 8096 h 10000"/>
                <a:gd name="connsiteX9" fmla="*/ 8448 w 10000"/>
                <a:gd name="connsiteY9" fmla="*/ 9807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00" h="10000">
                  <a:moveTo>
                    <a:pt x="8448" y="9807"/>
                  </a:moveTo>
                  <a:lnTo>
                    <a:pt x="1220" y="9711"/>
                  </a:lnTo>
                  <a:cubicBezTo>
                    <a:pt x="1220" y="9711"/>
                    <a:pt x="0" y="9253"/>
                    <a:pt x="199" y="6988"/>
                  </a:cubicBezTo>
                  <a:cubicBezTo>
                    <a:pt x="424" y="4530"/>
                    <a:pt x="1638" y="4336"/>
                    <a:pt x="1638" y="4336"/>
                  </a:cubicBezTo>
                  <a:cubicBezTo>
                    <a:pt x="1638" y="4336"/>
                    <a:pt x="1711" y="1277"/>
                    <a:pt x="3806" y="627"/>
                  </a:cubicBezTo>
                  <a:cubicBezTo>
                    <a:pt x="5849" y="0"/>
                    <a:pt x="6684" y="2940"/>
                    <a:pt x="6684" y="2940"/>
                  </a:cubicBezTo>
                  <a:cubicBezTo>
                    <a:pt x="6684" y="2940"/>
                    <a:pt x="7732" y="1542"/>
                    <a:pt x="8621" y="2867"/>
                  </a:cubicBezTo>
                  <a:cubicBezTo>
                    <a:pt x="9363" y="3952"/>
                    <a:pt x="9054" y="5692"/>
                    <a:pt x="9054" y="5692"/>
                  </a:cubicBezTo>
                  <a:cubicBezTo>
                    <a:pt x="9054" y="5692"/>
                    <a:pt x="10000" y="6361"/>
                    <a:pt x="9841" y="8096"/>
                  </a:cubicBezTo>
                  <a:cubicBezTo>
                    <a:pt x="9668" y="10000"/>
                    <a:pt x="8448" y="9807"/>
                    <a:pt x="8448" y="9807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EE7C31"/>
              </a:solidFill>
            </a:ln>
            <a:extLst/>
          </p:spPr>
          <p:txBody>
            <a:bodyPr wrap="square" lIns="71972" tIns="71972" rIns="71972" bIns="71972" rtlCol="0" anchor="ctr" anchorCtr="0">
              <a:no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798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  <a:sym typeface="微软雅黑"/>
              </a:endParaRPr>
            </a:p>
          </p:txBody>
        </p:sp>
        <p:sp>
          <p:nvSpPr>
            <p:cNvPr id="13" name="矩形 12"/>
            <p:cNvSpPr/>
            <p:nvPr/>
          </p:nvSpPr>
          <p:spPr bwMode="auto">
            <a:xfrm>
              <a:off x="4725152" y="1635082"/>
              <a:ext cx="1903727" cy="649479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9169" tIns="39584" rIns="79169" bIns="39584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801367" eaLnBrk="1" fontAlgn="base" latinLnBrk="0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099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主流语言</a:t>
              </a:r>
              <a:r>
                <a:rPr kumimoji="0" lang="en-US" altLang="zh-CN" sz="1099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SDK</a:t>
              </a:r>
              <a:r>
                <a:rPr kumimoji="0" lang="zh-CN" altLang="en-US" sz="1099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自动生成</a:t>
              </a:r>
              <a:endParaRPr kumimoji="0" lang="en-US" altLang="zh-CN" sz="1099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0" marR="0" lvl="0" indent="0" algn="ctr" defTabSz="801367" eaLnBrk="1" fontAlgn="base" latinLnBrk="0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099" kern="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客户端源码</a:t>
              </a:r>
              <a:endParaRPr kumimoji="0" lang="zh-CN" altLang="en-US" sz="1099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矩形 15"/>
            <p:cNvSpPr/>
            <p:nvPr/>
          </p:nvSpPr>
          <p:spPr bwMode="auto">
            <a:xfrm>
              <a:off x="1414123" y="3404954"/>
              <a:ext cx="1398665" cy="537318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9169" tIns="39584" rIns="79169" bIns="39584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801367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099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在线</a:t>
              </a:r>
              <a:r>
                <a:rPr kumimoji="0" lang="en-US" altLang="zh-CN" sz="1099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API </a:t>
              </a:r>
              <a:r>
                <a:rPr kumimoji="0" lang="zh-CN" altLang="en-US" sz="1099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文档</a:t>
              </a:r>
              <a:endParaRPr kumimoji="0" lang="en-US" altLang="zh-CN" sz="10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0" marR="0" lvl="0" indent="0" algn="ctr" defTabSz="801367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099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模拟器</a:t>
              </a:r>
              <a:endParaRPr kumimoji="0" lang="zh-CN" altLang="en-US" sz="10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5" name="组合 24"/>
            <p:cNvGrpSpPr/>
            <p:nvPr/>
          </p:nvGrpSpPr>
          <p:grpSpPr>
            <a:xfrm>
              <a:off x="3928182" y="3074253"/>
              <a:ext cx="2872415" cy="696108"/>
              <a:chOff x="3237463" y="3970626"/>
              <a:chExt cx="1301524" cy="374778"/>
            </a:xfrm>
          </p:grpSpPr>
          <p:sp>
            <p:nvSpPr>
              <p:cNvPr id="44" name="矩形 43"/>
              <p:cNvSpPr/>
              <p:nvPr/>
            </p:nvSpPr>
            <p:spPr bwMode="auto">
              <a:xfrm>
                <a:off x="3237463" y="3987466"/>
                <a:ext cx="1301524" cy="357938"/>
              </a:xfrm>
              <a:prstGeom prst="rect">
                <a:avLst/>
              </a:prstGeom>
              <a:solidFill>
                <a:srgbClr val="92D050"/>
              </a:solidFill>
              <a:ln w="9525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79169" tIns="39584" rIns="79169" bIns="39584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801367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99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5" name="矩形 44"/>
              <p:cNvSpPr/>
              <p:nvPr/>
            </p:nvSpPr>
            <p:spPr bwMode="auto">
              <a:xfrm>
                <a:off x="3661536" y="4112687"/>
                <a:ext cx="358667" cy="148284"/>
              </a:xfrm>
              <a:prstGeom prst="rect">
                <a:avLst/>
              </a:prstGeom>
              <a:noFill/>
              <a:ln w="9525" cap="flat" cmpd="sng" algn="ctr">
                <a:solidFill>
                  <a:srgbClr val="99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79169" tIns="39584" rIns="79169" bIns="39584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801367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99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Maven</a:t>
                </a:r>
                <a:endParaRPr kumimoji="0" lang="zh-CN" altLang="en-US" sz="1099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6" name="矩形 45"/>
              <p:cNvSpPr/>
              <p:nvPr/>
            </p:nvSpPr>
            <p:spPr bwMode="auto">
              <a:xfrm>
                <a:off x="4042500" y="4112687"/>
                <a:ext cx="464450" cy="148284"/>
              </a:xfrm>
              <a:prstGeom prst="rect">
                <a:avLst/>
              </a:prstGeom>
              <a:noFill/>
              <a:ln w="9525" cap="flat" cmpd="sng" algn="ctr">
                <a:solidFill>
                  <a:srgbClr val="99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79169" tIns="39584" rIns="79169" bIns="39584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801367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99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Go Module</a:t>
                </a:r>
                <a:endParaRPr kumimoji="0" lang="zh-CN" altLang="en-US" sz="1099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8" name="矩形 47"/>
              <p:cNvSpPr/>
              <p:nvPr/>
            </p:nvSpPr>
            <p:spPr bwMode="auto">
              <a:xfrm>
                <a:off x="3272792" y="4116443"/>
                <a:ext cx="362934" cy="148284"/>
              </a:xfrm>
              <a:prstGeom prst="rect">
                <a:avLst/>
              </a:prstGeom>
              <a:noFill/>
              <a:ln w="9525" cap="flat" cmpd="sng" algn="ctr">
                <a:solidFill>
                  <a:srgbClr val="99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79169" tIns="39584" rIns="79169" bIns="39584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801367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99" b="0" i="0" u="none" strike="noStrike" kern="0" cap="none" spc="0" normalizeH="0" baseline="0" noProof="0" dirty="0" err="1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PyPi</a:t>
                </a:r>
                <a:endParaRPr kumimoji="0" lang="zh-CN" altLang="en-US" sz="1099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9" name="文本框 48"/>
              <p:cNvSpPr txBox="1"/>
              <p:nvPr/>
            </p:nvSpPr>
            <p:spPr>
              <a:xfrm>
                <a:off x="3700106" y="3970626"/>
                <a:ext cx="474580" cy="1648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itchFamily="2" charset="-122"/>
                  </a:rPr>
                  <a:t>SDK</a:t>
                </a:r>
                <a:r>
                  <a:rPr kumimoji="0" lang="zh-CN" altLang="en-U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itchFamily="2" charset="-122"/>
                  </a:rPr>
                  <a:t>仓库</a:t>
                </a:r>
              </a:p>
            </p:txBody>
          </p:sp>
        </p:grpSp>
        <p:grpSp>
          <p:nvGrpSpPr>
            <p:cNvPr id="27" name="组合 26"/>
            <p:cNvGrpSpPr/>
            <p:nvPr/>
          </p:nvGrpSpPr>
          <p:grpSpPr>
            <a:xfrm>
              <a:off x="2956582" y="2240549"/>
              <a:ext cx="1113209" cy="541021"/>
              <a:chOff x="6315887" y="1727987"/>
              <a:chExt cx="1010103" cy="566976"/>
            </a:xfrm>
          </p:grpSpPr>
          <p:sp>
            <p:nvSpPr>
              <p:cNvPr id="42" name="圆柱形 41"/>
              <p:cNvSpPr/>
              <p:nvPr/>
            </p:nvSpPr>
            <p:spPr>
              <a:xfrm>
                <a:off x="6420964" y="1727987"/>
                <a:ext cx="834519" cy="566976"/>
              </a:xfrm>
              <a:prstGeom prst="can">
                <a:avLst/>
              </a:prstGeom>
              <a:solidFill>
                <a:srgbClr val="777777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112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FrutigerNext LT Regular"/>
                  <a:ea typeface="华文细黑"/>
                  <a:cs typeface="+mn-cs"/>
                </a:endParaRPr>
              </a:p>
            </p:txBody>
          </p:sp>
          <p:sp>
            <p:nvSpPr>
              <p:cNvPr id="43" name="矩形 42"/>
              <p:cNvSpPr/>
              <p:nvPr/>
            </p:nvSpPr>
            <p:spPr bwMode="auto">
              <a:xfrm>
                <a:off x="6315887" y="1822184"/>
                <a:ext cx="1010103" cy="449269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79169" tIns="39584" rIns="79169" bIns="39584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801367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OpenAPI</a:t>
                </a:r>
                <a:endParaRPr kumimoji="0" lang="en-US" altLang="zh-CN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marR="0" lvl="0" indent="0" algn="ctr" defTabSz="801367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Yaml</a:t>
                </a:r>
                <a:r>
                  <a:rPr kumimoji="0" lang="en-US" altLang="zh-CN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/</a:t>
                </a:r>
                <a:r>
                  <a:rPr kumimoji="0" lang="en-US" altLang="zh-CN" sz="10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Json</a:t>
                </a:r>
                <a:endParaRPr kumimoji="0" lang="zh-CN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pic>
          <p:nvPicPr>
            <p:cNvPr id="29" name="Picture 2" descr="See the source image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4682" y="2829142"/>
              <a:ext cx="932360" cy="8092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0" name="肘形连接符 29"/>
            <p:cNvCxnSpPr>
              <a:stCxn id="29" idx="0"/>
            </p:cNvCxnSpPr>
            <p:nvPr/>
          </p:nvCxnSpPr>
          <p:spPr>
            <a:xfrm rot="5400000" flipH="1" flipV="1">
              <a:off x="655904" y="2173299"/>
              <a:ext cx="820801" cy="490884"/>
            </a:xfrm>
            <a:prstGeom prst="bentConnector2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tailEnd type="triangle"/>
            </a:ln>
            <a:effectLst/>
          </p:spPr>
        </p:cxnSp>
        <p:sp>
          <p:nvSpPr>
            <p:cNvPr id="32" name="文本框 31"/>
            <p:cNvSpPr txBox="1"/>
            <p:nvPr/>
          </p:nvSpPr>
          <p:spPr>
            <a:xfrm>
              <a:off x="285582" y="3594488"/>
              <a:ext cx="1026165" cy="459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11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05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1D1D1A"/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开发者平台能力中心</a:t>
              </a: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346433" y="4656051"/>
              <a:ext cx="670912" cy="5104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defTabSz="914400">
                <a:defRPr sz="120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本地开发</a:t>
              </a: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40" name="肘形连接符 39"/>
            <p:cNvCxnSpPr>
              <a:stCxn id="42" idx="4"/>
              <a:endCxn id="13" idx="1"/>
            </p:cNvCxnSpPr>
            <p:nvPr/>
          </p:nvCxnSpPr>
          <p:spPr>
            <a:xfrm flipV="1">
              <a:off x="3992087" y="1959821"/>
              <a:ext cx="733065" cy="551240"/>
            </a:xfrm>
            <a:prstGeom prst="bentConnector3">
              <a:avLst>
                <a:gd name="adj1" fmla="val 50000"/>
              </a:avLst>
            </a:prstGeom>
            <a:noFill/>
            <a:ln w="9525" cap="flat" cmpd="sng" algn="ctr">
              <a:solidFill>
                <a:srgbClr val="000000"/>
              </a:solidFill>
              <a:prstDash val="solid"/>
              <a:tailEnd type="triangle"/>
            </a:ln>
            <a:effectLst/>
          </p:spPr>
        </p:cxnSp>
        <p:cxnSp>
          <p:nvCxnSpPr>
            <p:cNvPr id="41" name="肘形连接符 40"/>
            <p:cNvCxnSpPr>
              <a:stCxn id="42" idx="3"/>
              <a:endCxn id="16" idx="0"/>
            </p:cNvCxnSpPr>
            <p:nvPr/>
          </p:nvCxnSpPr>
          <p:spPr>
            <a:xfrm rot="5400000">
              <a:off x="2511154" y="2383871"/>
              <a:ext cx="623384" cy="1418781"/>
            </a:xfrm>
            <a:prstGeom prst="bentConnector3">
              <a:avLst>
                <a:gd name="adj1" fmla="val 50000"/>
              </a:avLst>
            </a:prstGeom>
            <a:noFill/>
            <a:ln w="9525" cap="flat" cmpd="sng" algn="ctr">
              <a:solidFill>
                <a:srgbClr val="000000"/>
              </a:solidFill>
              <a:prstDash val="solid"/>
              <a:tailEnd type="triangle"/>
            </a:ln>
            <a:effectLst/>
          </p:spPr>
        </p:cxnSp>
      </p:grpSp>
      <p:sp>
        <p:nvSpPr>
          <p:cNvPr id="57" name="矩形 56"/>
          <p:cNvSpPr/>
          <p:nvPr/>
        </p:nvSpPr>
        <p:spPr bwMode="auto">
          <a:xfrm>
            <a:off x="1826474" y="2168823"/>
            <a:ext cx="1258310" cy="265761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9169" tIns="39584" rIns="79169" bIns="39584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801367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99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服务文档</a:t>
            </a:r>
            <a:endParaRPr kumimoji="0" lang="zh-CN" altLang="en-US" sz="1099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7" name="肘形连接符 66"/>
          <p:cNvCxnSpPr>
            <a:endCxn id="57" idx="3"/>
          </p:cNvCxnSpPr>
          <p:nvPr/>
        </p:nvCxnSpPr>
        <p:spPr>
          <a:xfrm rot="16200000" flipV="1">
            <a:off x="3004801" y="2381688"/>
            <a:ext cx="416093" cy="25612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肘形连接符 73"/>
          <p:cNvCxnSpPr>
            <a:endCxn id="44" idx="1"/>
          </p:cNvCxnSpPr>
          <p:nvPr/>
        </p:nvCxnSpPr>
        <p:spPr>
          <a:xfrm rot="16200000" flipH="1">
            <a:off x="3622358" y="3195552"/>
            <a:ext cx="490471" cy="32457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矩形 74"/>
          <p:cNvSpPr/>
          <p:nvPr/>
        </p:nvSpPr>
        <p:spPr bwMode="auto">
          <a:xfrm>
            <a:off x="1580031" y="4702597"/>
            <a:ext cx="1854931" cy="48595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9169" tIns="39584" rIns="79169" bIns="39584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801367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99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通过在线模拟器，和服务文档熟悉</a:t>
            </a:r>
            <a:r>
              <a:rPr lang="en-US" altLang="zh-CN" sz="1099" kern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1099" kern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</a:t>
            </a:r>
            <a:endParaRPr kumimoji="0" lang="zh-CN" altLang="en-US" sz="1099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矩形 75"/>
          <p:cNvSpPr/>
          <p:nvPr/>
        </p:nvSpPr>
        <p:spPr bwMode="auto">
          <a:xfrm>
            <a:off x="3702404" y="4717553"/>
            <a:ext cx="1083764" cy="48595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9169" tIns="39584" rIns="79169" bIns="39584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801367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99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下载对应语言的</a:t>
            </a:r>
            <a:r>
              <a:rPr kumimoji="0" lang="en-US" altLang="zh-CN" sz="1099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SDK</a:t>
            </a:r>
            <a:endParaRPr kumimoji="0" lang="zh-CN" altLang="en-US" sz="1099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" name="矩形 76"/>
          <p:cNvSpPr/>
          <p:nvPr/>
        </p:nvSpPr>
        <p:spPr bwMode="auto">
          <a:xfrm>
            <a:off x="4984705" y="4736153"/>
            <a:ext cx="1083764" cy="468766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9169" tIns="39584" rIns="79169" bIns="39584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801367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99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本地安装</a:t>
            </a:r>
            <a:endParaRPr kumimoji="0" lang="en-US" altLang="zh-CN" sz="1099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ctr" defTabSz="801367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99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矩形 77"/>
          <p:cNvSpPr/>
          <p:nvPr/>
        </p:nvSpPr>
        <p:spPr bwMode="auto">
          <a:xfrm>
            <a:off x="6350786" y="4728348"/>
            <a:ext cx="1083764" cy="48595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9169" tIns="39584" rIns="79169" bIns="39584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801367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99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应用开发</a:t>
            </a:r>
            <a:r>
              <a:rPr lang="zh-CN" altLang="en-US" sz="1099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指导</a:t>
            </a:r>
            <a:endParaRPr kumimoji="0" lang="en-US" altLang="zh-CN" sz="1099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ctr" defTabSz="801367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99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461696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691517" y="405844"/>
            <a:ext cx="2943982" cy="52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440"/>
              </a:lnSpc>
            </a:pPr>
            <a:r>
              <a:rPr lang="en-US" altLang="zh-CN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5.Csar</a:t>
            </a:r>
            <a:r>
              <a:rPr lang="zh-CN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包结构修改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644755" y="1183324"/>
            <a:ext cx="3251201" cy="492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新结构</a:t>
            </a:r>
            <a:endParaRPr lang="en-US" altLang="zh-CN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│  </a:t>
            </a:r>
            <a:r>
              <a:rPr lang="en-US" altLang="zh-CN" sz="1400" dirty="0" smtClean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app-</a:t>
            </a:r>
            <a:r>
              <a:rPr lang="en-US" altLang="zh-CN" sz="1400" dirty="0" err="1" smtClean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name.mf</a:t>
            </a:r>
            <a:endParaRPr lang="en-US" altLang="zh-CN" sz="1400" dirty="0">
              <a:solidFill>
                <a:schemeClr val="accent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│  </a:t>
            </a:r>
          </a:p>
          <a:p>
            <a:r>
              <a:rPr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├─</a:t>
            </a:r>
            <a:r>
              <a:rPr lang="en-US" altLang="zh-CN" sz="1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APPD</a:t>
            </a:r>
            <a:endParaRPr lang="en-US" altLang="zh-CN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│  │  </a:t>
            </a:r>
            <a:r>
              <a:rPr lang="en-US" altLang="zh-CN" sz="1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TOSCA_VNFD.meta</a:t>
            </a:r>
            <a:endParaRPr lang="en-US" altLang="zh-CN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│  │  </a:t>
            </a:r>
          </a:p>
          <a:p>
            <a:r>
              <a:rPr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│  └─Definition</a:t>
            </a:r>
          </a:p>
          <a:p>
            <a:r>
              <a:rPr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│          </a:t>
            </a:r>
            <a:r>
              <a:rPr lang="en-US" altLang="zh-CN" sz="1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MainServiceTemplate.yaml</a:t>
            </a:r>
            <a:endParaRPr lang="en-US" altLang="zh-CN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│          </a:t>
            </a:r>
          </a:p>
          <a:p>
            <a:r>
              <a:rPr lang="en-US" altLang="zh-CN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├─Artifacts</a:t>
            </a:r>
          </a:p>
          <a:p>
            <a:r>
              <a:rPr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│          </a:t>
            </a:r>
          </a:p>
          <a:p>
            <a:r>
              <a:rPr lang="en-US" altLang="zh-CN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├─</a:t>
            </a:r>
            <a:r>
              <a:rPr lang="en-US" altLang="zh-CN" sz="1400" dirty="0" smtClean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Image</a:t>
            </a:r>
          </a:p>
          <a:p>
            <a:r>
              <a:rPr lang="en-US" altLang="zh-CN" sz="1400" dirty="0" smtClean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│  </a:t>
            </a:r>
            <a:r>
              <a:rPr lang="en-US" altLang="zh-CN" sz="1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│  </a:t>
            </a:r>
            <a:r>
              <a:rPr lang="en-US" altLang="zh-CN" sz="1400" dirty="0" err="1" smtClean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SwImageDesc.json</a:t>
            </a:r>
            <a:r>
              <a:rPr lang="en-US" altLang="zh-CN" sz="1400" dirty="0" smtClean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</a:t>
            </a:r>
            <a:endParaRPr lang="en-US" altLang="zh-CN" sz="1400" dirty="0">
              <a:solidFill>
                <a:schemeClr val="accent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1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│  </a:t>
            </a:r>
            <a:r>
              <a:rPr lang="en-US" altLang="zh-CN" sz="1400" dirty="0" smtClean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└─appName.zip</a:t>
            </a:r>
          </a:p>
          <a:p>
            <a:r>
              <a:rPr lang="en-US" altLang="zh-CN" sz="1400" dirty="0" smtClean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│           </a:t>
            </a:r>
            <a:r>
              <a:rPr lang="en-US" altLang="zh-CN" sz="1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└─</a:t>
            </a:r>
            <a:r>
              <a:rPr lang="en-US" altLang="zh-CN" sz="1400" dirty="0" err="1" smtClean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appName</a:t>
            </a:r>
            <a:endParaRPr lang="en-US" altLang="zh-CN" sz="1400" dirty="0">
              <a:solidFill>
                <a:schemeClr val="accent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1400" dirty="0" smtClean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│                    appNameImages1.tar</a:t>
            </a:r>
          </a:p>
          <a:p>
            <a:r>
              <a:rPr lang="en-US" altLang="zh-CN" sz="1400" dirty="0" smtClean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│                    appNameImages2.tar</a:t>
            </a:r>
          </a:p>
          <a:p>
            <a:r>
              <a:rPr lang="en-US" altLang="zh-CN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│          </a:t>
            </a:r>
            <a:endParaRPr lang="en-US" altLang="zh-CN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└─TOSCA-Metadata</a:t>
            </a:r>
          </a:p>
          <a:p>
            <a:r>
              <a:rPr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</a:t>
            </a:r>
            <a:r>
              <a:rPr lang="en-US" altLang="zh-CN" sz="1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TOSCA.meta</a:t>
            </a:r>
            <a:endParaRPr lang="en-US" altLang="zh-CN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endParaRPr lang="zh-CN" altLang="en-US" sz="1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7643" y="3353603"/>
            <a:ext cx="6610350" cy="2667000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7617868" y="3562565"/>
            <a:ext cx="348883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 smtClean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name</a:t>
            </a:r>
            <a:r>
              <a:rPr lang="zh-CN" altLang="en-US" sz="12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：镜像名</a:t>
            </a:r>
            <a:r>
              <a:rPr lang="en-US" altLang="zh-CN" sz="12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:</a:t>
            </a:r>
            <a:r>
              <a:rPr lang="zh-CN" altLang="en-US" sz="1200" dirty="0" smtClean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版本</a:t>
            </a:r>
            <a:r>
              <a:rPr lang="en-US" altLang="zh-CN" sz="1200" dirty="0" smtClean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version</a:t>
            </a:r>
            <a:r>
              <a:rPr lang="zh-CN" altLang="en-US" sz="12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：镜像版本</a:t>
            </a:r>
            <a:endParaRPr lang="en-US" altLang="zh-CN" sz="1200" dirty="0">
              <a:solidFill>
                <a:schemeClr val="accent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architecture</a:t>
            </a:r>
            <a:r>
              <a:rPr lang="zh-CN" altLang="en-US" sz="12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zh-CN" altLang="en-US" sz="1200" dirty="0" smtClean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架构</a:t>
            </a:r>
            <a:r>
              <a:rPr lang="en-US" altLang="zh-CN" sz="1200" dirty="0" smtClean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endParaRPr lang="en-US" altLang="zh-CN" sz="1200" dirty="0" smtClean="0">
              <a:solidFill>
                <a:schemeClr val="accent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 err="1" smtClean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swImage</a:t>
            </a:r>
            <a:r>
              <a:rPr lang="en-US" altLang="zh-CN" sz="12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: </a:t>
            </a:r>
            <a:r>
              <a:rPr lang="zh-CN" altLang="en-US" sz="1200" dirty="0" smtClean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包含镜像包：</a:t>
            </a:r>
            <a:r>
              <a:rPr lang="zh-CN" altLang="en-US" sz="1200" dirty="0" smtClean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镜像</a:t>
            </a:r>
            <a:r>
              <a:rPr lang="zh-CN" altLang="en-US" sz="12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包</a:t>
            </a:r>
            <a:r>
              <a:rPr lang="zh-CN" altLang="en-US" sz="1200" dirty="0" smtClean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位置</a:t>
            </a:r>
            <a:endParaRPr lang="en-US" altLang="zh-CN" sz="1200" dirty="0" smtClean="0">
              <a:solidFill>
                <a:schemeClr val="accent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200" dirty="0" smtClean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    </a:t>
            </a:r>
            <a:r>
              <a:rPr lang="zh-CN" altLang="en-US" sz="1200" dirty="0" smtClean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不包含镜像包：镜像地址</a:t>
            </a:r>
            <a:endParaRPr lang="en-US" altLang="zh-CN" sz="1200" dirty="0">
              <a:solidFill>
                <a:schemeClr val="accent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1091" y="1105852"/>
            <a:ext cx="5219816" cy="2151808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8544" y="1785870"/>
            <a:ext cx="1651246" cy="167217"/>
          </a:xfrm>
          <a:prstGeom prst="rect">
            <a:avLst/>
          </a:prstGeom>
        </p:spPr>
      </p:pic>
      <p:cxnSp>
        <p:nvCxnSpPr>
          <p:cNvPr id="17" name="直接箭头连接符 16"/>
          <p:cNvCxnSpPr/>
          <p:nvPr/>
        </p:nvCxnSpPr>
        <p:spPr>
          <a:xfrm flipV="1">
            <a:off x="2858610" y="4296792"/>
            <a:ext cx="1949033" cy="204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2270355" y="1771311"/>
            <a:ext cx="3053918" cy="51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92753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2857" y="1166811"/>
            <a:ext cx="4953593" cy="496838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941741" y="367444"/>
            <a:ext cx="8743421" cy="523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99" dirty="0" err="1" smtClean="0">
                <a:solidFill>
                  <a:srgbClr val="1D1D1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topology_template.node_templates.Simple_VNF</a:t>
            </a:r>
            <a:r>
              <a:rPr lang="zh-CN" altLang="en-US" sz="1399" dirty="0">
                <a:solidFill>
                  <a:srgbClr val="1D1D1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，用于定义</a:t>
            </a:r>
            <a:r>
              <a:rPr lang="en-US" altLang="zh-CN" sz="1399" dirty="0" err="1">
                <a:solidFill>
                  <a:srgbClr val="1D1D1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VNF</a:t>
            </a:r>
            <a:r>
              <a:rPr lang="zh-CN" altLang="en-US" sz="1399" dirty="0">
                <a:solidFill>
                  <a:srgbClr val="1D1D1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的基本信息，其中</a:t>
            </a:r>
            <a:r>
              <a:rPr lang="en-US" altLang="zh-CN" sz="1399" dirty="0" err="1">
                <a:solidFill>
                  <a:srgbClr val="1D1D1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vnfd_id</a:t>
            </a:r>
            <a:r>
              <a:rPr lang="zh-CN" altLang="en-US" sz="1399" dirty="0">
                <a:solidFill>
                  <a:srgbClr val="1D1D1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与</a:t>
            </a:r>
            <a:r>
              <a:rPr lang="en-US" altLang="zh-CN" sz="1399" dirty="0">
                <a:solidFill>
                  <a:srgbClr val="1D1D1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metadata</a:t>
            </a:r>
            <a:r>
              <a:rPr lang="zh-CN" altLang="en-US" sz="1399" dirty="0">
                <a:solidFill>
                  <a:srgbClr val="1D1D1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中的</a:t>
            </a:r>
            <a:r>
              <a:rPr lang="en-US" altLang="zh-CN" sz="1399" dirty="0" err="1">
                <a:solidFill>
                  <a:srgbClr val="1D1D1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vnfd_id</a:t>
            </a:r>
            <a:r>
              <a:rPr lang="zh-CN" altLang="en-US" sz="1399" dirty="0">
                <a:solidFill>
                  <a:srgbClr val="1D1D1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保持一致，其余数据默认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9786" y="890460"/>
            <a:ext cx="4912981" cy="292303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941742" y="4231352"/>
            <a:ext cx="5705844" cy="1384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763" indent="-342763" algn="just">
              <a:buFont typeface="+mj-lt"/>
              <a:buAutoNum type="arabicPeriod" startAt="6"/>
            </a:pPr>
            <a:r>
              <a:rPr lang="zh-CN" altLang="en-US" sz="1399" dirty="0">
                <a:solidFill>
                  <a:srgbClr val="1D1D1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修改</a:t>
            </a:r>
            <a:r>
              <a:rPr lang="en-US" altLang="zh-CN" sz="1399" dirty="0" err="1">
                <a:solidFill>
                  <a:srgbClr val="1D1D1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topology_template.node_templates</a:t>
            </a:r>
            <a:r>
              <a:rPr lang="zh-CN" altLang="en-US" sz="1399" dirty="0">
                <a:solidFill>
                  <a:srgbClr val="1D1D1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中对</a:t>
            </a:r>
            <a:r>
              <a:rPr lang="en-US" altLang="zh-CN" sz="1399" dirty="0" err="1">
                <a:solidFill>
                  <a:srgbClr val="1D1D1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Vdu.Compute</a:t>
            </a:r>
            <a:r>
              <a:rPr lang="zh-CN" altLang="en-US" sz="1399" dirty="0">
                <a:solidFill>
                  <a:srgbClr val="1D1D1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的定义，以</a:t>
            </a:r>
            <a:r>
              <a:rPr lang="en-US" altLang="zh-CN" sz="1399" dirty="0">
                <a:solidFill>
                  <a:srgbClr val="1D1D1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logic + </a:t>
            </a:r>
            <a:r>
              <a:rPr lang="zh-CN" altLang="en-US" sz="1399" dirty="0">
                <a:solidFill>
                  <a:srgbClr val="1D1D1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数字的形式</a:t>
            </a:r>
            <a:r>
              <a:rPr lang="zh-CN" altLang="en-US" sz="1399" dirty="0" smtClean="0">
                <a:solidFill>
                  <a:srgbClr val="1D1D1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命名。</a:t>
            </a:r>
            <a:r>
              <a:rPr lang="en-US" altLang="zh-CN" sz="1399" dirty="0" err="1" smtClean="0">
                <a:solidFill>
                  <a:srgbClr val="1D1D1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sw_image_data</a:t>
            </a:r>
            <a:r>
              <a:rPr lang="zh-CN" altLang="en-US" sz="1399" dirty="0" smtClean="0">
                <a:solidFill>
                  <a:srgbClr val="1D1D1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描述</a:t>
            </a:r>
            <a:r>
              <a:rPr lang="en-US" altLang="zh-CN" sz="1399" dirty="0" smtClean="0">
                <a:solidFill>
                  <a:srgbClr val="1D1D1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pod</a:t>
            </a:r>
            <a:r>
              <a:rPr lang="zh-CN" altLang="en-US" sz="1399" dirty="0" smtClean="0">
                <a:solidFill>
                  <a:srgbClr val="1D1D1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下的所有镜像。。</a:t>
            </a:r>
            <a:endParaRPr lang="en-US" altLang="zh-CN" sz="1399" dirty="0">
              <a:solidFill>
                <a:srgbClr val="1D1D1A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just"/>
            <a:endParaRPr lang="en-US" altLang="zh-CN" sz="1399" b="1" dirty="0">
              <a:solidFill>
                <a:srgbClr val="1D1D1A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just"/>
            <a:r>
              <a:rPr lang="zh-CN" altLang="en-US" sz="1399" b="1" dirty="0">
                <a:solidFill>
                  <a:srgbClr val="E9002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当</a:t>
            </a:r>
            <a:r>
              <a:rPr lang="zh-CN" altLang="en-US" sz="1399" b="1" dirty="0" smtClean="0">
                <a:solidFill>
                  <a:srgbClr val="E9002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存在多个</a:t>
            </a:r>
            <a:r>
              <a:rPr lang="en-US" altLang="zh-CN" sz="1399" b="1" dirty="0" smtClean="0">
                <a:solidFill>
                  <a:srgbClr val="E9002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pods</a:t>
            </a:r>
            <a:r>
              <a:rPr lang="zh-CN" altLang="en-US" sz="1399" b="1" dirty="0" smtClean="0">
                <a:solidFill>
                  <a:srgbClr val="E9002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时</a:t>
            </a:r>
            <a:r>
              <a:rPr lang="zh-CN" altLang="en-US" sz="1399" b="1" dirty="0">
                <a:solidFill>
                  <a:srgbClr val="E9002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，以</a:t>
            </a:r>
            <a:r>
              <a:rPr lang="en-US" altLang="zh-CN" sz="1399" b="1" dirty="0" err="1">
                <a:solidFill>
                  <a:srgbClr val="E9002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logic0</a:t>
            </a:r>
            <a:r>
              <a:rPr lang="zh-CN" altLang="en-US" sz="1399" b="1" dirty="0">
                <a:solidFill>
                  <a:srgbClr val="E9002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1399" b="1" dirty="0" err="1">
                <a:solidFill>
                  <a:srgbClr val="E9002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logic1</a:t>
            </a:r>
            <a:r>
              <a:rPr lang="zh-CN" altLang="en-US" sz="1399" b="1" dirty="0">
                <a:solidFill>
                  <a:srgbClr val="E9002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的形式定义多个</a:t>
            </a:r>
            <a:r>
              <a:rPr lang="en-US" altLang="zh-CN" sz="1399" b="1" dirty="0" err="1">
                <a:solidFill>
                  <a:srgbClr val="E9002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Vdu.Compute</a:t>
            </a:r>
            <a:r>
              <a:rPr lang="zh-CN" altLang="en-US" sz="1399" b="1" dirty="0">
                <a:solidFill>
                  <a:srgbClr val="E9002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对象</a:t>
            </a:r>
            <a:endParaRPr lang="en-US" altLang="zh-CN" sz="1399" b="1" dirty="0">
              <a:solidFill>
                <a:srgbClr val="E9002F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7340908" y="1868043"/>
            <a:ext cx="4390437" cy="199947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>
              <a:solidFill>
                <a:srgbClr val="666666"/>
              </a:solidFill>
            </a:endParaRPr>
          </a:p>
        </p:txBody>
      </p:sp>
      <p:sp>
        <p:nvSpPr>
          <p:cNvPr id="9" name="线形标注 1 8"/>
          <p:cNvSpPr/>
          <p:nvPr/>
        </p:nvSpPr>
        <p:spPr>
          <a:xfrm>
            <a:off x="10073516" y="506500"/>
            <a:ext cx="1494841" cy="733139"/>
          </a:xfrm>
          <a:prstGeom prst="borderCallout1">
            <a:avLst>
              <a:gd name="adj1" fmla="val 18750"/>
              <a:gd name="adj2" fmla="val -8333"/>
              <a:gd name="adj3" fmla="val 181331"/>
              <a:gd name="adj4" fmla="val -38970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>
              <a:solidFill>
                <a:srgbClr val="666666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093207" y="605823"/>
            <a:ext cx="1489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Pods</a:t>
            </a:r>
            <a:r>
              <a:rPr lang="zh-CN" altLang="en-US" sz="1200" dirty="0" smtClean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下所有镜像名</a:t>
            </a:r>
            <a:r>
              <a:rPr lang="en-US" altLang="zh-CN" sz="1200" dirty="0" smtClean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+</a:t>
            </a:r>
            <a:r>
              <a:rPr lang="zh-CN" altLang="en-US" sz="1200" dirty="0" smtClean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版本</a:t>
            </a:r>
            <a:endParaRPr lang="zh-CN" altLang="en-US" sz="1200" dirty="0">
              <a:solidFill>
                <a:srgbClr val="C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7698080" y="5726508"/>
            <a:ext cx="1761688" cy="200025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666666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9705039" y="5726508"/>
            <a:ext cx="14905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架构</a:t>
            </a:r>
          </a:p>
        </p:txBody>
      </p:sp>
    </p:spTree>
    <p:extLst>
      <p:ext uri="{BB962C8B-B14F-4D97-AF65-F5344CB8AC3E}">
        <p14:creationId xmlns:p14="http://schemas.microsoft.com/office/powerpoint/2010/main" val="30790179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91947" y="355787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系统管理开发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188892" y="1850568"/>
            <a:ext cx="6010182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3440"/>
              </a:lnSpc>
              <a:buFontTx/>
              <a:buAutoNum type="arabicPeriod"/>
            </a:pP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支持项目管理</a:t>
            </a:r>
            <a:endParaRPr lang="en-US" altLang="zh-CN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 algn="l">
              <a:lnSpc>
                <a:spcPts val="3440"/>
              </a:lnSpc>
              <a:buAutoNum type="arabicPeriod"/>
            </a:pP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支持配置沙箱环境</a:t>
            </a:r>
            <a:endParaRPr lang="en-US" altLang="zh-CN" sz="1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 algn="l">
              <a:lnSpc>
                <a:spcPts val="3440"/>
              </a:lnSpc>
              <a:buAutoNum type="arabicPeriod"/>
            </a:pP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支持增删改平台服务能力</a:t>
            </a:r>
            <a:endParaRPr lang="en-US" altLang="zh-CN" sz="1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26748" y="1131901"/>
            <a:ext cx="6636318" cy="52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440"/>
              </a:lnSpc>
            </a:pP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用户管理支持管理员角色，</a:t>
            </a:r>
            <a:r>
              <a:rPr lang="en-US" altLang="zh-CN" sz="1400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develoepr</a:t>
            </a: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平台有管理员有一下权限：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748" y="3682587"/>
            <a:ext cx="7395089" cy="249348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9074" y="1173960"/>
            <a:ext cx="3531266" cy="2267308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8662865" y="725119"/>
            <a:ext cx="1589104" cy="52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440"/>
              </a:lnSpc>
            </a:pPr>
            <a:r>
              <a:rPr lang="zh-CN" altLang="en-US" sz="12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新增服务信息</a:t>
            </a:r>
          </a:p>
        </p:txBody>
      </p:sp>
    </p:spTree>
    <p:extLst>
      <p:ext uri="{BB962C8B-B14F-4D97-AF65-F5344CB8AC3E}">
        <p14:creationId xmlns:p14="http://schemas.microsoft.com/office/powerpoint/2010/main" val="5431464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812" y="3462337"/>
            <a:ext cx="9763125" cy="254317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374" y="276225"/>
            <a:ext cx="9906000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0117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D8536F3D-D0C8-B447-A64B-59D377EA5296}"/>
              </a:ext>
            </a:extLst>
          </p:cNvPr>
          <p:cNvSpPr txBox="1"/>
          <p:nvPr/>
        </p:nvSpPr>
        <p:spPr>
          <a:xfrm>
            <a:off x="5658181" y="-1188256"/>
            <a:ext cx="184659" cy="5281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439"/>
              </a:lnSpc>
            </a:pPr>
            <a:endParaRPr lang="en-US" sz="3199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881223" y="4144338"/>
            <a:ext cx="7760343" cy="20864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/>
          </a:p>
        </p:txBody>
      </p:sp>
      <p:sp>
        <p:nvSpPr>
          <p:cNvPr id="3" name="矩形 2"/>
          <p:cNvSpPr/>
          <p:nvPr/>
        </p:nvSpPr>
        <p:spPr>
          <a:xfrm>
            <a:off x="5368347" y="1380066"/>
            <a:ext cx="2364589" cy="13213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799" dirty="0"/>
              <a:t>Developer-BE</a:t>
            </a:r>
            <a:endParaRPr lang="zh-CN" altLang="en-US" sz="1799" dirty="0"/>
          </a:p>
        </p:txBody>
      </p:sp>
      <p:sp>
        <p:nvSpPr>
          <p:cNvPr id="5" name="矩形 4"/>
          <p:cNvSpPr/>
          <p:nvPr/>
        </p:nvSpPr>
        <p:spPr>
          <a:xfrm>
            <a:off x="2609658" y="1380066"/>
            <a:ext cx="1794970" cy="13213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799" dirty="0"/>
              <a:t>Developer-FE</a:t>
            </a:r>
            <a:endParaRPr lang="zh-CN" altLang="en-US" sz="1799" dirty="0"/>
          </a:p>
        </p:txBody>
      </p:sp>
      <p:sp>
        <p:nvSpPr>
          <p:cNvPr id="4" name="流程图: 过程 3"/>
          <p:cNvSpPr/>
          <p:nvPr/>
        </p:nvSpPr>
        <p:spPr>
          <a:xfrm>
            <a:off x="707060" y="4144338"/>
            <a:ext cx="1669121" cy="2086402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/>
          </a:p>
        </p:txBody>
      </p:sp>
      <p:sp>
        <p:nvSpPr>
          <p:cNvPr id="6" name="文本框 5"/>
          <p:cNvSpPr txBox="1"/>
          <p:nvPr/>
        </p:nvSpPr>
        <p:spPr>
          <a:xfrm>
            <a:off x="973655" y="4809999"/>
            <a:ext cx="1112748" cy="5281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439"/>
              </a:lnSpc>
            </a:pPr>
            <a:r>
              <a:rPr lang="en-US" altLang="zh-CN" sz="3199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UPF</a:t>
            </a:r>
            <a:endParaRPr lang="zh-CN" altLang="en-US" sz="3199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732489" y="5735712"/>
            <a:ext cx="5122037" cy="5281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439"/>
              </a:lnSpc>
            </a:pPr>
            <a:r>
              <a:rPr lang="en-US" altLang="zh-CN" sz="3199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Openstack</a:t>
            </a:r>
            <a:endParaRPr lang="zh-CN" altLang="en-US" sz="3199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950770" y="5218874"/>
            <a:ext cx="7580595" cy="51683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799" dirty="0"/>
              <a:t>MEP</a:t>
            </a:r>
            <a:endParaRPr lang="zh-CN" altLang="en-US" sz="1799" dirty="0"/>
          </a:p>
        </p:txBody>
      </p:sp>
      <p:sp>
        <p:nvSpPr>
          <p:cNvPr id="10" name="矩形 9"/>
          <p:cNvSpPr/>
          <p:nvPr/>
        </p:nvSpPr>
        <p:spPr>
          <a:xfrm>
            <a:off x="2964017" y="4185198"/>
            <a:ext cx="1768472" cy="103367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 dirty="0"/>
          </a:p>
        </p:txBody>
      </p:sp>
      <p:sp>
        <p:nvSpPr>
          <p:cNvPr id="11" name="文本框 10"/>
          <p:cNvSpPr txBox="1"/>
          <p:nvPr/>
        </p:nvSpPr>
        <p:spPr>
          <a:xfrm>
            <a:off x="3194182" y="4392113"/>
            <a:ext cx="1308141" cy="5281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439"/>
              </a:lnSpc>
            </a:pPr>
            <a:r>
              <a:rPr lang="en-US" altLang="zh-CN" sz="1799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APPLCM</a:t>
            </a:r>
            <a:endParaRPr lang="zh-CN" altLang="en-US" sz="1799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809118" y="4185197"/>
            <a:ext cx="1033722" cy="10005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/>
          </a:p>
        </p:txBody>
      </p:sp>
      <p:sp>
        <p:nvSpPr>
          <p:cNvPr id="13" name="文本框 12"/>
          <p:cNvSpPr txBox="1"/>
          <p:nvPr/>
        </p:nvSpPr>
        <p:spPr>
          <a:xfrm>
            <a:off x="4975761" y="4380908"/>
            <a:ext cx="709916" cy="5281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439"/>
              </a:lnSpc>
            </a:pPr>
            <a:r>
              <a:rPr lang="en-US" altLang="zh-CN" sz="1799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APP</a:t>
            </a:r>
            <a:endParaRPr lang="zh-CN" altLang="en-US" sz="1799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913356" y="4189077"/>
            <a:ext cx="1033722" cy="10005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/>
          </a:p>
        </p:txBody>
      </p:sp>
      <p:sp>
        <p:nvSpPr>
          <p:cNvPr id="15" name="文本框 14"/>
          <p:cNvSpPr txBox="1"/>
          <p:nvPr/>
        </p:nvSpPr>
        <p:spPr>
          <a:xfrm>
            <a:off x="6080000" y="4384787"/>
            <a:ext cx="709916" cy="5281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439"/>
              </a:lnSpc>
            </a:pPr>
            <a:r>
              <a:rPr lang="en-US" altLang="zh-CN" sz="1799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APP</a:t>
            </a:r>
            <a:endParaRPr lang="zh-CN" altLang="en-US" sz="1799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16" name="图片 15"/>
          <p:cNvPicPr/>
          <p:nvPr/>
        </p:nvPicPr>
        <p:blipFill>
          <a:blip r:embed="rId3"/>
          <a:stretch>
            <a:fillRect/>
          </a:stretch>
        </p:blipFill>
        <p:spPr>
          <a:xfrm>
            <a:off x="265333" y="1290800"/>
            <a:ext cx="335149" cy="357365"/>
          </a:xfrm>
          <a:prstGeom prst="rect">
            <a:avLst/>
          </a:prstGeom>
        </p:spPr>
      </p:pic>
      <p:cxnSp>
        <p:nvCxnSpPr>
          <p:cNvPr id="18" name="直接箭头连接符 17"/>
          <p:cNvCxnSpPr>
            <a:stCxn id="16" idx="3"/>
          </p:cNvCxnSpPr>
          <p:nvPr/>
        </p:nvCxnSpPr>
        <p:spPr>
          <a:xfrm flipV="1">
            <a:off x="600482" y="1469482"/>
            <a:ext cx="200917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810851" y="1221977"/>
            <a:ext cx="1272767" cy="2768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应用调测</a:t>
            </a:r>
          </a:p>
        </p:txBody>
      </p:sp>
      <p:cxnSp>
        <p:nvCxnSpPr>
          <p:cNvPr id="21" name="直接箭头连接符 20"/>
          <p:cNvCxnSpPr/>
          <p:nvPr/>
        </p:nvCxnSpPr>
        <p:spPr>
          <a:xfrm>
            <a:off x="4404628" y="1648165"/>
            <a:ext cx="9637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H="1">
            <a:off x="3865640" y="2701454"/>
            <a:ext cx="2442881" cy="1483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7826205" y="520556"/>
            <a:ext cx="3799778" cy="299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399" dirty="0">
                <a:solidFill>
                  <a:srgbClr val="00032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应用调测：</a:t>
            </a:r>
            <a:endParaRPr lang="en-US" altLang="zh-CN" sz="1399" dirty="0">
              <a:solidFill>
                <a:srgbClr val="00032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1399" dirty="0">
                <a:solidFill>
                  <a:srgbClr val="00032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1.</a:t>
            </a:r>
            <a:r>
              <a:rPr lang="zh-CN" altLang="en-US" sz="1399" dirty="0">
                <a:solidFill>
                  <a:srgbClr val="00032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支持分配虚机（选择规则，</a:t>
            </a:r>
            <a:r>
              <a:rPr lang="en-US" altLang="zh-CN" sz="1399" dirty="0">
                <a:solidFill>
                  <a:srgbClr val="00032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Guest OS</a:t>
            </a:r>
            <a:r>
              <a:rPr lang="zh-CN" altLang="en-US" sz="1399" dirty="0">
                <a:solidFill>
                  <a:srgbClr val="00032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en-US" altLang="zh-CN" sz="1399" dirty="0">
              <a:solidFill>
                <a:srgbClr val="00032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1399" dirty="0">
                <a:solidFill>
                  <a:srgbClr val="00032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2.</a:t>
            </a:r>
            <a:r>
              <a:rPr lang="zh-CN" altLang="en-US" sz="1399" dirty="0">
                <a:solidFill>
                  <a:srgbClr val="00032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支持</a:t>
            </a:r>
            <a:r>
              <a:rPr lang="en-US" altLang="zh-CN" sz="1399" dirty="0">
                <a:solidFill>
                  <a:srgbClr val="00032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VNC</a:t>
            </a:r>
            <a:r>
              <a:rPr lang="zh-CN" altLang="en-US" sz="1399" dirty="0">
                <a:solidFill>
                  <a:srgbClr val="00032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远程登录到虚机</a:t>
            </a:r>
            <a:endParaRPr lang="en-US" altLang="zh-CN" sz="1399" dirty="0">
              <a:solidFill>
                <a:srgbClr val="00032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1399" dirty="0">
                <a:solidFill>
                  <a:srgbClr val="00032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3.</a:t>
            </a:r>
            <a:r>
              <a:rPr lang="zh-CN" altLang="en-US" sz="1399" dirty="0">
                <a:solidFill>
                  <a:srgbClr val="00032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支持开发者上传应用软件包</a:t>
            </a:r>
            <a:endParaRPr lang="en-US" altLang="zh-CN" sz="1399" dirty="0">
              <a:solidFill>
                <a:srgbClr val="00032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1399" dirty="0">
                <a:solidFill>
                  <a:srgbClr val="00032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4.</a:t>
            </a:r>
            <a:r>
              <a:rPr lang="zh-CN" altLang="en-US" sz="1399" dirty="0">
                <a:solidFill>
                  <a:srgbClr val="00032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调测完成后（用户确保该虚机已经正确部署好</a:t>
            </a:r>
            <a:r>
              <a:rPr lang="en-US" altLang="zh-CN" sz="1399" dirty="0">
                <a:solidFill>
                  <a:srgbClr val="00032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APP</a:t>
            </a:r>
            <a:r>
              <a:rPr lang="zh-CN" altLang="en-US" sz="1399" dirty="0">
                <a:solidFill>
                  <a:srgbClr val="00032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）支持对</a:t>
            </a:r>
            <a:r>
              <a:rPr lang="en-US" altLang="zh-CN" sz="1399" dirty="0">
                <a:solidFill>
                  <a:srgbClr val="00032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VM</a:t>
            </a:r>
            <a:r>
              <a:rPr lang="zh-CN" altLang="en-US" sz="1399" dirty="0">
                <a:solidFill>
                  <a:srgbClr val="00032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打包镜像操作</a:t>
            </a:r>
            <a:endParaRPr lang="en-US" altLang="zh-CN" sz="1399" dirty="0">
              <a:solidFill>
                <a:srgbClr val="00032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1399" dirty="0">
                <a:solidFill>
                  <a:srgbClr val="00032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应用发布：</a:t>
            </a:r>
            <a:endParaRPr lang="en-US" altLang="zh-CN" sz="1399" dirty="0">
              <a:solidFill>
                <a:srgbClr val="00032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1399" dirty="0">
                <a:solidFill>
                  <a:srgbClr val="00032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1.</a:t>
            </a:r>
            <a:r>
              <a:rPr lang="zh-CN" altLang="en-US" sz="1399" dirty="0">
                <a:solidFill>
                  <a:srgbClr val="00032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保持能力发布，</a:t>
            </a:r>
            <a:r>
              <a:rPr lang="en-US" altLang="zh-CN" sz="1399" dirty="0">
                <a:solidFill>
                  <a:srgbClr val="00032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DNS</a:t>
            </a:r>
            <a:r>
              <a:rPr lang="zh-CN" altLang="en-US" sz="1399" dirty="0">
                <a:solidFill>
                  <a:srgbClr val="00032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规则设置。</a:t>
            </a:r>
            <a:endParaRPr lang="en-US" altLang="zh-CN" sz="1399" dirty="0">
              <a:solidFill>
                <a:srgbClr val="00032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1399" dirty="0">
                <a:solidFill>
                  <a:srgbClr val="00032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2.</a:t>
            </a:r>
            <a:r>
              <a:rPr lang="zh-CN" altLang="en-US" sz="1399" dirty="0">
                <a:solidFill>
                  <a:srgbClr val="00032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对虚机应用进行按照虚机打包方式进行打包</a:t>
            </a:r>
            <a:r>
              <a:rPr lang="zh-CN" altLang="en-US" sz="1399" dirty="0" smtClean="0">
                <a:solidFill>
                  <a:srgbClr val="00032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endParaRPr lang="en-US" altLang="zh-CN" sz="1399" dirty="0">
              <a:solidFill>
                <a:srgbClr val="00032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25" name="直接箭头连接符 24"/>
          <p:cNvCxnSpPr/>
          <p:nvPr/>
        </p:nvCxnSpPr>
        <p:spPr>
          <a:xfrm flipV="1">
            <a:off x="594988" y="2069404"/>
            <a:ext cx="200917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805358" y="1821899"/>
            <a:ext cx="1272767" cy="2768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应用发布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737310" y="344127"/>
            <a:ext cx="2769833" cy="52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440"/>
              </a:lnSpc>
            </a:pPr>
            <a:r>
              <a:rPr lang="zh-CN" altLang="en-US" sz="2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虚机支持</a:t>
            </a:r>
          </a:p>
        </p:txBody>
      </p:sp>
    </p:spTree>
    <p:extLst>
      <p:ext uri="{BB962C8B-B14F-4D97-AF65-F5344CB8AC3E}">
        <p14:creationId xmlns:p14="http://schemas.microsoft.com/office/powerpoint/2010/main" val="349406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D8536F3D-D0C8-B447-A64B-59D377EA5296}"/>
              </a:ext>
            </a:extLst>
          </p:cNvPr>
          <p:cNvSpPr txBox="1"/>
          <p:nvPr/>
        </p:nvSpPr>
        <p:spPr>
          <a:xfrm>
            <a:off x="5658181" y="-1188256"/>
            <a:ext cx="184659" cy="5281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439"/>
              </a:lnSpc>
            </a:pPr>
            <a:endParaRPr lang="en-US" sz="3199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881223" y="4144338"/>
            <a:ext cx="7760343" cy="20864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/>
          </a:p>
        </p:txBody>
      </p:sp>
      <p:sp>
        <p:nvSpPr>
          <p:cNvPr id="3" name="矩形 2"/>
          <p:cNvSpPr/>
          <p:nvPr/>
        </p:nvSpPr>
        <p:spPr>
          <a:xfrm>
            <a:off x="5368347" y="1380066"/>
            <a:ext cx="2364589" cy="13213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799" dirty="0"/>
              <a:t>Developer-BE</a:t>
            </a:r>
            <a:endParaRPr lang="zh-CN" altLang="en-US" sz="1799" dirty="0"/>
          </a:p>
        </p:txBody>
      </p:sp>
      <p:sp>
        <p:nvSpPr>
          <p:cNvPr id="5" name="矩形 4"/>
          <p:cNvSpPr/>
          <p:nvPr/>
        </p:nvSpPr>
        <p:spPr>
          <a:xfrm>
            <a:off x="2609658" y="1380066"/>
            <a:ext cx="1794970" cy="13213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799" dirty="0"/>
              <a:t>Developer-FE</a:t>
            </a:r>
            <a:endParaRPr lang="zh-CN" altLang="en-US" sz="1799" dirty="0"/>
          </a:p>
        </p:txBody>
      </p:sp>
      <p:sp>
        <p:nvSpPr>
          <p:cNvPr id="4" name="流程图: 过程 3"/>
          <p:cNvSpPr/>
          <p:nvPr/>
        </p:nvSpPr>
        <p:spPr>
          <a:xfrm>
            <a:off x="707060" y="4144338"/>
            <a:ext cx="1669121" cy="2086402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/>
          </a:p>
        </p:txBody>
      </p:sp>
      <p:sp>
        <p:nvSpPr>
          <p:cNvPr id="6" name="文本框 5"/>
          <p:cNvSpPr txBox="1"/>
          <p:nvPr/>
        </p:nvSpPr>
        <p:spPr>
          <a:xfrm>
            <a:off x="973655" y="4809999"/>
            <a:ext cx="1112748" cy="5281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439"/>
              </a:lnSpc>
            </a:pPr>
            <a:r>
              <a:rPr lang="en-US" altLang="zh-CN" sz="3199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UPF</a:t>
            </a:r>
            <a:endParaRPr lang="zh-CN" altLang="en-US" sz="3199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732489" y="5735712"/>
            <a:ext cx="5122037" cy="5281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439"/>
              </a:lnSpc>
            </a:pPr>
            <a:r>
              <a:rPr lang="en-US" altLang="zh-CN" sz="3199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Openstack</a:t>
            </a:r>
            <a:endParaRPr lang="zh-CN" altLang="en-US" sz="3199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950770" y="5218874"/>
            <a:ext cx="7580595" cy="51683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799" dirty="0"/>
              <a:t>MEP</a:t>
            </a:r>
            <a:endParaRPr lang="zh-CN" altLang="en-US" sz="1799" dirty="0"/>
          </a:p>
        </p:txBody>
      </p:sp>
      <p:sp>
        <p:nvSpPr>
          <p:cNvPr id="10" name="矩形 9"/>
          <p:cNvSpPr/>
          <p:nvPr/>
        </p:nvSpPr>
        <p:spPr>
          <a:xfrm>
            <a:off x="2964017" y="4185198"/>
            <a:ext cx="1768472" cy="103367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 dirty="0"/>
          </a:p>
        </p:txBody>
      </p:sp>
      <p:sp>
        <p:nvSpPr>
          <p:cNvPr id="11" name="文本框 10"/>
          <p:cNvSpPr txBox="1"/>
          <p:nvPr/>
        </p:nvSpPr>
        <p:spPr>
          <a:xfrm>
            <a:off x="3194182" y="4392113"/>
            <a:ext cx="1308141" cy="5281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439"/>
              </a:lnSpc>
            </a:pPr>
            <a:r>
              <a:rPr lang="en-US" altLang="zh-CN" sz="1799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APPLCM</a:t>
            </a:r>
            <a:endParaRPr lang="zh-CN" altLang="en-US" sz="1799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809118" y="4185197"/>
            <a:ext cx="1033722" cy="10005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/>
          </a:p>
        </p:txBody>
      </p:sp>
      <p:sp>
        <p:nvSpPr>
          <p:cNvPr id="13" name="文本框 12"/>
          <p:cNvSpPr txBox="1"/>
          <p:nvPr/>
        </p:nvSpPr>
        <p:spPr>
          <a:xfrm>
            <a:off x="4975761" y="4380908"/>
            <a:ext cx="709916" cy="5281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439"/>
              </a:lnSpc>
            </a:pPr>
            <a:r>
              <a:rPr lang="en-US" altLang="zh-CN" sz="1799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APP</a:t>
            </a:r>
            <a:endParaRPr lang="zh-CN" altLang="en-US" sz="1799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913356" y="4189077"/>
            <a:ext cx="1033722" cy="10005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/>
          </a:p>
        </p:txBody>
      </p:sp>
      <p:sp>
        <p:nvSpPr>
          <p:cNvPr id="15" name="文本框 14"/>
          <p:cNvSpPr txBox="1"/>
          <p:nvPr/>
        </p:nvSpPr>
        <p:spPr>
          <a:xfrm>
            <a:off x="6080000" y="4384787"/>
            <a:ext cx="709916" cy="5281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439"/>
              </a:lnSpc>
            </a:pPr>
            <a:r>
              <a:rPr lang="en-US" altLang="zh-CN" sz="1799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APP</a:t>
            </a:r>
            <a:endParaRPr lang="zh-CN" altLang="en-US" sz="1799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16" name="图片 15"/>
          <p:cNvPicPr/>
          <p:nvPr/>
        </p:nvPicPr>
        <p:blipFill>
          <a:blip r:embed="rId3"/>
          <a:stretch>
            <a:fillRect/>
          </a:stretch>
        </p:blipFill>
        <p:spPr>
          <a:xfrm>
            <a:off x="265333" y="1290800"/>
            <a:ext cx="335149" cy="357365"/>
          </a:xfrm>
          <a:prstGeom prst="rect">
            <a:avLst/>
          </a:prstGeom>
        </p:spPr>
      </p:pic>
      <p:cxnSp>
        <p:nvCxnSpPr>
          <p:cNvPr id="18" name="直接箭头连接符 17"/>
          <p:cNvCxnSpPr>
            <a:stCxn id="16" idx="3"/>
          </p:cNvCxnSpPr>
          <p:nvPr/>
        </p:nvCxnSpPr>
        <p:spPr>
          <a:xfrm flipV="1">
            <a:off x="600482" y="1469482"/>
            <a:ext cx="200917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810851" y="1221977"/>
            <a:ext cx="1272767" cy="2768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应用调测</a:t>
            </a:r>
          </a:p>
        </p:txBody>
      </p:sp>
      <p:cxnSp>
        <p:nvCxnSpPr>
          <p:cNvPr id="21" name="直接箭头连接符 20"/>
          <p:cNvCxnSpPr/>
          <p:nvPr/>
        </p:nvCxnSpPr>
        <p:spPr>
          <a:xfrm>
            <a:off x="4404628" y="1648165"/>
            <a:ext cx="9637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H="1">
            <a:off x="3865640" y="2701454"/>
            <a:ext cx="2442881" cy="1483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7954637" y="1054651"/>
            <a:ext cx="3799778" cy="2676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399" dirty="0">
                <a:solidFill>
                  <a:srgbClr val="00032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应用调测：</a:t>
            </a:r>
            <a:endParaRPr lang="en-US" altLang="zh-CN" sz="1399" dirty="0">
              <a:solidFill>
                <a:srgbClr val="00032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r>
              <a:rPr lang="en-US" altLang="zh-CN" sz="1399" dirty="0">
                <a:solidFill>
                  <a:srgbClr val="00032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1.</a:t>
            </a:r>
            <a:r>
              <a:rPr lang="zh-CN" altLang="en-US" sz="1399" dirty="0">
                <a:solidFill>
                  <a:srgbClr val="00032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支持分配虚机（选择规则，</a:t>
            </a:r>
            <a:r>
              <a:rPr lang="en-US" altLang="zh-CN" sz="1399" dirty="0">
                <a:solidFill>
                  <a:srgbClr val="00032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Guest OS</a:t>
            </a:r>
            <a:r>
              <a:rPr lang="zh-CN" altLang="en-US" sz="1399" dirty="0">
                <a:solidFill>
                  <a:srgbClr val="00032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en-US" altLang="zh-CN" sz="1399" dirty="0">
              <a:solidFill>
                <a:srgbClr val="00032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r>
              <a:rPr lang="en-US" altLang="zh-CN" sz="1399" dirty="0">
                <a:solidFill>
                  <a:srgbClr val="00032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2.</a:t>
            </a:r>
            <a:r>
              <a:rPr lang="zh-CN" altLang="en-US" sz="1399" dirty="0">
                <a:solidFill>
                  <a:srgbClr val="00032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支持</a:t>
            </a:r>
            <a:r>
              <a:rPr lang="en-US" altLang="zh-CN" sz="1399" dirty="0">
                <a:solidFill>
                  <a:srgbClr val="00032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VNC</a:t>
            </a:r>
            <a:r>
              <a:rPr lang="zh-CN" altLang="en-US" sz="1399" dirty="0">
                <a:solidFill>
                  <a:srgbClr val="00032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远程登录到虚机</a:t>
            </a:r>
            <a:endParaRPr lang="en-US" altLang="zh-CN" sz="1399" dirty="0">
              <a:solidFill>
                <a:srgbClr val="00032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r>
              <a:rPr lang="en-US" altLang="zh-CN" sz="1399" dirty="0">
                <a:solidFill>
                  <a:srgbClr val="00032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3.</a:t>
            </a:r>
            <a:r>
              <a:rPr lang="zh-CN" altLang="en-US" sz="1399" dirty="0">
                <a:solidFill>
                  <a:srgbClr val="00032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支持开发者上传应用软件包</a:t>
            </a:r>
            <a:endParaRPr lang="en-US" altLang="zh-CN" sz="1399" dirty="0">
              <a:solidFill>
                <a:srgbClr val="00032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r>
              <a:rPr lang="en-US" altLang="zh-CN" sz="1399" dirty="0">
                <a:solidFill>
                  <a:srgbClr val="00032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4.</a:t>
            </a:r>
            <a:r>
              <a:rPr lang="zh-CN" altLang="en-US" sz="1399" dirty="0">
                <a:solidFill>
                  <a:srgbClr val="00032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调测完成后（用户确保该虚机已经正确部署好</a:t>
            </a:r>
            <a:r>
              <a:rPr lang="en-US" altLang="zh-CN" sz="1399" dirty="0">
                <a:solidFill>
                  <a:srgbClr val="00032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APP</a:t>
            </a:r>
            <a:r>
              <a:rPr lang="zh-CN" altLang="en-US" sz="1399" dirty="0">
                <a:solidFill>
                  <a:srgbClr val="00032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）支持对</a:t>
            </a:r>
            <a:r>
              <a:rPr lang="en-US" altLang="zh-CN" sz="1399" dirty="0">
                <a:solidFill>
                  <a:srgbClr val="00032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VM</a:t>
            </a:r>
            <a:r>
              <a:rPr lang="zh-CN" altLang="en-US" sz="1399" dirty="0">
                <a:solidFill>
                  <a:srgbClr val="00032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打包镜像操作</a:t>
            </a:r>
            <a:endParaRPr lang="en-US" altLang="zh-CN" sz="1399" dirty="0">
              <a:solidFill>
                <a:srgbClr val="00032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r>
              <a:rPr lang="zh-CN" altLang="en-US" sz="1399" dirty="0">
                <a:solidFill>
                  <a:srgbClr val="00032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应用发布：</a:t>
            </a:r>
            <a:endParaRPr lang="en-US" altLang="zh-CN" sz="1399" dirty="0">
              <a:solidFill>
                <a:srgbClr val="00032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r>
              <a:rPr lang="en-US" altLang="zh-CN" sz="1399" dirty="0">
                <a:solidFill>
                  <a:srgbClr val="00032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1.</a:t>
            </a:r>
            <a:r>
              <a:rPr lang="zh-CN" altLang="en-US" sz="1399" dirty="0">
                <a:solidFill>
                  <a:srgbClr val="00032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保持能力发布，</a:t>
            </a:r>
            <a:r>
              <a:rPr lang="en-US" altLang="zh-CN" sz="1399" dirty="0">
                <a:solidFill>
                  <a:srgbClr val="00032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DNS</a:t>
            </a:r>
            <a:r>
              <a:rPr lang="zh-CN" altLang="en-US" sz="1399" dirty="0">
                <a:solidFill>
                  <a:srgbClr val="00032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规则设置。</a:t>
            </a:r>
            <a:endParaRPr lang="en-US" altLang="zh-CN" sz="1399" dirty="0">
              <a:solidFill>
                <a:srgbClr val="00032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r>
              <a:rPr lang="en-US" altLang="zh-CN" sz="1399" dirty="0">
                <a:solidFill>
                  <a:srgbClr val="00032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2.</a:t>
            </a:r>
            <a:r>
              <a:rPr lang="zh-CN" altLang="en-US" sz="1399" dirty="0">
                <a:solidFill>
                  <a:srgbClr val="00032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对虚机应用进行按照虚机打包方式进行打包。</a:t>
            </a:r>
            <a:endParaRPr lang="en-US" altLang="zh-CN" sz="1399" dirty="0">
              <a:solidFill>
                <a:srgbClr val="00032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r>
              <a:rPr lang="en-US" altLang="zh-CN" sz="1399" dirty="0">
                <a:solidFill>
                  <a:srgbClr val="00032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3.ATP</a:t>
            </a:r>
            <a:r>
              <a:rPr lang="zh-CN" altLang="en-US" sz="1399" dirty="0">
                <a:solidFill>
                  <a:srgbClr val="00032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相关用例按照虚机方式测试。实例化</a:t>
            </a:r>
            <a:r>
              <a:rPr lang="en-US" altLang="zh-CN" sz="1399" dirty="0">
                <a:solidFill>
                  <a:srgbClr val="00032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zh-CN" altLang="en-US" sz="1399" dirty="0">
                <a:solidFill>
                  <a:srgbClr val="00032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终止可以判断如果是虚机暂时直接返回成功</a:t>
            </a:r>
            <a:endParaRPr lang="en-US" altLang="zh-CN" sz="1399" dirty="0">
              <a:solidFill>
                <a:srgbClr val="00032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endParaRPr lang="zh-CN" altLang="en-US" sz="1399" dirty="0">
              <a:solidFill>
                <a:srgbClr val="00032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25" name="直接箭头连接符 24"/>
          <p:cNvCxnSpPr/>
          <p:nvPr/>
        </p:nvCxnSpPr>
        <p:spPr>
          <a:xfrm flipV="1">
            <a:off x="594988" y="2069404"/>
            <a:ext cx="200917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805358" y="1821899"/>
            <a:ext cx="1272767" cy="2768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应用发布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737310" y="344127"/>
            <a:ext cx="2769833" cy="52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440"/>
              </a:lnSpc>
            </a:pPr>
            <a:r>
              <a:rPr lang="zh-CN" altLang="en-US" sz="2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虚机支持</a:t>
            </a: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077" y="285272"/>
            <a:ext cx="11802479" cy="6316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673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727" y="1339"/>
            <a:ext cx="11030547" cy="6855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285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735208" y="329203"/>
            <a:ext cx="1142554" cy="377540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99" dirty="0"/>
              <a:t>developer-</a:t>
            </a:r>
            <a:r>
              <a:rPr lang="en-US" altLang="zh-CN" sz="1399" dirty="0" err="1"/>
              <a:t>fe</a:t>
            </a:r>
            <a:endParaRPr lang="zh-CN" altLang="en-US" sz="1399" dirty="0"/>
          </a:p>
        </p:txBody>
      </p:sp>
      <p:sp>
        <p:nvSpPr>
          <p:cNvPr id="6" name="圆角矩形 5"/>
          <p:cNvSpPr/>
          <p:nvPr/>
        </p:nvSpPr>
        <p:spPr>
          <a:xfrm>
            <a:off x="2805053" y="329202"/>
            <a:ext cx="1407494" cy="377540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99" dirty="0"/>
              <a:t>developer-</a:t>
            </a:r>
            <a:r>
              <a:rPr lang="en-US" altLang="zh-CN" sz="1399" dirty="0"/>
              <a:t>b</a:t>
            </a:r>
            <a:r>
              <a:rPr lang="en-US" altLang="zh-CN" sz="1399" dirty="0"/>
              <a:t>e</a:t>
            </a:r>
            <a:endParaRPr lang="zh-CN" altLang="en-US" sz="1399" dirty="0"/>
          </a:p>
        </p:txBody>
      </p:sp>
      <p:sp>
        <p:nvSpPr>
          <p:cNvPr id="7" name="圆角矩形 6"/>
          <p:cNvSpPr/>
          <p:nvPr/>
        </p:nvSpPr>
        <p:spPr>
          <a:xfrm>
            <a:off x="5104579" y="329203"/>
            <a:ext cx="1407494" cy="377540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99" dirty="0" err="1"/>
              <a:t>applcm</a:t>
            </a:r>
            <a:endParaRPr lang="zh-CN" altLang="en-US" sz="1399" dirty="0"/>
          </a:p>
        </p:txBody>
      </p:sp>
      <p:sp>
        <p:nvSpPr>
          <p:cNvPr id="8" name="圆角矩形 7"/>
          <p:cNvSpPr/>
          <p:nvPr/>
        </p:nvSpPr>
        <p:spPr>
          <a:xfrm>
            <a:off x="6979516" y="329203"/>
            <a:ext cx="1407494" cy="377540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99" dirty="0" err="1"/>
              <a:t>openstackplugin</a:t>
            </a:r>
            <a:endParaRPr lang="zh-CN" altLang="en-US" sz="1399" dirty="0"/>
          </a:p>
        </p:txBody>
      </p:sp>
      <p:sp>
        <p:nvSpPr>
          <p:cNvPr id="9" name="圆角矩形 8"/>
          <p:cNvSpPr/>
          <p:nvPr/>
        </p:nvSpPr>
        <p:spPr>
          <a:xfrm>
            <a:off x="8729776" y="329203"/>
            <a:ext cx="1407494" cy="377540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99" dirty="0" err="1"/>
              <a:t>OpenStack</a:t>
            </a:r>
            <a:endParaRPr lang="zh-CN" altLang="en-US" sz="1399" dirty="0"/>
          </a:p>
        </p:txBody>
      </p:sp>
      <p:cxnSp>
        <p:nvCxnSpPr>
          <p:cNvPr id="11" name="直接连接符 10"/>
          <p:cNvCxnSpPr>
            <a:stCxn id="5" idx="2"/>
          </p:cNvCxnSpPr>
          <p:nvPr/>
        </p:nvCxnSpPr>
        <p:spPr>
          <a:xfrm>
            <a:off x="1306485" y="706743"/>
            <a:ext cx="0" cy="58419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3508800" y="706743"/>
            <a:ext cx="0" cy="58419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5843585" y="706743"/>
            <a:ext cx="0" cy="58419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7683263" y="706743"/>
            <a:ext cx="0" cy="58419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9585860" y="706743"/>
            <a:ext cx="0" cy="58419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178835" y="1124023"/>
            <a:ext cx="1127651" cy="9935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360921" y="807075"/>
            <a:ext cx="799907" cy="3384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申请虚机</a:t>
            </a:r>
            <a:endParaRPr lang="en-US" altLang="zh-CN" sz="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r>
              <a:rPr lang="zh-CN" altLang="en-US" sz="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选择虚机规格</a:t>
            </a:r>
          </a:p>
        </p:txBody>
      </p:sp>
      <p:cxnSp>
        <p:nvCxnSpPr>
          <p:cNvPr id="19" name="直接连接符 18"/>
          <p:cNvCxnSpPr/>
          <p:nvPr/>
        </p:nvCxnSpPr>
        <p:spPr>
          <a:xfrm>
            <a:off x="1306485" y="1228759"/>
            <a:ext cx="2230464" cy="9935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2122494" y="937642"/>
            <a:ext cx="594803" cy="215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申请虚机</a:t>
            </a:r>
          </a:p>
        </p:txBody>
      </p:sp>
      <p:cxnSp>
        <p:nvCxnSpPr>
          <p:cNvPr id="22" name="直接连接符 21"/>
          <p:cNvCxnSpPr/>
          <p:nvPr/>
        </p:nvCxnSpPr>
        <p:spPr>
          <a:xfrm>
            <a:off x="3536949" y="1663840"/>
            <a:ext cx="2306636" cy="9935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4300304" y="1458807"/>
            <a:ext cx="594803" cy="215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申请虚机</a:t>
            </a:r>
          </a:p>
        </p:txBody>
      </p:sp>
      <p:cxnSp>
        <p:nvCxnSpPr>
          <p:cNvPr id="25" name="直接连接符 24"/>
          <p:cNvCxnSpPr/>
          <p:nvPr/>
        </p:nvCxnSpPr>
        <p:spPr>
          <a:xfrm>
            <a:off x="5855169" y="1778240"/>
            <a:ext cx="1828094" cy="24982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6618524" y="1587862"/>
            <a:ext cx="594803" cy="215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申请虚机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7702306" y="1979940"/>
            <a:ext cx="1883554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8465661" y="1789562"/>
            <a:ext cx="594803" cy="215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申请虚机</a:t>
            </a:r>
          </a:p>
        </p:txBody>
      </p:sp>
      <p:sp>
        <p:nvSpPr>
          <p:cNvPr id="29" name="右弧形箭头 28"/>
          <p:cNvSpPr/>
          <p:nvPr/>
        </p:nvSpPr>
        <p:spPr>
          <a:xfrm>
            <a:off x="3536949" y="1286300"/>
            <a:ext cx="357669" cy="280187"/>
          </a:xfrm>
          <a:prstGeom prst="curvedLeftArrow">
            <a:avLst>
              <a:gd name="adj1" fmla="val 4113"/>
              <a:gd name="adj2" fmla="val 50000"/>
              <a:gd name="adj3" fmla="val 25000"/>
            </a:avLst>
          </a:prstGeom>
          <a:solidFill>
            <a:srgbClr val="EA0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>
              <a:solidFill>
                <a:schemeClr val="tx1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3837309" y="1294434"/>
            <a:ext cx="799907" cy="215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分配边缘沙箱</a:t>
            </a:r>
          </a:p>
        </p:txBody>
      </p:sp>
      <p:cxnSp>
        <p:nvCxnSpPr>
          <p:cNvPr id="32" name="直接箭头连接符 31"/>
          <p:cNvCxnSpPr/>
          <p:nvPr/>
        </p:nvCxnSpPr>
        <p:spPr>
          <a:xfrm>
            <a:off x="178835" y="2514957"/>
            <a:ext cx="11276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383545" y="2302541"/>
            <a:ext cx="594803" cy="215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上传文件</a:t>
            </a:r>
          </a:p>
        </p:txBody>
      </p:sp>
      <p:sp>
        <p:nvSpPr>
          <p:cNvPr id="36" name="圆角矩形 35"/>
          <p:cNvSpPr/>
          <p:nvPr/>
        </p:nvSpPr>
        <p:spPr>
          <a:xfrm>
            <a:off x="10453954" y="333440"/>
            <a:ext cx="1407494" cy="377540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99" dirty="0"/>
              <a:t>VM</a:t>
            </a:r>
            <a:endParaRPr lang="zh-CN" altLang="en-US" sz="1399" dirty="0"/>
          </a:p>
        </p:txBody>
      </p:sp>
      <p:cxnSp>
        <p:nvCxnSpPr>
          <p:cNvPr id="37" name="直接连接符 36"/>
          <p:cNvCxnSpPr/>
          <p:nvPr/>
        </p:nvCxnSpPr>
        <p:spPr>
          <a:xfrm>
            <a:off x="11310037" y="710980"/>
            <a:ext cx="0" cy="58419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>
            <a:off x="1313936" y="2676819"/>
            <a:ext cx="22230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1967663" y="2505436"/>
            <a:ext cx="594803" cy="215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上传文件</a:t>
            </a:r>
          </a:p>
        </p:txBody>
      </p:sp>
      <p:cxnSp>
        <p:nvCxnSpPr>
          <p:cNvPr id="41" name="直接箭头连接符 40"/>
          <p:cNvCxnSpPr/>
          <p:nvPr/>
        </p:nvCxnSpPr>
        <p:spPr>
          <a:xfrm>
            <a:off x="3528669" y="2829159"/>
            <a:ext cx="7781368" cy="95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4594885" y="2657776"/>
            <a:ext cx="1482519" cy="215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上传文件</a:t>
            </a:r>
            <a:r>
              <a:rPr lang="en-US" altLang="zh-CN" sz="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zh-CN" altLang="en-US" sz="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上传到特定目录下</a:t>
            </a:r>
            <a:r>
              <a:rPr lang="en-US" altLang="zh-CN" sz="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endParaRPr lang="zh-CN" altLang="en-US" sz="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44" name="直接箭头连接符 43"/>
          <p:cNvCxnSpPr/>
          <p:nvPr/>
        </p:nvCxnSpPr>
        <p:spPr>
          <a:xfrm>
            <a:off x="170555" y="3056988"/>
            <a:ext cx="11276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375265" y="2844572"/>
            <a:ext cx="594803" cy="215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打包镜像</a:t>
            </a:r>
          </a:p>
        </p:txBody>
      </p:sp>
      <p:cxnSp>
        <p:nvCxnSpPr>
          <p:cNvPr id="46" name="直接箭头连接符 45"/>
          <p:cNvCxnSpPr/>
          <p:nvPr/>
        </p:nvCxnSpPr>
        <p:spPr>
          <a:xfrm>
            <a:off x="1313936" y="3447361"/>
            <a:ext cx="22147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1822775" y="3265834"/>
            <a:ext cx="594803" cy="215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打包镜像</a:t>
            </a:r>
          </a:p>
        </p:txBody>
      </p:sp>
      <p:cxnSp>
        <p:nvCxnSpPr>
          <p:cNvPr id="49" name="直接箭头连接符 48"/>
          <p:cNvCxnSpPr/>
          <p:nvPr/>
        </p:nvCxnSpPr>
        <p:spPr>
          <a:xfrm>
            <a:off x="3529849" y="3599020"/>
            <a:ext cx="23253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/>
          <p:cNvSpPr txBox="1"/>
          <p:nvPr/>
        </p:nvSpPr>
        <p:spPr>
          <a:xfrm>
            <a:off x="4313959" y="3418174"/>
            <a:ext cx="594803" cy="215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打包镜像</a:t>
            </a:r>
          </a:p>
        </p:txBody>
      </p:sp>
      <p:cxnSp>
        <p:nvCxnSpPr>
          <p:cNvPr id="52" name="直接箭头连接符 51"/>
          <p:cNvCxnSpPr/>
          <p:nvPr/>
        </p:nvCxnSpPr>
        <p:spPr>
          <a:xfrm>
            <a:off x="5855169" y="3730954"/>
            <a:ext cx="18280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/>
          <p:cNvSpPr txBox="1"/>
          <p:nvPr/>
        </p:nvSpPr>
        <p:spPr>
          <a:xfrm>
            <a:off x="6590370" y="3542770"/>
            <a:ext cx="594803" cy="215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打包镜像</a:t>
            </a:r>
          </a:p>
        </p:txBody>
      </p:sp>
      <p:cxnSp>
        <p:nvCxnSpPr>
          <p:cNvPr id="55" name="直接箭头连接符 54"/>
          <p:cNvCxnSpPr/>
          <p:nvPr/>
        </p:nvCxnSpPr>
        <p:spPr>
          <a:xfrm>
            <a:off x="7702306" y="3861525"/>
            <a:ext cx="18835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/>
          <p:cNvSpPr txBox="1"/>
          <p:nvPr/>
        </p:nvSpPr>
        <p:spPr>
          <a:xfrm>
            <a:off x="8346681" y="3657611"/>
            <a:ext cx="594803" cy="215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打包镜像</a:t>
            </a:r>
          </a:p>
        </p:txBody>
      </p:sp>
      <p:sp>
        <p:nvSpPr>
          <p:cNvPr id="58" name="右弧形箭头 57"/>
          <p:cNvSpPr/>
          <p:nvPr/>
        </p:nvSpPr>
        <p:spPr>
          <a:xfrm>
            <a:off x="3528221" y="3966247"/>
            <a:ext cx="357669" cy="280187"/>
          </a:xfrm>
          <a:prstGeom prst="curvedLeftArrow">
            <a:avLst>
              <a:gd name="adj1" fmla="val 4113"/>
              <a:gd name="adj2" fmla="val 50000"/>
              <a:gd name="adj3" fmla="val 25000"/>
            </a:avLst>
          </a:prstGeom>
          <a:solidFill>
            <a:srgbClr val="EA0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>
              <a:solidFill>
                <a:schemeClr val="tx1"/>
              </a:solidFill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3828580" y="3974381"/>
            <a:ext cx="782281" cy="215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保存</a:t>
            </a:r>
            <a:r>
              <a:rPr lang="en-US" altLang="zh-CN" sz="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app</a:t>
            </a:r>
            <a:r>
              <a:rPr lang="zh-CN" altLang="en-US" sz="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镜像</a:t>
            </a:r>
          </a:p>
        </p:txBody>
      </p:sp>
      <p:sp>
        <p:nvSpPr>
          <p:cNvPr id="61" name="右弧形箭头 60"/>
          <p:cNvSpPr/>
          <p:nvPr/>
        </p:nvSpPr>
        <p:spPr>
          <a:xfrm>
            <a:off x="5855169" y="1972535"/>
            <a:ext cx="371749" cy="257075"/>
          </a:xfrm>
          <a:prstGeom prst="curvedLeftArrow">
            <a:avLst>
              <a:gd name="adj1" fmla="val 2609"/>
              <a:gd name="adj2" fmla="val 50000"/>
              <a:gd name="adj3" fmla="val 25000"/>
            </a:avLst>
          </a:prstGeom>
          <a:solidFill>
            <a:srgbClr val="EA0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>
              <a:solidFill>
                <a:schemeClr val="tx1"/>
              </a:solidFill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6172178" y="1972535"/>
            <a:ext cx="594803" cy="215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工具准备</a:t>
            </a:r>
          </a:p>
        </p:txBody>
      </p:sp>
      <p:cxnSp>
        <p:nvCxnSpPr>
          <p:cNvPr id="64" name="直接连接符 63"/>
          <p:cNvCxnSpPr/>
          <p:nvPr/>
        </p:nvCxnSpPr>
        <p:spPr>
          <a:xfrm>
            <a:off x="5825204" y="2332339"/>
            <a:ext cx="5484834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本框 64"/>
          <p:cNvSpPr txBox="1"/>
          <p:nvPr/>
        </p:nvSpPr>
        <p:spPr>
          <a:xfrm>
            <a:off x="6817343" y="2141962"/>
            <a:ext cx="1067504" cy="215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部署</a:t>
            </a:r>
            <a:r>
              <a:rPr lang="en-US" altLang="zh-CN" sz="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cloud-</a:t>
            </a:r>
            <a:r>
              <a:rPr lang="en-US" altLang="zh-CN" sz="8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init</a:t>
            </a:r>
            <a:r>
              <a:rPr lang="zh-CN" altLang="en-US" sz="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工具</a:t>
            </a:r>
          </a:p>
        </p:txBody>
      </p:sp>
      <p:cxnSp>
        <p:nvCxnSpPr>
          <p:cNvPr id="50" name="直接箭头连接符 49"/>
          <p:cNvCxnSpPr/>
          <p:nvPr/>
        </p:nvCxnSpPr>
        <p:spPr>
          <a:xfrm>
            <a:off x="178835" y="4442570"/>
            <a:ext cx="11276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/>
          <p:cNvSpPr txBox="1"/>
          <p:nvPr/>
        </p:nvSpPr>
        <p:spPr>
          <a:xfrm>
            <a:off x="347906" y="4189741"/>
            <a:ext cx="8162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8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VNC</a:t>
            </a:r>
            <a:r>
              <a:rPr lang="zh-CN" altLang="en-US" sz="8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远程登录</a:t>
            </a:r>
            <a:endParaRPr lang="zh-CN" altLang="en-US" sz="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56" name="直接箭头连接符 55"/>
          <p:cNvCxnSpPr/>
          <p:nvPr/>
        </p:nvCxnSpPr>
        <p:spPr>
          <a:xfrm>
            <a:off x="1306485" y="4644790"/>
            <a:ext cx="22147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/>
          <p:cNvSpPr txBox="1"/>
          <p:nvPr/>
        </p:nvSpPr>
        <p:spPr>
          <a:xfrm>
            <a:off x="1932110" y="4429346"/>
            <a:ext cx="8162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8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VNC</a:t>
            </a:r>
            <a:r>
              <a:rPr lang="zh-CN" altLang="en-US" sz="8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远程登录</a:t>
            </a:r>
            <a:endParaRPr lang="zh-CN" altLang="en-US" sz="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62" name="直接箭头连接符 61"/>
          <p:cNvCxnSpPr/>
          <p:nvPr/>
        </p:nvCxnSpPr>
        <p:spPr>
          <a:xfrm>
            <a:off x="3515640" y="5044599"/>
            <a:ext cx="7781368" cy="95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8279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938255" y="580445"/>
            <a:ext cx="2051437" cy="52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440"/>
              </a:lnSpc>
            </a:pPr>
            <a:r>
              <a:rPr lang="zh-CN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新增接口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194683" y="1108795"/>
            <a:ext cx="5446644" cy="35804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440"/>
              </a:lnSpc>
            </a:pPr>
            <a:r>
              <a:rPr lang="zh-CN" altLang="en-US" sz="16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上传镜像接口</a:t>
            </a:r>
            <a:endParaRPr lang="en-US" altLang="zh-CN" sz="16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>
              <a:lnSpc>
                <a:spcPts val="3440"/>
              </a:lnSpc>
            </a:pPr>
            <a:r>
              <a:rPr lang="zh-CN" altLang="en-US" sz="16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可视化配置接口</a:t>
            </a:r>
            <a:endParaRPr lang="en-US" altLang="zh-CN" sz="16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>
              <a:lnSpc>
                <a:spcPts val="3440"/>
              </a:lnSpc>
            </a:pPr>
            <a:r>
              <a:rPr lang="zh-CN" altLang="en-US" sz="16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日志下载接口</a:t>
            </a:r>
            <a:endParaRPr lang="en-US" altLang="zh-CN" sz="16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>
              <a:lnSpc>
                <a:spcPts val="3440"/>
              </a:lnSpc>
            </a:pPr>
            <a:r>
              <a:rPr lang="en-US" altLang="zh-CN" sz="16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VNC</a:t>
            </a:r>
            <a:r>
              <a:rPr lang="zh-CN" altLang="en-US" sz="16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远程登陆接口</a:t>
            </a:r>
            <a:endParaRPr lang="en-US" altLang="zh-CN" sz="16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>
              <a:lnSpc>
                <a:spcPts val="3440"/>
              </a:lnSpc>
            </a:pPr>
            <a:r>
              <a:rPr lang="zh-CN" altLang="en-US" sz="16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获取所有项目接口</a:t>
            </a:r>
            <a:endParaRPr lang="en-US" altLang="zh-CN" sz="16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>
              <a:lnSpc>
                <a:spcPts val="3440"/>
              </a:lnSpc>
            </a:pPr>
            <a:r>
              <a:rPr lang="zh-CN" altLang="en-US" sz="16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新增、删除、查询沙箱环境、沙箱环境操作日志接口接口</a:t>
            </a:r>
            <a:endParaRPr lang="en-US" altLang="zh-CN" sz="16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>
              <a:lnSpc>
                <a:spcPts val="3440"/>
              </a:lnSpc>
            </a:pP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上</a:t>
            </a:r>
            <a:r>
              <a:rPr lang="zh-CN" altLang="en-US" sz="16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传，修改，删除平台服务</a:t>
            </a:r>
            <a:r>
              <a:rPr lang="zh-CN" altLang="en-US" sz="16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接口</a:t>
            </a:r>
            <a:endParaRPr lang="en-US" altLang="zh-CN" sz="16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>
              <a:lnSpc>
                <a:spcPts val="3440"/>
              </a:lnSpc>
            </a:pPr>
            <a:endParaRPr lang="en-US" altLang="zh-CN" sz="16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938255" y="4307299"/>
            <a:ext cx="2051437" cy="474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440"/>
              </a:lnSpc>
            </a:pPr>
            <a:r>
              <a:rPr lang="zh-CN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新增</a:t>
            </a:r>
            <a:r>
              <a:rPr lang="en-US" altLang="zh-CN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&amp;</a:t>
            </a:r>
            <a:r>
              <a:rPr lang="zh-CN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修改数据库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1194683" y="4749970"/>
            <a:ext cx="5446644" cy="1836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440"/>
              </a:lnSpc>
            </a:pPr>
            <a:r>
              <a:rPr lang="zh-CN" altLang="en-US" sz="16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沙箱环境操作日志</a:t>
            </a:r>
            <a:endParaRPr lang="en-US" altLang="zh-CN" sz="16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>
              <a:lnSpc>
                <a:spcPts val="3440"/>
              </a:lnSpc>
            </a:pPr>
            <a:r>
              <a:rPr lang="zh-CN" altLang="en-US" sz="16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保存可视化部署信息</a:t>
            </a:r>
            <a:endParaRPr lang="en-US" altLang="zh-CN" sz="16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>
              <a:lnSpc>
                <a:spcPts val="3440"/>
              </a:lnSpc>
            </a:pP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虚</a:t>
            </a:r>
            <a:r>
              <a:rPr lang="zh-CN" altLang="en-US" sz="16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机部署测试信息</a:t>
            </a:r>
            <a:endParaRPr lang="en-US" altLang="zh-CN" sz="16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>
              <a:lnSpc>
                <a:spcPts val="3440"/>
              </a:lnSpc>
            </a:pP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虚</a:t>
            </a:r>
            <a:r>
              <a:rPr lang="zh-CN" altLang="en-US" sz="16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机资源列表信息</a:t>
            </a:r>
            <a:endParaRPr lang="en-US" altLang="zh-CN" sz="16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788478" y="634498"/>
            <a:ext cx="2051437" cy="474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440"/>
              </a:lnSpc>
            </a:pPr>
            <a:r>
              <a:rPr lang="zh-CN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新增接口</a:t>
            </a:r>
            <a:endParaRPr lang="zh-CN" altLang="en-US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050678" y="1169503"/>
            <a:ext cx="2745954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440"/>
              </a:lnSpc>
            </a:pP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虚</a:t>
            </a:r>
            <a:r>
              <a:rPr lang="zh-CN" altLang="en-US" sz="16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机部署测试接口</a:t>
            </a:r>
            <a:endParaRPr lang="en-US" altLang="zh-CN" sz="16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>
              <a:lnSpc>
                <a:spcPts val="3440"/>
              </a:lnSpc>
            </a:pPr>
            <a:r>
              <a:rPr lang="zh-CN" altLang="en-US" sz="16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虚机上传文件接口</a:t>
            </a:r>
            <a:endParaRPr lang="en-US" altLang="zh-CN" sz="16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>
              <a:lnSpc>
                <a:spcPts val="3440"/>
              </a:lnSpc>
            </a:pP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虚</a:t>
            </a:r>
            <a:r>
              <a:rPr lang="zh-CN" altLang="en-US" sz="16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机镜像打包接口</a:t>
            </a:r>
            <a:endParaRPr lang="en-US" altLang="zh-CN" sz="16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>
              <a:lnSpc>
                <a:spcPts val="3440"/>
              </a:lnSpc>
            </a:pPr>
            <a:r>
              <a:rPr lang="zh-CN" altLang="en-US" sz="16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申请虚机接口</a:t>
            </a:r>
            <a:endParaRPr lang="en-US" altLang="zh-CN" sz="16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>
              <a:lnSpc>
                <a:spcPts val="3440"/>
              </a:lnSpc>
            </a:pPr>
            <a:endParaRPr lang="en-US" altLang="zh-CN" sz="16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>
              <a:lnSpc>
                <a:spcPts val="3440"/>
              </a:lnSpc>
            </a:pPr>
            <a:endParaRPr lang="en-US" altLang="zh-CN" sz="16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74172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970655" y="3386086"/>
            <a:ext cx="6904797" cy="1285091"/>
          </a:xfrm>
          <a:prstGeom prst="rect">
            <a:avLst/>
          </a:prstGeom>
          <a:solidFill>
            <a:srgbClr val="FFFFFF">
              <a:lumMod val="95000"/>
            </a:srgbClr>
          </a:solidFill>
          <a:ln w="9525" algn="ctr">
            <a:solidFill>
              <a:srgbClr val="FFFFFF">
                <a:lumMod val="85000"/>
              </a:srgbClr>
            </a:solidFill>
            <a:round/>
            <a:headEnd/>
            <a:tailEnd/>
          </a:ln>
          <a:effectLst/>
        </p:spPr>
        <p:txBody>
          <a:bodyPr lIns="91271" tIns="45635" rIns="91271" bIns="45635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pitchFamily="34" charset="-128"/>
              <a:cs typeface="Times New Roman" pitchFamily="18" charset="0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1589181" y="3465538"/>
            <a:ext cx="6202328" cy="1188845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9169" tIns="39585" rIns="79169" bIns="39585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801367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utigerNext LT Regular" pitchFamily="34" charset="0"/>
              <a:ea typeface="ＭＳ Ｐゴシック" pitchFamily="34" charset="-128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970656" y="1530138"/>
            <a:ext cx="6904796" cy="1807917"/>
          </a:xfrm>
          <a:prstGeom prst="rect">
            <a:avLst/>
          </a:prstGeom>
          <a:solidFill>
            <a:srgbClr val="FFFFFF">
              <a:lumMod val="95000"/>
            </a:srgbClr>
          </a:solidFill>
          <a:ln w="9525" cap="flat" cmpd="sng" algn="ctr">
            <a:solidFill>
              <a:srgbClr val="FFFFFF">
                <a:lumMod val="8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9169" tIns="39585" rIns="79169" bIns="39585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801367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utigerNext LT Regular" pitchFamily="34" charset="0"/>
              <a:ea typeface="ＭＳ Ｐゴシック" pitchFamily="34" charset="-128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7913367" y="1530140"/>
            <a:ext cx="1040197" cy="3148956"/>
          </a:xfrm>
          <a:prstGeom prst="rect">
            <a:avLst/>
          </a:prstGeom>
          <a:solidFill>
            <a:srgbClr val="00B0F0"/>
          </a:solidFill>
          <a:ln w="9525" algn="ctr">
            <a:solidFill>
              <a:srgbClr val="FFFFFF"/>
            </a:solidFill>
            <a:round/>
            <a:headEnd/>
            <a:tailEnd/>
          </a:ln>
          <a:effectLst/>
        </p:spPr>
        <p:txBody>
          <a:bodyPr lIns="91271" tIns="45635" rIns="91271" bIns="45635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pitchFamily="34" charset="-128"/>
              <a:cs typeface="Times New Roman" pitchFamily="18" charset="0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2738470" y="3685223"/>
            <a:ext cx="806198" cy="292567"/>
          </a:xfrm>
          <a:prstGeom prst="roundRect">
            <a:avLst>
              <a:gd name="adj" fmla="val 11790"/>
            </a:avLst>
          </a:prstGeom>
          <a:solidFill>
            <a:srgbClr val="00B050"/>
          </a:solidFill>
          <a:ln w="15875" cap="flat" cmpd="sng" algn="ctr">
            <a:solidFill>
              <a:srgbClr val="FFFFFF"/>
            </a:solidFill>
            <a:prstDash val="solid"/>
          </a:ln>
          <a:effectLst/>
        </p:spPr>
        <p:txBody>
          <a:bodyPr wrap="none" lIns="35972" tIns="35972" rIns="35972" bIns="35972" rtlCol="0" anchor="ctr" anchorCtr="0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zh-CN" altLang="en-US" sz="900" kern="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文档管理</a:t>
            </a:r>
            <a:endParaRPr kumimoji="0" lang="en-US" altLang="zh-CN" sz="9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6798926" y="3700606"/>
            <a:ext cx="806198" cy="280080"/>
          </a:xfrm>
          <a:prstGeom prst="roundRect">
            <a:avLst>
              <a:gd name="adj" fmla="val 11790"/>
            </a:avLst>
          </a:prstGeom>
          <a:solidFill>
            <a:srgbClr val="00B050"/>
          </a:solidFill>
          <a:ln w="15875" cap="flat" cmpd="sng" algn="ctr">
            <a:solidFill>
              <a:srgbClr val="FFFFFF"/>
            </a:solidFill>
            <a:prstDash val="solid"/>
          </a:ln>
          <a:effectLst/>
        </p:spPr>
        <p:txBody>
          <a:bodyPr wrap="none" lIns="35972" tIns="35972" rIns="35972" bIns="35972" rtlCol="0" anchor="ctr" anchorCtr="0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一键工程</a:t>
            </a:r>
            <a:endParaRPr kumimoji="0" lang="en-US" altLang="zh-CN" sz="9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2730743" y="4238635"/>
            <a:ext cx="836085" cy="270435"/>
          </a:xfrm>
          <a:prstGeom prst="roundRect">
            <a:avLst>
              <a:gd name="adj" fmla="val 11790"/>
            </a:avLst>
          </a:prstGeom>
          <a:solidFill>
            <a:srgbClr val="00B050"/>
          </a:solidFill>
          <a:ln w="15875" cap="flat" cmpd="sng" algn="ctr">
            <a:solidFill>
              <a:srgbClr val="FFFFFF"/>
            </a:solidFill>
            <a:prstDash val="solid"/>
          </a:ln>
          <a:effectLst/>
        </p:spPr>
        <p:txBody>
          <a:bodyPr wrap="none" lIns="35972" tIns="35972" rIns="35972" bIns="35972" rtlCol="0" anchor="ctr" anchorCtr="0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编译构建</a:t>
            </a:r>
            <a:endParaRPr kumimoji="0" lang="en-US" altLang="zh-CN" sz="9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3753609" y="4246490"/>
            <a:ext cx="838842" cy="270375"/>
          </a:xfrm>
          <a:prstGeom prst="roundRect">
            <a:avLst>
              <a:gd name="adj" fmla="val 11790"/>
            </a:avLst>
          </a:prstGeom>
          <a:solidFill>
            <a:srgbClr val="00B050"/>
          </a:solidFill>
          <a:ln w="15875" cap="flat" cmpd="sng" algn="ctr">
            <a:solidFill>
              <a:srgbClr val="FFFFFF"/>
            </a:solidFill>
            <a:prstDash val="solid"/>
          </a:ln>
          <a:effectLst/>
        </p:spPr>
        <p:txBody>
          <a:bodyPr wrap="none" lIns="35972" tIns="35972" rIns="35972" bIns="35972" rtlCol="0" anchor="ctr" anchorCtr="0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安全扫描</a:t>
            </a:r>
            <a:endParaRPr kumimoji="0" lang="en-US" altLang="zh-CN" sz="9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4714401" y="3698897"/>
            <a:ext cx="816894" cy="270376"/>
          </a:xfrm>
          <a:prstGeom prst="roundRect">
            <a:avLst>
              <a:gd name="adj" fmla="val 11790"/>
            </a:avLst>
          </a:prstGeom>
          <a:solidFill>
            <a:srgbClr val="00B050"/>
          </a:solidFill>
          <a:ln w="15875" cap="flat" cmpd="sng" algn="ctr">
            <a:solidFill>
              <a:srgbClr val="FFFFFF"/>
            </a:solidFill>
            <a:prstDash val="solid"/>
          </a:ln>
          <a:effectLst/>
        </p:spPr>
        <p:txBody>
          <a:bodyPr wrap="none" lIns="35972" tIns="35972" rIns="35972" bIns="35972" rtlCol="0" anchor="ctr" anchorCtr="0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沙箱演练</a:t>
            </a:r>
            <a:endParaRPr kumimoji="0" lang="en-US" altLang="zh-CN" sz="9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3758811" y="3686567"/>
            <a:ext cx="790860" cy="291222"/>
          </a:xfrm>
          <a:prstGeom prst="roundRect">
            <a:avLst>
              <a:gd name="adj" fmla="val 11790"/>
            </a:avLst>
          </a:prstGeom>
          <a:solidFill>
            <a:srgbClr val="00B050"/>
          </a:solidFill>
          <a:ln w="15875" cap="flat" cmpd="sng" algn="ctr">
            <a:solidFill>
              <a:srgbClr val="FFFFFF"/>
            </a:solidFill>
            <a:prstDash val="solid"/>
          </a:ln>
          <a:effectLst/>
        </p:spPr>
        <p:txBody>
          <a:bodyPr wrap="none" lIns="35972" tIns="35972" rIns="35972" bIns="35972" rtlCol="0" anchor="ctr" anchorCtr="0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部署包制作</a:t>
            </a:r>
            <a:endParaRPr kumimoji="0" lang="en-US" altLang="zh-CN" sz="9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4709145" y="4227516"/>
            <a:ext cx="837434" cy="280110"/>
          </a:xfrm>
          <a:prstGeom prst="roundRect">
            <a:avLst>
              <a:gd name="adj" fmla="val 11790"/>
            </a:avLst>
          </a:prstGeom>
          <a:solidFill>
            <a:srgbClr val="00B050"/>
          </a:solidFill>
          <a:ln w="15875" cap="flat" cmpd="sng" algn="ctr">
            <a:solidFill>
              <a:srgbClr val="FFFFFF"/>
            </a:solidFill>
            <a:prstDash val="solid"/>
          </a:ln>
          <a:effectLst/>
        </p:spPr>
        <p:txBody>
          <a:bodyPr wrap="none" lIns="35972" tIns="35972" rIns="35972" bIns="35972" rtlCol="0" anchor="ctr" anchorCtr="0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镜像制作</a:t>
            </a:r>
            <a:endParaRPr kumimoji="0" lang="en-US" altLang="zh-CN" sz="9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5682946" y="1608416"/>
            <a:ext cx="2108563" cy="1668914"/>
          </a:xfrm>
          <a:prstGeom prst="rect">
            <a:avLst/>
          </a:prstGeom>
          <a:solidFill>
            <a:srgbClr val="00B0F0"/>
          </a:solidFill>
          <a:ln w="9525" algn="ctr">
            <a:solidFill>
              <a:srgbClr val="FFFFFF"/>
            </a:solidFill>
            <a:round/>
            <a:headEnd/>
            <a:tailEnd/>
          </a:ln>
          <a:effectLst/>
        </p:spPr>
        <p:txBody>
          <a:bodyPr lIns="91271" tIns="45635" rIns="91271" bIns="45635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pitchFamily="34" charset="-128"/>
              <a:cs typeface="Times New Roman" pitchFamily="18" charset="0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5942185" y="1962662"/>
            <a:ext cx="763539" cy="260083"/>
          </a:xfrm>
          <a:prstGeom prst="roundRect">
            <a:avLst>
              <a:gd name="adj" fmla="val 11790"/>
            </a:avLst>
          </a:prstGeom>
          <a:solidFill>
            <a:srgbClr val="C00000"/>
          </a:solidFill>
          <a:ln w="15875" cap="flat" cmpd="sng" algn="ctr">
            <a:solidFill>
              <a:srgbClr val="FFFFFF"/>
            </a:solidFill>
            <a:prstDash val="solid"/>
          </a:ln>
          <a:effectLst/>
        </p:spPr>
        <p:txBody>
          <a:bodyPr wrap="none" lIns="35972" tIns="35972" rIns="35972" bIns="35972" rtlCol="0" anchor="ctr" anchorCtr="0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zh-CN" altLang="en-US" sz="900" kern="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个人中心</a:t>
            </a:r>
            <a:endParaRPr kumimoji="0" lang="en-US" altLang="zh-CN" sz="9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5928342" y="2299791"/>
            <a:ext cx="763539" cy="253305"/>
          </a:xfrm>
          <a:prstGeom prst="roundRect">
            <a:avLst>
              <a:gd name="adj" fmla="val 11790"/>
            </a:avLst>
          </a:prstGeom>
          <a:solidFill>
            <a:srgbClr val="00B050"/>
          </a:solidFill>
          <a:ln w="15875" cap="flat" cmpd="sng" algn="ctr">
            <a:solidFill>
              <a:srgbClr val="FFFFFF"/>
            </a:solidFill>
            <a:prstDash val="solid"/>
          </a:ln>
          <a:effectLst/>
        </p:spPr>
        <p:txBody>
          <a:bodyPr wrap="none" lIns="35972" tIns="35972" rIns="35972" bIns="35972" rtlCol="0" anchor="ctr" anchorCtr="0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zh-CN" altLang="en-US" sz="900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认证</a:t>
            </a:r>
            <a:r>
              <a:rPr kumimoji="0" lang="zh-CN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鉴权</a:t>
            </a:r>
            <a:endParaRPr kumimoji="0" lang="en-US" altLang="zh-CN" sz="9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9955136" y="1847811"/>
            <a:ext cx="1385269" cy="369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solidFill>
                  <a:srgbClr val="FFFFFF"/>
                </a:solidFill>
                <a:ea typeface="宋体" pitchFamily="2" charset="-122"/>
              </a:rPr>
              <a:t>管理门户</a:t>
            </a:r>
          </a:p>
        </p:txBody>
      </p:sp>
      <p:sp>
        <p:nvSpPr>
          <p:cNvPr id="18" name="矩形 17"/>
          <p:cNvSpPr/>
          <p:nvPr/>
        </p:nvSpPr>
        <p:spPr bwMode="auto">
          <a:xfrm>
            <a:off x="1569852" y="1611019"/>
            <a:ext cx="3979925" cy="1678283"/>
          </a:xfrm>
          <a:prstGeom prst="rect">
            <a:avLst/>
          </a:prstGeom>
          <a:solidFill>
            <a:srgbClr val="00B0F0"/>
          </a:solidFill>
          <a:ln w="9525" algn="ctr">
            <a:solidFill>
              <a:srgbClr val="FFFFFF"/>
            </a:solidFill>
            <a:round/>
            <a:headEnd/>
            <a:tailEnd/>
          </a:ln>
          <a:effectLst/>
        </p:spPr>
        <p:txBody>
          <a:bodyPr lIns="91271" tIns="45635" rIns="91271" bIns="45635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pitchFamily="34" charset="-128"/>
              <a:cs typeface="Times New Roman" pitchFamily="18" charset="0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1761674" y="2299321"/>
            <a:ext cx="822559" cy="269549"/>
          </a:xfrm>
          <a:prstGeom prst="roundRect">
            <a:avLst>
              <a:gd name="adj" fmla="val 11790"/>
            </a:avLst>
          </a:prstGeom>
          <a:solidFill>
            <a:srgbClr val="00B050"/>
          </a:solidFill>
          <a:ln w="15875" cap="flat" cmpd="sng" algn="ctr">
            <a:solidFill>
              <a:srgbClr val="FFFFFF">
                <a:lumMod val="50000"/>
              </a:srgbClr>
            </a:solidFill>
            <a:prstDash val="solid"/>
          </a:ln>
          <a:effectLst/>
        </p:spPr>
        <p:txBody>
          <a:bodyPr wrap="none" lIns="35972" tIns="35972" rIns="35972" bIns="35972" rtlCol="0" anchor="ctr" anchorCtr="0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容器部署</a:t>
            </a:r>
            <a:endParaRPr kumimoji="0" lang="en-US" altLang="zh-CN" sz="9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029217" y="1591436"/>
            <a:ext cx="1343129" cy="369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solidFill>
                  <a:srgbClr val="FFFFFF"/>
                </a:solidFill>
                <a:ea typeface="宋体" pitchFamily="2" charset="-122"/>
              </a:rPr>
              <a:t>开发者门户</a:t>
            </a:r>
          </a:p>
        </p:txBody>
      </p:sp>
      <p:sp>
        <p:nvSpPr>
          <p:cNvPr id="21" name="圆角矩形 20"/>
          <p:cNvSpPr/>
          <p:nvPr/>
        </p:nvSpPr>
        <p:spPr>
          <a:xfrm>
            <a:off x="6817195" y="1962660"/>
            <a:ext cx="763539" cy="273463"/>
          </a:xfrm>
          <a:prstGeom prst="roundRect">
            <a:avLst>
              <a:gd name="adj" fmla="val 11790"/>
            </a:avLst>
          </a:prstGeom>
          <a:solidFill>
            <a:srgbClr val="C00000"/>
          </a:solidFill>
          <a:ln w="15875" cap="flat" cmpd="sng" algn="ctr">
            <a:solidFill>
              <a:srgbClr val="FFFFFF"/>
            </a:solidFill>
            <a:prstDash val="solid"/>
          </a:ln>
          <a:effectLst/>
        </p:spPr>
        <p:txBody>
          <a:bodyPr wrap="none" lIns="35972" tIns="35972" rIns="35972" bIns="35972" rtlCol="0" anchor="ctr" anchorCtr="0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权限管理</a:t>
            </a:r>
            <a:endParaRPr kumimoji="0" lang="en-US" altLang="zh-CN" sz="9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6829333" y="2308486"/>
            <a:ext cx="763539" cy="255645"/>
          </a:xfrm>
          <a:prstGeom prst="roundRect">
            <a:avLst>
              <a:gd name="adj" fmla="val 11790"/>
            </a:avLst>
          </a:prstGeom>
          <a:solidFill>
            <a:srgbClr val="C00000"/>
          </a:solidFill>
          <a:ln w="15875" cap="flat" cmpd="sng" algn="ctr">
            <a:solidFill>
              <a:srgbClr val="FFFFFF"/>
            </a:solidFill>
            <a:prstDash val="solid"/>
          </a:ln>
          <a:effectLst/>
        </p:spPr>
        <p:txBody>
          <a:bodyPr wrap="none" lIns="35972" tIns="35972" rIns="35972" bIns="35972" rtlCol="0" anchor="ctr" anchorCtr="0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API</a:t>
            </a:r>
            <a:r>
              <a:rPr kumimoji="0" lang="zh-CN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管理</a:t>
            </a:r>
            <a:endParaRPr kumimoji="0" lang="en-US" altLang="zh-CN" sz="9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5699056" y="4211040"/>
            <a:ext cx="816894" cy="280132"/>
          </a:xfrm>
          <a:prstGeom prst="roundRect">
            <a:avLst>
              <a:gd name="adj" fmla="val 11790"/>
            </a:avLst>
          </a:prstGeom>
          <a:solidFill>
            <a:srgbClr val="00B050"/>
          </a:solidFill>
          <a:ln w="15875" cap="flat" cmpd="sng" algn="ctr">
            <a:solidFill>
              <a:srgbClr val="FFFFFF"/>
            </a:solidFill>
            <a:prstDash val="solid"/>
          </a:ln>
          <a:effectLst/>
        </p:spPr>
        <p:txBody>
          <a:bodyPr wrap="none" lIns="35972" tIns="35972" rIns="35972" bIns="35972" rtlCol="0" anchor="ctr" anchorCtr="0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离线安装</a:t>
            </a:r>
            <a:endParaRPr kumimoji="0" lang="en-US" altLang="zh-CN" sz="9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8012275" y="2695181"/>
            <a:ext cx="822559" cy="358244"/>
          </a:xfrm>
          <a:prstGeom prst="roundRect">
            <a:avLst>
              <a:gd name="adj" fmla="val 11790"/>
            </a:avLst>
          </a:prstGeom>
          <a:noFill/>
          <a:ln w="15875" cap="flat" cmpd="sng" algn="ctr">
            <a:solidFill>
              <a:srgbClr val="FFFFFF"/>
            </a:solidFill>
            <a:prstDash val="solid"/>
          </a:ln>
          <a:effectLst/>
        </p:spPr>
        <p:txBody>
          <a:bodyPr wrap="none" lIns="35972" tIns="35972" rIns="35972" bIns="35972" rtlCol="0" anchor="ctr" anchorCtr="0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配置管理</a:t>
            </a:r>
            <a:endParaRPr kumimoji="0" lang="en-US" altLang="zh-CN" sz="9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8025342" y="2211041"/>
            <a:ext cx="822559" cy="358244"/>
          </a:xfrm>
          <a:prstGeom prst="roundRect">
            <a:avLst>
              <a:gd name="adj" fmla="val 11790"/>
            </a:avLst>
          </a:prstGeom>
          <a:noFill/>
          <a:ln w="15875" cap="flat" cmpd="sng" algn="ctr">
            <a:solidFill>
              <a:srgbClr val="FFFFFF"/>
            </a:solidFill>
            <a:prstDash val="solid"/>
          </a:ln>
          <a:effectLst/>
        </p:spPr>
        <p:txBody>
          <a:bodyPr wrap="none" lIns="35972" tIns="35972" rIns="35972" bIns="35972" rtlCol="0" anchor="ctr" anchorCtr="0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日志管理</a:t>
            </a:r>
            <a:endParaRPr kumimoji="0" lang="en-US" altLang="zh-CN" sz="9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8012276" y="3641547"/>
            <a:ext cx="851188" cy="358244"/>
          </a:xfrm>
          <a:prstGeom prst="roundRect">
            <a:avLst>
              <a:gd name="adj" fmla="val 11790"/>
            </a:avLst>
          </a:prstGeom>
          <a:noFill/>
          <a:ln w="15875" cap="flat" cmpd="sng" algn="ctr">
            <a:solidFill>
              <a:srgbClr val="FFFFFF"/>
            </a:solidFill>
            <a:prstDash val="solid"/>
          </a:ln>
          <a:effectLst/>
        </p:spPr>
        <p:txBody>
          <a:bodyPr wrap="none" lIns="35972" tIns="35972" rIns="35972" bIns="35972" rtlCol="0" anchor="ctr" anchorCtr="0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监控</a:t>
            </a:r>
            <a:endParaRPr kumimoji="0" lang="en-US" altLang="zh-CN" sz="9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7865943" y="1603070"/>
            <a:ext cx="1188186" cy="369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solidFill>
                  <a:srgbClr val="FFFFFF"/>
                </a:solidFill>
                <a:ea typeface="宋体" pitchFamily="2" charset="-122"/>
              </a:rPr>
              <a:t>运营</a:t>
            </a:r>
            <a:r>
              <a:rPr lang="en-US" altLang="zh-CN" dirty="0">
                <a:solidFill>
                  <a:srgbClr val="FFFFFF"/>
                </a:solidFill>
                <a:ea typeface="宋体" pitchFamily="2" charset="-122"/>
              </a:rPr>
              <a:t>/</a:t>
            </a:r>
            <a:r>
              <a:rPr lang="zh-CN" altLang="en-US" dirty="0">
                <a:solidFill>
                  <a:srgbClr val="FFFFFF"/>
                </a:solidFill>
                <a:ea typeface="宋体" pitchFamily="2" charset="-122"/>
              </a:rPr>
              <a:t>运维</a:t>
            </a:r>
          </a:p>
        </p:txBody>
      </p:sp>
      <p:sp>
        <p:nvSpPr>
          <p:cNvPr id="28" name="圆角矩形 27"/>
          <p:cNvSpPr/>
          <p:nvPr/>
        </p:nvSpPr>
        <p:spPr>
          <a:xfrm>
            <a:off x="3681552" y="1931897"/>
            <a:ext cx="822559" cy="269549"/>
          </a:xfrm>
          <a:prstGeom prst="roundRect">
            <a:avLst>
              <a:gd name="adj" fmla="val 11790"/>
            </a:avLst>
          </a:prstGeom>
          <a:solidFill>
            <a:srgbClr val="00B050"/>
          </a:solidFill>
          <a:ln w="15875" cap="flat" cmpd="sng" algn="ctr">
            <a:solidFill>
              <a:srgbClr val="FFFFFF">
                <a:lumMod val="50000"/>
              </a:srgbClr>
            </a:solidFill>
            <a:prstDash val="solid"/>
          </a:ln>
          <a:effectLst/>
        </p:spPr>
        <p:txBody>
          <a:bodyPr wrap="none" lIns="35972" tIns="35972" rIns="35972" bIns="35972" rtlCol="0" anchor="ctr" anchorCtr="0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工具链</a:t>
            </a:r>
            <a:endParaRPr kumimoji="0" lang="en-US" altLang="zh-CN" sz="9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5940112" y="2644205"/>
            <a:ext cx="763539" cy="242493"/>
          </a:xfrm>
          <a:prstGeom prst="roundRect">
            <a:avLst>
              <a:gd name="adj" fmla="val 11790"/>
            </a:avLst>
          </a:prstGeom>
          <a:solidFill>
            <a:srgbClr val="C00000"/>
          </a:solidFill>
          <a:ln w="15875" cap="flat" cmpd="sng" algn="ctr">
            <a:solidFill>
              <a:srgbClr val="FFFFFF"/>
            </a:solidFill>
            <a:prstDash val="solid"/>
          </a:ln>
          <a:effectLst/>
        </p:spPr>
        <p:txBody>
          <a:bodyPr wrap="none" lIns="35972" tIns="35972" rIns="35972" bIns="35972" rtlCol="0" anchor="ctr" anchorCtr="0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项目管理</a:t>
            </a:r>
            <a:endParaRPr kumimoji="0" lang="en-US" altLang="zh-CN" sz="9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8012276" y="3194278"/>
            <a:ext cx="834416" cy="356446"/>
          </a:xfrm>
          <a:prstGeom prst="roundRect">
            <a:avLst>
              <a:gd name="adj" fmla="val 11790"/>
            </a:avLst>
          </a:prstGeom>
          <a:noFill/>
          <a:ln w="15875" cap="flat" cmpd="sng" algn="ctr">
            <a:solidFill>
              <a:srgbClr val="FFFFFF"/>
            </a:solidFill>
            <a:prstDash val="solid"/>
          </a:ln>
          <a:effectLst/>
        </p:spPr>
        <p:txBody>
          <a:bodyPr wrap="none" lIns="35972" tIns="35972" rIns="35972" bIns="35972" rtlCol="0" anchor="ctr" anchorCtr="0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统计分析</a:t>
            </a:r>
            <a:endParaRPr kumimoji="0" lang="en-US" altLang="zh-CN" sz="9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5696025" y="3700659"/>
            <a:ext cx="806198" cy="259877"/>
          </a:xfrm>
          <a:prstGeom prst="roundRect">
            <a:avLst>
              <a:gd name="adj" fmla="val 11790"/>
            </a:avLst>
          </a:prstGeom>
          <a:solidFill>
            <a:srgbClr val="00B050"/>
          </a:solidFill>
          <a:ln w="15875" cap="flat" cmpd="sng" algn="ctr">
            <a:solidFill>
              <a:srgbClr val="FFFFFF"/>
            </a:solidFill>
            <a:prstDash val="solid"/>
          </a:ln>
          <a:effectLst/>
        </p:spPr>
        <p:txBody>
          <a:bodyPr wrap="none" lIns="35972" tIns="35972" rIns="35972" bIns="35972" rtlCol="0" anchor="ctr" anchorCtr="0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zh-CN" altLang="en-US" sz="900" kern="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用户管理</a:t>
            </a:r>
            <a:endParaRPr kumimoji="0" lang="en-US" altLang="zh-CN" sz="9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1718169" y="3686566"/>
            <a:ext cx="834416" cy="285035"/>
          </a:xfrm>
          <a:prstGeom prst="roundRect">
            <a:avLst>
              <a:gd name="adj" fmla="val 11790"/>
            </a:avLst>
          </a:prstGeom>
          <a:solidFill>
            <a:srgbClr val="00B050"/>
          </a:solidFill>
          <a:ln w="15875" cap="flat" cmpd="sng" algn="ctr">
            <a:solidFill>
              <a:srgbClr val="FFFFFF"/>
            </a:solidFill>
            <a:prstDash val="solid"/>
          </a:ln>
          <a:effectLst/>
        </p:spPr>
        <p:txBody>
          <a:bodyPr wrap="none" lIns="35972" tIns="35972" rIns="35972" bIns="35972" rtlCol="0" anchor="ctr" anchorCtr="0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代码管理</a:t>
            </a:r>
            <a:endParaRPr kumimoji="0" lang="en-US" altLang="zh-CN" sz="9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3" name="圆角矩形 32"/>
          <p:cNvSpPr/>
          <p:nvPr/>
        </p:nvSpPr>
        <p:spPr>
          <a:xfrm>
            <a:off x="1773299" y="2974926"/>
            <a:ext cx="822559" cy="269549"/>
          </a:xfrm>
          <a:prstGeom prst="roundRect">
            <a:avLst>
              <a:gd name="adj" fmla="val 11790"/>
            </a:avLst>
          </a:prstGeom>
          <a:solidFill>
            <a:srgbClr val="00B050"/>
          </a:solidFill>
          <a:ln w="15875" cap="flat" cmpd="sng" algn="ctr">
            <a:solidFill>
              <a:srgbClr val="FFFFFF">
                <a:lumMod val="50000"/>
              </a:srgbClr>
            </a:solidFill>
            <a:prstDash val="solid"/>
          </a:ln>
          <a:effectLst/>
        </p:spPr>
        <p:txBody>
          <a:bodyPr wrap="none" lIns="35972" tIns="35972" rIns="35972" bIns="35972" rtlCol="0" anchor="ctr" anchorCtr="0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多语言</a:t>
            </a:r>
            <a:r>
              <a:rPr kumimoji="0" lang="en-US" altLang="zh-CN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SDK</a:t>
            </a:r>
            <a:endParaRPr kumimoji="0" lang="en-US" altLang="zh-CN" sz="9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1044867" y="1863298"/>
            <a:ext cx="575839" cy="646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solidFill>
                  <a:srgbClr val="000000"/>
                </a:solidFill>
                <a:ea typeface="宋体" pitchFamily="2" charset="-122"/>
              </a:rPr>
              <a:t>门户</a:t>
            </a:r>
          </a:p>
        </p:txBody>
      </p:sp>
      <p:sp>
        <p:nvSpPr>
          <p:cNvPr id="35" name="文本框 34"/>
          <p:cNvSpPr txBox="1"/>
          <p:nvPr/>
        </p:nvSpPr>
        <p:spPr>
          <a:xfrm>
            <a:off x="1045976" y="3641549"/>
            <a:ext cx="5758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dirty="0" smtClean="0">
                <a:solidFill>
                  <a:srgbClr val="000000"/>
                </a:solidFill>
                <a:ea typeface="宋体" pitchFamily="2" charset="-122"/>
              </a:rPr>
              <a:t>支撑</a:t>
            </a:r>
            <a:endParaRPr lang="en-US" altLang="zh-CN" dirty="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36" name="矩形 35"/>
          <p:cNvSpPr/>
          <p:nvPr/>
        </p:nvSpPr>
        <p:spPr bwMode="auto">
          <a:xfrm>
            <a:off x="970654" y="4690502"/>
            <a:ext cx="7982909" cy="885349"/>
          </a:xfrm>
          <a:prstGeom prst="rect">
            <a:avLst/>
          </a:prstGeom>
          <a:solidFill>
            <a:srgbClr val="FFFFFF">
              <a:lumMod val="85000"/>
            </a:srgbClr>
          </a:solidFill>
          <a:ln w="9525" algn="ctr">
            <a:solidFill>
              <a:srgbClr val="FFFFFF"/>
            </a:solidFill>
            <a:round/>
            <a:headEnd/>
            <a:tailEnd/>
          </a:ln>
          <a:effectLst/>
        </p:spPr>
        <p:txBody>
          <a:bodyPr lIns="91271" tIns="45635" rIns="91271" bIns="45635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pitchFamily="34" charset="-128"/>
              <a:cs typeface="Times New Roman" pitchFamily="18" charset="0"/>
            </a:endParaRPr>
          </a:p>
        </p:txBody>
      </p:sp>
      <p:sp>
        <p:nvSpPr>
          <p:cNvPr id="37" name="流程图: 磁盘 36"/>
          <p:cNvSpPr/>
          <p:nvPr/>
        </p:nvSpPr>
        <p:spPr bwMode="auto">
          <a:xfrm>
            <a:off x="2721413" y="4838634"/>
            <a:ext cx="1012573" cy="525491"/>
          </a:xfrm>
          <a:prstGeom prst="flowChartMagneticDisk">
            <a:avLst/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9169" tIns="39585" rIns="79169" bIns="39585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801367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0" dirty="0" smtClean="0">
                <a:solidFill>
                  <a:srgbClr val="FFFFFF"/>
                </a:solidFill>
                <a:latin typeface="FrutigerNext LT Regular" pitchFamily="34" charset="0"/>
                <a:ea typeface="ＭＳ Ｐゴシック" pitchFamily="34" charset="-128"/>
              </a:rPr>
              <a:t>PG</a:t>
            </a:r>
            <a:r>
              <a:rPr kumimoji="0" lang="en-US" altLang="zh-CN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rutigerNext LT Regular" pitchFamily="34" charset="0"/>
                <a:ea typeface="ＭＳ Ｐゴシック" pitchFamily="34" charset="-128"/>
              </a:rPr>
              <a:t> </a:t>
            </a:r>
            <a:endParaRPr kumimoji="0" lang="zh-CN" alt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utigerNext LT Regular" pitchFamily="34" charset="0"/>
              <a:ea typeface="ＭＳ Ｐゴシック" pitchFamily="34" charset="-128"/>
            </a:endParaRPr>
          </a:p>
        </p:txBody>
      </p:sp>
      <p:sp>
        <p:nvSpPr>
          <p:cNvPr id="38" name="流程图: 多文档 37"/>
          <p:cNvSpPr/>
          <p:nvPr/>
        </p:nvSpPr>
        <p:spPr bwMode="auto">
          <a:xfrm>
            <a:off x="4476966" y="4867965"/>
            <a:ext cx="1138715" cy="562063"/>
          </a:xfrm>
          <a:prstGeom prst="flowChartMultidocument">
            <a:avLst/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9169" tIns="39585" rIns="79169" bIns="39585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801367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rutigerNext LT Regular" pitchFamily="34" charset="0"/>
                <a:ea typeface="ＭＳ Ｐゴシック" pitchFamily="34" charset="-128"/>
              </a:rPr>
              <a:t>文件</a:t>
            </a:r>
            <a:endParaRPr kumimoji="0" lang="en-US" altLang="zh-CN" sz="12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utigerNext LT Regular" pitchFamily="34" charset="0"/>
              <a:ea typeface="ＭＳ Ｐゴシック" pitchFamily="34" charset="-128"/>
            </a:endParaRPr>
          </a:p>
          <a:p>
            <a:pPr marL="0" marR="0" lvl="0" indent="0" algn="ctr" defTabSz="801367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utigerNext LT Regular" pitchFamily="34" charset="0"/>
              <a:ea typeface="ＭＳ Ｐゴシック" pitchFamily="34" charset="-128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1019422" y="4832988"/>
            <a:ext cx="575839" cy="646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solidFill>
                  <a:srgbClr val="000000"/>
                </a:solidFill>
                <a:ea typeface="宋体" pitchFamily="2" charset="-122"/>
              </a:rPr>
              <a:t>存储</a:t>
            </a:r>
          </a:p>
        </p:txBody>
      </p:sp>
      <p:sp>
        <p:nvSpPr>
          <p:cNvPr id="40" name="流程图: 直接访问存储器 39"/>
          <p:cNvSpPr/>
          <p:nvPr/>
        </p:nvSpPr>
        <p:spPr bwMode="auto">
          <a:xfrm>
            <a:off x="6316826" y="4804382"/>
            <a:ext cx="1113709" cy="633941"/>
          </a:xfrm>
          <a:prstGeom prst="flowChartMagneticDrum">
            <a:avLst/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9169" tIns="39585" rIns="79169" bIns="39585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801367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utigerNext LT Regular" pitchFamily="34" charset="0"/>
              <a:ea typeface="ＭＳ Ｐゴシック" pitchFamily="34" charset="-128"/>
            </a:endParaRPr>
          </a:p>
          <a:p>
            <a:pPr marL="0" marR="0" lvl="0" indent="0" defTabSz="801367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rutigerNext LT Regular" pitchFamily="34" charset="0"/>
                <a:ea typeface="ＭＳ Ｐゴシック" pitchFamily="34" charset="-128"/>
              </a:rPr>
              <a:t>Redis</a:t>
            </a:r>
            <a:endParaRPr lang="en-US" altLang="zh-CN" sz="1200" kern="0" dirty="0">
              <a:solidFill>
                <a:srgbClr val="FFFFFF"/>
              </a:solidFill>
              <a:latin typeface="FrutigerNext LT Regular" pitchFamily="34" charset="0"/>
              <a:ea typeface="ＭＳ Ｐゴシック" pitchFamily="34" charset="-128"/>
            </a:endParaRPr>
          </a:p>
          <a:p>
            <a:pPr marL="0" marR="0" lvl="0" indent="0" defTabSz="801367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utigerNext LT Regular" pitchFamily="34" charset="0"/>
              <a:ea typeface="ＭＳ Ｐゴシック" pitchFamily="34" charset="-128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5946807" y="2962075"/>
            <a:ext cx="725070" cy="277760"/>
          </a:xfrm>
          <a:prstGeom prst="roundRect">
            <a:avLst>
              <a:gd name="adj" fmla="val 11790"/>
            </a:avLst>
          </a:prstGeom>
          <a:solidFill>
            <a:srgbClr val="C00000"/>
          </a:solidFill>
          <a:ln w="15875" cap="flat" cmpd="sng" algn="ctr">
            <a:solidFill>
              <a:srgbClr val="FFFFFF"/>
            </a:solidFill>
            <a:prstDash val="solid"/>
          </a:ln>
          <a:effectLst/>
        </p:spPr>
        <p:txBody>
          <a:bodyPr wrap="none" lIns="35972" tIns="35972" rIns="35972" bIns="35972" rtlCol="0" anchor="ctr" anchorCtr="0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zh-CN" altLang="en-US" sz="900" kern="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沙箱管理</a:t>
            </a:r>
            <a:endParaRPr kumimoji="0" lang="en-US" altLang="zh-CN" sz="9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2" name="圆角矩形 41"/>
          <p:cNvSpPr/>
          <p:nvPr/>
        </p:nvSpPr>
        <p:spPr>
          <a:xfrm>
            <a:off x="6847385" y="2986847"/>
            <a:ext cx="725070" cy="241265"/>
          </a:xfrm>
          <a:prstGeom prst="roundRect">
            <a:avLst>
              <a:gd name="adj" fmla="val 11790"/>
            </a:avLst>
          </a:prstGeom>
          <a:noFill/>
          <a:ln w="15875" cap="flat" cmpd="sng" algn="ctr">
            <a:solidFill>
              <a:srgbClr val="FFFFFF"/>
            </a:solidFill>
            <a:prstDash val="solid"/>
          </a:ln>
          <a:effectLst/>
        </p:spPr>
        <p:txBody>
          <a:bodyPr wrap="none" lIns="35972" tIns="35972" rIns="35972" bIns="35972" rtlCol="0" anchor="ctr" anchorCtr="0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其他</a:t>
            </a:r>
            <a:endParaRPr kumimoji="0" lang="en-US" altLang="zh-CN" sz="9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2156123" y="378624"/>
            <a:ext cx="2723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开发者平台架构功能视图</a:t>
            </a:r>
          </a:p>
        </p:txBody>
      </p:sp>
      <p:sp>
        <p:nvSpPr>
          <p:cNvPr id="44" name="圆角矩形 43"/>
          <p:cNvSpPr/>
          <p:nvPr/>
        </p:nvSpPr>
        <p:spPr>
          <a:xfrm>
            <a:off x="6411390" y="990880"/>
            <a:ext cx="822559" cy="269548"/>
          </a:xfrm>
          <a:prstGeom prst="roundRect">
            <a:avLst>
              <a:gd name="adj" fmla="val 11790"/>
            </a:avLst>
          </a:prstGeom>
          <a:solidFill>
            <a:srgbClr val="00B050"/>
          </a:solidFill>
          <a:ln w="158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5972" tIns="35972" rIns="35972" bIns="35972" rtlCol="0" anchor="ctr" anchorCtr="0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900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已完成</a:t>
            </a:r>
            <a:endParaRPr lang="en-US" altLang="zh-CN" sz="900" kern="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5" name="圆角矩形 44"/>
          <p:cNvSpPr/>
          <p:nvPr/>
        </p:nvSpPr>
        <p:spPr>
          <a:xfrm>
            <a:off x="7272854" y="990880"/>
            <a:ext cx="822559" cy="279650"/>
          </a:xfrm>
          <a:prstGeom prst="roundRect">
            <a:avLst>
              <a:gd name="adj" fmla="val 11790"/>
            </a:avLst>
          </a:prstGeom>
          <a:solidFill>
            <a:schemeClr val="accent1"/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5972" tIns="35972" rIns="35972" bIns="35972" rtlCol="0" anchor="ctr" anchorCtr="0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900" kern="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V1.1</a:t>
            </a:r>
            <a:endParaRPr lang="en-US" altLang="zh-CN" sz="900" kern="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8121379" y="1008125"/>
            <a:ext cx="822559" cy="269549"/>
          </a:xfrm>
          <a:prstGeom prst="roundRect">
            <a:avLst>
              <a:gd name="adj" fmla="val 11790"/>
            </a:avLst>
          </a:prstGeom>
          <a:solidFill>
            <a:srgbClr val="00B0F0"/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5972" tIns="35972" rIns="35972" bIns="35972" rtlCol="0" anchor="ctr" anchorCtr="0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900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未完成</a:t>
            </a:r>
            <a:endParaRPr lang="en-US" altLang="zh-CN" sz="900" kern="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27225" y="1351012"/>
            <a:ext cx="8526904" cy="12356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zh-CN" altLang="en-US" sz="12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8" name="圆角矩形 47"/>
          <p:cNvSpPr/>
          <p:nvPr/>
        </p:nvSpPr>
        <p:spPr>
          <a:xfrm>
            <a:off x="2736854" y="2978879"/>
            <a:ext cx="822559" cy="269549"/>
          </a:xfrm>
          <a:prstGeom prst="roundRect">
            <a:avLst>
              <a:gd name="adj" fmla="val 11790"/>
            </a:avLst>
          </a:prstGeom>
          <a:solidFill>
            <a:srgbClr val="00B050"/>
          </a:solidFill>
          <a:ln w="15875" cap="flat" cmpd="sng" algn="ctr">
            <a:solidFill>
              <a:srgbClr val="FFFFFF">
                <a:lumMod val="50000"/>
              </a:srgbClr>
            </a:solidFill>
            <a:prstDash val="solid"/>
          </a:ln>
          <a:effectLst/>
        </p:spPr>
        <p:txBody>
          <a:bodyPr wrap="none" lIns="35972" tIns="35972" rIns="35972" bIns="35972" rtlCol="0" anchor="ctr" anchorCtr="0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应用发布</a:t>
            </a:r>
            <a:endParaRPr kumimoji="0" lang="en-US" altLang="zh-CN" sz="9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9" name="圆角矩形 48"/>
          <p:cNvSpPr/>
          <p:nvPr/>
        </p:nvSpPr>
        <p:spPr>
          <a:xfrm>
            <a:off x="3695847" y="2983628"/>
            <a:ext cx="822559" cy="269549"/>
          </a:xfrm>
          <a:prstGeom prst="roundRect">
            <a:avLst>
              <a:gd name="adj" fmla="val 11790"/>
            </a:avLst>
          </a:prstGeom>
          <a:solidFill>
            <a:srgbClr val="C00000"/>
          </a:solidFill>
          <a:ln w="15875" cap="flat" cmpd="sng" algn="ctr">
            <a:solidFill>
              <a:srgbClr val="FFFFFF">
                <a:lumMod val="50000"/>
              </a:srgbClr>
            </a:solidFill>
            <a:prstDash val="solid"/>
          </a:ln>
          <a:effectLst/>
        </p:spPr>
        <p:txBody>
          <a:bodyPr wrap="none" lIns="35972" tIns="35972" rIns="35972" bIns="35972" rtlCol="0" anchor="ctr" anchorCtr="0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zh-CN" altLang="en-US" sz="900" kern="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镜像上传</a:t>
            </a:r>
            <a:endParaRPr kumimoji="0" lang="en-US" altLang="zh-CN" sz="9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0" name="圆角矩形 49"/>
          <p:cNvSpPr/>
          <p:nvPr/>
        </p:nvSpPr>
        <p:spPr>
          <a:xfrm>
            <a:off x="4635003" y="2987459"/>
            <a:ext cx="822559" cy="269549"/>
          </a:xfrm>
          <a:prstGeom prst="roundRect">
            <a:avLst>
              <a:gd name="adj" fmla="val 11790"/>
            </a:avLst>
          </a:prstGeom>
          <a:solidFill>
            <a:schemeClr val="accent1"/>
          </a:solidFill>
          <a:ln w="15875" cap="flat" cmpd="sng" algn="ctr">
            <a:solidFill>
              <a:srgbClr val="FFFFFF">
                <a:lumMod val="50000"/>
              </a:srgbClr>
            </a:solidFill>
            <a:prstDash val="solid"/>
          </a:ln>
          <a:effectLst/>
        </p:spPr>
        <p:txBody>
          <a:bodyPr wrap="none" lIns="35972" tIns="35972" rIns="35972" bIns="35972" rtlCol="0" anchor="ctr" anchorCtr="0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日志下载</a:t>
            </a:r>
            <a:endParaRPr kumimoji="0" lang="en-US" altLang="zh-CN" sz="9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1" name="圆角矩形 50"/>
          <p:cNvSpPr/>
          <p:nvPr/>
        </p:nvSpPr>
        <p:spPr>
          <a:xfrm>
            <a:off x="4625850" y="2316212"/>
            <a:ext cx="822559" cy="269549"/>
          </a:xfrm>
          <a:prstGeom prst="roundRect">
            <a:avLst>
              <a:gd name="adj" fmla="val 11790"/>
            </a:avLst>
          </a:prstGeom>
          <a:solidFill>
            <a:srgbClr val="C00000"/>
          </a:solidFill>
          <a:ln w="15875" cap="flat" cmpd="sng" algn="ctr">
            <a:solidFill>
              <a:srgbClr val="FFFFFF">
                <a:lumMod val="50000"/>
              </a:srgbClr>
            </a:solidFill>
            <a:prstDash val="solid"/>
          </a:ln>
          <a:effectLst/>
        </p:spPr>
        <p:txBody>
          <a:bodyPr wrap="none" lIns="35972" tIns="35972" rIns="35972" bIns="35972" rtlCol="0" anchor="ctr" anchorCtr="0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虚机部署</a:t>
            </a:r>
            <a:endParaRPr kumimoji="0" lang="en-US" altLang="zh-CN" sz="9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6229634" y="1620266"/>
            <a:ext cx="1343129" cy="369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dirty="0" smtClean="0">
                <a:solidFill>
                  <a:srgbClr val="FFFFFF"/>
                </a:solidFill>
                <a:ea typeface="宋体" pitchFamily="2" charset="-122"/>
              </a:rPr>
              <a:t>管理门户</a:t>
            </a:r>
            <a:endParaRPr lang="zh-CN" altLang="en-US" dirty="0">
              <a:solidFill>
                <a:srgbClr val="FFFFFF"/>
              </a:solidFill>
              <a:ea typeface="宋体" pitchFamily="2" charset="-122"/>
            </a:endParaRPr>
          </a:p>
        </p:txBody>
      </p:sp>
      <p:sp>
        <p:nvSpPr>
          <p:cNvPr id="53" name="圆角矩形 52"/>
          <p:cNvSpPr/>
          <p:nvPr/>
        </p:nvSpPr>
        <p:spPr>
          <a:xfrm>
            <a:off x="6825211" y="2650359"/>
            <a:ext cx="763539" cy="255645"/>
          </a:xfrm>
          <a:prstGeom prst="roundRect">
            <a:avLst>
              <a:gd name="adj" fmla="val 11790"/>
            </a:avLst>
          </a:prstGeom>
          <a:noFill/>
          <a:ln w="15875" cap="flat" cmpd="sng" algn="ctr">
            <a:solidFill>
              <a:srgbClr val="FFFFFF"/>
            </a:solidFill>
            <a:prstDash val="solid"/>
          </a:ln>
          <a:effectLst/>
        </p:spPr>
        <p:txBody>
          <a:bodyPr wrap="none" lIns="35972" tIns="35972" rIns="35972" bIns="35972" rtlCol="0" anchor="ctr" anchorCtr="0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zh-CN" altLang="en-US" sz="900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审核</a:t>
            </a:r>
            <a:r>
              <a:rPr kumimoji="0" lang="zh-CN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管理</a:t>
            </a:r>
            <a:endParaRPr kumimoji="0" lang="en-US" altLang="zh-CN" sz="9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4" name="圆角矩形 53"/>
          <p:cNvSpPr/>
          <p:nvPr/>
        </p:nvSpPr>
        <p:spPr>
          <a:xfrm>
            <a:off x="1782705" y="1925758"/>
            <a:ext cx="822559" cy="269549"/>
          </a:xfrm>
          <a:prstGeom prst="roundRect">
            <a:avLst>
              <a:gd name="adj" fmla="val 11790"/>
            </a:avLst>
          </a:prstGeom>
          <a:solidFill>
            <a:srgbClr val="00B050"/>
          </a:solidFill>
          <a:ln w="15875" cap="flat" cmpd="sng" algn="ctr">
            <a:solidFill>
              <a:srgbClr val="FFFFFF">
                <a:lumMod val="50000"/>
              </a:srgbClr>
            </a:solidFill>
            <a:prstDash val="solid"/>
          </a:ln>
          <a:effectLst/>
        </p:spPr>
        <p:txBody>
          <a:bodyPr wrap="none" lIns="35972" tIns="35972" rIns="35972" bIns="35972" rtlCol="0" anchor="ctr" anchorCtr="0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900" kern="0" noProof="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插件上传</a:t>
            </a:r>
            <a:r>
              <a:rPr lang="en-US" altLang="zh-CN" sz="900" kern="0" noProof="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</a:t>
            </a:r>
            <a:r>
              <a:rPr lang="zh-CN" altLang="en-US" sz="900" kern="0" noProof="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下载</a:t>
            </a:r>
            <a:endParaRPr kumimoji="0" lang="en-US" altLang="zh-CN" sz="9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5" name="圆角矩形 54"/>
          <p:cNvSpPr/>
          <p:nvPr/>
        </p:nvSpPr>
        <p:spPr>
          <a:xfrm>
            <a:off x="2746147" y="2317437"/>
            <a:ext cx="822559" cy="279650"/>
          </a:xfrm>
          <a:prstGeom prst="roundRect">
            <a:avLst>
              <a:gd name="adj" fmla="val 11790"/>
            </a:avLst>
          </a:prstGeom>
          <a:solidFill>
            <a:srgbClr val="00B050"/>
          </a:solidFill>
          <a:ln w="158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5972" tIns="35972" rIns="35972" bIns="35972" rtlCol="0" anchor="ctr" anchorCtr="0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900" kern="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应用开发</a:t>
            </a:r>
            <a:endParaRPr lang="en-US" altLang="zh-CN" sz="900" kern="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6" name="圆角矩形 55"/>
          <p:cNvSpPr/>
          <p:nvPr/>
        </p:nvSpPr>
        <p:spPr>
          <a:xfrm>
            <a:off x="2725940" y="1938112"/>
            <a:ext cx="822559" cy="269549"/>
          </a:xfrm>
          <a:prstGeom prst="roundRect">
            <a:avLst>
              <a:gd name="adj" fmla="val 11790"/>
            </a:avLst>
          </a:prstGeom>
          <a:solidFill>
            <a:srgbClr val="00B050"/>
          </a:solidFill>
          <a:ln w="15875" cap="flat" cmpd="sng" algn="ctr">
            <a:solidFill>
              <a:srgbClr val="FFFFFF">
                <a:lumMod val="50000"/>
              </a:srgbClr>
            </a:solidFill>
            <a:prstDash val="solid"/>
          </a:ln>
          <a:effectLst/>
        </p:spPr>
        <p:txBody>
          <a:bodyPr wrap="none" lIns="35972" tIns="35972" rIns="35972" bIns="35972" rtlCol="0" anchor="ctr" anchorCtr="0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900" kern="0" noProof="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样例代码</a:t>
            </a:r>
            <a:endParaRPr kumimoji="0" lang="en-US" altLang="zh-CN" sz="9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7" name="圆角矩形 56"/>
          <p:cNvSpPr/>
          <p:nvPr/>
        </p:nvSpPr>
        <p:spPr>
          <a:xfrm>
            <a:off x="4638204" y="2649844"/>
            <a:ext cx="822559" cy="269549"/>
          </a:xfrm>
          <a:prstGeom prst="roundRect">
            <a:avLst>
              <a:gd name="adj" fmla="val 11790"/>
            </a:avLst>
          </a:prstGeom>
          <a:solidFill>
            <a:srgbClr val="C00000"/>
          </a:solidFill>
          <a:ln w="15875" cap="flat" cmpd="sng" algn="ctr">
            <a:solidFill>
              <a:srgbClr val="FFFFFF">
                <a:lumMod val="50000"/>
              </a:srgbClr>
            </a:solidFill>
            <a:prstDash val="solid"/>
          </a:ln>
          <a:effectLst/>
        </p:spPr>
        <p:txBody>
          <a:bodyPr wrap="none" lIns="35972" tIns="35972" rIns="35972" bIns="35972" rtlCol="0" anchor="ctr" anchorCtr="0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zh-CN" altLang="en-US" sz="900" kern="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在线调测</a:t>
            </a:r>
            <a:endParaRPr kumimoji="0" lang="en-US" altLang="zh-CN" sz="9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8" name="圆角矩形 57"/>
          <p:cNvSpPr/>
          <p:nvPr/>
        </p:nvSpPr>
        <p:spPr>
          <a:xfrm>
            <a:off x="1738081" y="4226276"/>
            <a:ext cx="836085" cy="270435"/>
          </a:xfrm>
          <a:prstGeom prst="roundRect">
            <a:avLst>
              <a:gd name="adj" fmla="val 11790"/>
            </a:avLst>
          </a:prstGeom>
          <a:solidFill>
            <a:srgbClr val="00B050"/>
          </a:solidFill>
          <a:ln w="15875" cap="flat" cmpd="sng" algn="ctr">
            <a:solidFill>
              <a:srgbClr val="FFFFFF"/>
            </a:solidFill>
            <a:prstDash val="solid"/>
          </a:ln>
          <a:effectLst/>
        </p:spPr>
        <p:txBody>
          <a:bodyPr wrap="none" lIns="35972" tIns="35972" rIns="35972" bIns="35972" rtlCol="0" anchor="ctr" anchorCtr="0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应用商店</a:t>
            </a:r>
            <a:endParaRPr kumimoji="0" lang="en-US" altLang="zh-CN" sz="9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9" name="圆角矩形 58"/>
          <p:cNvSpPr/>
          <p:nvPr/>
        </p:nvSpPr>
        <p:spPr>
          <a:xfrm>
            <a:off x="6788230" y="4215721"/>
            <a:ext cx="816894" cy="280132"/>
          </a:xfrm>
          <a:prstGeom prst="roundRect">
            <a:avLst>
              <a:gd name="adj" fmla="val 11790"/>
            </a:avLst>
          </a:prstGeom>
          <a:solidFill>
            <a:srgbClr val="00B050"/>
          </a:solidFill>
          <a:ln w="15875" cap="flat" cmpd="sng" algn="ctr">
            <a:solidFill>
              <a:srgbClr val="FFFFFF"/>
            </a:solidFill>
            <a:prstDash val="solid"/>
          </a:ln>
          <a:effectLst/>
        </p:spPr>
        <p:txBody>
          <a:bodyPr wrap="none" lIns="35972" tIns="35972" rIns="35972" bIns="35972" rtlCol="0" anchor="ctr" anchorCtr="0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zh-CN" altLang="en-US" sz="900" kern="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测试认证</a:t>
            </a:r>
            <a:endParaRPr kumimoji="0" lang="en-US" altLang="zh-CN" sz="9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0" name="圆角矩形 59"/>
          <p:cNvSpPr/>
          <p:nvPr/>
        </p:nvSpPr>
        <p:spPr>
          <a:xfrm>
            <a:off x="2740971" y="2661719"/>
            <a:ext cx="822559" cy="269549"/>
          </a:xfrm>
          <a:prstGeom prst="roundRect">
            <a:avLst>
              <a:gd name="adj" fmla="val 11790"/>
            </a:avLst>
          </a:prstGeom>
          <a:solidFill>
            <a:srgbClr val="00B050"/>
          </a:solidFill>
          <a:ln w="15875" cap="flat" cmpd="sng" algn="ctr">
            <a:solidFill>
              <a:srgbClr val="FFFFFF">
                <a:lumMod val="50000"/>
              </a:srgbClr>
            </a:solidFill>
            <a:prstDash val="solid"/>
          </a:ln>
          <a:effectLst/>
        </p:spPr>
        <p:txBody>
          <a:bodyPr wrap="none" lIns="35972" tIns="35972" rIns="35972" bIns="35972" rtlCol="0" anchor="ctr" anchorCtr="0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zh-CN" altLang="en-US" sz="900" kern="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应用集成</a:t>
            </a:r>
            <a:endParaRPr kumimoji="0" lang="en-US" altLang="zh-CN" sz="9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1" name="圆角矩形 60"/>
          <p:cNvSpPr/>
          <p:nvPr/>
        </p:nvSpPr>
        <p:spPr>
          <a:xfrm>
            <a:off x="3696565" y="2653482"/>
            <a:ext cx="822559" cy="269549"/>
          </a:xfrm>
          <a:prstGeom prst="roundRect">
            <a:avLst>
              <a:gd name="adj" fmla="val 11790"/>
            </a:avLst>
          </a:prstGeom>
          <a:solidFill>
            <a:srgbClr val="00B050"/>
          </a:solidFill>
          <a:ln w="15875" cap="flat" cmpd="sng" algn="ctr">
            <a:solidFill>
              <a:srgbClr val="FFFFFF">
                <a:lumMod val="50000"/>
              </a:srgbClr>
            </a:solidFill>
            <a:prstDash val="solid"/>
          </a:ln>
          <a:effectLst/>
        </p:spPr>
        <p:txBody>
          <a:bodyPr wrap="none" lIns="35972" tIns="35972" rIns="35972" bIns="35972" rtlCol="0" anchor="ctr" anchorCtr="0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zh-CN" altLang="en-US" sz="900" kern="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模拟器</a:t>
            </a:r>
            <a:endParaRPr kumimoji="0" lang="en-US" altLang="zh-CN" sz="9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2" name="圆角矩形 61"/>
          <p:cNvSpPr/>
          <p:nvPr/>
        </p:nvSpPr>
        <p:spPr>
          <a:xfrm>
            <a:off x="3692443" y="2311610"/>
            <a:ext cx="822559" cy="269549"/>
          </a:xfrm>
          <a:prstGeom prst="roundRect">
            <a:avLst>
              <a:gd name="adj" fmla="val 11790"/>
            </a:avLst>
          </a:prstGeom>
          <a:solidFill>
            <a:srgbClr val="C00000"/>
          </a:solidFill>
          <a:ln w="15875" cap="flat" cmpd="sng" algn="ctr">
            <a:solidFill>
              <a:srgbClr val="FFFFFF">
                <a:lumMod val="50000"/>
              </a:srgbClr>
            </a:solidFill>
            <a:prstDash val="solid"/>
          </a:ln>
          <a:effectLst/>
        </p:spPr>
        <p:txBody>
          <a:bodyPr wrap="none" lIns="35972" tIns="35972" rIns="35972" bIns="35972" rtlCol="0" anchor="ctr" anchorCtr="0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zh-CN" altLang="en-US" sz="900" kern="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远程登录</a:t>
            </a:r>
            <a:endParaRPr kumimoji="0" lang="en-US" altLang="zh-CN" sz="9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3" name="圆角矩形 62"/>
          <p:cNvSpPr/>
          <p:nvPr/>
        </p:nvSpPr>
        <p:spPr>
          <a:xfrm>
            <a:off x="4616551" y="1944251"/>
            <a:ext cx="822559" cy="269549"/>
          </a:xfrm>
          <a:prstGeom prst="roundRect">
            <a:avLst>
              <a:gd name="adj" fmla="val 11790"/>
            </a:avLst>
          </a:prstGeom>
          <a:solidFill>
            <a:schemeClr val="accent1"/>
          </a:solidFill>
          <a:ln w="15875" cap="flat" cmpd="sng" algn="ctr">
            <a:solidFill>
              <a:srgbClr val="FFFFFF">
                <a:lumMod val="50000"/>
              </a:srgbClr>
            </a:solidFill>
            <a:prstDash val="solid"/>
          </a:ln>
          <a:effectLst/>
        </p:spPr>
        <p:txBody>
          <a:bodyPr wrap="none" lIns="35972" tIns="35972" rIns="35972" bIns="35972" rtlCol="0" anchor="ctr" anchorCtr="0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900" kern="0" noProof="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开发指导</a:t>
            </a:r>
            <a:endParaRPr kumimoji="0" lang="en-US" altLang="zh-CN" sz="9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4" name="圆角矩形 63"/>
          <p:cNvSpPr/>
          <p:nvPr/>
        </p:nvSpPr>
        <p:spPr>
          <a:xfrm>
            <a:off x="1769177" y="2649532"/>
            <a:ext cx="822559" cy="269549"/>
          </a:xfrm>
          <a:prstGeom prst="roundRect">
            <a:avLst>
              <a:gd name="adj" fmla="val 11790"/>
            </a:avLst>
          </a:prstGeom>
          <a:solidFill>
            <a:srgbClr val="00B050"/>
          </a:solidFill>
          <a:ln w="15875" cap="flat" cmpd="sng" algn="ctr">
            <a:solidFill>
              <a:srgbClr val="FFFFFF">
                <a:lumMod val="50000"/>
              </a:srgbClr>
            </a:solidFill>
            <a:prstDash val="solid"/>
          </a:ln>
          <a:effectLst/>
        </p:spPr>
        <p:txBody>
          <a:bodyPr wrap="none" lIns="35972" tIns="35972" rIns="35972" bIns="35972" rtlCol="0" anchor="ctr" anchorCtr="0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zh-CN" altLang="en-US" sz="900" kern="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能力中心</a:t>
            </a:r>
            <a:endParaRPr kumimoji="0" lang="en-US" altLang="zh-CN" sz="9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9092044" y="1351012"/>
            <a:ext cx="2779360" cy="4218639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bIns="0" rtlCol="0">
            <a:noAutofit/>
          </a:bodyPr>
          <a:lstStyle/>
          <a:p>
            <a:pPr defTabSz="834723" eaLnBrk="0" fontAlgn="base" hangingPunct="0">
              <a:lnSpc>
                <a:spcPct val="110000"/>
              </a:lnSpc>
              <a:spcBef>
                <a:spcPct val="0"/>
              </a:spcBef>
              <a:defRPr/>
            </a:pPr>
            <a:r>
              <a:rPr lang="en-US" altLang="zh-CN" sz="1400" kern="0" dirty="0" smtClean="0">
                <a:solidFill>
                  <a:srgbClr val="990000"/>
                </a:solidFill>
                <a:latin typeface="微软雅黑" pitchFamily="34" charset="-122"/>
                <a:ea typeface="微软雅黑" pitchFamily="34" charset="-122"/>
              </a:rPr>
              <a:t>V1.1</a:t>
            </a:r>
            <a:r>
              <a:rPr lang="zh-CN" altLang="en-US" sz="1400" kern="0" dirty="0" smtClean="0">
                <a:solidFill>
                  <a:srgbClr val="990000"/>
                </a:solidFill>
                <a:latin typeface="微软雅黑" pitchFamily="34" charset="-122"/>
                <a:ea typeface="微软雅黑" pitchFamily="34" charset="-122"/>
              </a:rPr>
              <a:t>目标</a:t>
            </a:r>
            <a:endParaRPr lang="en-US" altLang="zh-CN" sz="1400" kern="0" dirty="0">
              <a:solidFill>
                <a:srgbClr val="99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228531" indent="-228531" defTabSz="834723" eaLnBrk="0" fontAlgn="base" hangingPunct="0">
              <a:lnSpc>
                <a:spcPct val="150000"/>
              </a:lnSpc>
              <a:spcBef>
                <a:spcPct val="0"/>
              </a:spcBef>
              <a:buFont typeface="Wingdings" pitchFamily="2" charset="2"/>
              <a:buAutoNum type="arabicPeriod"/>
              <a:defRPr/>
            </a:pPr>
            <a:r>
              <a:rPr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优化部署调测：</a:t>
            </a:r>
            <a:r>
              <a:rPr lang="zh-CN" altLang="en-US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日志</a:t>
            </a: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下载，提升应用本地调测</a:t>
            </a:r>
            <a:r>
              <a:rPr lang="zh-CN" altLang="en-US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能力</a:t>
            </a:r>
            <a:endParaRPr lang="en-US" altLang="zh-CN" sz="12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531" indent="-228531" defTabSz="834723" eaLnBrk="0" fontAlgn="base" hangingPunct="0">
              <a:lnSpc>
                <a:spcPct val="150000"/>
              </a:lnSpc>
              <a:spcBef>
                <a:spcPct val="0"/>
              </a:spcBef>
              <a:buFont typeface="Wingdings" pitchFamily="2" charset="2"/>
              <a:buAutoNum type="arabicPeriod"/>
              <a:defRPr/>
            </a:pPr>
            <a:r>
              <a:rPr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虚机支持：</a:t>
            </a:r>
            <a:r>
              <a:rPr lang="zh-CN" altLang="en-US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打通虚机申请、测试、打包、发布等流程</a:t>
            </a:r>
            <a:endParaRPr lang="en-US" altLang="zh-CN" sz="12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531" indent="-228531" defTabSz="834723" eaLnBrk="0" fontAlgn="base" hangingPunct="0">
              <a:lnSpc>
                <a:spcPct val="150000"/>
              </a:lnSpc>
              <a:spcBef>
                <a:spcPct val="0"/>
              </a:spcBef>
              <a:buFont typeface="Wingdings" pitchFamily="2" charset="2"/>
              <a:buAutoNum type="arabicPeriod"/>
              <a:defRPr/>
            </a:pPr>
            <a:r>
              <a:rPr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管理面开发：</a:t>
            </a:r>
            <a:r>
              <a:rPr lang="zh-CN" altLang="en-US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项目管理、沙箱环境管理、</a:t>
            </a:r>
            <a:r>
              <a:rPr lang="zh-CN" altLang="en-US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能力中心</a:t>
            </a:r>
            <a:r>
              <a:rPr lang="zh-CN" altLang="en-US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en-US" altLang="zh-CN" sz="12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531" indent="-228531" defTabSz="834723" eaLnBrk="0" fontAlgn="base" hangingPunct="0">
              <a:lnSpc>
                <a:spcPct val="150000"/>
              </a:lnSpc>
              <a:spcBef>
                <a:spcPct val="0"/>
              </a:spcBef>
              <a:buFont typeface="Wingdings" pitchFamily="2" charset="2"/>
              <a:buAutoNum type="arabicPeriod"/>
              <a:defRPr/>
            </a:pPr>
            <a:r>
              <a:rPr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开发指导界面：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端到端的指导文档，</a:t>
            </a:r>
            <a:r>
              <a:rPr lang="zh-CN" altLang="en-US" sz="12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包括如何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使用</a:t>
            </a:r>
            <a:r>
              <a:rPr lang="en-US" altLang="zh-CN" sz="12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mep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的能力进行服务注册发现、路由</a:t>
            </a:r>
            <a:r>
              <a:rPr lang="zh-CN" altLang="en-US" sz="12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转发以及</a:t>
            </a:r>
            <a:r>
              <a:rPr lang="en-US" altLang="zh-CN" sz="12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SDK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</a:t>
            </a:r>
            <a:r>
              <a:rPr lang="zh-CN" altLang="en-US" sz="12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使用</a:t>
            </a:r>
            <a:endParaRPr lang="en-US" altLang="zh-CN" sz="12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28531" indent="-228531" defTabSz="834723" eaLnBrk="0" fontAlgn="base" hangingPunct="0">
              <a:lnSpc>
                <a:spcPct val="150000"/>
              </a:lnSpc>
              <a:spcBef>
                <a:spcPct val="0"/>
              </a:spcBef>
              <a:buFont typeface="Wingdings" pitchFamily="2" charset="2"/>
              <a:buAutoNum type="arabicPeriod"/>
              <a:defRPr/>
            </a:pPr>
            <a:r>
              <a:rPr lang="en-US" altLang="zh-CN" sz="1200" dirty="0" smtClean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VNC</a:t>
            </a:r>
            <a:r>
              <a:rPr lang="zh-CN" altLang="en-US" sz="1200" dirty="0" smtClean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远程登录</a:t>
            </a:r>
            <a:r>
              <a:rPr lang="zh-CN" altLang="en-US" sz="12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：容器和虚机支持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VNC</a:t>
            </a:r>
            <a:r>
              <a:rPr lang="zh-CN" altLang="en-US" sz="12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远程登录</a:t>
            </a:r>
            <a:endParaRPr lang="en-US" altLang="zh-CN" sz="1200" dirty="0" smtClean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28531" indent="-228531" defTabSz="834723" eaLnBrk="0" fontAlgn="base" hangingPunct="0">
              <a:lnSpc>
                <a:spcPct val="150000"/>
              </a:lnSpc>
              <a:spcBef>
                <a:spcPct val="0"/>
              </a:spcBef>
              <a:buFont typeface="Wingdings" pitchFamily="2" charset="2"/>
              <a:buAutoNum type="arabicPeriod"/>
              <a:defRPr/>
            </a:pPr>
            <a:r>
              <a:rPr lang="en-US" altLang="zh-CN" sz="1200" dirty="0" smtClean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CSAR</a:t>
            </a:r>
            <a:r>
              <a:rPr lang="zh-CN" altLang="en-US" sz="1200" dirty="0" smtClean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包优化</a:t>
            </a:r>
            <a:r>
              <a:rPr lang="zh-CN" altLang="en-US" sz="12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：支持镜像包信息，相关资源定义</a:t>
            </a:r>
            <a:endParaRPr lang="en-US" altLang="zh-CN" sz="12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40582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22238" y="253867"/>
            <a:ext cx="4802588" cy="468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440"/>
              </a:lnSpc>
            </a:pPr>
            <a:r>
              <a:rPr lang="zh-CN" altLang="en-US" sz="16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接口设计</a:t>
            </a:r>
            <a:endParaRPr lang="en-US" altLang="zh-CN" sz="16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3397366"/>
              </p:ext>
            </p:extLst>
          </p:nvPr>
        </p:nvGraphicFramePr>
        <p:xfrm>
          <a:off x="422238" y="1292302"/>
          <a:ext cx="11016492" cy="518129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112099"/>
                <a:gridCol w="802719"/>
                <a:gridCol w="1093139"/>
                <a:gridCol w="2110154"/>
                <a:gridCol w="2703006"/>
                <a:gridCol w="3195375"/>
              </a:tblGrid>
              <a:tr h="3502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接口名称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BE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Method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BE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接口</a:t>
                      </a:r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URI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BE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请求体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BE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响应体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BE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关键实现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BEE9"/>
                    </a:solidFill>
                  </a:tcPr>
                </a:tc>
              </a:tr>
              <a:tr h="350210">
                <a:tc>
                  <a:txBody>
                    <a:bodyPr/>
                    <a:lstStyle/>
                    <a:p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可视化配置文件接口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POST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100" dirty="0" smtClean="0">
                          <a:effectLst/>
                        </a:rPr>
                        <a:t>/</a:t>
                      </a:r>
                      <a:r>
                        <a:rPr lang="en-US" altLang="zh-CN" sz="1100" dirty="0" err="1" smtClean="0">
                          <a:effectLst/>
                        </a:rPr>
                        <a:t>mec</a:t>
                      </a:r>
                      <a:r>
                        <a:rPr lang="en-US" altLang="zh-CN" sz="1100" dirty="0" smtClean="0">
                          <a:effectLst/>
                        </a:rPr>
                        <a:t>/developer/v1/deploy/  </a:t>
                      </a:r>
                      <a:endParaRPr lang="en-US" altLang="zh-CN" sz="1100" kern="100" dirty="0" smtClean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{</a:t>
                      </a:r>
                    </a:p>
                    <a:p>
                      <a:pPr algn="l"/>
                      <a:r>
                        <a:rPr lang="en-US" altLang="zh-CN" sz="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"</a:t>
                      </a:r>
                      <a:r>
                        <a:rPr lang="en-US" altLang="zh-CN" sz="8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deployYamls</a:t>
                      </a:r>
                      <a:r>
                        <a:rPr lang="en-US" altLang="zh-CN" sz="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": [</a:t>
                      </a:r>
                    </a:p>
                    <a:p>
                      <a:pPr algn="l"/>
                      <a:r>
                        <a:rPr lang="en-US" altLang="zh-CN" sz="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{</a:t>
                      </a:r>
                    </a:p>
                    <a:p>
                      <a:pPr algn="l"/>
                      <a:r>
                        <a:rPr lang="en-US" altLang="zh-CN" sz="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"</a:t>
                      </a:r>
                      <a:r>
                        <a:rPr lang="en-US" altLang="zh-CN" sz="8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apiVersion</a:t>
                      </a:r>
                      <a:r>
                        <a:rPr lang="en-US" altLang="zh-CN" sz="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": "string",</a:t>
                      </a:r>
                    </a:p>
                    <a:p>
                      <a:pPr algn="l"/>
                      <a:r>
                        <a:rPr lang="en-US" altLang="zh-CN" sz="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"kind": "string",</a:t>
                      </a:r>
                    </a:p>
                    <a:p>
                      <a:pPr algn="l"/>
                      <a:r>
                        <a:rPr lang="en-US" altLang="zh-CN" sz="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"</a:t>
                      </a:r>
                      <a:r>
                        <a:rPr lang="en-US" altLang="zh-CN" sz="8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metaData</a:t>
                      </a:r>
                      <a:r>
                        <a:rPr lang="en-US" altLang="zh-CN" sz="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": {</a:t>
                      </a:r>
                    </a:p>
                    <a:p>
                      <a:pPr algn="l"/>
                      <a:r>
                        <a:rPr lang="en-US" altLang="zh-CN" sz="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"name": "string",</a:t>
                      </a:r>
                    </a:p>
                    <a:p>
                      <a:pPr algn="l"/>
                      <a:r>
                        <a:rPr lang="en-US" altLang="zh-CN" sz="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"namespace": "string",</a:t>
                      </a:r>
                    </a:p>
                    <a:p>
                      <a:pPr algn="l"/>
                      <a:r>
                        <a:rPr lang="en-US" altLang="zh-CN" sz="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"labels": {</a:t>
                      </a:r>
                    </a:p>
                    <a:p>
                      <a:pPr algn="l"/>
                      <a:r>
                        <a:rPr lang="en-US" altLang="zh-CN" sz="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 "app": "string",</a:t>
                      </a:r>
                    </a:p>
                    <a:p>
                      <a:pPr algn="l"/>
                      <a:r>
                        <a:rPr lang="en-US" altLang="zh-CN" sz="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 "svc": "string"</a:t>
                      </a:r>
                    </a:p>
                    <a:p>
                      <a:pPr algn="l"/>
                      <a:r>
                        <a:rPr lang="en-US" altLang="zh-CN" sz="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}</a:t>
                      </a:r>
                    </a:p>
                    <a:p>
                      <a:pPr algn="l"/>
                      <a:r>
                        <a:rPr lang="en-US" altLang="zh-CN" sz="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},</a:t>
                      </a:r>
                    </a:p>
                    <a:p>
                      <a:pPr algn="l"/>
                      <a:r>
                        <a:rPr lang="en-US" altLang="zh-CN" sz="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"spec": {</a:t>
                      </a:r>
                    </a:p>
                    <a:p>
                      <a:pPr algn="l"/>
                      <a:r>
                        <a:rPr lang="en-US" altLang="zh-CN" sz="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"containers": [</a:t>
                      </a:r>
                    </a:p>
                    <a:p>
                      <a:pPr algn="l"/>
                      <a:r>
                        <a:rPr lang="en-US" altLang="zh-CN" sz="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 {</a:t>
                      </a:r>
                    </a:p>
                    <a:p>
                      <a:pPr algn="l"/>
                      <a:r>
                        <a:rPr lang="en-US" altLang="zh-CN" sz="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   "name": "string",</a:t>
                      </a:r>
                    </a:p>
                    <a:p>
                      <a:pPr algn="l"/>
                      <a:r>
                        <a:rPr lang="en-US" altLang="zh-CN" sz="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   "image": "string",</a:t>
                      </a:r>
                    </a:p>
                    <a:p>
                      <a:pPr algn="l"/>
                      <a:r>
                        <a:rPr lang="en-US" altLang="zh-CN" sz="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   "</a:t>
                      </a:r>
                      <a:r>
                        <a:rPr lang="en-US" altLang="zh-CN" sz="8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imagePullPolicy</a:t>
                      </a:r>
                      <a:r>
                        <a:rPr lang="en-US" altLang="zh-CN" sz="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": "string",</a:t>
                      </a:r>
                    </a:p>
                    <a:p>
                      <a:pPr algn="l"/>
                      <a:r>
                        <a:rPr lang="en-US" altLang="zh-CN" sz="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   "</a:t>
                      </a:r>
                      <a:r>
                        <a:rPr lang="en-US" altLang="zh-CN" sz="8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env</a:t>
                      </a:r>
                      <a:r>
                        <a:rPr lang="en-US" altLang="zh-CN" sz="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": [</a:t>
                      </a:r>
                    </a:p>
                    <a:p>
                      <a:pPr algn="l"/>
                      <a:r>
                        <a:rPr lang="en-US" altLang="zh-CN" sz="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     {</a:t>
                      </a:r>
                    </a:p>
                    <a:p>
                      <a:pPr algn="l"/>
                      <a:r>
                        <a:rPr lang="en-US" altLang="zh-CN" sz="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       "name": "string",</a:t>
                      </a:r>
                    </a:p>
                    <a:p>
                      <a:pPr algn="l"/>
                      <a:r>
                        <a:rPr lang="en-US" altLang="zh-CN" sz="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       "value": "string"</a:t>
                      </a:r>
                    </a:p>
                    <a:p>
                      <a:pPr algn="l"/>
                      <a:r>
                        <a:rPr lang="en-US" altLang="zh-CN" sz="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     }</a:t>
                      </a:r>
                    </a:p>
                    <a:p>
                      <a:pPr algn="l"/>
                      <a:r>
                        <a:rPr lang="en-US" altLang="zh-CN" sz="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   ],</a:t>
                      </a:r>
                    </a:p>
                    <a:p>
                      <a:pPr algn="l"/>
                      <a:r>
                        <a:rPr lang="en-US" altLang="zh-CN" sz="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   "ports": [</a:t>
                      </a:r>
                    </a:p>
                    <a:p>
                      <a:pPr algn="l"/>
                      <a:r>
                        <a:rPr lang="en-US" altLang="zh-CN" sz="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     {</a:t>
                      </a:r>
                    </a:p>
                    <a:p>
                      <a:pPr algn="l"/>
                      <a:r>
                        <a:rPr lang="en-US" altLang="zh-CN" sz="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       "</a:t>
                      </a:r>
                      <a:r>
                        <a:rPr lang="en-US" altLang="zh-CN" sz="8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containerPort</a:t>
                      </a:r>
                      <a:r>
                        <a:rPr lang="en-US" altLang="zh-CN" sz="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": 0</a:t>
                      </a:r>
                    </a:p>
                    <a:p>
                      <a:pPr algn="l"/>
                      <a:r>
                        <a:rPr lang="en-US" altLang="zh-CN" sz="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     }</a:t>
                      </a:r>
                    </a:p>
                    <a:p>
                      <a:pPr algn="l"/>
                      <a:r>
                        <a:rPr lang="en-US" altLang="zh-CN" sz="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   ],</a:t>
                      </a:r>
                    </a:p>
                    <a:p>
                      <a:pPr algn="l"/>
                      <a:r>
                        <a:rPr lang="en-US" altLang="zh-CN" sz="8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   </a:t>
                      </a:r>
                      <a:r>
                        <a:rPr lang="en-US" altLang="zh-CN" sz="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"command": "string"</a:t>
                      </a:r>
                    </a:p>
                    <a:p>
                      <a:pPr algn="l"/>
                      <a:r>
                        <a:rPr lang="en-US" altLang="zh-CN" sz="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 }</a:t>
                      </a:r>
                    </a:p>
                    <a:p>
                      <a:pPr algn="l"/>
                      <a:r>
                        <a:rPr lang="en-US" altLang="zh-CN" sz="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]</a:t>
                      </a:r>
                    </a:p>
                    <a:p>
                      <a:pPr algn="l"/>
                      <a:r>
                        <a:rPr lang="en-US" altLang="zh-CN" sz="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100" kern="100" dirty="0" smtClean="0">
                          <a:effectLst/>
                        </a:rPr>
                        <a:t>{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100" kern="100" dirty="0" smtClean="0">
                          <a:effectLst/>
                        </a:rPr>
                        <a:t>  "</a:t>
                      </a:r>
                      <a:r>
                        <a:rPr lang="en-US" altLang="zh-CN" sz="1100" kern="100" dirty="0" err="1" smtClean="0">
                          <a:effectLst/>
                        </a:rPr>
                        <a:t>fileId</a:t>
                      </a:r>
                      <a:r>
                        <a:rPr lang="en-US" altLang="zh-CN" sz="1100" kern="100" dirty="0" smtClean="0">
                          <a:effectLst/>
                        </a:rPr>
                        <a:t>": "string",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100" kern="100" dirty="0" smtClean="0">
                          <a:effectLst/>
                        </a:rPr>
                        <a:t>  "</a:t>
                      </a:r>
                      <a:r>
                        <a:rPr lang="en-US" altLang="zh-CN" sz="1100" kern="100" dirty="0" err="1" smtClean="0">
                          <a:effectLst/>
                        </a:rPr>
                        <a:t>fileName</a:t>
                      </a:r>
                      <a:r>
                        <a:rPr lang="en-US" altLang="zh-CN" sz="1100" kern="100" dirty="0" smtClean="0">
                          <a:effectLst/>
                        </a:rPr>
                        <a:t>": "string",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100" kern="100" dirty="0" smtClean="0">
                          <a:effectLst/>
                        </a:rPr>
                        <a:t>  "</a:t>
                      </a:r>
                      <a:r>
                        <a:rPr lang="en-US" altLang="zh-CN" sz="1100" kern="100" dirty="0" err="1" smtClean="0">
                          <a:effectLst/>
                        </a:rPr>
                        <a:t>url</a:t>
                      </a:r>
                      <a:r>
                        <a:rPr lang="en-US" altLang="zh-CN" sz="1100" kern="100" dirty="0" smtClean="0">
                          <a:effectLst/>
                        </a:rPr>
                        <a:t>": "string",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100" kern="100" dirty="0" smtClean="0">
                          <a:effectLst/>
                        </a:rPr>
                        <a:t>  "</a:t>
                      </a:r>
                      <a:r>
                        <a:rPr lang="en-US" altLang="zh-CN" sz="1100" kern="100" dirty="0" err="1" smtClean="0">
                          <a:effectLst/>
                        </a:rPr>
                        <a:t>userId</a:t>
                      </a:r>
                      <a:r>
                        <a:rPr lang="en-US" altLang="zh-CN" sz="1100" kern="100" dirty="0" smtClean="0">
                          <a:effectLst/>
                        </a:rPr>
                        <a:t>": "string",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100" kern="100" dirty="0" smtClean="0">
                          <a:effectLst/>
                        </a:rPr>
                        <a:t>  "uploadDate":"2021-0125T07:19:27.512Z",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100" kern="100" dirty="0" smtClean="0">
                          <a:effectLst/>
                        </a:rPr>
                        <a:t>  "</a:t>
                      </a:r>
                      <a:r>
                        <a:rPr lang="en-US" altLang="zh-CN" sz="1100" kern="100" dirty="0" err="1" smtClean="0">
                          <a:effectLst/>
                        </a:rPr>
                        <a:t>filePath</a:t>
                      </a:r>
                      <a:r>
                        <a:rPr lang="en-US" altLang="zh-CN" sz="1100" kern="100" dirty="0" smtClean="0">
                          <a:effectLst/>
                        </a:rPr>
                        <a:t>": "string",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100" kern="100" dirty="0" smtClean="0">
                          <a:effectLst/>
                        </a:rPr>
                        <a:t>  "temp": false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100" kern="100" dirty="0" smtClean="0">
                          <a:effectLst/>
                        </a:rPr>
                        <a:t>}</a:t>
                      </a:r>
                    </a:p>
                    <a:p>
                      <a:pPr algn="l"/>
                      <a:endParaRPr lang="en-US" altLang="zh-CN" sz="11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根据用户输入的配置信息生成相应的部署</a:t>
                      </a:r>
                      <a:r>
                        <a:rPr lang="en-US" altLang="zh-CN" sz="11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yaml</a:t>
                      </a:r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，并展示在界面</a:t>
                      </a:r>
                      <a:endParaRPr lang="en-US" altLang="zh-CN" sz="11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0210">
                <a:tc>
                  <a:txBody>
                    <a:bodyPr/>
                    <a:lstStyle/>
                    <a:p>
                      <a:pPr marL="0" marR="0" lvl="0" indent="0" algn="l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修改配置文件接口</a:t>
                      </a:r>
                    </a:p>
                    <a:p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PUT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 smtClean="0">
                          <a:effectLst/>
                        </a:rPr>
                        <a:t>/</a:t>
                      </a:r>
                      <a:r>
                        <a:rPr lang="en-US" altLang="zh-CN" sz="1100" dirty="0" err="1" smtClean="0">
                          <a:effectLst/>
                        </a:rPr>
                        <a:t>mec</a:t>
                      </a:r>
                      <a:r>
                        <a:rPr lang="en-US" altLang="zh-CN" sz="1100" dirty="0" smtClean="0">
                          <a:effectLst/>
                        </a:rPr>
                        <a:t>/developer/v1/deploy/  </a:t>
                      </a:r>
                      <a:endParaRPr lang="en-US" altLang="zh-CN" sz="1100" kern="100" dirty="0" smtClean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同上</a:t>
                      </a:r>
                      <a:endParaRPr lang="en-US" altLang="zh-CN" sz="8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同上</a:t>
                      </a:r>
                      <a:endParaRPr lang="en-US" altLang="zh-CN" sz="11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zh-CN" sz="11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422238" y="743012"/>
            <a:ext cx="1926679" cy="52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440"/>
              </a:lnSpc>
            </a:pPr>
            <a:r>
              <a:rPr lang="zh-CN" altLang="en-US" sz="16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可视化配置接口</a:t>
            </a:r>
            <a:endParaRPr lang="en-US" altLang="zh-CN" sz="16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48543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9877312"/>
              </p:ext>
            </p:extLst>
          </p:nvPr>
        </p:nvGraphicFramePr>
        <p:xfrm>
          <a:off x="493259" y="989320"/>
          <a:ext cx="11016492" cy="220949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112099"/>
                <a:gridCol w="802719"/>
                <a:gridCol w="1093139"/>
                <a:gridCol w="2110154"/>
                <a:gridCol w="2703006"/>
                <a:gridCol w="3195375"/>
              </a:tblGrid>
              <a:tr h="3502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接口名称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BE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Method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BE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接口</a:t>
                      </a:r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URI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BE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请求体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BE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响应体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BE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关键实现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BEE9"/>
                    </a:solidFill>
                  </a:tcPr>
                </a:tc>
              </a:tr>
              <a:tr h="350210">
                <a:tc>
                  <a:txBody>
                    <a:bodyPr/>
                    <a:lstStyle/>
                    <a:p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远程登录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POST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100" dirty="0" smtClean="0">
                          <a:effectLst/>
                        </a:rPr>
                        <a:t>/</a:t>
                      </a:r>
                      <a:r>
                        <a:rPr lang="en-US" altLang="zh-CN" sz="1100" dirty="0" err="1" smtClean="0">
                          <a:effectLst/>
                        </a:rPr>
                        <a:t>mec</a:t>
                      </a:r>
                      <a:r>
                        <a:rPr lang="en-US" altLang="zh-CN" sz="1100" dirty="0" smtClean="0">
                          <a:effectLst/>
                        </a:rPr>
                        <a:t>/developer/v1/hosts/</a:t>
                      </a:r>
                      <a:r>
                        <a:rPr lang="en-US" altLang="zh-CN" sz="1100" dirty="0" err="1" smtClean="0">
                          <a:effectLst/>
                        </a:rPr>
                        <a:t>vnc</a:t>
                      </a:r>
                      <a:r>
                        <a:rPr lang="en-US" altLang="zh-CN" sz="1100" dirty="0" smtClean="0">
                          <a:effectLst/>
                        </a:rPr>
                        <a:t>  </a:t>
                      </a:r>
                      <a:endParaRPr lang="en-US" altLang="zh-CN" sz="1100" kern="100" dirty="0" smtClean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“</a:t>
                      </a:r>
                      <a:r>
                        <a:rPr kumimoji="0" lang="en-US" altLang="zh-CN" sz="1100" b="0" i="0" u="none" strike="noStrike" kern="1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projectId</a:t>
                      </a:r>
                      <a:r>
                        <a:rPr kumimoji="0" lang="en-US" altLang="zh-CN" sz="11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": "string",</a:t>
                      </a:r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“</a:t>
                      </a:r>
                      <a:r>
                        <a:rPr kumimoji="0" lang="en-US" altLang="zh-CN" sz="1100" b="0" i="0" u="none" strike="noStrike" kern="1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userId</a:t>
                      </a:r>
                      <a:r>
                        <a:rPr kumimoji="0" lang="en-US" altLang="zh-CN" sz="11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": "string",</a:t>
                      </a:r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 “</a:t>
                      </a:r>
                      <a:r>
                        <a:rPr kumimoji="0" lang="en-US" altLang="zh-CN" sz="1100" b="0" i="0" u="none" strike="noStrike" kern="1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testId</a:t>
                      </a:r>
                      <a:r>
                        <a:rPr kumimoji="0" lang="en-US" altLang="zh-CN" sz="11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”: “string”</a:t>
                      </a:r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100" kern="100" dirty="0" smtClean="0">
                          <a:effectLst/>
                        </a:rPr>
                        <a:t>{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100" kern="100" dirty="0" smtClean="0">
                          <a:effectLst/>
                        </a:rPr>
                        <a:t>  true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100" kern="100" dirty="0" smtClean="0">
                          <a:effectLst/>
                        </a:rPr>
                        <a:t>}</a:t>
                      </a:r>
                    </a:p>
                    <a:p>
                      <a:pPr algn="l"/>
                      <a:endParaRPr lang="en-US" altLang="zh-CN" sz="11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zh-CN" sz="11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0210">
                <a:tc>
                  <a:txBody>
                    <a:bodyPr/>
                    <a:lstStyle/>
                    <a:p>
                      <a:pPr marL="0" marR="0" lvl="0" indent="0" algn="l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日志下载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POST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 smtClean="0">
                          <a:effectLst/>
                        </a:rPr>
                        <a:t>/</a:t>
                      </a:r>
                      <a:r>
                        <a:rPr lang="en-US" altLang="zh-CN" sz="1100" dirty="0" err="1" smtClean="0">
                          <a:effectLst/>
                        </a:rPr>
                        <a:t>mec</a:t>
                      </a:r>
                      <a:r>
                        <a:rPr lang="en-US" altLang="zh-CN" sz="1100" dirty="0" smtClean="0">
                          <a:effectLst/>
                        </a:rPr>
                        <a:t>/developer/v1/files/log  </a:t>
                      </a:r>
                      <a:endParaRPr lang="en-US" altLang="zh-CN" sz="1100" kern="100" dirty="0" smtClean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“</a:t>
                      </a:r>
                      <a:r>
                        <a:rPr kumimoji="0" lang="en-US" altLang="zh-CN" sz="1100" b="0" i="0" u="none" strike="noStrike" kern="1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projectId</a:t>
                      </a:r>
                      <a:r>
                        <a:rPr kumimoji="0" lang="en-US" altLang="zh-CN" sz="11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": "string",</a:t>
                      </a:r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“</a:t>
                      </a:r>
                      <a:r>
                        <a:rPr kumimoji="0" lang="en-US" altLang="zh-CN" sz="1100" b="0" i="0" u="none" strike="noStrike" kern="1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userId</a:t>
                      </a:r>
                      <a:r>
                        <a:rPr kumimoji="0" lang="en-US" altLang="zh-CN" sz="11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": "string",</a:t>
                      </a:r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 “</a:t>
                      </a:r>
                      <a:r>
                        <a:rPr kumimoji="0" lang="en-US" altLang="zh-CN" sz="1100" b="0" i="0" u="none" strike="noStrike" kern="1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testId</a:t>
                      </a:r>
                      <a:r>
                        <a:rPr kumimoji="0" lang="en-US" altLang="zh-CN" sz="11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”: “string”</a:t>
                      </a:r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files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10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Lcm</a:t>
                      </a:r>
                      <a:r>
                        <a:rPr lang="zh-CN" altLang="en-US" sz="110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提供部署日志接口</a:t>
                      </a:r>
                      <a:endParaRPr lang="en-US" altLang="zh-CN" sz="11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725646" y="434666"/>
            <a:ext cx="4802588" cy="468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440"/>
              </a:lnSpc>
            </a:pPr>
            <a:r>
              <a:rPr lang="zh-CN" altLang="en-US" sz="16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接口设计</a:t>
            </a:r>
            <a:endParaRPr lang="en-US" altLang="zh-CN" sz="16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635083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8238349"/>
              </p:ext>
            </p:extLst>
          </p:nvPr>
        </p:nvGraphicFramePr>
        <p:xfrm>
          <a:off x="493259" y="538887"/>
          <a:ext cx="11016492" cy="624809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112099"/>
                <a:gridCol w="802719"/>
                <a:gridCol w="1093139"/>
                <a:gridCol w="2110154"/>
                <a:gridCol w="2703006"/>
                <a:gridCol w="3195375"/>
              </a:tblGrid>
              <a:tr h="3502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接口名称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BE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Method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BE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接口</a:t>
                      </a:r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URI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BE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请求体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BE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响应体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BE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关键实现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BEE9"/>
                    </a:solidFill>
                  </a:tcPr>
                </a:tc>
              </a:tr>
              <a:tr h="350210">
                <a:tc>
                  <a:txBody>
                    <a:bodyPr/>
                    <a:lstStyle/>
                    <a:p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获取所有项目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POST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100" dirty="0" smtClean="0">
                          <a:effectLst/>
                        </a:rPr>
                        <a:t>/</a:t>
                      </a:r>
                      <a:r>
                        <a:rPr lang="en-US" altLang="zh-CN" sz="1100" dirty="0" err="1" smtClean="0">
                          <a:effectLst/>
                        </a:rPr>
                        <a:t>mec</a:t>
                      </a:r>
                      <a:r>
                        <a:rPr lang="en-US" altLang="zh-CN" sz="1100" dirty="0" smtClean="0">
                          <a:effectLst/>
                        </a:rPr>
                        <a:t>/developer/v1/system/projects</a:t>
                      </a:r>
                      <a:endParaRPr lang="en-US" altLang="zh-CN" sz="1100" kern="100" dirty="0" smtClean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“</a:t>
                      </a:r>
                      <a:r>
                        <a:rPr kumimoji="0" lang="en-US" altLang="zh-CN" sz="1100" b="0" i="0" u="none" strike="noStrike" kern="1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projectId</a:t>
                      </a:r>
                      <a:r>
                        <a:rPr kumimoji="0" lang="en-US" altLang="zh-CN" sz="11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": "string",</a:t>
                      </a:r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“</a:t>
                      </a:r>
                      <a:r>
                        <a:rPr kumimoji="0" lang="en-US" altLang="zh-CN" sz="1100" b="0" i="0" u="none" strike="noStrike" kern="1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userId</a:t>
                      </a:r>
                      <a:r>
                        <a:rPr kumimoji="0" lang="en-US" altLang="zh-CN" sz="11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": "string",</a:t>
                      </a:r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 “</a:t>
                      </a:r>
                      <a:r>
                        <a:rPr kumimoji="0" lang="en-US" altLang="zh-CN" sz="1100" b="0" i="0" u="none" strike="noStrike" kern="1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testId</a:t>
                      </a:r>
                      <a:r>
                        <a:rPr kumimoji="0" lang="en-US" altLang="zh-CN" sz="11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”: “string”</a:t>
                      </a:r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100" kern="100" dirty="0" smtClean="0">
                          <a:effectLst/>
                        </a:rPr>
                        <a:t>{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100" kern="100" dirty="0" smtClean="0">
                          <a:effectLst/>
                        </a:rPr>
                        <a:t>  true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100" kern="100" dirty="0" smtClean="0">
                          <a:effectLst/>
                        </a:rPr>
                        <a:t>}</a:t>
                      </a:r>
                    </a:p>
                    <a:p>
                      <a:pPr algn="l"/>
                      <a:endParaRPr lang="en-US" altLang="zh-CN" sz="11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管理员权限，只需查看，不能修改</a:t>
                      </a:r>
                      <a:endParaRPr lang="en-US" altLang="zh-CN" sz="11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0210">
                <a:tc>
                  <a:txBody>
                    <a:bodyPr/>
                    <a:lstStyle/>
                    <a:p>
                      <a:pPr marL="0" marR="0" lvl="0" indent="0" algn="l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新增沙箱环境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POST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100" dirty="0" smtClean="0">
                          <a:effectLst/>
                        </a:rPr>
                        <a:t>/</a:t>
                      </a:r>
                      <a:r>
                        <a:rPr lang="en-US" altLang="zh-CN" sz="1100" dirty="0" err="1" smtClean="0">
                          <a:effectLst/>
                        </a:rPr>
                        <a:t>mec</a:t>
                      </a:r>
                      <a:r>
                        <a:rPr lang="en-US" altLang="zh-CN" sz="1100" dirty="0" smtClean="0">
                          <a:effectLst/>
                        </a:rPr>
                        <a:t>/developer/v1/system/hosts</a:t>
                      </a:r>
                      <a:endParaRPr lang="en-US" altLang="zh-CN" sz="1100" kern="100" dirty="0" smtClean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smtClean="0">
                          <a:effectLst/>
                        </a:rPr>
                        <a:t>{</a:t>
                      </a:r>
                      <a:r>
                        <a:rPr lang="en-US" altLang="zh-CN" sz="1000" dirty="0" smtClean="0"/>
                        <a:t> 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altLang="zh-CN" sz="10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hostId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altLang="zh-CN" sz="1000" dirty="0" smtClean="0">
                          <a:effectLst/>
                        </a:rPr>
                        <a:t>:</a:t>
                      </a:r>
                      <a:r>
                        <a:rPr lang="en-US" altLang="zh-CN" sz="1000" dirty="0" smtClean="0"/>
                        <a:t> 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"string"</a:t>
                      </a:r>
                      <a:r>
                        <a:rPr lang="en-US" altLang="zh-CN" sz="1000" dirty="0" smtClean="0">
                          <a:effectLst/>
                        </a:rPr>
                        <a:t>,</a:t>
                      </a:r>
                      <a:r>
                        <a:rPr lang="en-US" altLang="zh-CN" sz="1000" dirty="0" smtClean="0"/>
                        <a:t> </a:t>
                      </a:r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"name"</a:t>
                      </a:r>
                      <a:r>
                        <a:rPr lang="en-US" altLang="zh-CN" sz="1000" dirty="0" smtClean="0">
                          <a:effectLst/>
                        </a:rPr>
                        <a:t>:</a:t>
                      </a:r>
                      <a:r>
                        <a:rPr lang="en-US" altLang="zh-CN" sz="1000" dirty="0" smtClean="0"/>
                        <a:t> 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"string"</a:t>
                      </a:r>
                      <a:r>
                        <a:rPr lang="en-US" altLang="zh-CN" sz="1000" dirty="0" smtClean="0">
                          <a:effectLst/>
                        </a:rPr>
                        <a:t>,</a:t>
                      </a:r>
                      <a:r>
                        <a:rPr lang="en-US" altLang="zh-CN" sz="1000" dirty="0" smtClean="0"/>
                        <a:t> </a:t>
                      </a:r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"address"</a:t>
                      </a:r>
                      <a:r>
                        <a:rPr lang="en-US" altLang="zh-CN" sz="1000" dirty="0" smtClean="0">
                          <a:effectLst/>
                        </a:rPr>
                        <a:t>:</a:t>
                      </a:r>
                      <a:r>
                        <a:rPr lang="en-US" altLang="zh-CN" sz="1000" dirty="0" smtClean="0"/>
                        <a:t> 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"string"</a:t>
                      </a:r>
                      <a:r>
                        <a:rPr lang="en-US" altLang="zh-CN" sz="1000" dirty="0" smtClean="0">
                          <a:effectLst/>
                        </a:rPr>
                        <a:t>,</a:t>
                      </a:r>
                      <a:r>
                        <a:rPr lang="en-US" altLang="zh-CN" sz="1000" dirty="0" smtClean="0"/>
                        <a:t> </a:t>
                      </a:r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"architecture"</a:t>
                      </a:r>
                      <a:r>
                        <a:rPr lang="en-US" altLang="zh-CN" sz="1000" dirty="0" smtClean="0">
                          <a:effectLst/>
                        </a:rPr>
                        <a:t>:</a:t>
                      </a:r>
                      <a:r>
                        <a:rPr lang="en-US" altLang="zh-CN" sz="1000" dirty="0" smtClean="0"/>
                        <a:t> 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"string"</a:t>
                      </a:r>
                      <a:r>
                        <a:rPr lang="en-US" altLang="zh-CN" sz="1000" dirty="0" smtClean="0">
                          <a:effectLst/>
                        </a:rPr>
                        <a:t>,</a:t>
                      </a:r>
                      <a:r>
                        <a:rPr lang="en-US" altLang="zh-CN" sz="1000" dirty="0" smtClean="0"/>
                        <a:t> </a:t>
                      </a:r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"status"</a:t>
                      </a:r>
                      <a:r>
                        <a:rPr lang="en-US" altLang="zh-CN" sz="1000" dirty="0" smtClean="0">
                          <a:effectLst/>
                        </a:rPr>
                        <a:t>:</a:t>
                      </a:r>
                      <a:r>
                        <a:rPr lang="en-US" altLang="zh-CN" sz="1000" dirty="0" smtClean="0"/>
                        <a:t> 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"NORMAL"</a:t>
                      </a:r>
                      <a:r>
                        <a:rPr lang="en-US" altLang="zh-CN" sz="1000" dirty="0" smtClean="0">
                          <a:effectLst/>
                        </a:rPr>
                        <a:t>,</a:t>
                      </a:r>
                      <a:r>
                        <a:rPr lang="en-US" altLang="zh-CN" sz="1000" dirty="0" smtClean="0"/>
                        <a:t> </a:t>
                      </a:r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"</a:t>
                      </a:r>
                      <a:r>
                        <a:rPr lang="en-US" altLang="zh-CN" sz="10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ip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altLang="zh-CN" sz="1000" dirty="0" smtClean="0">
                          <a:effectLst/>
                        </a:rPr>
                        <a:t>:</a:t>
                      </a:r>
                      <a:r>
                        <a:rPr lang="en-US" altLang="zh-CN" sz="1000" dirty="0" smtClean="0"/>
                        <a:t> 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"string"</a:t>
                      </a:r>
                      <a:r>
                        <a:rPr lang="en-US" altLang="zh-CN" sz="1000" dirty="0" smtClean="0">
                          <a:effectLst/>
                        </a:rPr>
                        <a:t>,</a:t>
                      </a:r>
                      <a:r>
                        <a:rPr lang="en-US" altLang="zh-CN" sz="1000" dirty="0" smtClean="0"/>
                        <a:t> </a:t>
                      </a:r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"protocol"</a:t>
                      </a:r>
                      <a:r>
                        <a:rPr lang="en-US" altLang="zh-CN" sz="1000" dirty="0" smtClean="0">
                          <a:effectLst/>
                        </a:rPr>
                        <a:t>:</a:t>
                      </a:r>
                      <a:r>
                        <a:rPr lang="en-US" altLang="zh-CN" sz="1000" dirty="0" smtClean="0"/>
                        <a:t> 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"string"</a:t>
                      </a:r>
                      <a:r>
                        <a:rPr lang="en-US" altLang="zh-CN" sz="1000" dirty="0" smtClean="0">
                          <a:effectLst/>
                        </a:rPr>
                        <a:t>,</a:t>
                      </a:r>
                      <a:r>
                        <a:rPr lang="en-US" altLang="zh-CN" sz="1000" dirty="0" smtClean="0"/>
                        <a:t> </a:t>
                      </a:r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"port"</a:t>
                      </a:r>
                      <a:r>
                        <a:rPr lang="en-US" altLang="zh-CN" sz="1000" dirty="0" smtClean="0">
                          <a:effectLst/>
                        </a:rPr>
                        <a:t>:</a:t>
                      </a:r>
                      <a:r>
                        <a:rPr lang="en-US" altLang="zh-CN" sz="1000" dirty="0" smtClean="0"/>
                        <a:t> 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en-US" altLang="zh-CN" sz="1000" dirty="0" smtClean="0">
                          <a:effectLst/>
                        </a:rPr>
                        <a:t>,</a:t>
                      </a:r>
                      <a:r>
                        <a:rPr lang="en-US" altLang="zh-CN" sz="1000" dirty="0" smtClean="0"/>
                        <a:t> </a:t>
                      </a:r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"</a:t>
                      </a:r>
                      <a:r>
                        <a:rPr lang="en-US" altLang="zh-CN" sz="10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os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altLang="zh-CN" sz="1000" dirty="0" smtClean="0">
                          <a:effectLst/>
                        </a:rPr>
                        <a:t>:</a:t>
                      </a:r>
                      <a:r>
                        <a:rPr lang="en-US" altLang="zh-CN" sz="1000" dirty="0" smtClean="0"/>
                        <a:t> 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"string"</a:t>
                      </a:r>
                      <a:r>
                        <a:rPr lang="en-US" altLang="zh-CN" sz="1000" dirty="0" smtClean="0">
                          <a:effectLst/>
                        </a:rPr>
                        <a:t>,</a:t>
                      </a:r>
                      <a:r>
                        <a:rPr lang="en-US" altLang="zh-CN" sz="1000" dirty="0" smtClean="0"/>
                        <a:t> </a:t>
                      </a:r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altLang="zh-CN" sz="10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portRangeMin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altLang="zh-CN" sz="1000" dirty="0" smtClean="0">
                          <a:effectLst/>
                        </a:rPr>
                        <a:t>:</a:t>
                      </a:r>
                      <a:r>
                        <a:rPr lang="en-US" altLang="zh-CN" sz="1000" dirty="0" smtClean="0"/>
                        <a:t> 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en-US" altLang="zh-CN" sz="1000" dirty="0" smtClean="0">
                          <a:effectLst/>
                        </a:rPr>
                        <a:t>,</a:t>
                      </a:r>
                      <a:r>
                        <a:rPr lang="en-US" altLang="zh-CN" sz="1000" dirty="0" smtClean="0"/>
                        <a:t> </a:t>
                      </a:r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altLang="zh-CN" sz="10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portRangeMax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altLang="zh-CN" sz="1000" dirty="0" smtClean="0">
                          <a:effectLst/>
                        </a:rPr>
                        <a:t>:</a:t>
                      </a:r>
                      <a:r>
                        <a:rPr lang="en-US" altLang="zh-CN" sz="1000" dirty="0" smtClean="0"/>
                        <a:t> 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en-US" altLang="zh-CN" sz="1000" dirty="0" smtClean="0"/>
                        <a:t> </a:t>
                      </a:r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smtClean="0">
                          <a:effectLst/>
                        </a:rPr>
                        <a:t>}</a:t>
                      </a:r>
                      <a:endParaRPr kumimoji="0" lang="en-US" altLang="zh-CN" sz="1000" b="0" i="0" u="none" strike="noStrike" kern="100" cap="none" spc="0" normalizeH="0" baseline="0" noProof="0" dirty="0" smtClean="0">
                        <a:ln>
                          <a:noFill/>
                        </a:ln>
                        <a:solidFill>
                          <a:srgbClr val="1D1D1A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 smtClean="0">
                          <a:effectLst/>
                        </a:rPr>
                        <a:t>{</a:t>
                      </a:r>
                      <a:r>
                        <a:rPr lang="en-US" altLang="zh-CN" sz="1100" dirty="0" smtClean="0"/>
                        <a:t> </a:t>
                      </a: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altLang="zh-CN" sz="11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hostId</a:t>
                      </a: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altLang="zh-CN" sz="1100" dirty="0" smtClean="0">
                          <a:effectLst/>
                        </a:rPr>
                        <a:t>:</a:t>
                      </a:r>
                      <a:r>
                        <a:rPr lang="en-US" altLang="zh-CN" sz="1100" dirty="0" smtClean="0"/>
                        <a:t> </a:t>
                      </a: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"string"</a:t>
                      </a:r>
                      <a:r>
                        <a:rPr lang="en-US" altLang="zh-CN" sz="1100" dirty="0" smtClean="0">
                          <a:effectLst/>
                        </a:rPr>
                        <a:t>,</a:t>
                      </a:r>
                      <a:r>
                        <a:rPr lang="en-US" altLang="zh-CN" sz="1100" dirty="0" smtClean="0"/>
                        <a:t> </a:t>
                      </a:r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"name"</a:t>
                      </a:r>
                      <a:r>
                        <a:rPr lang="en-US" altLang="zh-CN" sz="1100" dirty="0" smtClean="0">
                          <a:effectLst/>
                        </a:rPr>
                        <a:t>:</a:t>
                      </a:r>
                      <a:r>
                        <a:rPr lang="en-US" altLang="zh-CN" sz="1100" dirty="0" smtClean="0"/>
                        <a:t> </a:t>
                      </a: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"string"</a:t>
                      </a:r>
                      <a:r>
                        <a:rPr lang="en-US" altLang="zh-CN" sz="1100" dirty="0" smtClean="0">
                          <a:effectLst/>
                        </a:rPr>
                        <a:t>,</a:t>
                      </a:r>
                      <a:r>
                        <a:rPr lang="en-US" altLang="zh-CN" sz="1100" dirty="0" smtClean="0"/>
                        <a:t> </a:t>
                      </a:r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"address"</a:t>
                      </a:r>
                      <a:r>
                        <a:rPr lang="en-US" altLang="zh-CN" sz="1100" dirty="0" smtClean="0">
                          <a:effectLst/>
                        </a:rPr>
                        <a:t>:</a:t>
                      </a:r>
                      <a:r>
                        <a:rPr lang="en-US" altLang="zh-CN" sz="1100" dirty="0" smtClean="0"/>
                        <a:t> </a:t>
                      </a: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"string"</a:t>
                      </a:r>
                      <a:r>
                        <a:rPr lang="en-US" altLang="zh-CN" sz="1100" dirty="0" smtClean="0">
                          <a:effectLst/>
                        </a:rPr>
                        <a:t>,</a:t>
                      </a:r>
                      <a:r>
                        <a:rPr lang="en-US" altLang="zh-CN" sz="1100" dirty="0" smtClean="0"/>
                        <a:t> </a:t>
                      </a:r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"architecture"</a:t>
                      </a:r>
                      <a:r>
                        <a:rPr lang="en-US" altLang="zh-CN" sz="1100" dirty="0" smtClean="0">
                          <a:effectLst/>
                        </a:rPr>
                        <a:t>:</a:t>
                      </a:r>
                      <a:r>
                        <a:rPr lang="en-US" altLang="zh-CN" sz="1100" dirty="0" smtClean="0"/>
                        <a:t> </a:t>
                      </a: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"string"</a:t>
                      </a:r>
                      <a:r>
                        <a:rPr lang="en-US" altLang="zh-CN" sz="1100" dirty="0" smtClean="0">
                          <a:effectLst/>
                        </a:rPr>
                        <a:t>,</a:t>
                      </a:r>
                      <a:r>
                        <a:rPr lang="en-US" altLang="zh-CN" sz="1100" dirty="0" smtClean="0"/>
                        <a:t> </a:t>
                      </a:r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"status"</a:t>
                      </a:r>
                      <a:r>
                        <a:rPr lang="en-US" altLang="zh-CN" sz="1100" dirty="0" smtClean="0">
                          <a:effectLst/>
                        </a:rPr>
                        <a:t>:</a:t>
                      </a:r>
                      <a:r>
                        <a:rPr lang="en-US" altLang="zh-CN" sz="1100" dirty="0" smtClean="0"/>
                        <a:t> </a:t>
                      </a: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"NORMAL"</a:t>
                      </a:r>
                      <a:r>
                        <a:rPr lang="en-US" altLang="zh-CN" sz="1100" dirty="0" smtClean="0">
                          <a:effectLst/>
                        </a:rPr>
                        <a:t>,</a:t>
                      </a:r>
                      <a:r>
                        <a:rPr lang="en-US" altLang="zh-CN" sz="1100" dirty="0" smtClean="0"/>
                        <a:t> </a:t>
                      </a:r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"</a:t>
                      </a:r>
                      <a:r>
                        <a:rPr lang="en-US" altLang="zh-CN" sz="11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ip</a:t>
                      </a: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altLang="zh-CN" sz="1100" dirty="0" smtClean="0">
                          <a:effectLst/>
                        </a:rPr>
                        <a:t>:</a:t>
                      </a:r>
                      <a:r>
                        <a:rPr lang="en-US" altLang="zh-CN" sz="1100" dirty="0" smtClean="0"/>
                        <a:t> </a:t>
                      </a: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"string"</a:t>
                      </a:r>
                      <a:r>
                        <a:rPr lang="en-US" altLang="zh-CN" sz="1100" dirty="0" smtClean="0">
                          <a:effectLst/>
                        </a:rPr>
                        <a:t>,</a:t>
                      </a:r>
                      <a:r>
                        <a:rPr lang="en-US" altLang="zh-CN" sz="1100" dirty="0" smtClean="0"/>
                        <a:t> </a:t>
                      </a:r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"protocol"</a:t>
                      </a:r>
                      <a:r>
                        <a:rPr lang="en-US" altLang="zh-CN" sz="1100" dirty="0" smtClean="0">
                          <a:effectLst/>
                        </a:rPr>
                        <a:t>:</a:t>
                      </a:r>
                      <a:r>
                        <a:rPr lang="en-US" altLang="zh-CN" sz="1100" dirty="0" smtClean="0"/>
                        <a:t> </a:t>
                      </a: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"string"</a:t>
                      </a:r>
                      <a:r>
                        <a:rPr lang="en-US" altLang="zh-CN" sz="1100" dirty="0" smtClean="0">
                          <a:effectLst/>
                        </a:rPr>
                        <a:t>,</a:t>
                      </a:r>
                      <a:r>
                        <a:rPr lang="en-US" altLang="zh-CN" sz="1100" dirty="0" smtClean="0"/>
                        <a:t> </a:t>
                      </a:r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"port"</a:t>
                      </a:r>
                      <a:r>
                        <a:rPr lang="en-US" altLang="zh-CN" sz="1100" dirty="0" smtClean="0">
                          <a:effectLst/>
                        </a:rPr>
                        <a:t>:</a:t>
                      </a:r>
                      <a:r>
                        <a:rPr lang="en-US" altLang="zh-CN" sz="1100" dirty="0" smtClean="0"/>
                        <a:t> </a:t>
                      </a: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en-US" altLang="zh-CN" sz="1100" dirty="0" smtClean="0">
                          <a:effectLst/>
                        </a:rPr>
                        <a:t>,</a:t>
                      </a:r>
                      <a:r>
                        <a:rPr lang="en-US" altLang="zh-CN" sz="1100" dirty="0" smtClean="0"/>
                        <a:t> </a:t>
                      </a:r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"</a:t>
                      </a:r>
                      <a:r>
                        <a:rPr lang="en-US" altLang="zh-CN" sz="11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os</a:t>
                      </a: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altLang="zh-CN" sz="1100" dirty="0" smtClean="0">
                          <a:effectLst/>
                        </a:rPr>
                        <a:t>:</a:t>
                      </a:r>
                      <a:r>
                        <a:rPr lang="en-US" altLang="zh-CN" sz="1100" dirty="0" smtClean="0"/>
                        <a:t> </a:t>
                      </a: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"string"</a:t>
                      </a:r>
                      <a:r>
                        <a:rPr lang="en-US" altLang="zh-CN" sz="1100" dirty="0" smtClean="0">
                          <a:effectLst/>
                        </a:rPr>
                        <a:t>,</a:t>
                      </a:r>
                      <a:r>
                        <a:rPr lang="en-US" altLang="zh-CN" sz="1100" dirty="0" smtClean="0"/>
                        <a:t> </a:t>
                      </a:r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altLang="zh-CN" sz="11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portRangeMin</a:t>
                      </a: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altLang="zh-CN" sz="1100" dirty="0" smtClean="0">
                          <a:effectLst/>
                        </a:rPr>
                        <a:t>:</a:t>
                      </a:r>
                      <a:r>
                        <a:rPr lang="en-US" altLang="zh-CN" sz="1100" dirty="0" smtClean="0"/>
                        <a:t> </a:t>
                      </a: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en-US" altLang="zh-CN" sz="1100" dirty="0" smtClean="0">
                          <a:effectLst/>
                        </a:rPr>
                        <a:t>,</a:t>
                      </a:r>
                      <a:r>
                        <a:rPr lang="en-US" altLang="zh-CN" sz="1100" dirty="0" smtClean="0"/>
                        <a:t> </a:t>
                      </a:r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altLang="zh-CN" sz="11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portRangeMax</a:t>
                      </a: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altLang="zh-CN" sz="1100" dirty="0" smtClean="0">
                          <a:effectLst/>
                        </a:rPr>
                        <a:t>:</a:t>
                      </a:r>
                      <a:r>
                        <a:rPr lang="en-US" altLang="zh-CN" sz="1100" dirty="0" smtClean="0"/>
                        <a:t> </a:t>
                      </a: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en-US" altLang="zh-CN" sz="1100" dirty="0" smtClean="0"/>
                        <a:t> </a:t>
                      </a:r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 smtClean="0">
                          <a:effectLst/>
                        </a:rPr>
                        <a:t>}</a:t>
                      </a:r>
                      <a:endParaRPr kumimoji="0" lang="en-US" altLang="zh-CN" sz="1100" b="0" i="0" u="none" strike="noStrike" kern="100" cap="none" spc="0" normalizeH="0" baseline="0" noProof="0" dirty="0" smtClean="0">
                        <a:ln>
                          <a:noFill/>
                        </a:ln>
                        <a:solidFill>
                          <a:srgbClr val="1D1D1A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接口已实现，界面设计和开发</a:t>
                      </a:r>
                      <a:endParaRPr lang="en-US" altLang="zh-CN" sz="11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0210">
                <a:tc>
                  <a:txBody>
                    <a:bodyPr/>
                    <a:lstStyle/>
                    <a:p>
                      <a:pPr marL="0" marR="0" lvl="0" indent="0" algn="l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修改沙箱环境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PUT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 smtClean="0">
                          <a:effectLst/>
                        </a:rPr>
                        <a:t>/</a:t>
                      </a:r>
                      <a:r>
                        <a:rPr lang="en-US" altLang="zh-CN" sz="1100" dirty="0" err="1" smtClean="0">
                          <a:effectLst/>
                        </a:rPr>
                        <a:t>mec</a:t>
                      </a:r>
                      <a:r>
                        <a:rPr lang="en-US" altLang="zh-CN" sz="1100" dirty="0" smtClean="0">
                          <a:effectLst/>
                        </a:rPr>
                        <a:t>/developer/v1/system/hosts</a:t>
                      </a:r>
                      <a:endParaRPr lang="en-US" altLang="zh-CN" sz="1100" kern="10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n-US" altLang="zh-CN" sz="1100" kern="100" dirty="0" smtClean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 smtClean="0">
                          <a:effectLst/>
                        </a:rPr>
                        <a:t>{</a:t>
                      </a:r>
                      <a:r>
                        <a:rPr lang="en-US" altLang="zh-CN" sz="1100" dirty="0" smtClean="0"/>
                        <a:t> </a:t>
                      </a: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altLang="zh-CN" sz="11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hostId</a:t>
                      </a: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altLang="zh-CN" sz="1100" dirty="0" smtClean="0">
                          <a:effectLst/>
                        </a:rPr>
                        <a:t>:</a:t>
                      </a:r>
                      <a:r>
                        <a:rPr lang="en-US" altLang="zh-CN" sz="1100" dirty="0" smtClean="0"/>
                        <a:t> </a:t>
                      </a: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"string"</a:t>
                      </a:r>
                      <a:r>
                        <a:rPr lang="en-US" altLang="zh-CN" sz="1100" dirty="0" smtClean="0">
                          <a:effectLst/>
                        </a:rPr>
                        <a:t>,</a:t>
                      </a:r>
                      <a:r>
                        <a:rPr lang="en-US" altLang="zh-CN" sz="1100" dirty="0" smtClean="0"/>
                        <a:t> </a:t>
                      </a:r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"name"</a:t>
                      </a:r>
                      <a:r>
                        <a:rPr lang="en-US" altLang="zh-CN" sz="1100" dirty="0" smtClean="0">
                          <a:effectLst/>
                        </a:rPr>
                        <a:t>:</a:t>
                      </a:r>
                      <a:r>
                        <a:rPr lang="en-US" altLang="zh-CN" sz="1100" dirty="0" smtClean="0"/>
                        <a:t> </a:t>
                      </a: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"string"</a:t>
                      </a:r>
                      <a:r>
                        <a:rPr lang="en-US" altLang="zh-CN" sz="1100" dirty="0" smtClean="0">
                          <a:effectLst/>
                        </a:rPr>
                        <a:t>,</a:t>
                      </a:r>
                      <a:r>
                        <a:rPr lang="en-US" altLang="zh-CN" sz="1100" dirty="0" smtClean="0"/>
                        <a:t> </a:t>
                      </a:r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"address"</a:t>
                      </a:r>
                      <a:r>
                        <a:rPr lang="en-US" altLang="zh-CN" sz="1100" dirty="0" smtClean="0">
                          <a:effectLst/>
                        </a:rPr>
                        <a:t>:</a:t>
                      </a:r>
                      <a:r>
                        <a:rPr lang="en-US" altLang="zh-CN" sz="1100" dirty="0" smtClean="0"/>
                        <a:t> </a:t>
                      </a: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"string"</a:t>
                      </a:r>
                      <a:r>
                        <a:rPr lang="en-US" altLang="zh-CN" sz="1100" dirty="0" smtClean="0">
                          <a:effectLst/>
                        </a:rPr>
                        <a:t>,</a:t>
                      </a:r>
                      <a:r>
                        <a:rPr lang="en-US" altLang="zh-CN" sz="1100" dirty="0" smtClean="0"/>
                        <a:t> </a:t>
                      </a:r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"architecture"</a:t>
                      </a:r>
                      <a:r>
                        <a:rPr lang="en-US" altLang="zh-CN" sz="1100" dirty="0" smtClean="0">
                          <a:effectLst/>
                        </a:rPr>
                        <a:t>:</a:t>
                      </a:r>
                      <a:r>
                        <a:rPr lang="en-US" altLang="zh-CN" sz="1100" dirty="0" smtClean="0"/>
                        <a:t> </a:t>
                      </a: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"string"</a:t>
                      </a:r>
                      <a:r>
                        <a:rPr lang="en-US" altLang="zh-CN" sz="1100" dirty="0" smtClean="0">
                          <a:effectLst/>
                        </a:rPr>
                        <a:t>,</a:t>
                      </a:r>
                      <a:r>
                        <a:rPr lang="en-US" altLang="zh-CN" sz="1100" dirty="0" smtClean="0"/>
                        <a:t> </a:t>
                      </a:r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"status"</a:t>
                      </a:r>
                      <a:r>
                        <a:rPr lang="en-US" altLang="zh-CN" sz="1100" dirty="0" smtClean="0">
                          <a:effectLst/>
                        </a:rPr>
                        <a:t>:</a:t>
                      </a:r>
                      <a:r>
                        <a:rPr lang="en-US" altLang="zh-CN" sz="1100" dirty="0" smtClean="0"/>
                        <a:t> </a:t>
                      </a: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"NORMAL"</a:t>
                      </a:r>
                      <a:r>
                        <a:rPr lang="en-US" altLang="zh-CN" sz="1100" dirty="0" smtClean="0">
                          <a:effectLst/>
                        </a:rPr>
                        <a:t>,</a:t>
                      </a:r>
                      <a:r>
                        <a:rPr lang="en-US" altLang="zh-CN" sz="1100" dirty="0" smtClean="0"/>
                        <a:t> </a:t>
                      </a:r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"</a:t>
                      </a:r>
                      <a:r>
                        <a:rPr lang="en-US" altLang="zh-CN" sz="11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ip</a:t>
                      </a: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altLang="zh-CN" sz="1100" dirty="0" smtClean="0">
                          <a:effectLst/>
                        </a:rPr>
                        <a:t>:</a:t>
                      </a:r>
                      <a:r>
                        <a:rPr lang="en-US" altLang="zh-CN" sz="1100" dirty="0" smtClean="0"/>
                        <a:t> </a:t>
                      </a: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"string"</a:t>
                      </a:r>
                      <a:r>
                        <a:rPr lang="en-US" altLang="zh-CN" sz="1100" dirty="0" smtClean="0">
                          <a:effectLst/>
                        </a:rPr>
                        <a:t>,</a:t>
                      </a:r>
                      <a:r>
                        <a:rPr lang="en-US" altLang="zh-CN" sz="1100" dirty="0" smtClean="0"/>
                        <a:t> </a:t>
                      </a:r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"protocol"</a:t>
                      </a:r>
                      <a:r>
                        <a:rPr lang="en-US" altLang="zh-CN" sz="1100" dirty="0" smtClean="0">
                          <a:effectLst/>
                        </a:rPr>
                        <a:t>:</a:t>
                      </a:r>
                      <a:r>
                        <a:rPr lang="en-US" altLang="zh-CN" sz="1100" dirty="0" smtClean="0"/>
                        <a:t> </a:t>
                      </a: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"string"</a:t>
                      </a:r>
                      <a:r>
                        <a:rPr lang="en-US" altLang="zh-CN" sz="1100" dirty="0" smtClean="0">
                          <a:effectLst/>
                        </a:rPr>
                        <a:t>,</a:t>
                      </a:r>
                      <a:r>
                        <a:rPr lang="en-US" altLang="zh-CN" sz="1100" dirty="0" smtClean="0"/>
                        <a:t> </a:t>
                      </a:r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"port"</a:t>
                      </a:r>
                      <a:r>
                        <a:rPr lang="en-US" altLang="zh-CN" sz="1100" dirty="0" smtClean="0">
                          <a:effectLst/>
                        </a:rPr>
                        <a:t>:</a:t>
                      </a:r>
                      <a:r>
                        <a:rPr lang="en-US" altLang="zh-CN" sz="1100" dirty="0" smtClean="0"/>
                        <a:t> </a:t>
                      </a: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en-US" altLang="zh-CN" sz="1100" dirty="0" smtClean="0">
                          <a:effectLst/>
                        </a:rPr>
                        <a:t>,</a:t>
                      </a:r>
                      <a:r>
                        <a:rPr lang="en-US" altLang="zh-CN" sz="1100" dirty="0" smtClean="0"/>
                        <a:t> </a:t>
                      </a:r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"</a:t>
                      </a:r>
                      <a:r>
                        <a:rPr lang="en-US" altLang="zh-CN" sz="11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os</a:t>
                      </a: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altLang="zh-CN" sz="1100" dirty="0" smtClean="0">
                          <a:effectLst/>
                        </a:rPr>
                        <a:t>:</a:t>
                      </a:r>
                      <a:r>
                        <a:rPr lang="en-US" altLang="zh-CN" sz="1100" dirty="0" smtClean="0"/>
                        <a:t> </a:t>
                      </a: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"string"</a:t>
                      </a:r>
                      <a:r>
                        <a:rPr lang="en-US" altLang="zh-CN" sz="1100" dirty="0" smtClean="0">
                          <a:effectLst/>
                        </a:rPr>
                        <a:t>,</a:t>
                      </a:r>
                      <a:r>
                        <a:rPr lang="en-US" altLang="zh-CN" sz="1100" dirty="0" smtClean="0"/>
                        <a:t> </a:t>
                      </a:r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altLang="zh-CN" sz="11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portRangeMin</a:t>
                      </a: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altLang="zh-CN" sz="1100" dirty="0" smtClean="0">
                          <a:effectLst/>
                        </a:rPr>
                        <a:t>:</a:t>
                      </a:r>
                      <a:r>
                        <a:rPr lang="en-US" altLang="zh-CN" sz="1100" dirty="0" smtClean="0"/>
                        <a:t> </a:t>
                      </a: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en-US" altLang="zh-CN" sz="1100" dirty="0" smtClean="0">
                          <a:effectLst/>
                        </a:rPr>
                        <a:t>,</a:t>
                      </a:r>
                      <a:r>
                        <a:rPr lang="en-US" altLang="zh-CN" sz="1100" dirty="0" smtClean="0"/>
                        <a:t> </a:t>
                      </a:r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altLang="zh-CN" sz="11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portRangeMax</a:t>
                      </a: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altLang="zh-CN" sz="1100" dirty="0" smtClean="0">
                          <a:effectLst/>
                        </a:rPr>
                        <a:t>:</a:t>
                      </a:r>
                      <a:r>
                        <a:rPr lang="en-US" altLang="zh-CN" sz="1100" dirty="0" smtClean="0"/>
                        <a:t> </a:t>
                      </a: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en-US" altLang="zh-CN" sz="1100" dirty="0" smtClean="0"/>
                        <a:t> </a:t>
                      </a:r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 smtClean="0">
                          <a:effectLst/>
                        </a:rPr>
                        <a:t>}</a:t>
                      </a:r>
                      <a:endParaRPr kumimoji="0" lang="en-US" altLang="zh-CN" sz="1100" b="0" i="0" u="none" strike="noStrike" kern="100" cap="none" spc="0" normalizeH="0" baseline="0" noProof="0" dirty="0" smtClean="0">
                        <a:ln>
                          <a:noFill/>
                        </a:ln>
                        <a:solidFill>
                          <a:srgbClr val="1D1D1A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 smtClean="0">
                          <a:effectLst/>
                        </a:rPr>
                        <a:t>{</a:t>
                      </a:r>
                      <a:r>
                        <a:rPr lang="en-US" altLang="zh-CN" sz="1100" dirty="0" smtClean="0"/>
                        <a:t> </a:t>
                      </a: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altLang="zh-CN" sz="11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hostId</a:t>
                      </a: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altLang="zh-CN" sz="1100" dirty="0" smtClean="0">
                          <a:effectLst/>
                        </a:rPr>
                        <a:t>:</a:t>
                      </a:r>
                      <a:r>
                        <a:rPr lang="en-US" altLang="zh-CN" sz="1100" dirty="0" smtClean="0"/>
                        <a:t> </a:t>
                      </a: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"string"</a:t>
                      </a:r>
                      <a:r>
                        <a:rPr lang="en-US" altLang="zh-CN" sz="1100" dirty="0" smtClean="0">
                          <a:effectLst/>
                        </a:rPr>
                        <a:t>,</a:t>
                      </a:r>
                      <a:r>
                        <a:rPr lang="en-US" altLang="zh-CN" sz="1100" dirty="0" smtClean="0"/>
                        <a:t> </a:t>
                      </a:r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"name"</a:t>
                      </a:r>
                      <a:r>
                        <a:rPr lang="en-US" altLang="zh-CN" sz="1100" dirty="0" smtClean="0">
                          <a:effectLst/>
                        </a:rPr>
                        <a:t>:</a:t>
                      </a:r>
                      <a:r>
                        <a:rPr lang="en-US" altLang="zh-CN" sz="1100" dirty="0" smtClean="0"/>
                        <a:t> </a:t>
                      </a: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"string"</a:t>
                      </a:r>
                      <a:r>
                        <a:rPr lang="en-US" altLang="zh-CN" sz="1100" dirty="0" smtClean="0">
                          <a:effectLst/>
                        </a:rPr>
                        <a:t>,</a:t>
                      </a:r>
                      <a:r>
                        <a:rPr lang="en-US" altLang="zh-CN" sz="1100" dirty="0" smtClean="0"/>
                        <a:t> </a:t>
                      </a:r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"address"</a:t>
                      </a:r>
                      <a:r>
                        <a:rPr lang="en-US" altLang="zh-CN" sz="1100" dirty="0" smtClean="0">
                          <a:effectLst/>
                        </a:rPr>
                        <a:t>:</a:t>
                      </a:r>
                      <a:r>
                        <a:rPr lang="en-US" altLang="zh-CN" sz="1100" dirty="0" smtClean="0"/>
                        <a:t> </a:t>
                      </a: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"string"</a:t>
                      </a:r>
                      <a:r>
                        <a:rPr lang="en-US" altLang="zh-CN" sz="1100" dirty="0" smtClean="0">
                          <a:effectLst/>
                        </a:rPr>
                        <a:t>,</a:t>
                      </a:r>
                      <a:r>
                        <a:rPr lang="en-US" altLang="zh-CN" sz="1100" dirty="0" smtClean="0"/>
                        <a:t> </a:t>
                      </a:r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"architecture"</a:t>
                      </a:r>
                      <a:r>
                        <a:rPr lang="en-US" altLang="zh-CN" sz="1100" dirty="0" smtClean="0">
                          <a:effectLst/>
                        </a:rPr>
                        <a:t>:</a:t>
                      </a:r>
                      <a:r>
                        <a:rPr lang="en-US" altLang="zh-CN" sz="1100" dirty="0" smtClean="0"/>
                        <a:t> </a:t>
                      </a: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"string"</a:t>
                      </a:r>
                      <a:r>
                        <a:rPr lang="en-US" altLang="zh-CN" sz="1100" dirty="0" smtClean="0">
                          <a:effectLst/>
                        </a:rPr>
                        <a:t>,</a:t>
                      </a:r>
                      <a:r>
                        <a:rPr lang="en-US" altLang="zh-CN" sz="1100" dirty="0" smtClean="0"/>
                        <a:t> </a:t>
                      </a:r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"status"</a:t>
                      </a:r>
                      <a:r>
                        <a:rPr lang="en-US" altLang="zh-CN" sz="1100" dirty="0" smtClean="0">
                          <a:effectLst/>
                        </a:rPr>
                        <a:t>:</a:t>
                      </a:r>
                      <a:r>
                        <a:rPr lang="en-US" altLang="zh-CN" sz="1100" dirty="0" smtClean="0"/>
                        <a:t> </a:t>
                      </a: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"NORMAL"</a:t>
                      </a:r>
                      <a:r>
                        <a:rPr lang="en-US" altLang="zh-CN" sz="1100" dirty="0" smtClean="0">
                          <a:effectLst/>
                        </a:rPr>
                        <a:t>,</a:t>
                      </a:r>
                      <a:r>
                        <a:rPr lang="en-US" altLang="zh-CN" sz="1100" dirty="0" smtClean="0"/>
                        <a:t> </a:t>
                      </a:r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"</a:t>
                      </a:r>
                      <a:r>
                        <a:rPr lang="en-US" altLang="zh-CN" sz="11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ip</a:t>
                      </a: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altLang="zh-CN" sz="1100" dirty="0" smtClean="0">
                          <a:effectLst/>
                        </a:rPr>
                        <a:t>:</a:t>
                      </a:r>
                      <a:r>
                        <a:rPr lang="en-US" altLang="zh-CN" sz="1100" dirty="0" smtClean="0"/>
                        <a:t> </a:t>
                      </a: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"string"</a:t>
                      </a:r>
                      <a:r>
                        <a:rPr lang="en-US" altLang="zh-CN" sz="1100" dirty="0" smtClean="0">
                          <a:effectLst/>
                        </a:rPr>
                        <a:t>,</a:t>
                      </a:r>
                      <a:r>
                        <a:rPr lang="en-US" altLang="zh-CN" sz="1100" dirty="0" smtClean="0"/>
                        <a:t> </a:t>
                      </a:r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"protocol"</a:t>
                      </a:r>
                      <a:r>
                        <a:rPr lang="en-US" altLang="zh-CN" sz="1100" dirty="0" smtClean="0">
                          <a:effectLst/>
                        </a:rPr>
                        <a:t>:</a:t>
                      </a:r>
                      <a:r>
                        <a:rPr lang="en-US" altLang="zh-CN" sz="1100" dirty="0" smtClean="0"/>
                        <a:t> </a:t>
                      </a: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"string"</a:t>
                      </a:r>
                      <a:r>
                        <a:rPr lang="en-US" altLang="zh-CN" sz="1100" dirty="0" smtClean="0">
                          <a:effectLst/>
                        </a:rPr>
                        <a:t>,</a:t>
                      </a:r>
                      <a:r>
                        <a:rPr lang="en-US" altLang="zh-CN" sz="1100" dirty="0" smtClean="0"/>
                        <a:t> </a:t>
                      </a:r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"port"</a:t>
                      </a:r>
                      <a:r>
                        <a:rPr lang="en-US" altLang="zh-CN" sz="1100" dirty="0" smtClean="0">
                          <a:effectLst/>
                        </a:rPr>
                        <a:t>:</a:t>
                      </a:r>
                      <a:r>
                        <a:rPr lang="en-US" altLang="zh-CN" sz="1100" dirty="0" smtClean="0"/>
                        <a:t> </a:t>
                      </a: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en-US" altLang="zh-CN" sz="1100" dirty="0" smtClean="0">
                          <a:effectLst/>
                        </a:rPr>
                        <a:t>,</a:t>
                      </a:r>
                      <a:r>
                        <a:rPr lang="en-US" altLang="zh-CN" sz="1100" dirty="0" smtClean="0"/>
                        <a:t> </a:t>
                      </a:r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"</a:t>
                      </a:r>
                      <a:r>
                        <a:rPr lang="en-US" altLang="zh-CN" sz="11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os</a:t>
                      </a: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altLang="zh-CN" sz="1100" dirty="0" smtClean="0">
                          <a:effectLst/>
                        </a:rPr>
                        <a:t>:</a:t>
                      </a:r>
                      <a:r>
                        <a:rPr lang="en-US" altLang="zh-CN" sz="1100" dirty="0" smtClean="0"/>
                        <a:t> </a:t>
                      </a: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"string"</a:t>
                      </a:r>
                      <a:r>
                        <a:rPr lang="en-US" altLang="zh-CN" sz="1100" dirty="0" smtClean="0">
                          <a:effectLst/>
                        </a:rPr>
                        <a:t>,</a:t>
                      </a:r>
                      <a:r>
                        <a:rPr lang="en-US" altLang="zh-CN" sz="1100" dirty="0" smtClean="0"/>
                        <a:t> </a:t>
                      </a:r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altLang="zh-CN" sz="11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portRangeMin</a:t>
                      </a: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altLang="zh-CN" sz="1100" dirty="0" smtClean="0">
                          <a:effectLst/>
                        </a:rPr>
                        <a:t>:</a:t>
                      </a:r>
                      <a:r>
                        <a:rPr lang="en-US" altLang="zh-CN" sz="1100" dirty="0" smtClean="0"/>
                        <a:t> </a:t>
                      </a: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en-US" altLang="zh-CN" sz="1100" dirty="0" smtClean="0">
                          <a:effectLst/>
                        </a:rPr>
                        <a:t>,</a:t>
                      </a:r>
                      <a:r>
                        <a:rPr lang="en-US" altLang="zh-CN" sz="1100" dirty="0" smtClean="0"/>
                        <a:t> </a:t>
                      </a:r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altLang="zh-CN" sz="11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portRangeMax</a:t>
                      </a: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altLang="zh-CN" sz="1100" dirty="0" smtClean="0">
                          <a:effectLst/>
                        </a:rPr>
                        <a:t>:</a:t>
                      </a:r>
                      <a:r>
                        <a:rPr lang="en-US" altLang="zh-CN" sz="1100" dirty="0" smtClean="0"/>
                        <a:t> </a:t>
                      </a: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en-US" altLang="zh-CN" sz="1100" dirty="0" smtClean="0"/>
                        <a:t> </a:t>
                      </a:r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 smtClean="0">
                          <a:effectLst/>
                        </a:rPr>
                        <a:t>}</a:t>
                      </a:r>
                      <a:endParaRPr kumimoji="0" lang="en-US" altLang="zh-CN" sz="1100" b="0" i="0" u="none" strike="noStrike" kern="100" cap="none" spc="0" normalizeH="0" baseline="0" noProof="0" dirty="0" smtClean="0">
                        <a:ln>
                          <a:noFill/>
                        </a:ln>
                        <a:solidFill>
                          <a:srgbClr val="1D1D1A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接口已实现，界面设计和开发</a:t>
                      </a:r>
                      <a:endParaRPr lang="en-US" altLang="zh-CN" sz="11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/>
                      <a:endParaRPr lang="en-US" altLang="zh-CN" sz="11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0210">
                <a:tc>
                  <a:txBody>
                    <a:bodyPr/>
                    <a:lstStyle/>
                    <a:p>
                      <a:pPr marL="0" marR="0" lvl="0" indent="0" algn="l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删除沙箱环境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DELETE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 smtClean="0">
                          <a:effectLst/>
                        </a:rPr>
                        <a:t>/</a:t>
                      </a:r>
                      <a:r>
                        <a:rPr lang="en-US" altLang="zh-CN" sz="1100" dirty="0" err="1" smtClean="0">
                          <a:effectLst/>
                        </a:rPr>
                        <a:t>mec</a:t>
                      </a:r>
                      <a:r>
                        <a:rPr lang="en-US" altLang="zh-CN" sz="1100" dirty="0" smtClean="0">
                          <a:effectLst/>
                        </a:rPr>
                        <a:t>/developer/v1/system/hosts</a:t>
                      </a:r>
                      <a:endParaRPr lang="en-US" altLang="zh-CN" sz="1100" kern="10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n-US" altLang="zh-CN" sz="1100" kern="100" dirty="0" smtClean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 smtClean="0">
                          <a:effectLst/>
                        </a:rPr>
                        <a:t>{</a:t>
                      </a:r>
                      <a:r>
                        <a:rPr lang="en-US" altLang="zh-CN" sz="1100" dirty="0" smtClean="0"/>
                        <a:t> </a:t>
                      </a: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altLang="zh-CN" sz="11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hostId</a:t>
                      </a: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altLang="zh-CN" sz="1100" dirty="0" smtClean="0">
                          <a:effectLst/>
                        </a:rPr>
                        <a:t>:</a:t>
                      </a:r>
                      <a:r>
                        <a:rPr lang="en-US" altLang="zh-CN" sz="1100" dirty="0" smtClean="0"/>
                        <a:t> </a:t>
                      </a: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"string"</a:t>
                      </a:r>
                      <a:r>
                        <a:rPr lang="en-US" altLang="zh-CN" sz="1100" dirty="0" smtClean="0">
                          <a:effectLst/>
                        </a:rPr>
                        <a:t>,</a:t>
                      </a:r>
                      <a:r>
                        <a:rPr lang="en-US" altLang="zh-CN" sz="1100" dirty="0" smtClean="0"/>
                        <a:t> </a:t>
                      </a:r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“</a:t>
                      </a:r>
                      <a:r>
                        <a:rPr lang="en-US" altLang="zh-CN" sz="11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userId</a:t>
                      </a: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altLang="zh-CN" sz="1100" dirty="0" smtClean="0">
                          <a:effectLst/>
                        </a:rPr>
                        <a:t>:</a:t>
                      </a:r>
                      <a:r>
                        <a:rPr lang="en-US" altLang="zh-CN" sz="1100" dirty="0" smtClean="0"/>
                        <a:t> </a:t>
                      </a: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"string"</a:t>
                      </a:r>
                      <a:endParaRPr lang="en-US" altLang="zh-CN" sz="1100" dirty="0" smtClean="0"/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 smtClean="0">
                          <a:effectLst/>
                        </a:rPr>
                        <a:t>}</a:t>
                      </a:r>
                      <a:endParaRPr kumimoji="0" lang="en-US" altLang="zh-CN" sz="1100" b="0" i="0" u="none" strike="noStrike" kern="100" cap="none" spc="0" normalizeH="0" baseline="0" noProof="0" dirty="0" smtClean="0">
                        <a:ln>
                          <a:noFill/>
                        </a:ln>
                        <a:solidFill>
                          <a:srgbClr val="1D1D1A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100" b="0" i="0" u="none" strike="noStrike" kern="100" cap="none" spc="0" normalizeH="0" baseline="0" noProof="0" dirty="0" smtClean="0">
                        <a:ln>
                          <a:noFill/>
                        </a:ln>
                        <a:solidFill>
                          <a:srgbClr val="1D1D1A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{</a:t>
                      </a:r>
                    </a:p>
                    <a:p>
                      <a:pPr algn="l"/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true</a:t>
                      </a:r>
                    </a:p>
                    <a:p>
                      <a:pPr algn="l"/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接口已实现，界面设计和开发</a:t>
                      </a:r>
                      <a:endParaRPr lang="en-US" altLang="zh-CN" sz="11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/>
                      <a:endParaRPr lang="en-US" altLang="zh-CN" sz="11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493259" y="70682"/>
            <a:ext cx="4802588" cy="468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440"/>
              </a:lnSpc>
            </a:pPr>
            <a:r>
              <a:rPr lang="zh-CN" altLang="en-US" sz="16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接口设计</a:t>
            </a:r>
            <a:r>
              <a:rPr lang="en-US" altLang="zh-CN" sz="16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: </a:t>
            </a:r>
            <a:r>
              <a:rPr lang="zh-CN" altLang="en-US" sz="16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系统管理员接口设计</a:t>
            </a:r>
            <a:endParaRPr lang="en-US" altLang="zh-CN" sz="16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276206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4747150"/>
              </p:ext>
            </p:extLst>
          </p:nvPr>
        </p:nvGraphicFramePr>
        <p:xfrm>
          <a:off x="415803" y="715218"/>
          <a:ext cx="11016492" cy="422117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112099"/>
                <a:gridCol w="802719"/>
                <a:gridCol w="1093139"/>
                <a:gridCol w="2110154"/>
                <a:gridCol w="2703006"/>
                <a:gridCol w="3195375"/>
              </a:tblGrid>
              <a:tr h="3502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接口名称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BE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Method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BE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接口</a:t>
                      </a:r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URI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BE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请求体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BE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响应体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BE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关键实现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BEE9"/>
                    </a:solidFill>
                  </a:tcPr>
                </a:tc>
              </a:tr>
              <a:tr h="350210">
                <a:tc>
                  <a:txBody>
                    <a:bodyPr/>
                    <a:lstStyle/>
                    <a:p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获取所有沙箱环境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GET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100" dirty="0" smtClean="0">
                          <a:effectLst/>
                        </a:rPr>
                        <a:t>/</a:t>
                      </a:r>
                      <a:r>
                        <a:rPr lang="en-US" altLang="zh-CN" sz="1100" dirty="0" err="1" smtClean="0">
                          <a:effectLst/>
                        </a:rPr>
                        <a:t>mec</a:t>
                      </a:r>
                      <a:r>
                        <a:rPr lang="en-US" altLang="zh-CN" sz="1100" dirty="0" smtClean="0">
                          <a:effectLst/>
                        </a:rPr>
                        <a:t>/developer/v1/system/hosts</a:t>
                      </a:r>
                      <a:endParaRPr lang="en-US" altLang="zh-CN" sz="1100" kern="100" dirty="0" smtClean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“</a:t>
                      </a:r>
                      <a:r>
                        <a:rPr kumimoji="0" lang="en-US" altLang="zh-CN" sz="1100" b="0" i="0" u="none" strike="noStrike" kern="1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userId</a:t>
                      </a:r>
                      <a:r>
                        <a:rPr kumimoji="0" lang="en-US" altLang="zh-CN" sz="11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": "string"</a:t>
                      </a:r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 smtClean="0">
                          <a:effectLst/>
                        </a:rPr>
                        <a:t>[{</a:t>
                      </a:r>
                      <a:r>
                        <a:rPr lang="en-US" altLang="zh-CN" sz="1100" dirty="0" smtClean="0"/>
                        <a:t> </a:t>
                      </a: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altLang="zh-CN" sz="11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hostId</a:t>
                      </a: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altLang="zh-CN" sz="1100" dirty="0" smtClean="0">
                          <a:effectLst/>
                        </a:rPr>
                        <a:t>:</a:t>
                      </a:r>
                      <a:r>
                        <a:rPr lang="en-US" altLang="zh-CN" sz="1100" dirty="0" smtClean="0"/>
                        <a:t> </a:t>
                      </a: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"string"</a:t>
                      </a:r>
                      <a:r>
                        <a:rPr lang="en-US" altLang="zh-CN" sz="1100" dirty="0" smtClean="0">
                          <a:effectLst/>
                        </a:rPr>
                        <a:t>,</a:t>
                      </a:r>
                      <a:r>
                        <a:rPr lang="en-US" altLang="zh-CN" sz="1100" dirty="0" smtClean="0"/>
                        <a:t> </a:t>
                      </a:r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"name"</a:t>
                      </a:r>
                      <a:r>
                        <a:rPr lang="en-US" altLang="zh-CN" sz="1100" dirty="0" smtClean="0">
                          <a:effectLst/>
                        </a:rPr>
                        <a:t>:</a:t>
                      </a:r>
                      <a:r>
                        <a:rPr lang="en-US" altLang="zh-CN" sz="1100" dirty="0" smtClean="0"/>
                        <a:t> </a:t>
                      </a: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"string"</a:t>
                      </a:r>
                      <a:r>
                        <a:rPr lang="en-US" altLang="zh-CN" sz="1100" dirty="0" smtClean="0">
                          <a:effectLst/>
                        </a:rPr>
                        <a:t>,</a:t>
                      </a:r>
                      <a:r>
                        <a:rPr lang="en-US" altLang="zh-CN" sz="1100" dirty="0" smtClean="0"/>
                        <a:t> </a:t>
                      </a:r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"address"</a:t>
                      </a:r>
                      <a:r>
                        <a:rPr lang="en-US" altLang="zh-CN" sz="1100" dirty="0" smtClean="0">
                          <a:effectLst/>
                        </a:rPr>
                        <a:t>:</a:t>
                      </a:r>
                      <a:r>
                        <a:rPr lang="en-US" altLang="zh-CN" sz="1100" dirty="0" smtClean="0"/>
                        <a:t> </a:t>
                      </a: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"string"</a:t>
                      </a:r>
                      <a:r>
                        <a:rPr lang="en-US" altLang="zh-CN" sz="1100" dirty="0" smtClean="0">
                          <a:effectLst/>
                        </a:rPr>
                        <a:t>,</a:t>
                      </a:r>
                      <a:r>
                        <a:rPr lang="en-US" altLang="zh-CN" sz="1100" dirty="0" smtClean="0"/>
                        <a:t> </a:t>
                      </a:r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"architecture"</a:t>
                      </a:r>
                      <a:r>
                        <a:rPr lang="en-US" altLang="zh-CN" sz="1100" dirty="0" smtClean="0">
                          <a:effectLst/>
                        </a:rPr>
                        <a:t>:</a:t>
                      </a:r>
                      <a:r>
                        <a:rPr lang="en-US" altLang="zh-CN" sz="1100" dirty="0" smtClean="0"/>
                        <a:t> </a:t>
                      </a: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"string"</a:t>
                      </a:r>
                      <a:r>
                        <a:rPr lang="en-US" altLang="zh-CN" sz="1100" dirty="0" smtClean="0">
                          <a:effectLst/>
                        </a:rPr>
                        <a:t>,</a:t>
                      </a:r>
                      <a:r>
                        <a:rPr lang="en-US" altLang="zh-CN" sz="1100" dirty="0" smtClean="0"/>
                        <a:t> </a:t>
                      </a:r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"status"</a:t>
                      </a:r>
                      <a:r>
                        <a:rPr lang="en-US" altLang="zh-CN" sz="1100" dirty="0" smtClean="0">
                          <a:effectLst/>
                        </a:rPr>
                        <a:t>:</a:t>
                      </a:r>
                      <a:r>
                        <a:rPr lang="en-US" altLang="zh-CN" sz="1100" dirty="0" smtClean="0"/>
                        <a:t> </a:t>
                      </a: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"NORMAL"</a:t>
                      </a:r>
                      <a:r>
                        <a:rPr lang="en-US" altLang="zh-CN" sz="1100" dirty="0" smtClean="0">
                          <a:effectLst/>
                        </a:rPr>
                        <a:t>,</a:t>
                      </a:r>
                      <a:r>
                        <a:rPr lang="en-US" altLang="zh-CN" sz="1100" dirty="0" smtClean="0"/>
                        <a:t> </a:t>
                      </a:r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"</a:t>
                      </a:r>
                      <a:r>
                        <a:rPr lang="en-US" altLang="zh-CN" sz="11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ip</a:t>
                      </a: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altLang="zh-CN" sz="1100" dirty="0" smtClean="0">
                          <a:effectLst/>
                        </a:rPr>
                        <a:t>:</a:t>
                      </a:r>
                      <a:r>
                        <a:rPr lang="en-US" altLang="zh-CN" sz="1100" dirty="0" smtClean="0"/>
                        <a:t> </a:t>
                      </a: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"string"</a:t>
                      </a:r>
                      <a:r>
                        <a:rPr lang="en-US" altLang="zh-CN" sz="1100" dirty="0" smtClean="0">
                          <a:effectLst/>
                        </a:rPr>
                        <a:t>,</a:t>
                      </a:r>
                      <a:r>
                        <a:rPr lang="en-US" altLang="zh-CN" sz="1100" dirty="0" smtClean="0"/>
                        <a:t> </a:t>
                      </a:r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"protocol"</a:t>
                      </a:r>
                      <a:r>
                        <a:rPr lang="en-US" altLang="zh-CN" sz="1100" dirty="0" smtClean="0">
                          <a:effectLst/>
                        </a:rPr>
                        <a:t>:</a:t>
                      </a:r>
                      <a:r>
                        <a:rPr lang="en-US" altLang="zh-CN" sz="1100" dirty="0" smtClean="0"/>
                        <a:t> </a:t>
                      </a: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"string"</a:t>
                      </a:r>
                      <a:r>
                        <a:rPr lang="en-US" altLang="zh-CN" sz="1100" dirty="0" smtClean="0">
                          <a:effectLst/>
                        </a:rPr>
                        <a:t>,</a:t>
                      </a:r>
                      <a:r>
                        <a:rPr lang="en-US" altLang="zh-CN" sz="1100" dirty="0" smtClean="0"/>
                        <a:t> </a:t>
                      </a:r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"port"</a:t>
                      </a:r>
                      <a:r>
                        <a:rPr lang="en-US" altLang="zh-CN" sz="1100" dirty="0" smtClean="0">
                          <a:effectLst/>
                        </a:rPr>
                        <a:t>:</a:t>
                      </a:r>
                      <a:r>
                        <a:rPr lang="en-US" altLang="zh-CN" sz="1100" dirty="0" smtClean="0"/>
                        <a:t> </a:t>
                      </a: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en-US" altLang="zh-CN" sz="1100" dirty="0" smtClean="0">
                          <a:effectLst/>
                        </a:rPr>
                        <a:t>,</a:t>
                      </a:r>
                      <a:r>
                        <a:rPr lang="en-US" altLang="zh-CN" sz="1100" dirty="0" smtClean="0"/>
                        <a:t> </a:t>
                      </a:r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"</a:t>
                      </a:r>
                      <a:r>
                        <a:rPr lang="en-US" altLang="zh-CN" sz="11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os</a:t>
                      </a: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altLang="zh-CN" sz="1100" dirty="0" smtClean="0">
                          <a:effectLst/>
                        </a:rPr>
                        <a:t>:</a:t>
                      </a:r>
                      <a:r>
                        <a:rPr lang="en-US" altLang="zh-CN" sz="1100" dirty="0" smtClean="0"/>
                        <a:t> </a:t>
                      </a: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"string"</a:t>
                      </a:r>
                      <a:r>
                        <a:rPr lang="en-US" altLang="zh-CN" sz="1100" dirty="0" smtClean="0">
                          <a:effectLst/>
                        </a:rPr>
                        <a:t>,</a:t>
                      </a:r>
                      <a:r>
                        <a:rPr lang="en-US" altLang="zh-CN" sz="1100" dirty="0" smtClean="0"/>
                        <a:t> </a:t>
                      </a:r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altLang="zh-CN" sz="11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portRangeMin</a:t>
                      </a: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altLang="zh-CN" sz="1100" dirty="0" smtClean="0">
                          <a:effectLst/>
                        </a:rPr>
                        <a:t>:</a:t>
                      </a:r>
                      <a:r>
                        <a:rPr lang="en-US" altLang="zh-CN" sz="1100" dirty="0" smtClean="0"/>
                        <a:t> </a:t>
                      </a: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en-US" altLang="zh-CN" sz="1100" dirty="0" smtClean="0">
                          <a:effectLst/>
                        </a:rPr>
                        <a:t>,</a:t>
                      </a:r>
                      <a:r>
                        <a:rPr lang="en-US" altLang="zh-CN" sz="1100" dirty="0" smtClean="0"/>
                        <a:t> </a:t>
                      </a:r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altLang="zh-CN" sz="11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portRangeMax</a:t>
                      </a: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altLang="zh-CN" sz="1100" dirty="0" smtClean="0">
                          <a:effectLst/>
                        </a:rPr>
                        <a:t>:</a:t>
                      </a:r>
                      <a:r>
                        <a:rPr lang="en-US" altLang="zh-CN" sz="1100" dirty="0" smtClean="0"/>
                        <a:t> </a:t>
                      </a: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en-US" altLang="zh-CN" sz="1100" dirty="0" smtClean="0"/>
                        <a:t> </a:t>
                      </a:r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 smtClean="0">
                          <a:effectLst/>
                        </a:rPr>
                        <a:t>}]</a:t>
                      </a:r>
                      <a:endParaRPr kumimoji="0" lang="en-US" altLang="zh-CN" sz="1100" b="0" i="0" u="none" strike="noStrike" kern="100" cap="none" spc="0" normalizeH="0" baseline="0" noProof="0" dirty="0" smtClean="0">
                        <a:ln>
                          <a:noFill/>
                        </a:ln>
                        <a:solidFill>
                          <a:srgbClr val="1D1D1A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接口已实现，界面设计和开发</a:t>
                      </a:r>
                      <a:endParaRPr lang="en-US" altLang="zh-CN" sz="11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0210">
                <a:tc>
                  <a:txBody>
                    <a:bodyPr/>
                    <a:lstStyle/>
                    <a:p>
                      <a:pPr marL="0" marR="0" lvl="0" indent="0" algn="l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沙箱环境操作日志接口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GET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 smtClean="0">
                          <a:effectLst/>
                        </a:rPr>
                        <a:t>/</a:t>
                      </a:r>
                      <a:r>
                        <a:rPr lang="en-US" altLang="zh-CN" sz="1100" dirty="0" err="1" smtClean="0">
                          <a:effectLst/>
                        </a:rPr>
                        <a:t>mec</a:t>
                      </a:r>
                      <a:r>
                        <a:rPr lang="en-US" altLang="zh-CN" sz="1100" dirty="0" smtClean="0">
                          <a:effectLst/>
                        </a:rPr>
                        <a:t>/developer/v1/system/hosts/logs</a:t>
                      </a:r>
                      <a:endParaRPr lang="en-US" altLang="zh-CN" sz="1100" kern="10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n-US" altLang="zh-CN" sz="1100" kern="100" dirty="0" smtClean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“</a:t>
                      </a:r>
                      <a:r>
                        <a:rPr kumimoji="0" lang="en-US" altLang="zh-CN" sz="1000" b="0" i="0" u="none" strike="noStrike" kern="1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userId</a:t>
                      </a:r>
                      <a:r>
                        <a:rPr kumimoji="0" lang="en-US" altLang="zh-CN" sz="10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": "string“</a:t>
                      </a:r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000" b="0" i="0" u="none" strike="noStrike" kern="100" cap="none" spc="0" normalizeH="0" baseline="0" noProof="0" dirty="0" smtClean="0">
                        <a:ln>
                          <a:noFill/>
                        </a:ln>
                        <a:solidFill>
                          <a:srgbClr val="1D1D1A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 smtClean="0">
                          <a:effectLst/>
                        </a:rPr>
                        <a:t>{</a:t>
                      </a:r>
                      <a:r>
                        <a:rPr lang="en-US" altLang="zh-CN" sz="1100" dirty="0" smtClean="0"/>
                        <a:t> </a:t>
                      </a:r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 smtClean="0"/>
                        <a:t> </a:t>
                      </a: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“</a:t>
                      </a:r>
                      <a:r>
                        <a:rPr lang="en-US" altLang="zh-CN" sz="11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logId</a:t>
                      </a: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altLang="zh-CN" sz="1100" dirty="0" smtClean="0">
                          <a:effectLst/>
                        </a:rPr>
                        <a:t>:</a:t>
                      </a:r>
                      <a:r>
                        <a:rPr lang="en-US" altLang="zh-CN" sz="1100" dirty="0" smtClean="0"/>
                        <a:t> </a:t>
                      </a: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"string"</a:t>
                      </a:r>
                      <a:r>
                        <a:rPr lang="en-US" altLang="zh-CN" sz="1100" dirty="0" smtClean="0">
                          <a:effectLst/>
                        </a:rPr>
                        <a:t>,</a:t>
                      </a:r>
                      <a:r>
                        <a:rPr lang="en-US" altLang="zh-CN" sz="1100" dirty="0" smtClean="0"/>
                        <a:t> </a:t>
                      </a:r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“</a:t>
                      </a:r>
                      <a:r>
                        <a:rPr lang="en-US" altLang="zh-CN" sz="11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hostName</a:t>
                      </a: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altLang="zh-CN" sz="1100" dirty="0" smtClean="0">
                          <a:effectLst/>
                        </a:rPr>
                        <a:t>:</a:t>
                      </a:r>
                      <a:r>
                        <a:rPr lang="en-US" altLang="zh-CN" sz="1100" dirty="0" smtClean="0"/>
                        <a:t> </a:t>
                      </a: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"string"</a:t>
                      </a:r>
                      <a:r>
                        <a:rPr lang="en-US" altLang="zh-CN" sz="1100" dirty="0" smtClean="0">
                          <a:effectLst/>
                        </a:rPr>
                        <a:t>,</a:t>
                      </a:r>
                      <a:r>
                        <a:rPr lang="en-US" altLang="zh-CN" sz="1100" dirty="0" smtClean="0"/>
                        <a:t> </a:t>
                      </a:r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“</a:t>
                      </a:r>
                      <a:r>
                        <a:rPr lang="en-US" altLang="zh-CN" sz="11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hostIp</a:t>
                      </a: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altLang="zh-CN" sz="1100" dirty="0" smtClean="0">
                          <a:effectLst/>
                        </a:rPr>
                        <a:t>:</a:t>
                      </a:r>
                      <a:r>
                        <a:rPr lang="en-US" altLang="zh-CN" sz="1100" dirty="0" smtClean="0"/>
                        <a:t> </a:t>
                      </a: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"string"</a:t>
                      </a:r>
                      <a:r>
                        <a:rPr lang="en-US" altLang="zh-CN" sz="1100" dirty="0" smtClean="0">
                          <a:effectLst/>
                        </a:rPr>
                        <a:t>,</a:t>
                      </a:r>
                      <a:r>
                        <a:rPr lang="en-US" altLang="zh-CN" sz="1100" dirty="0" smtClean="0"/>
                        <a:t> </a:t>
                      </a:r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“</a:t>
                      </a:r>
                      <a:r>
                        <a:rPr lang="en-US" altLang="zh-CN" sz="11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userId</a:t>
                      </a: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altLang="zh-CN" sz="1100" dirty="0" smtClean="0">
                          <a:effectLst/>
                        </a:rPr>
                        <a:t>:</a:t>
                      </a:r>
                      <a:r>
                        <a:rPr lang="en-US" altLang="zh-CN" sz="1100" dirty="0" smtClean="0"/>
                        <a:t> </a:t>
                      </a: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"string"</a:t>
                      </a:r>
                      <a:r>
                        <a:rPr lang="en-US" altLang="zh-CN" sz="1100" dirty="0" smtClean="0">
                          <a:effectLst/>
                        </a:rPr>
                        <a:t>,</a:t>
                      </a:r>
                      <a:r>
                        <a:rPr lang="en-US" altLang="zh-CN" sz="1100" dirty="0" smtClean="0"/>
                        <a:t> </a:t>
                      </a:r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“</a:t>
                      </a:r>
                      <a:r>
                        <a:rPr lang="en-US" altLang="zh-CN" sz="11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projectId</a:t>
                      </a: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altLang="zh-CN" sz="1100" dirty="0" smtClean="0">
                          <a:effectLst/>
                        </a:rPr>
                        <a:t>:</a:t>
                      </a:r>
                      <a:r>
                        <a:rPr lang="en-US" altLang="zh-CN" sz="1100" dirty="0" smtClean="0"/>
                        <a:t> </a:t>
                      </a: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"string"</a:t>
                      </a:r>
                      <a:r>
                        <a:rPr lang="en-US" altLang="zh-CN" sz="1100" dirty="0" smtClean="0">
                          <a:effectLst/>
                        </a:rPr>
                        <a:t>,</a:t>
                      </a:r>
                      <a:r>
                        <a:rPr lang="en-US" altLang="zh-CN" sz="1100" dirty="0" smtClean="0"/>
                        <a:t> </a:t>
                      </a:r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 smtClean="0"/>
                        <a:t> </a:t>
                      </a: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</a:t>
                      </a:r>
                      <a:r>
                        <a:rPr lang="en-US" altLang="zh-CN" sz="11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deployTime</a:t>
                      </a: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altLang="zh-CN" sz="1100" dirty="0" smtClean="0">
                          <a:effectLst/>
                        </a:rPr>
                        <a:t>:</a:t>
                      </a:r>
                      <a:r>
                        <a:rPr lang="en-US" altLang="zh-CN" sz="1100" dirty="0" smtClean="0"/>
                        <a:t> </a:t>
                      </a: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"string"</a:t>
                      </a:r>
                      <a:r>
                        <a:rPr lang="en-US" altLang="zh-CN" sz="1100" dirty="0" smtClean="0">
                          <a:effectLst/>
                        </a:rPr>
                        <a:t>,</a:t>
                      </a:r>
                      <a:r>
                        <a:rPr lang="en-US" altLang="zh-CN" sz="1100" dirty="0" smtClean="0"/>
                        <a:t> </a:t>
                      </a:r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“</a:t>
                      </a:r>
                      <a:r>
                        <a:rPr lang="en-US" altLang="zh-CN" sz="11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deleteTime</a:t>
                      </a: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altLang="zh-CN" sz="1100" dirty="0" smtClean="0">
                          <a:effectLst/>
                        </a:rPr>
                        <a:t>:</a:t>
                      </a:r>
                      <a:r>
                        <a:rPr lang="en-US" altLang="zh-CN" sz="1100" dirty="0" smtClean="0"/>
                        <a:t> </a:t>
                      </a: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"string"</a:t>
                      </a:r>
                      <a:r>
                        <a:rPr lang="en-US" altLang="zh-CN" sz="1100" dirty="0" smtClean="0">
                          <a:effectLst/>
                        </a:rPr>
                        <a:t>,</a:t>
                      </a:r>
                      <a:r>
                        <a:rPr lang="en-US" altLang="zh-CN" sz="1100" dirty="0" smtClean="0"/>
                        <a:t> </a:t>
                      </a:r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"status"</a:t>
                      </a:r>
                      <a:r>
                        <a:rPr lang="en-US" altLang="zh-CN" sz="1100" dirty="0" smtClean="0">
                          <a:effectLst/>
                        </a:rPr>
                        <a:t>:</a:t>
                      </a:r>
                      <a:r>
                        <a:rPr lang="en-US" altLang="zh-CN" sz="1100" dirty="0" smtClean="0"/>
                        <a:t> </a:t>
                      </a: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"NORMAL“</a:t>
                      </a:r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 smtClean="0"/>
                        <a:t> </a:t>
                      </a:r>
                      <a:r>
                        <a:rPr lang="en-US" altLang="zh-CN" sz="1100" dirty="0" smtClean="0">
                          <a:effectLst/>
                        </a:rPr>
                        <a:t>}</a:t>
                      </a:r>
                      <a:r>
                        <a:rPr lang="en-US" altLang="zh-CN" sz="1100" dirty="0" smtClean="0"/>
                        <a:t> </a:t>
                      </a:r>
                      <a:endParaRPr kumimoji="0" lang="en-US" altLang="zh-CN" sz="1100" b="0" i="0" u="none" strike="noStrike" kern="100" cap="none" spc="0" normalizeH="0" baseline="0" noProof="0" dirty="0" smtClean="0">
                        <a:ln>
                          <a:noFill/>
                        </a:ln>
                        <a:solidFill>
                          <a:srgbClr val="1D1D1A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zh-CN" sz="11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40374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4936580"/>
              </p:ext>
            </p:extLst>
          </p:nvPr>
        </p:nvGraphicFramePr>
        <p:xfrm>
          <a:off x="418750" y="802167"/>
          <a:ext cx="11016492" cy="576041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112099"/>
                <a:gridCol w="802719"/>
                <a:gridCol w="1093139"/>
                <a:gridCol w="2110154"/>
                <a:gridCol w="2703006"/>
                <a:gridCol w="3195375"/>
              </a:tblGrid>
              <a:tr h="3502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接口名称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BE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Method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BE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接口</a:t>
                      </a:r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URI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BE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请求体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BE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响应体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BE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关键实现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BEE9"/>
                    </a:solidFill>
                  </a:tcPr>
                </a:tc>
              </a:tr>
              <a:tr h="350210">
                <a:tc>
                  <a:txBody>
                    <a:bodyPr/>
                    <a:lstStyle/>
                    <a:p>
                      <a:pPr marL="0" marR="0" lvl="0" indent="0" algn="l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上传平台服务能力</a:t>
                      </a:r>
                    </a:p>
                    <a:p>
                      <a:pPr marL="0" marR="0" lvl="0" indent="0" algn="l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POST</a:t>
                      </a:r>
                      <a:endParaRPr lang="zh-CN" altLang="en-US" sz="11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 smtClean="0">
                          <a:effectLst/>
                        </a:rPr>
                        <a:t>/</a:t>
                      </a:r>
                      <a:r>
                        <a:rPr lang="en-US" altLang="zh-CN" sz="1100" dirty="0" err="1" smtClean="0">
                          <a:effectLst/>
                        </a:rPr>
                        <a:t>mec</a:t>
                      </a:r>
                      <a:r>
                        <a:rPr lang="en-US" altLang="zh-CN" sz="1100" dirty="0" smtClean="0">
                          <a:effectLst/>
                        </a:rPr>
                        <a:t>/developer/v1/system/capability</a:t>
                      </a:r>
                      <a:endParaRPr lang="en-US" altLang="zh-CN" sz="1100" kern="10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n-US" altLang="zh-CN" sz="1100" kern="100" dirty="0" smtClean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smtClean="0">
                          <a:effectLst/>
                        </a:rPr>
                        <a:t>{</a:t>
                      </a:r>
                      <a:r>
                        <a:rPr lang="en-US" altLang="zh-CN" sz="1000" dirty="0" smtClean="0"/>
                        <a:t> </a:t>
                      </a:r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"</a:t>
                      </a:r>
                      <a:r>
                        <a:rPr lang="en-US" altLang="zh-CN" sz="10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groupId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altLang="zh-CN" sz="1000" dirty="0" smtClean="0">
                          <a:effectLst/>
                        </a:rPr>
                        <a:t>:</a:t>
                      </a:r>
                      <a:r>
                        <a:rPr lang="en-US" altLang="zh-CN" sz="1000" dirty="0" smtClean="0"/>
                        <a:t> 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"string"</a:t>
                      </a:r>
                      <a:r>
                        <a:rPr lang="en-US" altLang="zh-CN" sz="1000" dirty="0" smtClean="0">
                          <a:effectLst/>
                        </a:rPr>
                        <a:t>,</a:t>
                      </a:r>
                      <a:r>
                        <a:rPr lang="en-US" altLang="zh-CN" sz="1000" dirty="0" smtClean="0"/>
                        <a:t> </a:t>
                      </a:r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“</a:t>
                      </a:r>
                      <a:r>
                        <a:rPr lang="en-US" altLang="zh-CN" sz="10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one_level_name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altLang="zh-CN" sz="1000" dirty="0" smtClean="0">
                          <a:effectLst/>
                        </a:rPr>
                        <a:t>:</a:t>
                      </a:r>
                      <a:r>
                        <a:rPr lang="en-US" altLang="zh-CN" sz="1000" dirty="0" smtClean="0"/>
                        <a:t> 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"string"</a:t>
                      </a:r>
                      <a:r>
                        <a:rPr lang="en-US" altLang="zh-CN" sz="1000" dirty="0" smtClean="0">
                          <a:effectLst/>
                        </a:rPr>
                        <a:t>,</a:t>
                      </a:r>
                      <a:r>
                        <a:rPr lang="en-US" altLang="zh-CN" sz="1000" dirty="0" smtClean="0"/>
                        <a:t> </a:t>
                      </a:r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smtClean="0"/>
                        <a:t>  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</a:t>
                      </a:r>
                      <a:r>
                        <a:rPr lang="en-US" altLang="zh-CN" sz="10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two_level_name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altLang="zh-CN" sz="1000" dirty="0" smtClean="0">
                          <a:effectLst/>
                        </a:rPr>
                        <a:t>:</a:t>
                      </a:r>
                      <a:r>
                        <a:rPr lang="en-US" altLang="zh-CN" sz="1000" dirty="0" smtClean="0"/>
                        <a:t> 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"string"</a:t>
                      </a:r>
                      <a:r>
                        <a:rPr lang="en-US" altLang="zh-CN" sz="1000" dirty="0" smtClean="0">
                          <a:effectLst/>
                        </a:rPr>
                        <a:t>,</a:t>
                      </a:r>
                      <a:r>
                        <a:rPr lang="en-US" altLang="zh-CN" sz="1000" dirty="0" smtClean="0"/>
                        <a:t> </a:t>
                      </a:r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"type"</a:t>
                      </a:r>
                      <a:r>
                        <a:rPr lang="en-US" altLang="zh-CN" sz="1000" dirty="0" smtClean="0">
                          <a:effectLst/>
                        </a:rPr>
                        <a:t>:</a:t>
                      </a:r>
                      <a:r>
                        <a:rPr lang="en-US" altLang="zh-CN" sz="1000" dirty="0" smtClean="0"/>
                        <a:t> 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"OPENMEP"</a:t>
                      </a:r>
                      <a:r>
                        <a:rPr lang="en-US" altLang="zh-CN" sz="1000" dirty="0" smtClean="0">
                          <a:effectLst/>
                        </a:rPr>
                        <a:t>,</a:t>
                      </a:r>
                      <a:r>
                        <a:rPr lang="en-US" altLang="zh-CN" sz="1000" dirty="0" smtClean="0"/>
                        <a:t> </a:t>
                      </a:r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"description“: "string"</a:t>
                      </a:r>
                      <a:r>
                        <a:rPr lang="en-US" altLang="zh-CN" sz="1000" dirty="0" smtClean="0">
                          <a:effectLst/>
                        </a:rPr>
                        <a:t>,</a:t>
                      </a:r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smtClean="0">
                          <a:effectLst/>
                        </a:rPr>
                        <a:t> </a:t>
                      </a:r>
                      <a:r>
                        <a:rPr lang="en-US" altLang="zh-CN" sz="1000" dirty="0" smtClean="0"/>
                        <a:t> 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altLang="zh-CN" sz="10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capabilityDetailList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altLang="zh-CN" sz="1000" dirty="0" smtClean="0">
                          <a:effectLst/>
                        </a:rPr>
                        <a:t>:</a:t>
                      </a:r>
                      <a:r>
                        <a:rPr lang="en-US" altLang="zh-CN" sz="1000" dirty="0" smtClean="0"/>
                        <a:t> </a:t>
                      </a:r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smtClean="0">
                          <a:effectLst/>
                        </a:rPr>
                        <a:t>    [</a:t>
                      </a:r>
                      <a:r>
                        <a:rPr lang="en-US" altLang="zh-CN" sz="1000" dirty="0" smtClean="0"/>
                        <a:t> </a:t>
                      </a:r>
                      <a:r>
                        <a:rPr lang="en-US" altLang="zh-CN" sz="1000" dirty="0" smtClean="0">
                          <a:effectLst/>
                        </a:rPr>
                        <a:t>{</a:t>
                      </a:r>
                      <a:r>
                        <a:rPr lang="en-US" altLang="zh-CN" sz="1000" dirty="0" smtClean="0"/>
                        <a:t> </a:t>
                      </a:r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"</a:t>
                      </a:r>
                      <a:r>
                        <a:rPr lang="en-US" altLang="zh-CN" sz="10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detailId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altLang="zh-CN" sz="1000" dirty="0" smtClean="0">
                          <a:effectLst/>
                        </a:rPr>
                        <a:t>:</a:t>
                      </a:r>
                      <a:r>
                        <a:rPr lang="en-US" altLang="zh-CN" sz="1000" dirty="0" smtClean="0"/>
                        <a:t>  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"string"</a:t>
                      </a:r>
                      <a:r>
                        <a:rPr lang="en-US" altLang="zh-CN" sz="1000" dirty="0" smtClean="0">
                          <a:effectLst/>
                        </a:rPr>
                        <a:t>,</a:t>
                      </a:r>
                      <a:r>
                        <a:rPr lang="en-US" altLang="zh-CN" sz="1000" dirty="0" smtClean="0"/>
                        <a:t> </a:t>
                      </a:r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"</a:t>
                      </a:r>
                      <a:r>
                        <a:rPr lang="en-US" altLang="zh-CN" sz="10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groupId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altLang="zh-CN" sz="1000" dirty="0" smtClean="0">
                          <a:effectLst/>
                        </a:rPr>
                        <a:t>:</a:t>
                      </a:r>
                      <a:r>
                        <a:rPr lang="en-US" altLang="zh-CN" sz="1000" dirty="0" smtClean="0"/>
                        <a:t>  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"string"</a:t>
                      </a:r>
                      <a:r>
                        <a:rPr lang="en-US" altLang="zh-CN" sz="1000" dirty="0" smtClean="0">
                          <a:effectLst/>
                        </a:rPr>
                        <a:t>,</a:t>
                      </a:r>
                      <a:r>
                        <a:rPr lang="en-US" altLang="zh-CN" sz="1000" dirty="0" smtClean="0"/>
                        <a:t> </a:t>
                      </a:r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"service"</a:t>
                      </a:r>
                      <a:r>
                        <a:rPr lang="en-US" altLang="zh-CN" sz="1000" dirty="0" smtClean="0">
                          <a:effectLst/>
                        </a:rPr>
                        <a:t>:</a:t>
                      </a:r>
                      <a:r>
                        <a:rPr lang="en-US" altLang="zh-CN" sz="1000" dirty="0" smtClean="0"/>
                        <a:t>  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"string"</a:t>
                      </a:r>
                      <a:r>
                        <a:rPr lang="en-US" altLang="zh-CN" sz="1000" dirty="0" smtClean="0">
                          <a:effectLst/>
                        </a:rPr>
                        <a:t>,</a:t>
                      </a:r>
                      <a:r>
                        <a:rPr lang="en-US" altLang="zh-CN" sz="1000" dirty="0" smtClean="0"/>
                        <a:t> </a:t>
                      </a:r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"version"</a:t>
                      </a:r>
                      <a:r>
                        <a:rPr lang="en-US" altLang="zh-CN" sz="1000" dirty="0" smtClean="0">
                          <a:effectLst/>
                        </a:rPr>
                        <a:t>:</a:t>
                      </a:r>
                      <a:r>
                        <a:rPr lang="en-US" altLang="zh-CN" sz="1000" dirty="0" smtClean="0"/>
                        <a:t>  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"string"</a:t>
                      </a:r>
                      <a:r>
                        <a:rPr lang="en-US" altLang="zh-CN" sz="1000" dirty="0" smtClean="0">
                          <a:effectLst/>
                        </a:rPr>
                        <a:t>,</a:t>
                      </a:r>
                      <a:r>
                        <a:rPr lang="en-US" altLang="zh-CN" sz="1000" dirty="0" smtClean="0"/>
                        <a:t> </a:t>
                      </a:r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"description"</a:t>
                      </a:r>
                      <a:r>
                        <a:rPr lang="en-US" altLang="zh-CN" sz="1000" dirty="0" smtClean="0">
                          <a:effectLst/>
                        </a:rPr>
                        <a:t>: </a:t>
                      </a:r>
                      <a:r>
                        <a:rPr lang="en-US" altLang="zh-CN" sz="1000" dirty="0" smtClean="0"/>
                        <a:t> 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"string"</a:t>
                      </a:r>
                      <a:r>
                        <a:rPr lang="en-US" altLang="zh-CN" sz="1000" dirty="0" smtClean="0">
                          <a:effectLst/>
                        </a:rPr>
                        <a:t>,</a:t>
                      </a:r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smtClean="0">
                          <a:effectLst/>
                        </a:rPr>
                        <a:t>      </a:t>
                      </a:r>
                      <a:r>
                        <a:rPr lang="en-US" altLang="zh-CN" sz="1000" dirty="0" smtClean="0"/>
                        <a:t> 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"provider"</a:t>
                      </a:r>
                      <a:r>
                        <a:rPr lang="en-US" altLang="zh-CN" sz="1000" dirty="0" smtClean="0">
                          <a:effectLst/>
                        </a:rPr>
                        <a:t>:</a:t>
                      </a:r>
                      <a:r>
                        <a:rPr lang="en-US" altLang="zh-CN" sz="1000" dirty="0" smtClean="0"/>
                        <a:t> 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"string"</a:t>
                      </a:r>
                      <a:r>
                        <a:rPr lang="en-US" altLang="zh-CN" sz="1000" dirty="0" smtClean="0">
                          <a:effectLst/>
                        </a:rPr>
                        <a:t>,</a:t>
                      </a:r>
                      <a:r>
                        <a:rPr lang="en-US" altLang="zh-CN" sz="1000" dirty="0" smtClean="0"/>
                        <a:t> </a:t>
                      </a:r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"</a:t>
                      </a:r>
                      <a:r>
                        <a:rPr lang="en-US" altLang="zh-CN" sz="10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apiFileId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altLang="zh-CN" sz="1000" dirty="0" smtClean="0">
                          <a:effectLst/>
                        </a:rPr>
                        <a:t>:</a:t>
                      </a:r>
                      <a:r>
                        <a:rPr lang="en-US" altLang="zh-CN" sz="1000" dirty="0" smtClean="0"/>
                        <a:t> 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"string"</a:t>
                      </a:r>
                      <a:r>
                        <a:rPr lang="en-US" altLang="zh-CN" sz="1000" dirty="0" smtClean="0">
                          <a:effectLst/>
                        </a:rPr>
                        <a:t>,</a:t>
                      </a:r>
                      <a:r>
                        <a:rPr lang="en-US" altLang="zh-CN" sz="1000" dirty="0" smtClean="0"/>
                        <a:t> </a:t>
                      </a:r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"</a:t>
                      </a:r>
                      <a:r>
                        <a:rPr lang="en-US" altLang="zh-CN" sz="10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guideFileId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altLang="zh-CN" sz="1000" dirty="0" smtClean="0">
                          <a:effectLst/>
                        </a:rPr>
                        <a:t>:</a:t>
                      </a:r>
                      <a:r>
                        <a:rPr lang="en-US" altLang="zh-CN" sz="1000" dirty="0" smtClean="0"/>
                        <a:t> 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"string"</a:t>
                      </a:r>
                      <a:r>
                        <a:rPr lang="en-US" altLang="zh-CN" sz="1000" dirty="0" smtClean="0">
                          <a:effectLst/>
                        </a:rPr>
                        <a:t>,</a:t>
                      </a:r>
                      <a:r>
                        <a:rPr lang="en-US" altLang="zh-CN" sz="1000" dirty="0" smtClean="0"/>
                        <a:t> </a:t>
                      </a:r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"</a:t>
                      </a:r>
                      <a:r>
                        <a:rPr lang="en-US" altLang="zh-CN" sz="10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uploadTime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altLang="zh-CN" sz="1000" dirty="0" smtClean="0">
                          <a:effectLst/>
                        </a:rPr>
                        <a:t>:</a:t>
                      </a:r>
                      <a:r>
                        <a:rPr lang="en-US" altLang="zh-CN" sz="1000" dirty="0" smtClean="0"/>
                        <a:t> 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"2020-12-29T02"</a:t>
                      </a:r>
                      <a:r>
                        <a:rPr lang="en-US" altLang="zh-CN" sz="1000" dirty="0" smtClean="0">
                          <a:effectLst/>
                        </a:rPr>
                        <a:t>,</a:t>
                      </a:r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smtClean="0">
                          <a:effectLst/>
                        </a:rPr>
                        <a:t>      </a:t>
                      </a:r>
                      <a:r>
                        <a:rPr lang="en-US" altLang="zh-CN" sz="1000" dirty="0" smtClean="0"/>
                        <a:t> 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"port"</a:t>
                      </a:r>
                      <a:r>
                        <a:rPr lang="en-US" altLang="zh-CN" sz="1000" dirty="0" smtClean="0">
                          <a:effectLst/>
                        </a:rPr>
                        <a:t>:</a:t>
                      </a:r>
                      <a:r>
                        <a:rPr lang="en-US" altLang="zh-CN" sz="1000" dirty="0" smtClean="0"/>
                        <a:t> 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en-US" altLang="zh-CN" sz="1000" dirty="0" smtClean="0">
                          <a:effectLst/>
                        </a:rPr>
                        <a:t>,</a:t>
                      </a:r>
                      <a:r>
                        <a:rPr lang="en-US" altLang="zh-CN" sz="1000" dirty="0" smtClean="0"/>
                        <a:t> </a:t>
                      </a:r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"host"</a:t>
                      </a:r>
                      <a:r>
                        <a:rPr lang="en-US" altLang="zh-CN" sz="1000" dirty="0" smtClean="0">
                          <a:effectLst/>
                        </a:rPr>
                        <a:t>:</a:t>
                      </a:r>
                      <a:r>
                        <a:rPr lang="en-US" altLang="zh-CN" sz="1000" dirty="0" smtClean="0"/>
                        <a:t> 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"string"</a:t>
                      </a:r>
                      <a:r>
                        <a:rPr lang="en-US" altLang="zh-CN" sz="1000" dirty="0" smtClean="0">
                          <a:effectLst/>
                        </a:rPr>
                        <a:t>,</a:t>
                      </a:r>
                      <a:r>
                        <a:rPr lang="en-US" altLang="zh-CN" sz="1000" dirty="0" smtClean="0"/>
                        <a:t> </a:t>
                      </a:r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"protocol"</a:t>
                      </a:r>
                      <a:r>
                        <a:rPr lang="en-US" altLang="zh-CN" sz="1000" dirty="0" smtClean="0">
                          <a:effectLst/>
                        </a:rPr>
                        <a:t>:</a:t>
                      </a:r>
                      <a:r>
                        <a:rPr lang="en-US" altLang="zh-CN" sz="1000" dirty="0" smtClean="0"/>
                        <a:t> 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"string"</a:t>
                      </a:r>
                      <a:r>
                        <a:rPr lang="en-US" altLang="zh-CN" sz="1000" dirty="0" smtClean="0">
                          <a:effectLst/>
                        </a:rPr>
                        <a:t>,</a:t>
                      </a:r>
                      <a:r>
                        <a:rPr lang="en-US" altLang="zh-CN" sz="1000" dirty="0" smtClean="0"/>
                        <a:t> </a:t>
                      </a:r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"</a:t>
                      </a:r>
                      <a:r>
                        <a:rPr lang="en-US" altLang="zh-CN" sz="10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appId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altLang="zh-CN" sz="1000" dirty="0" smtClean="0">
                          <a:effectLst/>
                        </a:rPr>
                        <a:t>:</a:t>
                      </a:r>
                      <a:r>
                        <a:rPr lang="en-US" altLang="zh-CN" sz="1000" dirty="0" smtClean="0"/>
                        <a:t> 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"string"</a:t>
                      </a:r>
                      <a:r>
                        <a:rPr lang="en-US" altLang="zh-CN" sz="1000" dirty="0" smtClean="0">
                          <a:effectLst/>
                        </a:rPr>
                        <a:t>,</a:t>
                      </a:r>
                      <a:r>
                        <a:rPr lang="en-US" altLang="zh-CN" sz="1000" dirty="0" smtClean="0"/>
                        <a:t> </a:t>
                      </a:r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"</a:t>
                      </a:r>
                      <a:r>
                        <a:rPr lang="en-US" altLang="zh-CN" sz="10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packageId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altLang="zh-CN" sz="1000" dirty="0" smtClean="0">
                          <a:effectLst/>
                        </a:rPr>
                        <a:t>:</a:t>
                      </a:r>
                      <a:r>
                        <a:rPr lang="en-US" altLang="zh-CN" sz="1000" dirty="0" smtClean="0"/>
                        <a:t> 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"string"</a:t>
                      </a:r>
                      <a:r>
                        <a:rPr lang="en-US" altLang="zh-CN" sz="1000" dirty="0" smtClean="0">
                          <a:effectLst/>
                        </a:rPr>
                        <a:t>,</a:t>
                      </a:r>
                      <a:r>
                        <a:rPr lang="en-US" altLang="zh-CN" sz="1000" dirty="0" smtClean="0"/>
                        <a:t> </a:t>
                      </a:r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"</a:t>
                      </a:r>
                      <a:r>
                        <a:rPr lang="en-US" altLang="zh-CN" sz="10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userId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altLang="zh-CN" sz="1000" dirty="0" smtClean="0">
                          <a:effectLst/>
                        </a:rPr>
                        <a:t>:</a:t>
                      </a:r>
                      <a:r>
                        <a:rPr lang="en-US" altLang="zh-CN" sz="1000" dirty="0" smtClean="0"/>
                        <a:t> 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"string"</a:t>
                      </a:r>
                      <a:r>
                        <a:rPr lang="en-US" altLang="zh-CN" sz="1000" dirty="0" smtClean="0">
                          <a:effectLst/>
                        </a:rPr>
                        <a:t>}</a:t>
                      </a:r>
                      <a:r>
                        <a:rPr lang="en-US" altLang="zh-CN" sz="1000" dirty="0" smtClean="0"/>
                        <a:t> </a:t>
                      </a:r>
                      <a:r>
                        <a:rPr lang="en-US" altLang="zh-CN" sz="1000" dirty="0" smtClean="0">
                          <a:effectLst/>
                        </a:rPr>
                        <a:t>]</a:t>
                      </a:r>
                      <a:r>
                        <a:rPr lang="en-US" altLang="zh-CN" sz="1000" dirty="0" smtClean="0"/>
                        <a:t> </a:t>
                      </a:r>
                      <a:r>
                        <a:rPr lang="en-US" altLang="zh-CN" sz="1000" dirty="0" smtClean="0">
                          <a:effectLst/>
                        </a:rPr>
                        <a:t>}</a:t>
                      </a:r>
                      <a:endParaRPr kumimoji="0" lang="en-US" altLang="zh-CN" sz="1000" b="0" i="0" u="none" strike="noStrike" kern="100" cap="none" spc="0" normalizeH="0" baseline="0" noProof="0" dirty="0" smtClean="0">
                        <a:ln>
                          <a:noFill/>
                        </a:ln>
                        <a:solidFill>
                          <a:srgbClr val="1D1D1A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000" b="0" i="0" u="none" strike="noStrike" kern="100" cap="none" spc="0" normalizeH="0" baseline="0" noProof="0" dirty="0" smtClean="0">
                        <a:ln>
                          <a:noFill/>
                        </a:ln>
                        <a:solidFill>
                          <a:srgbClr val="1D1D1A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 smtClean="0">
                          <a:effectLst/>
                        </a:rPr>
                        <a:t>{</a:t>
                      </a:r>
                      <a:r>
                        <a:rPr lang="en-US" altLang="zh-CN" sz="1100" dirty="0" smtClean="0"/>
                        <a:t> </a:t>
                      </a:r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"</a:t>
                      </a:r>
                      <a:r>
                        <a:rPr lang="en-US" altLang="zh-CN" sz="11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groupId</a:t>
                      </a: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altLang="zh-CN" sz="1100" dirty="0" smtClean="0">
                          <a:effectLst/>
                        </a:rPr>
                        <a:t>:</a:t>
                      </a:r>
                      <a:r>
                        <a:rPr lang="en-US" altLang="zh-CN" sz="1100" dirty="0" smtClean="0"/>
                        <a:t> </a:t>
                      </a: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"string"</a:t>
                      </a:r>
                      <a:r>
                        <a:rPr lang="en-US" altLang="zh-CN" sz="1100" dirty="0" smtClean="0">
                          <a:effectLst/>
                        </a:rPr>
                        <a:t>,</a:t>
                      </a:r>
                      <a:r>
                        <a:rPr lang="en-US" altLang="zh-CN" sz="1100" dirty="0" smtClean="0"/>
                        <a:t> </a:t>
                      </a:r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“</a:t>
                      </a:r>
                      <a:r>
                        <a:rPr lang="en-US" altLang="zh-CN" sz="11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one_level_name</a:t>
                      </a: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altLang="zh-CN" sz="1100" dirty="0" smtClean="0">
                          <a:effectLst/>
                        </a:rPr>
                        <a:t>:</a:t>
                      </a:r>
                      <a:r>
                        <a:rPr lang="en-US" altLang="zh-CN" sz="1100" dirty="0" smtClean="0"/>
                        <a:t> </a:t>
                      </a: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"string"</a:t>
                      </a:r>
                      <a:r>
                        <a:rPr lang="en-US" altLang="zh-CN" sz="1100" dirty="0" smtClean="0">
                          <a:effectLst/>
                        </a:rPr>
                        <a:t>,</a:t>
                      </a:r>
                      <a:r>
                        <a:rPr lang="en-US" altLang="zh-CN" sz="1100" dirty="0" smtClean="0"/>
                        <a:t> </a:t>
                      </a:r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 smtClean="0"/>
                        <a:t>  </a:t>
                      </a: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</a:t>
                      </a:r>
                      <a:r>
                        <a:rPr lang="en-US" altLang="zh-CN" sz="11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two_level_name</a:t>
                      </a: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altLang="zh-CN" sz="1100" dirty="0" smtClean="0">
                          <a:effectLst/>
                        </a:rPr>
                        <a:t>:</a:t>
                      </a:r>
                      <a:r>
                        <a:rPr lang="en-US" altLang="zh-CN" sz="1100" dirty="0" smtClean="0"/>
                        <a:t> </a:t>
                      </a: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"string"</a:t>
                      </a:r>
                      <a:r>
                        <a:rPr lang="en-US" altLang="zh-CN" sz="1100" dirty="0" smtClean="0">
                          <a:effectLst/>
                        </a:rPr>
                        <a:t>,</a:t>
                      </a:r>
                      <a:r>
                        <a:rPr lang="en-US" altLang="zh-CN" sz="1100" dirty="0" smtClean="0"/>
                        <a:t> </a:t>
                      </a:r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"type"</a:t>
                      </a:r>
                      <a:r>
                        <a:rPr lang="en-US" altLang="zh-CN" sz="1100" dirty="0" smtClean="0">
                          <a:effectLst/>
                        </a:rPr>
                        <a:t>:</a:t>
                      </a:r>
                      <a:r>
                        <a:rPr lang="en-US" altLang="zh-CN" sz="1100" dirty="0" smtClean="0"/>
                        <a:t> </a:t>
                      </a: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"OPENMEP"</a:t>
                      </a:r>
                      <a:r>
                        <a:rPr lang="en-US" altLang="zh-CN" sz="1100" dirty="0" smtClean="0">
                          <a:effectLst/>
                        </a:rPr>
                        <a:t>,</a:t>
                      </a:r>
                      <a:r>
                        <a:rPr lang="en-US" altLang="zh-CN" sz="1100" dirty="0" smtClean="0"/>
                        <a:t> </a:t>
                      </a:r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"description“: "string"</a:t>
                      </a:r>
                      <a:r>
                        <a:rPr lang="en-US" altLang="zh-CN" sz="1100" dirty="0" smtClean="0">
                          <a:effectLst/>
                        </a:rPr>
                        <a:t>,</a:t>
                      </a:r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 smtClean="0">
                          <a:effectLst/>
                        </a:rPr>
                        <a:t> </a:t>
                      </a:r>
                      <a:r>
                        <a:rPr lang="en-US" altLang="zh-CN" sz="1100" dirty="0" smtClean="0"/>
                        <a:t> </a:t>
                      </a: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altLang="zh-CN" sz="11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capabilityDetailList</a:t>
                      </a: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altLang="zh-CN" sz="1100" dirty="0" smtClean="0">
                          <a:effectLst/>
                        </a:rPr>
                        <a:t>:</a:t>
                      </a:r>
                      <a:r>
                        <a:rPr lang="en-US" altLang="zh-CN" sz="1100" dirty="0" smtClean="0"/>
                        <a:t> </a:t>
                      </a:r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 smtClean="0">
                          <a:effectLst/>
                        </a:rPr>
                        <a:t>    [</a:t>
                      </a:r>
                      <a:r>
                        <a:rPr lang="en-US" altLang="zh-CN" sz="1100" dirty="0" smtClean="0"/>
                        <a:t> </a:t>
                      </a:r>
                      <a:r>
                        <a:rPr lang="en-US" altLang="zh-CN" sz="1100" dirty="0" smtClean="0">
                          <a:effectLst/>
                        </a:rPr>
                        <a:t>{</a:t>
                      </a:r>
                      <a:r>
                        <a:rPr lang="en-US" altLang="zh-CN" sz="1100" dirty="0" smtClean="0"/>
                        <a:t> </a:t>
                      </a:r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"</a:t>
                      </a:r>
                      <a:r>
                        <a:rPr lang="en-US" altLang="zh-CN" sz="11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detailId</a:t>
                      </a: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altLang="zh-CN" sz="1100" dirty="0" smtClean="0">
                          <a:effectLst/>
                        </a:rPr>
                        <a:t>:</a:t>
                      </a:r>
                      <a:r>
                        <a:rPr lang="en-US" altLang="zh-CN" sz="1100" dirty="0" smtClean="0"/>
                        <a:t>  </a:t>
                      </a: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"string"</a:t>
                      </a:r>
                      <a:r>
                        <a:rPr lang="en-US" altLang="zh-CN" sz="1100" dirty="0" smtClean="0">
                          <a:effectLst/>
                        </a:rPr>
                        <a:t>,</a:t>
                      </a:r>
                      <a:r>
                        <a:rPr lang="en-US" altLang="zh-CN" sz="1100" dirty="0" smtClean="0"/>
                        <a:t> </a:t>
                      </a:r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"</a:t>
                      </a:r>
                      <a:r>
                        <a:rPr lang="en-US" altLang="zh-CN" sz="11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groupId</a:t>
                      </a: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altLang="zh-CN" sz="1100" dirty="0" smtClean="0">
                          <a:effectLst/>
                        </a:rPr>
                        <a:t>:</a:t>
                      </a:r>
                      <a:r>
                        <a:rPr lang="en-US" altLang="zh-CN" sz="1100" dirty="0" smtClean="0"/>
                        <a:t>  </a:t>
                      </a: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"string"</a:t>
                      </a:r>
                      <a:r>
                        <a:rPr lang="en-US" altLang="zh-CN" sz="1100" dirty="0" smtClean="0">
                          <a:effectLst/>
                        </a:rPr>
                        <a:t>,</a:t>
                      </a:r>
                      <a:r>
                        <a:rPr lang="en-US" altLang="zh-CN" sz="1100" dirty="0" smtClean="0"/>
                        <a:t> </a:t>
                      </a:r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"service"</a:t>
                      </a:r>
                      <a:r>
                        <a:rPr lang="en-US" altLang="zh-CN" sz="1100" dirty="0" smtClean="0">
                          <a:effectLst/>
                        </a:rPr>
                        <a:t>:</a:t>
                      </a:r>
                      <a:r>
                        <a:rPr lang="en-US" altLang="zh-CN" sz="1100" dirty="0" smtClean="0"/>
                        <a:t>  </a:t>
                      </a: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"string"</a:t>
                      </a:r>
                      <a:r>
                        <a:rPr lang="en-US" altLang="zh-CN" sz="1100" dirty="0" smtClean="0">
                          <a:effectLst/>
                        </a:rPr>
                        <a:t>,</a:t>
                      </a:r>
                      <a:r>
                        <a:rPr lang="en-US" altLang="zh-CN" sz="1100" dirty="0" smtClean="0"/>
                        <a:t> </a:t>
                      </a:r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"version"</a:t>
                      </a:r>
                      <a:r>
                        <a:rPr lang="en-US" altLang="zh-CN" sz="1100" dirty="0" smtClean="0">
                          <a:effectLst/>
                        </a:rPr>
                        <a:t>:</a:t>
                      </a:r>
                      <a:r>
                        <a:rPr lang="en-US" altLang="zh-CN" sz="1100" dirty="0" smtClean="0"/>
                        <a:t>  </a:t>
                      </a: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"string"</a:t>
                      </a:r>
                      <a:r>
                        <a:rPr lang="en-US" altLang="zh-CN" sz="1100" dirty="0" smtClean="0">
                          <a:effectLst/>
                        </a:rPr>
                        <a:t>,</a:t>
                      </a:r>
                      <a:r>
                        <a:rPr lang="en-US" altLang="zh-CN" sz="1100" dirty="0" smtClean="0"/>
                        <a:t> </a:t>
                      </a:r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"description"</a:t>
                      </a:r>
                      <a:r>
                        <a:rPr lang="en-US" altLang="zh-CN" sz="1100" dirty="0" smtClean="0">
                          <a:effectLst/>
                        </a:rPr>
                        <a:t>: </a:t>
                      </a:r>
                      <a:r>
                        <a:rPr lang="en-US" altLang="zh-CN" sz="1100" dirty="0" smtClean="0"/>
                        <a:t> </a:t>
                      </a: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"string"</a:t>
                      </a:r>
                      <a:r>
                        <a:rPr lang="en-US" altLang="zh-CN" sz="1100" dirty="0" smtClean="0">
                          <a:effectLst/>
                        </a:rPr>
                        <a:t>,</a:t>
                      </a:r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 smtClean="0">
                          <a:effectLst/>
                        </a:rPr>
                        <a:t>      </a:t>
                      </a:r>
                      <a:r>
                        <a:rPr lang="en-US" altLang="zh-CN" sz="1100" dirty="0" smtClean="0"/>
                        <a:t> </a:t>
                      </a: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"provider"</a:t>
                      </a:r>
                      <a:r>
                        <a:rPr lang="en-US" altLang="zh-CN" sz="1100" dirty="0" smtClean="0">
                          <a:effectLst/>
                        </a:rPr>
                        <a:t>:</a:t>
                      </a:r>
                      <a:r>
                        <a:rPr lang="en-US" altLang="zh-CN" sz="1100" dirty="0" smtClean="0"/>
                        <a:t> </a:t>
                      </a: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"string"</a:t>
                      </a:r>
                      <a:r>
                        <a:rPr lang="en-US" altLang="zh-CN" sz="1100" dirty="0" smtClean="0">
                          <a:effectLst/>
                        </a:rPr>
                        <a:t>,</a:t>
                      </a:r>
                      <a:r>
                        <a:rPr lang="en-US" altLang="zh-CN" sz="1100" dirty="0" smtClean="0"/>
                        <a:t> </a:t>
                      </a:r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"</a:t>
                      </a:r>
                      <a:r>
                        <a:rPr lang="en-US" altLang="zh-CN" sz="11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apiFileId</a:t>
                      </a: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altLang="zh-CN" sz="1100" dirty="0" smtClean="0">
                          <a:effectLst/>
                        </a:rPr>
                        <a:t>:</a:t>
                      </a:r>
                      <a:r>
                        <a:rPr lang="en-US" altLang="zh-CN" sz="1100" dirty="0" smtClean="0"/>
                        <a:t> </a:t>
                      </a: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"string"</a:t>
                      </a:r>
                      <a:r>
                        <a:rPr lang="en-US" altLang="zh-CN" sz="1100" dirty="0" smtClean="0">
                          <a:effectLst/>
                        </a:rPr>
                        <a:t>,</a:t>
                      </a:r>
                      <a:r>
                        <a:rPr lang="en-US" altLang="zh-CN" sz="1100" dirty="0" smtClean="0"/>
                        <a:t> </a:t>
                      </a:r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"</a:t>
                      </a:r>
                      <a:r>
                        <a:rPr lang="en-US" altLang="zh-CN" sz="11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guideFileId</a:t>
                      </a: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altLang="zh-CN" sz="1100" dirty="0" smtClean="0">
                          <a:effectLst/>
                        </a:rPr>
                        <a:t>:</a:t>
                      </a:r>
                      <a:r>
                        <a:rPr lang="en-US" altLang="zh-CN" sz="1100" dirty="0" smtClean="0"/>
                        <a:t> </a:t>
                      </a: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"string"</a:t>
                      </a:r>
                      <a:r>
                        <a:rPr lang="en-US" altLang="zh-CN" sz="1100" dirty="0" smtClean="0">
                          <a:effectLst/>
                        </a:rPr>
                        <a:t>,</a:t>
                      </a:r>
                      <a:r>
                        <a:rPr lang="en-US" altLang="zh-CN" sz="1100" dirty="0" smtClean="0"/>
                        <a:t> </a:t>
                      </a:r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"</a:t>
                      </a:r>
                      <a:r>
                        <a:rPr lang="en-US" altLang="zh-CN" sz="11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uploadTime</a:t>
                      </a: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altLang="zh-CN" sz="1100" dirty="0" smtClean="0">
                          <a:effectLst/>
                        </a:rPr>
                        <a:t>:</a:t>
                      </a:r>
                      <a:r>
                        <a:rPr lang="en-US" altLang="zh-CN" sz="1100" dirty="0" smtClean="0"/>
                        <a:t> </a:t>
                      </a: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"2020-12-29T02"</a:t>
                      </a:r>
                      <a:r>
                        <a:rPr lang="en-US" altLang="zh-CN" sz="1100" dirty="0" smtClean="0">
                          <a:effectLst/>
                        </a:rPr>
                        <a:t>,</a:t>
                      </a:r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 smtClean="0">
                          <a:effectLst/>
                        </a:rPr>
                        <a:t>      </a:t>
                      </a:r>
                      <a:r>
                        <a:rPr lang="en-US" altLang="zh-CN" sz="1100" dirty="0" smtClean="0"/>
                        <a:t> </a:t>
                      </a: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"port"</a:t>
                      </a:r>
                      <a:r>
                        <a:rPr lang="en-US" altLang="zh-CN" sz="1100" dirty="0" smtClean="0">
                          <a:effectLst/>
                        </a:rPr>
                        <a:t>:</a:t>
                      </a:r>
                      <a:r>
                        <a:rPr lang="en-US" altLang="zh-CN" sz="1100" dirty="0" smtClean="0"/>
                        <a:t> </a:t>
                      </a: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en-US" altLang="zh-CN" sz="1100" dirty="0" smtClean="0">
                          <a:effectLst/>
                        </a:rPr>
                        <a:t>,</a:t>
                      </a:r>
                      <a:r>
                        <a:rPr lang="en-US" altLang="zh-CN" sz="1100" dirty="0" smtClean="0"/>
                        <a:t> </a:t>
                      </a:r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"host"</a:t>
                      </a:r>
                      <a:r>
                        <a:rPr lang="en-US" altLang="zh-CN" sz="1100" dirty="0" smtClean="0">
                          <a:effectLst/>
                        </a:rPr>
                        <a:t>:</a:t>
                      </a:r>
                      <a:r>
                        <a:rPr lang="en-US" altLang="zh-CN" sz="1100" dirty="0" smtClean="0"/>
                        <a:t> </a:t>
                      </a: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"string"</a:t>
                      </a:r>
                      <a:r>
                        <a:rPr lang="en-US" altLang="zh-CN" sz="1100" dirty="0" smtClean="0">
                          <a:effectLst/>
                        </a:rPr>
                        <a:t>,</a:t>
                      </a:r>
                      <a:r>
                        <a:rPr lang="en-US" altLang="zh-CN" sz="1100" dirty="0" smtClean="0"/>
                        <a:t> </a:t>
                      </a:r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"protocol"</a:t>
                      </a:r>
                      <a:r>
                        <a:rPr lang="en-US" altLang="zh-CN" sz="1100" dirty="0" smtClean="0">
                          <a:effectLst/>
                        </a:rPr>
                        <a:t>:</a:t>
                      </a:r>
                      <a:r>
                        <a:rPr lang="en-US" altLang="zh-CN" sz="1100" dirty="0" smtClean="0"/>
                        <a:t> </a:t>
                      </a: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"string"</a:t>
                      </a:r>
                      <a:r>
                        <a:rPr lang="en-US" altLang="zh-CN" sz="1100" dirty="0" smtClean="0">
                          <a:effectLst/>
                        </a:rPr>
                        <a:t>,</a:t>
                      </a:r>
                      <a:r>
                        <a:rPr lang="en-US" altLang="zh-CN" sz="1100" dirty="0" smtClean="0"/>
                        <a:t> </a:t>
                      </a:r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"</a:t>
                      </a:r>
                      <a:r>
                        <a:rPr lang="en-US" altLang="zh-CN" sz="11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appId</a:t>
                      </a: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altLang="zh-CN" sz="1100" dirty="0" smtClean="0">
                          <a:effectLst/>
                        </a:rPr>
                        <a:t>:</a:t>
                      </a:r>
                      <a:r>
                        <a:rPr lang="en-US" altLang="zh-CN" sz="1100" dirty="0" smtClean="0"/>
                        <a:t> </a:t>
                      </a: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"string"</a:t>
                      </a:r>
                      <a:r>
                        <a:rPr lang="en-US" altLang="zh-CN" sz="1100" dirty="0" smtClean="0">
                          <a:effectLst/>
                        </a:rPr>
                        <a:t>,</a:t>
                      </a:r>
                      <a:r>
                        <a:rPr lang="en-US" altLang="zh-CN" sz="1100" dirty="0" smtClean="0"/>
                        <a:t> </a:t>
                      </a:r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"</a:t>
                      </a:r>
                      <a:r>
                        <a:rPr lang="en-US" altLang="zh-CN" sz="11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packageId</a:t>
                      </a: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altLang="zh-CN" sz="1100" dirty="0" smtClean="0">
                          <a:effectLst/>
                        </a:rPr>
                        <a:t>:</a:t>
                      </a:r>
                      <a:r>
                        <a:rPr lang="en-US" altLang="zh-CN" sz="1100" dirty="0" smtClean="0"/>
                        <a:t> </a:t>
                      </a: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"string"</a:t>
                      </a:r>
                      <a:r>
                        <a:rPr lang="en-US" altLang="zh-CN" sz="1100" dirty="0" smtClean="0">
                          <a:effectLst/>
                        </a:rPr>
                        <a:t>,</a:t>
                      </a:r>
                      <a:r>
                        <a:rPr lang="en-US" altLang="zh-CN" sz="1100" dirty="0" smtClean="0"/>
                        <a:t> </a:t>
                      </a:r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"</a:t>
                      </a:r>
                      <a:r>
                        <a:rPr lang="en-US" altLang="zh-CN" sz="11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userId</a:t>
                      </a: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altLang="zh-CN" sz="1100" dirty="0" smtClean="0">
                          <a:effectLst/>
                        </a:rPr>
                        <a:t>:</a:t>
                      </a:r>
                      <a:r>
                        <a:rPr lang="en-US" altLang="zh-CN" sz="1100" dirty="0" smtClean="0"/>
                        <a:t> </a:t>
                      </a: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"string"</a:t>
                      </a:r>
                      <a:r>
                        <a:rPr lang="en-US" altLang="zh-CN" sz="1100" dirty="0" smtClean="0">
                          <a:effectLst/>
                        </a:rPr>
                        <a:t>}</a:t>
                      </a:r>
                      <a:r>
                        <a:rPr lang="en-US" altLang="zh-CN" sz="1100" dirty="0" smtClean="0"/>
                        <a:t> </a:t>
                      </a:r>
                      <a:r>
                        <a:rPr lang="en-US" altLang="zh-CN" sz="1100" dirty="0" smtClean="0">
                          <a:effectLst/>
                        </a:rPr>
                        <a:t>]</a:t>
                      </a:r>
                      <a:r>
                        <a:rPr lang="en-US" altLang="zh-CN" sz="1100" dirty="0" smtClean="0"/>
                        <a:t> </a:t>
                      </a:r>
                      <a:r>
                        <a:rPr lang="en-US" altLang="zh-CN" sz="1100" dirty="0" smtClean="0">
                          <a:effectLst/>
                        </a:rPr>
                        <a:t>}</a:t>
                      </a:r>
                      <a:endParaRPr kumimoji="0" lang="en-US" altLang="zh-CN" sz="1100" b="0" i="0" u="none" strike="noStrike" kern="100" cap="none" spc="0" normalizeH="0" baseline="0" noProof="0" dirty="0" smtClean="0">
                        <a:ln>
                          <a:noFill/>
                        </a:ln>
                        <a:solidFill>
                          <a:srgbClr val="1D1D1A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zh-CN" sz="11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0210">
                <a:tc>
                  <a:txBody>
                    <a:bodyPr/>
                    <a:lstStyle/>
                    <a:p>
                      <a:pPr marL="0" marR="0" lvl="0" indent="0" algn="l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修改平台服务能力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PUT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 smtClean="0">
                          <a:effectLst/>
                        </a:rPr>
                        <a:t>/</a:t>
                      </a:r>
                      <a:r>
                        <a:rPr lang="en-US" altLang="zh-CN" sz="1100" dirty="0" err="1" smtClean="0">
                          <a:effectLst/>
                        </a:rPr>
                        <a:t>mec</a:t>
                      </a:r>
                      <a:r>
                        <a:rPr lang="en-US" altLang="zh-CN" sz="1100" dirty="0" smtClean="0">
                          <a:effectLst/>
                        </a:rPr>
                        <a:t>/developer/v1/system/capability</a:t>
                      </a:r>
                      <a:endParaRPr lang="en-US" altLang="zh-CN" sz="1100" kern="10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n-US" altLang="zh-CN" sz="1100" kern="100" dirty="0" smtClean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同上</a:t>
                      </a:r>
                      <a:endParaRPr kumimoji="0" lang="en-US" altLang="zh-CN" sz="1000" b="0" i="0" u="none" strike="noStrike" kern="100" cap="none" spc="0" normalizeH="0" baseline="0" noProof="0" dirty="0" smtClean="0">
                        <a:ln>
                          <a:noFill/>
                        </a:ln>
                        <a:solidFill>
                          <a:srgbClr val="1D1D1A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1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同上</a:t>
                      </a:r>
                      <a:endParaRPr kumimoji="0" lang="en-US" altLang="zh-CN" sz="1100" b="0" i="0" u="none" strike="noStrike" kern="100" cap="none" spc="0" normalizeH="0" baseline="0" noProof="0" dirty="0" smtClean="0">
                        <a:ln>
                          <a:noFill/>
                        </a:ln>
                        <a:solidFill>
                          <a:srgbClr val="1D1D1A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zh-CN" sz="11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0210">
                <a:tc>
                  <a:txBody>
                    <a:bodyPr/>
                    <a:lstStyle/>
                    <a:p>
                      <a:pPr marL="0" marR="0" lvl="0" indent="0" algn="l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删除平台服务能力</a:t>
                      </a:r>
                    </a:p>
                    <a:p>
                      <a:pPr marL="0" marR="0" lvl="0" indent="0" algn="l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DELETE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 smtClean="0">
                          <a:effectLst/>
                        </a:rPr>
                        <a:t>/</a:t>
                      </a:r>
                      <a:r>
                        <a:rPr lang="en-US" altLang="zh-CN" sz="1100" dirty="0" err="1" smtClean="0">
                          <a:effectLst/>
                        </a:rPr>
                        <a:t>mec</a:t>
                      </a:r>
                      <a:r>
                        <a:rPr lang="en-US" altLang="zh-CN" sz="1100" dirty="0" smtClean="0">
                          <a:effectLst/>
                        </a:rPr>
                        <a:t>/developer/v1/system/capability</a:t>
                      </a:r>
                      <a:endParaRPr lang="en-US" altLang="zh-CN" sz="1100" kern="100" dirty="0" smtClean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kumimoji="0" lang="zh-CN" altLang="en-US" sz="10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“</a:t>
                      </a:r>
                      <a:r>
                        <a:rPr kumimoji="0" lang="en-US" altLang="zh-CN" sz="1000" b="0" i="0" u="none" strike="noStrike" kern="1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userId</a:t>
                      </a:r>
                      <a:r>
                        <a:rPr kumimoji="0" lang="zh-CN" altLang="en-US" sz="10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”</a:t>
                      </a:r>
                      <a:r>
                        <a:rPr kumimoji="0" lang="en-US" altLang="zh-CN" sz="10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 “string”,</a:t>
                      </a:r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altLang="zh-CN" sz="10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groupId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altLang="zh-CN" sz="1000" dirty="0" smtClean="0">
                          <a:effectLst/>
                        </a:rPr>
                        <a:t>:</a:t>
                      </a:r>
                      <a:r>
                        <a:rPr lang="en-US" altLang="zh-CN" sz="1000" dirty="0" smtClean="0"/>
                        <a:t> 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"string"</a:t>
                      </a:r>
                      <a:r>
                        <a:rPr lang="en-US" altLang="zh-CN" sz="1000" dirty="0" smtClean="0">
                          <a:effectLst/>
                        </a:rPr>
                        <a:t>,</a:t>
                      </a:r>
                      <a:endParaRPr kumimoji="0" lang="en-US" altLang="zh-CN" sz="1000" b="0" i="0" u="none" strike="noStrike" kern="100" cap="none" spc="0" normalizeH="0" baseline="0" noProof="0" dirty="0" smtClean="0">
                        <a:ln>
                          <a:noFill/>
                        </a:ln>
                        <a:solidFill>
                          <a:srgbClr val="1D1D1A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  true</a:t>
                      </a:r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zh-CN" sz="11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07026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5673620"/>
              </p:ext>
            </p:extLst>
          </p:nvPr>
        </p:nvGraphicFramePr>
        <p:xfrm>
          <a:off x="401972" y="860890"/>
          <a:ext cx="11016492" cy="550133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112099"/>
                <a:gridCol w="802719"/>
                <a:gridCol w="1093139"/>
                <a:gridCol w="2110154"/>
                <a:gridCol w="2703006"/>
                <a:gridCol w="3195375"/>
              </a:tblGrid>
              <a:tr h="3502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接口名称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BE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Method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BE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接口</a:t>
                      </a:r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URI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BE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请求体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BE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响应体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BE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关键实现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BEE9"/>
                    </a:solidFill>
                  </a:tcPr>
                </a:tc>
              </a:tr>
              <a:tr h="1699880">
                <a:tc>
                  <a:txBody>
                    <a:bodyPr/>
                    <a:lstStyle/>
                    <a:p>
                      <a:pPr marL="0" marR="0" lvl="0" indent="0" algn="l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创建虚机部署测试接口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POST</a:t>
                      </a:r>
                      <a:endParaRPr lang="zh-CN" altLang="en-US" sz="11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 smtClean="0">
                          <a:effectLst/>
                        </a:rPr>
                        <a:t>/</a:t>
                      </a:r>
                      <a:r>
                        <a:rPr lang="en-US" altLang="zh-CN" sz="1100" dirty="0" err="1" smtClean="0">
                          <a:effectLst/>
                        </a:rPr>
                        <a:t>mec</a:t>
                      </a:r>
                      <a:r>
                        <a:rPr lang="en-US" altLang="zh-CN" sz="1100" dirty="0" smtClean="0">
                          <a:effectLst/>
                        </a:rPr>
                        <a:t>/developer/v1/projects/</a:t>
                      </a:r>
                      <a:r>
                        <a:rPr lang="en-US" altLang="zh-CN" sz="1100" dirty="0" err="1" smtClean="0">
                          <a:effectLst/>
                        </a:rPr>
                        <a:t>vm</a:t>
                      </a:r>
                      <a:r>
                        <a:rPr lang="en-US" altLang="zh-CN" sz="1100" dirty="0" smtClean="0">
                          <a:effectLst/>
                        </a:rPr>
                        <a:t>-test-</a:t>
                      </a:r>
                      <a:r>
                        <a:rPr lang="en-US" altLang="zh-CN" sz="1100" dirty="0" err="1" smtClean="0">
                          <a:effectLst/>
                        </a:rPr>
                        <a:t>config</a:t>
                      </a:r>
                      <a:endParaRPr lang="en-US" altLang="zh-CN" sz="1100" kern="10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n-US" altLang="zh-CN" sz="1100" kern="100" dirty="0" smtClean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kumimoji="0" lang="zh-CN" altLang="en-US" sz="10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“</a:t>
                      </a:r>
                      <a:r>
                        <a:rPr kumimoji="0" lang="en-US" altLang="zh-CN" sz="1000" b="0" i="0" u="none" strike="noStrike" kern="1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testId</a:t>
                      </a:r>
                      <a:r>
                        <a:rPr kumimoji="0" lang="zh-CN" altLang="en-US" sz="10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”</a:t>
                      </a:r>
                      <a:r>
                        <a:rPr kumimoji="0" lang="en-US" altLang="zh-CN" sz="10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 “string”,</a:t>
                      </a:r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</a:t>
                      </a:r>
                      <a:r>
                        <a:rPr lang="en-US" altLang="zh-CN" sz="10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projectId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altLang="zh-CN" sz="1000" dirty="0" smtClean="0">
                          <a:effectLst/>
                        </a:rPr>
                        <a:t>:</a:t>
                      </a:r>
                      <a:r>
                        <a:rPr lang="en-US" altLang="zh-CN" sz="1000" dirty="0" smtClean="0"/>
                        <a:t> 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"string"</a:t>
                      </a:r>
                      <a:r>
                        <a:rPr lang="en-US" altLang="zh-CN" sz="1000" dirty="0" smtClean="0">
                          <a:effectLst/>
                        </a:rPr>
                        <a:t>,</a:t>
                      </a:r>
                      <a:endParaRPr kumimoji="0" lang="en-US" altLang="zh-CN" sz="1000" b="0" i="0" u="none" strike="noStrike" kern="100" cap="none" spc="0" normalizeH="0" baseline="0" noProof="0" dirty="0" smtClean="0">
                        <a:ln>
                          <a:noFill/>
                        </a:ln>
                        <a:solidFill>
                          <a:srgbClr val="1D1D1A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kumimoji="0" lang="zh-CN" altLang="en-US" sz="10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“</a:t>
                      </a:r>
                      <a:r>
                        <a:rPr kumimoji="0" lang="en-US" altLang="zh-CN" sz="1000" b="0" i="0" u="none" strike="noStrike" kern="1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vmResourceId</a:t>
                      </a:r>
                      <a:r>
                        <a:rPr kumimoji="0" lang="zh-CN" altLang="en-US" sz="10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”</a:t>
                      </a:r>
                      <a:r>
                        <a:rPr kumimoji="0" lang="en-US" altLang="zh-CN" sz="10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 “string”,</a:t>
                      </a:r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“Host"</a:t>
                      </a:r>
                      <a:r>
                        <a:rPr lang="en-US" altLang="zh-CN" sz="1000" dirty="0" smtClean="0">
                          <a:effectLst/>
                        </a:rPr>
                        <a:t>:</a:t>
                      </a:r>
                      <a:r>
                        <a:rPr lang="en-US" altLang="zh-CN" sz="1000" dirty="0" smtClean="0"/>
                        <a:t> 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"string"</a:t>
                      </a:r>
                      <a:r>
                        <a:rPr lang="en-US" altLang="zh-CN" sz="1000" dirty="0" smtClean="0">
                          <a:effectLst/>
                        </a:rPr>
                        <a:t>,</a:t>
                      </a:r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smtClean="0">
                          <a:effectLst/>
                        </a:rPr>
                        <a:t>   </a:t>
                      </a:r>
                      <a:r>
                        <a:rPr kumimoji="0" lang="zh-CN" altLang="en-US" sz="10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“</a:t>
                      </a:r>
                      <a:r>
                        <a:rPr kumimoji="0" lang="en-US" altLang="zh-CN" sz="10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status</a:t>
                      </a:r>
                      <a:r>
                        <a:rPr kumimoji="0" lang="zh-CN" altLang="en-US" sz="10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”</a:t>
                      </a:r>
                      <a:r>
                        <a:rPr kumimoji="0" lang="en-US" altLang="zh-CN" sz="10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 “string”,</a:t>
                      </a:r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</a:t>
                      </a:r>
                      <a:r>
                        <a:rPr lang="en-US" altLang="zh-CN" sz="10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packageId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altLang="zh-CN" sz="1000" dirty="0" smtClean="0">
                          <a:effectLst/>
                        </a:rPr>
                        <a:t>:</a:t>
                      </a:r>
                      <a:r>
                        <a:rPr lang="en-US" altLang="zh-CN" sz="1000" dirty="0" smtClean="0"/>
                        <a:t> 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"string"</a:t>
                      </a:r>
                      <a:r>
                        <a:rPr lang="en-US" altLang="zh-CN" sz="1000" dirty="0" smtClean="0">
                          <a:effectLst/>
                        </a:rPr>
                        <a:t>,</a:t>
                      </a:r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smtClean="0">
                          <a:effectLst/>
                        </a:rPr>
                        <a:t>    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</a:t>
                      </a:r>
                      <a:r>
                        <a:rPr lang="en-US" altLang="zh-CN" sz="10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testDate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altLang="zh-CN" sz="1000" dirty="0" smtClean="0">
                          <a:effectLst/>
                        </a:rPr>
                        <a:t>:</a:t>
                      </a:r>
                      <a:r>
                        <a:rPr lang="en-US" altLang="zh-CN" sz="1000" dirty="0" smtClean="0"/>
                        <a:t> 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"string"</a:t>
                      </a:r>
                      <a:r>
                        <a:rPr lang="en-US" altLang="zh-CN" sz="1000" dirty="0" smtClean="0">
                          <a:effectLst/>
                        </a:rPr>
                        <a:t>,</a:t>
                      </a:r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smtClean="0">
                          <a:effectLst/>
                        </a:rPr>
                        <a:t>    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</a:t>
                      </a:r>
                      <a:r>
                        <a:rPr lang="en-US" altLang="zh-CN" sz="10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fileId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altLang="zh-CN" sz="1000" dirty="0" smtClean="0">
                          <a:effectLst/>
                        </a:rPr>
                        <a:t>:</a:t>
                      </a:r>
                      <a:r>
                        <a:rPr lang="en-US" altLang="zh-CN" sz="1000" dirty="0" smtClean="0"/>
                        <a:t> 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"string"</a:t>
                      </a:r>
                      <a:r>
                        <a:rPr lang="en-US" altLang="zh-CN" sz="1000" dirty="0" smtClean="0">
                          <a:effectLst/>
                        </a:rPr>
                        <a:t>, </a:t>
                      </a:r>
                      <a:endParaRPr kumimoji="0" lang="en-US" altLang="zh-CN" sz="1000" b="0" i="0" u="none" strike="noStrike" kern="100" cap="none" spc="0" normalizeH="0" baseline="0" noProof="0" dirty="0" smtClean="0">
                        <a:ln>
                          <a:noFill/>
                        </a:ln>
                        <a:solidFill>
                          <a:srgbClr val="1D1D1A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000" b="0" i="0" u="none" strike="noStrike" kern="100" cap="none" spc="0" normalizeH="0" baseline="0" noProof="0" dirty="0" smtClean="0">
                        <a:ln>
                          <a:noFill/>
                        </a:ln>
                        <a:solidFill>
                          <a:srgbClr val="1D1D1A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kumimoji="0" lang="zh-CN" altLang="en-US" sz="11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“</a:t>
                      </a:r>
                      <a:r>
                        <a:rPr kumimoji="0" lang="en-US" altLang="zh-CN" sz="1100" b="0" i="0" u="none" strike="noStrike" kern="1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testId</a:t>
                      </a:r>
                      <a:r>
                        <a:rPr kumimoji="0" lang="zh-CN" altLang="en-US" sz="11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”</a:t>
                      </a:r>
                      <a:r>
                        <a:rPr kumimoji="0" lang="en-US" altLang="zh-CN" sz="11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 “string”,</a:t>
                      </a:r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</a:t>
                      </a:r>
                      <a:r>
                        <a:rPr lang="en-US" altLang="zh-CN" sz="11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projectId</a:t>
                      </a: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altLang="zh-CN" sz="1100" dirty="0" smtClean="0">
                          <a:effectLst/>
                        </a:rPr>
                        <a:t>:</a:t>
                      </a:r>
                      <a:r>
                        <a:rPr lang="en-US" altLang="zh-CN" sz="1100" dirty="0" smtClean="0"/>
                        <a:t> </a:t>
                      </a: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"string"</a:t>
                      </a:r>
                      <a:r>
                        <a:rPr lang="en-US" altLang="zh-CN" sz="1100" dirty="0" smtClean="0">
                          <a:effectLst/>
                        </a:rPr>
                        <a:t>,</a:t>
                      </a:r>
                      <a:endParaRPr kumimoji="0" lang="en-US" altLang="zh-CN" sz="1100" b="0" i="0" u="none" strike="noStrike" kern="100" cap="none" spc="0" normalizeH="0" baseline="0" noProof="0" dirty="0" smtClean="0">
                        <a:ln>
                          <a:noFill/>
                        </a:ln>
                        <a:solidFill>
                          <a:srgbClr val="1D1D1A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kumimoji="0" lang="zh-CN" altLang="en-US" sz="11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“</a:t>
                      </a:r>
                      <a:r>
                        <a:rPr kumimoji="0" lang="en-US" altLang="zh-CN" sz="1100" b="0" i="0" u="none" strike="noStrike" kern="1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vmResourceId</a:t>
                      </a:r>
                      <a:r>
                        <a:rPr kumimoji="0" lang="zh-CN" altLang="en-US" sz="11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”</a:t>
                      </a:r>
                      <a:r>
                        <a:rPr kumimoji="0" lang="en-US" altLang="zh-CN" sz="11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 “string”,</a:t>
                      </a:r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“Host"</a:t>
                      </a:r>
                      <a:r>
                        <a:rPr lang="en-US" altLang="zh-CN" sz="1100" dirty="0" smtClean="0">
                          <a:effectLst/>
                        </a:rPr>
                        <a:t>:</a:t>
                      </a:r>
                      <a:r>
                        <a:rPr lang="en-US" altLang="zh-CN" sz="1100" dirty="0" smtClean="0"/>
                        <a:t> </a:t>
                      </a: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"string"</a:t>
                      </a:r>
                      <a:r>
                        <a:rPr lang="en-US" altLang="zh-CN" sz="1100" dirty="0" smtClean="0">
                          <a:effectLst/>
                        </a:rPr>
                        <a:t>,</a:t>
                      </a:r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 smtClean="0">
                          <a:effectLst/>
                        </a:rPr>
                        <a:t>   </a:t>
                      </a:r>
                      <a:r>
                        <a:rPr kumimoji="0" lang="zh-CN" altLang="en-US" sz="11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“</a:t>
                      </a:r>
                      <a:r>
                        <a:rPr kumimoji="0" lang="en-US" altLang="zh-CN" sz="11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status</a:t>
                      </a:r>
                      <a:r>
                        <a:rPr kumimoji="0" lang="zh-CN" altLang="en-US" sz="11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”</a:t>
                      </a:r>
                      <a:r>
                        <a:rPr kumimoji="0" lang="en-US" altLang="zh-CN" sz="11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 “string”,</a:t>
                      </a:r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</a:t>
                      </a:r>
                      <a:r>
                        <a:rPr lang="en-US" altLang="zh-CN" sz="11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packageId</a:t>
                      </a: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altLang="zh-CN" sz="1100" dirty="0" smtClean="0">
                          <a:effectLst/>
                        </a:rPr>
                        <a:t>:</a:t>
                      </a:r>
                      <a:r>
                        <a:rPr lang="en-US" altLang="zh-CN" sz="1100" dirty="0" smtClean="0"/>
                        <a:t> </a:t>
                      </a: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"string"</a:t>
                      </a:r>
                      <a:r>
                        <a:rPr lang="en-US" altLang="zh-CN" sz="1100" dirty="0" smtClean="0">
                          <a:effectLst/>
                        </a:rPr>
                        <a:t>,</a:t>
                      </a:r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 smtClean="0">
                          <a:effectLst/>
                        </a:rPr>
                        <a:t>    </a:t>
                      </a: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</a:t>
                      </a:r>
                      <a:r>
                        <a:rPr lang="en-US" altLang="zh-CN" sz="11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testDate</a:t>
                      </a: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altLang="zh-CN" sz="1100" dirty="0" smtClean="0">
                          <a:effectLst/>
                        </a:rPr>
                        <a:t>:</a:t>
                      </a:r>
                      <a:r>
                        <a:rPr lang="en-US" altLang="zh-CN" sz="1100" dirty="0" smtClean="0"/>
                        <a:t> </a:t>
                      </a: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"string"</a:t>
                      </a:r>
                      <a:r>
                        <a:rPr lang="en-US" altLang="zh-CN" sz="1100" dirty="0" smtClean="0">
                          <a:effectLst/>
                        </a:rPr>
                        <a:t>,</a:t>
                      </a:r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 smtClean="0">
                          <a:effectLst/>
                        </a:rPr>
                        <a:t>    </a:t>
                      </a: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</a:t>
                      </a:r>
                      <a:r>
                        <a:rPr lang="en-US" altLang="zh-CN" sz="11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fileId</a:t>
                      </a: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altLang="zh-CN" sz="1100" dirty="0" smtClean="0">
                          <a:effectLst/>
                        </a:rPr>
                        <a:t>:</a:t>
                      </a:r>
                      <a:r>
                        <a:rPr lang="en-US" altLang="zh-CN" sz="1100" dirty="0" smtClean="0"/>
                        <a:t> </a:t>
                      </a: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"string"</a:t>
                      </a:r>
                      <a:r>
                        <a:rPr lang="en-US" altLang="zh-CN" sz="1100" dirty="0" smtClean="0">
                          <a:effectLst/>
                        </a:rPr>
                        <a:t>, </a:t>
                      </a:r>
                      <a:endParaRPr kumimoji="0" lang="en-US" altLang="zh-CN" sz="1100" b="0" i="0" u="none" strike="noStrike" kern="100" cap="none" spc="0" normalizeH="0" baseline="0" noProof="0" dirty="0" smtClean="0">
                        <a:ln>
                          <a:noFill/>
                        </a:ln>
                        <a:solidFill>
                          <a:srgbClr val="1D1D1A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新增接口</a:t>
                      </a:r>
                      <a:endParaRPr lang="en-US" altLang="zh-CN" sz="11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0210">
                <a:tc>
                  <a:txBody>
                    <a:bodyPr/>
                    <a:lstStyle/>
                    <a:p>
                      <a:pPr marL="0" marR="0" lvl="0" indent="0" algn="l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修改虚机部署测试接口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PUT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 smtClean="0">
                          <a:effectLst/>
                        </a:rPr>
                        <a:t>/</a:t>
                      </a:r>
                      <a:r>
                        <a:rPr lang="en-US" altLang="zh-CN" sz="1100" dirty="0" err="1" smtClean="0">
                          <a:effectLst/>
                        </a:rPr>
                        <a:t>mec</a:t>
                      </a:r>
                      <a:r>
                        <a:rPr lang="en-US" altLang="zh-CN" sz="1100" dirty="0" smtClean="0">
                          <a:effectLst/>
                        </a:rPr>
                        <a:t>/developer/v1/projects/</a:t>
                      </a:r>
                      <a:r>
                        <a:rPr lang="en-US" altLang="zh-CN" sz="1100" dirty="0" err="1" smtClean="0">
                          <a:effectLst/>
                        </a:rPr>
                        <a:t>vm</a:t>
                      </a:r>
                      <a:r>
                        <a:rPr lang="en-US" altLang="zh-CN" sz="1100" dirty="0" smtClean="0">
                          <a:effectLst/>
                        </a:rPr>
                        <a:t>-test-</a:t>
                      </a:r>
                      <a:r>
                        <a:rPr lang="en-US" altLang="zh-CN" sz="1100" dirty="0" err="1" smtClean="0">
                          <a:effectLst/>
                        </a:rPr>
                        <a:t>config</a:t>
                      </a:r>
                      <a:endParaRPr lang="en-US" altLang="zh-CN" sz="1100" kern="10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n-US" altLang="zh-CN" sz="1100" kern="100" dirty="0" smtClean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同上</a:t>
                      </a:r>
                      <a:endParaRPr kumimoji="0" lang="en-US" altLang="zh-CN" sz="1000" b="0" i="0" u="none" strike="noStrike" kern="100" cap="none" spc="0" normalizeH="0" baseline="0" noProof="0" dirty="0" smtClean="0">
                        <a:ln>
                          <a:noFill/>
                        </a:ln>
                        <a:solidFill>
                          <a:srgbClr val="1D1D1A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1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同上</a:t>
                      </a:r>
                      <a:endParaRPr kumimoji="0" lang="en-US" altLang="zh-CN" sz="1100" b="0" i="0" u="none" strike="noStrike" kern="100" cap="none" spc="0" normalizeH="0" baseline="0" noProof="0" dirty="0" smtClean="0">
                        <a:ln>
                          <a:noFill/>
                        </a:ln>
                        <a:solidFill>
                          <a:srgbClr val="1D1D1A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新增接口</a:t>
                      </a:r>
                      <a:endParaRPr lang="en-US" altLang="zh-CN" sz="11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/>
                      <a:endParaRPr lang="en-US" altLang="zh-CN" sz="11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0210">
                <a:tc>
                  <a:txBody>
                    <a:bodyPr/>
                    <a:lstStyle/>
                    <a:p>
                      <a:pPr marL="0" marR="0" lvl="0" indent="0" algn="l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删除虚机部署测试接口</a:t>
                      </a:r>
                    </a:p>
                    <a:p>
                      <a:pPr marL="0" marR="0" lvl="0" indent="0" algn="l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DELETE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 smtClean="0">
                          <a:effectLst/>
                        </a:rPr>
                        <a:t>/</a:t>
                      </a:r>
                      <a:r>
                        <a:rPr lang="en-US" altLang="zh-CN" sz="1100" dirty="0" err="1" smtClean="0">
                          <a:effectLst/>
                        </a:rPr>
                        <a:t>mec</a:t>
                      </a:r>
                      <a:r>
                        <a:rPr lang="en-US" altLang="zh-CN" sz="1100" dirty="0" smtClean="0">
                          <a:effectLst/>
                        </a:rPr>
                        <a:t>/developer/v1/projects/</a:t>
                      </a:r>
                      <a:r>
                        <a:rPr lang="en-US" altLang="zh-CN" sz="1100" dirty="0" err="1" smtClean="0">
                          <a:effectLst/>
                        </a:rPr>
                        <a:t>vm</a:t>
                      </a:r>
                      <a:r>
                        <a:rPr lang="en-US" altLang="zh-CN" sz="1100" dirty="0" smtClean="0">
                          <a:effectLst/>
                        </a:rPr>
                        <a:t>-test-</a:t>
                      </a:r>
                      <a:r>
                        <a:rPr lang="en-US" altLang="zh-CN" sz="1100" dirty="0" err="1" smtClean="0">
                          <a:effectLst/>
                        </a:rPr>
                        <a:t>config</a:t>
                      </a:r>
                      <a:endParaRPr lang="en-US" altLang="zh-CN" sz="1100" kern="100" dirty="0" smtClean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kumimoji="0" lang="zh-CN" altLang="en-US" sz="10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“</a:t>
                      </a:r>
                      <a:r>
                        <a:rPr kumimoji="0" lang="en-US" altLang="zh-CN" sz="1000" b="0" i="0" u="none" strike="noStrike" kern="1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testId</a:t>
                      </a:r>
                      <a:r>
                        <a:rPr kumimoji="0" lang="zh-CN" altLang="en-US" sz="10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”</a:t>
                      </a:r>
                      <a:r>
                        <a:rPr kumimoji="0" lang="en-US" altLang="zh-CN" sz="10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 “string”,</a:t>
                      </a:r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kumimoji="0" lang="zh-CN" altLang="en-US" sz="10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“</a:t>
                      </a:r>
                      <a:r>
                        <a:rPr kumimoji="0" lang="en-US" altLang="zh-CN" sz="1000" b="0" i="0" u="none" strike="noStrike" kern="1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userId</a:t>
                      </a:r>
                      <a:r>
                        <a:rPr kumimoji="0" lang="zh-CN" altLang="en-US" sz="10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”</a:t>
                      </a:r>
                      <a:r>
                        <a:rPr kumimoji="0" lang="en-US" altLang="zh-CN" sz="10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 “string”,</a:t>
                      </a:r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</a:t>
                      </a:r>
                      <a:r>
                        <a:rPr lang="en-US" altLang="zh-CN" sz="10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projectId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altLang="zh-CN" sz="1000" dirty="0" smtClean="0">
                          <a:effectLst/>
                        </a:rPr>
                        <a:t>:</a:t>
                      </a:r>
                      <a:r>
                        <a:rPr lang="en-US" altLang="zh-CN" sz="1000" dirty="0" smtClean="0"/>
                        <a:t> 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"string"</a:t>
                      </a:r>
                      <a:r>
                        <a:rPr lang="en-US" altLang="zh-CN" sz="1000" dirty="0" smtClean="0">
                          <a:effectLst/>
                        </a:rPr>
                        <a:t>,</a:t>
                      </a:r>
                      <a:endParaRPr kumimoji="0" lang="en-US" altLang="zh-CN" sz="1000" b="0" i="0" u="none" strike="noStrike" kern="100" cap="none" spc="0" normalizeH="0" baseline="0" noProof="0" dirty="0" smtClean="0">
                        <a:ln>
                          <a:noFill/>
                        </a:ln>
                        <a:solidFill>
                          <a:srgbClr val="1D1D1A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  true</a:t>
                      </a:r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新增接口</a:t>
                      </a:r>
                      <a:endParaRPr lang="en-US" altLang="zh-CN" sz="11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/>
                      <a:endParaRPr lang="en-US" altLang="zh-CN" sz="11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0210">
                <a:tc>
                  <a:txBody>
                    <a:bodyPr/>
                    <a:lstStyle/>
                    <a:p>
                      <a:pPr marL="0" marR="0" lvl="0" indent="0" algn="l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获取虚机部署测试接口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GET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 smtClean="0">
                          <a:effectLst/>
                        </a:rPr>
                        <a:t>/</a:t>
                      </a:r>
                      <a:r>
                        <a:rPr lang="en-US" altLang="zh-CN" sz="1100" dirty="0" err="1" smtClean="0">
                          <a:effectLst/>
                        </a:rPr>
                        <a:t>mec</a:t>
                      </a:r>
                      <a:r>
                        <a:rPr lang="en-US" altLang="zh-CN" sz="1100" dirty="0" smtClean="0">
                          <a:effectLst/>
                        </a:rPr>
                        <a:t>/developer/v1/projects/</a:t>
                      </a:r>
                      <a:r>
                        <a:rPr lang="en-US" altLang="zh-CN" sz="1100" dirty="0" err="1" smtClean="0">
                          <a:effectLst/>
                        </a:rPr>
                        <a:t>vm</a:t>
                      </a:r>
                      <a:r>
                        <a:rPr lang="en-US" altLang="zh-CN" sz="1100" dirty="0" smtClean="0">
                          <a:effectLst/>
                        </a:rPr>
                        <a:t>-test-</a:t>
                      </a:r>
                      <a:r>
                        <a:rPr lang="en-US" altLang="zh-CN" sz="1100" dirty="0" err="1" smtClean="0">
                          <a:effectLst/>
                        </a:rPr>
                        <a:t>config</a:t>
                      </a:r>
                      <a:endParaRPr lang="en-US" altLang="zh-CN" sz="1100" kern="100" dirty="0" smtClean="0">
                        <a:effectLst/>
                      </a:endParaRPr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100" kern="100" dirty="0" smtClean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kumimoji="0" lang="zh-CN" altLang="en-US" sz="10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“</a:t>
                      </a:r>
                      <a:r>
                        <a:rPr kumimoji="0" lang="en-US" altLang="zh-CN" sz="1000" b="0" i="0" u="none" strike="noStrike" kern="1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testId</a:t>
                      </a:r>
                      <a:r>
                        <a:rPr kumimoji="0" lang="zh-CN" altLang="en-US" sz="10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”</a:t>
                      </a:r>
                      <a:r>
                        <a:rPr kumimoji="0" lang="en-US" altLang="zh-CN" sz="10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 “string”,</a:t>
                      </a:r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kumimoji="0" lang="zh-CN" altLang="en-US" sz="10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“</a:t>
                      </a:r>
                      <a:r>
                        <a:rPr kumimoji="0" lang="en-US" altLang="zh-CN" sz="1000" b="0" i="0" u="none" strike="noStrike" kern="1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userId</a:t>
                      </a:r>
                      <a:r>
                        <a:rPr kumimoji="0" lang="zh-CN" altLang="en-US" sz="10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”</a:t>
                      </a:r>
                      <a:r>
                        <a:rPr kumimoji="0" lang="en-US" altLang="zh-CN" sz="10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 “string”,</a:t>
                      </a:r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</a:t>
                      </a:r>
                      <a:r>
                        <a:rPr lang="en-US" altLang="zh-CN" sz="10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projectId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altLang="zh-CN" sz="1000" dirty="0" smtClean="0">
                          <a:effectLst/>
                        </a:rPr>
                        <a:t>:</a:t>
                      </a:r>
                      <a:r>
                        <a:rPr lang="en-US" altLang="zh-CN" sz="1000" dirty="0" smtClean="0"/>
                        <a:t> 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"string"</a:t>
                      </a:r>
                      <a:r>
                        <a:rPr lang="en-US" altLang="zh-CN" sz="1000" dirty="0" smtClean="0">
                          <a:effectLst/>
                        </a:rPr>
                        <a:t>,</a:t>
                      </a:r>
                      <a:endParaRPr kumimoji="0" lang="en-US" altLang="zh-CN" sz="1000" b="0" i="0" u="none" strike="noStrike" kern="100" cap="none" spc="0" normalizeH="0" baseline="0" noProof="0" dirty="0" smtClean="0">
                        <a:ln>
                          <a:noFill/>
                        </a:ln>
                        <a:solidFill>
                          <a:srgbClr val="1D1D1A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000" b="0" i="0" u="none" strike="noStrike" kern="100" cap="none" spc="0" normalizeH="0" baseline="0" noProof="0" dirty="0" smtClean="0">
                        <a:ln>
                          <a:noFill/>
                        </a:ln>
                        <a:solidFill>
                          <a:srgbClr val="1D1D1A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kumimoji="0" lang="zh-CN" altLang="en-US" sz="11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“</a:t>
                      </a:r>
                      <a:r>
                        <a:rPr kumimoji="0" lang="en-US" altLang="zh-CN" sz="1100" b="0" i="0" u="none" strike="noStrike" kern="1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testId</a:t>
                      </a:r>
                      <a:r>
                        <a:rPr kumimoji="0" lang="zh-CN" altLang="en-US" sz="11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”</a:t>
                      </a:r>
                      <a:r>
                        <a:rPr kumimoji="0" lang="en-US" altLang="zh-CN" sz="11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 “string”,</a:t>
                      </a:r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</a:t>
                      </a:r>
                      <a:r>
                        <a:rPr lang="en-US" altLang="zh-CN" sz="11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projectId</a:t>
                      </a: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altLang="zh-CN" sz="1100" dirty="0" smtClean="0">
                          <a:effectLst/>
                        </a:rPr>
                        <a:t>:</a:t>
                      </a:r>
                      <a:r>
                        <a:rPr lang="en-US" altLang="zh-CN" sz="1100" dirty="0" smtClean="0"/>
                        <a:t> </a:t>
                      </a: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"string"</a:t>
                      </a:r>
                      <a:r>
                        <a:rPr lang="en-US" altLang="zh-CN" sz="1100" dirty="0" smtClean="0">
                          <a:effectLst/>
                        </a:rPr>
                        <a:t>,</a:t>
                      </a:r>
                      <a:endParaRPr kumimoji="0" lang="en-US" altLang="zh-CN" sz="1100" b="0" i="0" u="none" strike="noStrike" kern="100" cap="none" spc="0" normalizeH="0" baseline="0" noProof="0" dirty="0" smtClean="0">
                        <a:ln>
                          <a:noFill/>
                        </a:ln>
                        <a:solidFill>
                          <a:srgbClr val="1D1D1A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kumimoji="0" lang="zh-CN" altLang="en-US" sz="11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“</a:t>
                      </a:r>
                      <a:r>
                        <a:rPr kumimoji="0" lang="en-US" altLang="zh-CN" sz="1100" b="0" i="0" u="none" strike="noStrike" kern="1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vmResourceId</a:t>
                      </a:r>
                      <a:r>
                        <a:rPr kumimoji="0" lang="zh-CN" altLang="en-US" sz="11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”</a:t>
                      </a:r>
                      <a:r>
                        <a:rPr kumimoji="0" lang="en-US" altLang="zh-CN" sz="11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 “string”,</a:t>
                      </a:r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“Host"</a:t>
                      </a:r>
                      <a:r>
                        <a:rPr lang="en-US" altLang="zh-CN" sz="1100" dirty="0" smtClean="0">
                          <a:effectLst/>
                        </a:rPr>
                        <a:t>:</a:t>
                      </a:r>
                      <a:r>
                        <a:rPr lang="en-US" altLang="zh-CN" sz="1100" dirty="0" smtClean="0"/>
                        <a:t> </a:t>
                      </a: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"string"</a:t>
                      </a:r>
                      <a:r>
                        <a:rPr lang="en-US" altLang="zh-CN" sz="1100" dirty="0" smtClean="0">
                          <a:effectLst/>
                        </a:rPr>
                        <a:t>,</a:t>
                      </a:r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 smtClean="0">
                          <a:effectLst/>
                        </a:rPr>
                        <a:t>   </a:t>
                      </a:r>
                      <a:r>
                        <a:rPr kumimoji="0" lang="zh-CN" altLang="en-US" sz="11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“</a:t>
                      </a:r>
                      <a:r>
                        <a:rPr kumimoji="0" lang="en-US" altLang="zh-CN" sz="11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status</a:t>
                      </a:r>
                      <a:r>
                        <a:rPr kumimoji="0" lang="zh-CN" altLang="en-US" sz="11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”</a:t>
                      </a:r>
                      <a:r>
                        <a:rPr kumimoji="0" lang="en-US" altLang="zh-CN" sz="11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 “string”,</a:t>
                      </a:r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</a:t>
                      </a:r>
                      <a:r>
                        <a:rPr lang="en-US" altLang="zh-CN" sz="11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packageId</a:t>
                      </a: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altLang="zh-CN" sz="1100" dirty="0" smtClean="0">
                          <a:effectLst/>
                        </a:rPr>
                        <a:t>:</a:t>
                      </a:r>
                      <a:r>
                        <a:rPr lang="en-US" altLang="zh-CN" sz="1100" dirty="0" smtClean="0"/>
                        <a:t> </a:t>
                      </a: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"string"</a:t>
                      </a:r>
                      <a:r>
                        <a:rPr lang="en-US" altLang="zh-CN" sz="1100" dirty="0" smtClean="0">
                          <a:effectLst/>
                        </a:rPr>
                        <a:t>,</a:t>
                      </a:r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 smtClean="0">
                          <a:effectLst/>
                        </a:rPr>
                        <a:t>    </a:t>
                      </a: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</a:t>
                      </a:r>
                      <a:r>
                        <a:rPr lang="en-US" altLang="zh-CN" sz="11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testDate</a:t>
                      </a: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altLang="zh-CN" sz="1100" dirty="0" smtClean="0">
                          <a:effectLst/>
                        </a:rPr>
                        <a:t>:</a:t>
                      </a:r>
                      <a:r>
                        <a:rPr lang="en-US" altLang="zh-CN" sz="1100" dirty="0" smtClean="0"/>
                        <a:t> </a:t>
                      </a: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"string"</a:t>
                      </a:r>
                      <a:r>
                        <a:rPr lang="en-US" altLang="zh-CN" sz="1100" dirty="0" smtClean="0">
                          <a:effectLst/>
                        </a:rPr>
                        <a:t>,</a:t>
                      </a:r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 smtClean="0">
                          <a:effectLst/>
                        </a:rPr>
                        <a:t>    </a:t>
                      </a: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</a:t>
                      </a:r>
                      <a:r>
                        <a:rPr lang="en-US" altLang="zh-CN" sz="11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fileId</a:t>
                      </a: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altLang="zh-CN" sz="1100" dirty="0" smtClean="0">
                          <a:effectLst/>
                        </a:rPr>
                        <a:t>:</a:t>
                      </a:r>
                      <a:r>
                        <a:rPr lang="en-US" altLang="zh-CN" sz="1100" dirty="0" smtClean="0"/>
                        <a:t> </a:t>
                      </a: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"string"</a:t>
                      </a:r>
                      <a:r>
                        <a:rPr lang="en-US" altLang="zh-CN" sz="1100" dirty="0" smtClean="0">
                          <a:effectLst/>
                        </a:rPr>
                        <a:t>, </a:t>
                      </a:r>
                      <a:endParaRPr kumimoji="0" lang="en-US" altLang="zh-CN" sz="1100" b="0" i="0" u="none" strike="noStrike" kern="100" cap="none" spc="0" normalizeH="0" baseline="0" noProof="0" dirty="0" smtClean="0">
                        <a:ln>
                          <a:noFill/>
                        </a:ln>
                        <a:solidFill>
                          <a:srgbClr val="1D1D1A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新增接口</a:t>
                      </a:r>
                      <a:endParaRPr lang="en-US" altLang="zh-CN" sz="11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/>
                      <a:endParaRPr lang="en-US" altLang="zh-CN" sz="11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" name="矩形 1"/>
          <p:cNvSpPr/>
          <p:nvPr/>
        </p:nvSpPr>
        <p:spPr>
          <a:xfrm>
            <a:off x="321745" y="245456"/>
            <a:ext cx="3541354" cy="528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3440"/>
              </a:lnSpc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接口设计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: </a:t>
            </a:r>
            <a:r>
              <a:rPr lang="zh-CN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虚机部署测试接口设计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356129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06045"/>
              </p:ext>
            </p:extLst>
          </p:nvPr>
        </p:nvGraphicFramePr>
        <p:xfrm>
          <a:off x="401972" y="860890"/>
          <a:ext cx="11016492" cy="566897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112099"/>
                <a:gridCol w="802719"/>
                <a:gridCol w="1093139"/>
                <a:gridCol w="2110154"/>
                <a:gridCol w="2703006"/>
                <a:gridCol w="3195375"/>
              </a:tblGrid>
              <a:tr h="3502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接口名称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BE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Method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BE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接口</a:t>
                      </a:r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URI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BE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请求体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BE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响应体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BE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关键实现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BEE9"/>
                    </a:solidFill>
                  </a:tcPr>
                </a:tc>
              </a:tr>
              <a:tr h="1699880">
                <a:tc>
                  <a:txBody>
                    <a:bodyPr/>
                    <a:lstStyle/>
                    <a:p>
                      <a:pPr marL="0" marR="0" lvl="0" indent="0" algn="l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创建虚机部署资源详情接口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POST</a:t>
                      </a:r>
                      <a:endParaRPr lang="zh-CN" altLang="en-US" sz="11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 smtClean="0">
                          <a:effectLst/>
                        </a:rPr>
                        <a:t>/</a:t>
                      </a:r>
                      <a:r>
                        <a:rPr lang="en-US" altLang="zh-CN" sz="1100" dirty="0" err="1" smtClean="0">
                          <a:effectLst/>
                        </a:rPr>
                        <a:t>mec</a:t>
                      </a:r>
                      <a:r>
                        <a:rPr lang="en-US" altLang="zh-CN" sz="1100" dirty="0" smtClean="0">
                          <a:effectLst/>
                        </a:rPr>
                        <a:t>/developer/v1/</a:t>
                      </a:r>
                      <a:r>
                        <a:rPr lang="en-US" altLang="zh-CN" sz="1100" dirty="0" err="1" smtClean="0">
                          <a:effectLst/>
                        </a:rPr>
                        <a:t>vm</a:t>
                      </a:r>
                      <a:r>
                        <a:rPr lang="en-US" altLang="zh-CN" sz="1100" dirty="0" smtClean="0">
                          <a:effectLst/>
                        </a:rPr>
                        <a:t>/resource</a:t>
                      </a:r>
                      <a:endParaRPr lang="en-US" altLang="zh-CN" sz="1100" kern="100" dirty="0" smtClean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kumimoji="0" lang="zh-CN" altLang="en-US" sz="10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“</a:t>
                      </a:r>
                      <a:r>
                        <a:rPr kumimoji="0" lang="en-US" altLang="zh-CN" sz="1000" b="0" i="0" u="none" strike="noStrike" kern="1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resoureId</a:t>
                      </a:r>
                      <a:r>
                        <a:rPr kumimoji="0" lang="zh-CN" altLang="en-US" sz="10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”</a:t>
                      </a:r>
                      <a:r>
                        <a:rPr kumimoji="0" lang="en-US" altLang="zh-CN" sz="10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 “string”,</a:t>
                      </a:r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kumimoji="0" lang="zh-CN" altLang="en-US" sz="10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“</a:t>
                      </a:r>
                      <a:r>
                        <a:rPr kumimoji="0" lang="en-US" altLang="zh-CN" sz="10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r>
                        <a:rPr kumimoji="0" lang="zh-CN" altLang="en-US" sz="10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”</a:t>
                      </a:r>
                      <a:r>
                        <a:rPr kumimoji="0" lang="en-US" altLang="zh-CN" sz="10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 “string”,</a:t>
                      </a:r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 “architecture”: “string”,</a:t>
                      </a:r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 “images”: “string”,</a:t>
                      </a:r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 “regulation”: “string”,</a:t>
                      </a:r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 “network”: “string”,</a:t>
                      </a:r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 “username”: “string”,</a:t>
                      </a:r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 “password”: “string”,</a:t>
                      </a:r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 “status”:  “string”</a:t>
                      </a:r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kumimoji="0" lang="zh-CN" altLang="en-US" sz="11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“</a:t>
                      </a:r>
                      <a:r>
                        <a:rPr kumimoji="0" lang="en-US" altLang="zh-CN" sz="1100" b="0" i="0" u="none" strike="noStrike" kern="1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resoureId</a:t>
                      </a:r>
                      <a:r>
                        <a:rPr kumimoji="0" lang="zh-CN" altLang="en-US" sz="11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”</a:t>
                      </a:r>
                      <a:r>
                        <a:rPr kumimoji="0" lang="en-US" altLang="zh-CN" sz="11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 “string”,</a:t>
                      </a:r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kumimoji="0" lang="zh-CN" altLang="en-US" sz="11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“</a:t>
                      </a:r>
                      <a:r>
                        <a:rPr kumimoji="0" lang="en-US" altLang="zh-CN" sz="11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r>
                        <a:rPr kumimoji="0" lang="zh-CN" altLang="en-US" sz="11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”</a:t>
                      </a:r>
                      <a:r>
                        <a:rPr kumimoji="0" lang="en-US" altLang="zh-CN" sz="11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 “string”,</a:t>
                      </a:r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 “architecture”: “string”,</a:t>
                      </a:r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 “images”: “string”,</a:t>
                      </a:r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 “regulation”: “string”,</a:t>
                      </a:r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 “network”: “string”,</a:t>
                      </a:r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 “username”: “string”,</a:t>
                      </a:r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 “password”: “string”,</a:t>
                      </a:r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 “status”:  “string”</a:t>
                      </a:r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kumimoji="0" lang="en-US" altLang="zh-CN" sz="1100" b="0" i="0" u="none" strike="noStrike" kern="100" cap="none" spc="0" normalizeH="0" baseline="0" noProof="0" dirty="0" smtClean="0">
                        <a:ln>
                          <a:noFill/>
                        </a:ln>
                        <a:solidFill>
                          <a:srgbClr val="1D1D1A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新增接口</a:t>
                      </a:r>
                      <a:endParaRPr lang="en-US" altLang="zh-CN" sz="11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0210">
                <a:tc>
                  <a:txBody>
                    <a:bodyPr/>
                    <a:lstStyle/>
                    <a:p>
                      <a:pPr marL="0" marR="0" lvl="0" indent="0" algn="l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修改虚机部署资源详情接口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PUT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 smtClean="0">
                          <a:effectLst/>
                        </a:rPr>
                        <a:t>/</a:t>
                      </a:r>
                      <a:r>
                        <a:rPr lang="en-US" altLang="zh-CN" sz="1100" dirty="0" err="1" smtClean="0">
                          <a:effectLst/>
                        </a:rPr>
                        <a:t>mec</a:t>
                      </a:r>
                      <a:r>
                        <a:rPr lang="en-US" altLang="zh-CN" sz="1100" dirty="0" smtClean="0">
                          <a:effectLst/>
                        </a:rPr>
                        <a:t>/developer/v1/</a:t>
                      </a:r>
                      <a:r>
                        <a:rPr lang="en-US" altLang="zh-CN" sz="1100" dirty="0" err="1" smtClean="0">
                          <a:effectLst/>
                        </a:rPr>
                        <a:t>vm</a:t>
                      </a:r>
                      <a:r>
                        <a:rPr lang="en-US" altLang="zh-CN" sz="1100" dirty="0" smtClean="0">
                          <a:effectLst/>
                        </a:rPr>
                        <a:t>/resource</a:t>
                      </a:r>
                      <a:endParaRPr lang="en-US" altLang="zh-CN" sz="1100" kern="10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n-US" altLang="zh-CN" sz="1100" kern="100" dirty="0" smtClean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同上</a:t>
                      </a:r>
                      <a:endParaRPr kumimoji="0" lang="en-US" altLang="zh-CN" sz="1000" b="0" i="0" u="none" strike="noStrike" kern="100" cap="none" spc="0" normalizeH="0" baseline="0" noProof="0" dirty="0" smtClean="0">
                        <a:ln>
                          <a:noFill/>
                        </a:ln>
                        <a:solidFill>
                          <a:srgbClr val="1D1D1A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1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同上</a:t>
                      </a:r>
                      <a:endParaRPr kumimoji="0" lang="en-US" altLang="zh-CN" sz="1100" b="0" i="0" u="none" strike="noStrike" kern="100" cap="none" spc="0" normalizeH="0" baseline="0" noProof="0" dirty="0" smtClean="0">
                        <a:ln>
                          <a:noFill/>
                        </a:ln>
                        <a:solidFill>
                          <a:srgbClr val="1D1D1A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新增接口</a:t>
                      </a:r>
                      <a:endParaRPr lang="en-US" altLang="zh-CN" sz="11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/>
                      <a:endParaRPr lang="en-US" altLang="zh-CN" sz="11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0210">
                <a:tc>
                  <a:txBody>
                    <a:bodyPr/>
                    <a:lstStyle/>
                    <a:p>
                      <a:pPr marL="0" marR="0" lvl="0" indent="0" algn="l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删除虚机部署资源详情接口</a:t>
                      </a:r>
                      <a:endParaRPr lang="zh-CN" altLang="en-US" sz="11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DELETE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 smtClean="0">
                          <a:effectLst/>
                        </a:rPr>
                        <a:t>/</a:t>
                      </a:r>
                      <a:r>
                        <a:rPr lang="en-US" altLang="zh-CN" sz="1100" dirty="0" err="1" smtClean="0">
                          <a:effectLst/>
                        </a:rPr>
                        <a:t>mec</a:t>
                      </a:r>
                      <a:r>
                        <a:rPr lang="en-US" altLang="zh-CN" sz="1100" dirty="0" smtClean="0">
                          <a:effectLst/>
                        </a:rPr>
                        <a:t>/developer/v1/</a:t>
                      </a:r>
                      <a:r>
                        <a:rPr lang="en-US" altLang="zh-CN" sz="1100" dirty="0" err="1" smtClean="0">
                          <a:effectLst/>
                        </a:rPr>
                        <a:t>vm</a:t>
                      </a:r>
                      <a:r>
                        <a:rPr lang="en-US" altLang="zh-CN" sz="1100" dirty="0" smtClean="0">
                          <a:effectLst/>
                        </a:rPr>
                        <a:t>/resource</a:t>
                      </a:r>
                      <a:endParaRPr lang="en-US" altLang="zh-CN" sz="1100" kern="100" dirty="0" smtClean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kumimoji="0" lang="zh-CN" altLang="en-US" sz="10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“</a:t>
                      </a:r>
                      <a:r>
                        <a:rPr kumimoji="0" lang="en-US" altLang="zh-CN" sz="1000" b="0" i="0" u="none" strike="noStrike" kern="1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testId</a:t>
                      </a:r>
                      <a:r>
                        <a:rPr kumimoji="0" lang="zh-CN" altLang="en-US" sz="10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”</a:t>
                      </a:r>
                      <a:r>
                        <a:rPr kumimoji="0" lang="en-US" altLang="zh-CN" sz="10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 “string”,</a:t>
                      </a:r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kumimoji="0" lang="zh-CN" altLang="en-US" sz="10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“</a:t>
                      </a:r>
                      <a:r>
                        <a:rPr kumimoji="0" lang="en-US" altLang="zh-CN" sz="1000" b="0" i="0" u="none" strike="noStrike" kern="1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userId</a:t>
                      </a:r>
                      <a:r>
                        <a:rPr kumimoji="0" lang="zh-CN" altLang="en-US" sz="10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”</a:t>
                      </a:r>
                      <a:r>
                        <a:rPr kumimoji="0" lang="en-US" altLang="zh-CN" sz="10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 “string”,</a:t>
                      </a:r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</a:t>
                      </a:r>
                      <a:r>
                        <a:rPr lang="en-US" altLang="zh-CN" sz="10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projectId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altLang="zh-CN" sz="1000" dirty="0" smtClean="0">
                          <a:effectLst/>
                        </a:rPr>
                        <a:t>:</a:t>
                      </a:r>
                      <a:r>
                        <a:rPr lang="en-US" altLang="zh-CN" sz="1000" dirty="0" smtClean="0"/>
                        <a:t> 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"string"</a:t>
                      </a:r>
                      <a:r>
                        <a:rPr lang="en-US" altLang="zh-CN" sz="1000" dirty="0" smtClean="0">
                          <a:effectLst/>
                        </a:rPr>
                        <a:t>,</a:t>
                      </a:r>
                      <a:endParaRPr kumimoji="0" lang="en-US" altLang="zh-CN" sz="1000" b="0" i="0" u="none" strike="noStrike" kern="100" cap="none" spc="0" normalizeH="0" baseline="0" noProof="0" dirty="0" smtClean="0">
                        <a:ln>
                          <a:noFill/>
                        </a:ln>
                        <a:solidFill>
                          <a:srgbClr val="1D1D1A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  true</a:t>
                      </a:r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新增接口</a:t>
                      </a:r>
                      <a:endParaRPr lang="en-US" altLang="zh-CN" sz="11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/>
                      <a:endParaRPr lang="en-US" altLang="zh-CN" sz="11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0210">
                <a:tc>
                  <a:txBody>
                    <a:bodyPr/>
                    <a:lstStyle/>
                    <a:p>
                      <a:pPr marL="0" marR="0" lvl="0" indent="0" algn="l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获取所有虚</a:t>
                      </a:r>
                      <a:r>
                        <a:rPr lang="zh-CN" altLang="en-US" sz="110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机部署资源详情接口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GET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 smtClean="0">
                          <a:effectLst/>
                        </a:rPr>
                        <a:t>/</a:t>
                      </a:r>
                      <a:r>
                        <a:rPr lang="en-US" altLang="zh-CN" sz="1100" dirty="0" err="1" smtClean="0">
                          <a:effectLst/>
                        </a:rPr>
                        <a:t>mec</a:t>
                      </a:r>
                      <a:r>
                        <a:rPr lang="en-US" altLang="zh-CN" sz="1100" dirty="0" smtClean="0">
                          <a:effectLst/>
                        </a:rPr>
                        <a:t>/developer/v1/</a:t>
                      </a:r>
                      <a:r>
                        <a:rPr lang="en-US" altLang="zh-CN" sz="1100" dirty="0" err="1" smtClean="0">
                          <a:effectLst/>
                        </a:rPr>
                        <a:t>vm</a:t>
                      </a:r>
                      <a:r>
                        <a:rPr lang="en-US" altLang="zh-CN" sz="1100" dirty="0" smtClean="0">
                          <a:effectLst/>
                        </a:rPr>
                        <a:t>/resource</a:t>
                      </a:r>
                      <a:endParaRPr lang="en-US" altLang="zh-CN" sz="1100" kern="100" dirty="0" smtClean="0">
                        <a:effectLst/>
                      </a:endParaRPr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100" kern="100" dirty="0" smtClean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kumimoji="0" lang="zh-CN" altLang="en-US" sz="10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“</a:t>
                      </a:r>
                      <a:r>
                        <a:rPr kumimoji="0" lang="en-US" altLang="zh-CN" sz="1000" b="0" i="0" u="none" strike="noStrike" kern="1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testId</a:t>
                      </a:r>
                      <a:r>
                        <a:rPr kumimoji="0" lang="zh-CN" altLang="en-US" sz="10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”</a:t>
                      </a:r>
                      <a:r>
                        <a:rPr kumimoji="0" lang="en-US" altLang="zh-CN" sz="10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 “string”,</a:t>
                      </a:r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kumimoji="0" lang="zh-CN" altLang="en-US" sz="10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“</a:t>
                      </a:r>
                      <a:r>
                        <a:rPr kumimoji="0" lang="en-US" altLang="zh-CN" sz="1000" b="0" i="0" u="none" strike="noStrike" kern="1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userId</a:t>
                      </a:r>
                      <a:r>
                        <a:rPr kumimoji="0" lang="zh-CN" altLang="en-US" sz="10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”</a:t>
                      </a:r>
                      <a:r>
                        <a:rPr kumimoji="0" lang="en-US" altLang="zh-CN" sz="10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 “string”,</a:t>
                      </a:r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</a:t>
                      </a:r>
                      <a:r>
                        <a:rPr lang="en-US" altLang="zh-CN" sz="10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projectId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altLang="zh-CN" sz="1000" dirty="0" smtClean="0">
                          <a:effectLst/>
                        </a:rPr>
                        <a:t>:</a:t>
                      </a:r>
                      <a:r>
                        <a:rPr lang="en-US" altLang="zh-CN" sz="1000" dirty="0" smtClean="0"/>
                        <a:t> 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"string"</a:t>
                      </a:r>
                      <a:r>
                        <a:rPr lang="en-US" altLang="zh-CN" sz="1000" dirty="0" smtClean="0">
                          <a:effectLst/>
                        </a:rPr>
                        <a:t>,</a:t>
                      </a:r>
                      <a:endParaRPr kumimoji="0" lang="en-US" altLang="zh-CN" sz="1000" b="0" i="0" u="none" strike="noStrike" kern="100" cap="none" spc="0" normalizeH="0" baseline="0" noProof="0" dirty="0" smtClean="0">
                        <a:ln>
                          <a:noFill/>
                        </a:ln>
                        <a:solidFill>
                          <a:srgbClr val="1D1D1A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000" b="0" i="0" u="none" strike="noStrike" kern="100" cap="none" spc="0" normalizeH="0" baseline="0" noProof="0" dirty="0" smtClean="0">
                        <a:ln>
                          <a:noFill/>
                        </a:ln>
                        <a:solidFill>
                          <a:srgbClr val="1D1D1A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[{</a:t>
                      </a:r>
                      <a:endParaRPr kumimoji="0" lang="en-US" altLang="zh-CN" sz="1100" b="0" i="0" u="none" strike="noStrike" kern="100" cap="none" spc="0" normalizeH="0" baseline="0" noProof="0" dirty="0" smtClean="0">
                        <a:ln>
                          <a:noFill/>
                        </a:ln>
                        <a:solidFill>
                          <a:srgbClr val="1D1D1A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kumimoji="0" lang="zh-CN" altLang="en-US" sz="11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“</a:t>
                      </a:r>
                      <a:r>
                        <a:rPr kumimoji="0" lang="en-US" altLang="zh-CN" sz="1100" b="0" i="0" u="none" strike="noStrike" kern="1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testId</a:t>
                      </a:r>
                      <a:r>
                        <a:rPr kumimoji="0" lang="zh-CN" altLang="en-US" sz="11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”</a:t>
                      </a:r>
                      <a:r>
                        <a:rPr kumimoji="0" lang="en-US" altLang="zh-CN" sz="11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 “string”,</a:t>
                      </a:r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</a:t>
                      </a:r>
                      <a:r>
                        <a:rPr lang="en-US" altLang="zh-CN" sz="11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projectId</a:t>
                      </a: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altLang="zh-CN" sz="1100" dirty="0" smtClean="0">
                          <a:effectLst/>
                        </a:rPr>
                        <a:t>:</a:t>
                      </a:r>
                      <a:r>
                        <a:rPr lang="en-US" altLang="zh-CN" sz="1100" dirty="0" smtClean="0"/>
                        <a:t> </a:t>
                      </a: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"string"</a:t>
                      </a:r>
                      <a:r>
                        <a:rPr lang="en-US" altLang="zh-CN" sz="1100" dirty="0" smtClean="0">
                          <a:effectLst/>
                        </a:rPr>
                        <a:t>,</a:t>
                      </a:r>
                      <a:endParaRPr kumimoji="0" lang="en-US" altLang="zh-CN" sz="1100" b="0" i="0" u="none" strike="noStrike" kern="100" cap="none" spc="0" normalizeH="0" baseline="0" noProof="0" dirty="0" smtClean="0">
                        <a:ln>
                          <a:noFill/>
                        </a:ln>
                        <a:solidFill>
                          <a:srgbClr val="1D1D1A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kumimoji="0" lang="zh-CN" altLang="en-US" sz="11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“</a:t>
                      </a:r>
                      <a:r>
                        <a:rPr kumimoji="0" lang="en-US" altLang="zh-CN" sz="1100" b="0" i="0" u="none" strike="noStrike" kern="1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vmResourceId</a:t>
                      </a:r>
                      <a:r>
                        <a:rPr kumimoji="0" lang="zh-CN" altLang="en-US" sz="11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”</a:t>
                      </a:r>
                      <a:r>
                        <a:rPr kumimoji="0" lang="en-US" altLang="zh-CN" sz="11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 “string”,</a:t>
                      </a:r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“Host"</a:t>
                      </a:r>
                      <a:r>
                        <a:rPr lang="en-US" altLang="zh-CN" sz="1100" dirty="0" smtClean="0">
                          <a:effectLst/>
                        </a:rPr>
                        <a:t>:</a:t>
                      </a:r>
                      <a:r>
                        <a:rPr lang="en-US" altLang="zh-CN" sz="1100" dirty="0" smtClean="0"/>
                        <a:t> </a:t>
                      </a: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"string"</a:t>
                      </a:r>
                      <a:r>
                        <a:rPr lang="en-US" altLang="zh-CN" sz="1100" dirty="0" smtClean="0">
                          <a:effectLst/>
                        </a:rPr>
                        <a:t>,</a:t>
                      </a:r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 smtClean="0">
                          <a:effectLst/>
                        </a:rPr>
                        <a:t>   </a:t>
                      </a:r>
                      <a:r>
                        <a:rPr kumimoji="0" lang="zh-CN" altLang="en-US" sz="11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“</a:t>
                      </a:r>
                      <a:r>
                        <a:rPr kumimoji="0" lang="en-US" altLang="zh-CN" sz="11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status</a:t>
                      </a:r>
                      <a:r>
                        <a:rPr kumimoji="0" lang="zh-CN" altLang="en-US" sz="11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”</a:t>
                      </a:r>
                      <a:r>
                        <a:rPr kumimoji="0" lang="en-US" altLang="zh-CN" sz="11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 “string”,</a:t>
                      </a:r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</a:t>
                      </a:r>
                      <a:r>
                        <a:rPr lang="en-US" altLang="zh-CN" sz="11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packageId</a:t>
                      </a: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altLang="zh-CN" sz="1100" dirty="0" smtClean="0">
                          <a:effectLst/>
                        </a:rPr>
                        <a:t>:</a:t>
                      </a:r>
                      <a:r>
                        <a:rPr lang="en-US" altLang="zh-CN" sz="1100" dirty="0" smtClean="0"/>
                        <a:t> </a:t>
                      </a: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"string"</a:t>
                      </a:r>
                      <a:r>
                        <a:rPr lang="en-US" altLang="zh-CN" sz="1100" dirty="0" smtClean="0">
                          <a:effectLst/>
                        </a:rPr>
                        <a:t>,</a:t>
                      </a:r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 smtClean="0">
                          <a:effectLst/>
                        </a:rPr>
                        <a:t>    </a:t>
                      </a: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</a:t>
                      </a:r>
                      <a:r>
                        <a:rPr lang="en-US" altLang="zh-CN" sz="11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testDate</a:t>
                      </a: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altLang="zh-CN" sz="1100" dirty="0" smtClean="0">
                          <a:effectLst/>
                        </a:rPr>
                        <a:t>:</a:t>
                      </a:r>
                      <a:r>
                        <a:rPr lang="en-US" altLang="zh-CN" sz="1100" dirty="0" smtClean="0"/>
                        <a:t> </a:t>
                      </a: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"string"</a:t>
                      </a:r>
                      <a:r>
                        <a:rPr lang="en-US" altLang="zh-CN" sz="1100" dirty="0" smtClean="0">
                          <a:effectLst/>
                        </a:rPr>
                        <a:t>,</a:t>
                      </a:r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 smtClean="0">
                          <a:effectLst/>
                        </a:rPr>
                        <a:t>    </a:t>
                      </a: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</a:t>
                      </a:r>
                      <a:r>
                        <a:rPr lang="en-US" altLang="zh-CN" sz="11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fileId</a:t>
                      </a: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altLang="zh-CN" sz="1100" dirty="0" smtClean="0">
                          <a:effectLst/>
                        </a:rPr>
                        <a:t>:</a:t>
                      </a:r>
                      <a:r>
                        <a:rPr lang="en-US" altLang="zh-CN" sz="1100" dirty="0" smtClean="0"/>
                        <a:t> </a:t>
                      </a: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"string"</a:t>
                      </a:r>
                      <a:r>
                        <a:rPr lang="en-US" altLang="zh-CN" sz="1100" dirty="0" smtClean="0">
                          <a:effectLst/>
                        </a:rPr>
                        <a:t>, </a:t>
                      </a:r>
                      <a:endParaRPr kumimoji="0" lang="en-US" altLang="zh-CN" sz="1100" b="0" i="0" u="none" strike="noStrike" kern="100" cap="none" spc="0" normalizeH="0" baseline="0" noProof="0" dirty="0" smtClean="0">
                        <a:ln>
                          <a:noFill/>
                        </a:ln>
                        <a:solidFill>
                          <a:srgbClr val="1D1D1A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}]</a:t>
                      </a:r>
                      <a:endParaRPr kumimoji="0" lang="en-US" altLang="zh-CN" sz="1100" b="0" i="0" u="none" strike="noStrike" kern="100" cap="none" spc="0" normalizeH="0" baseline="0" noProof="0" dirty="0" smtClean="0">
                        <a:ln>
                          <a:noFill/>
                        </a:ln>
                        <a:solidFill>
                          <a:srgbClr val="1D1D1A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新增接口</a:t>
                      </a:r>
                      <a:endParaRPr lang="en-US" altLang="zh-CN" sz="11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/>
                      <a:endParaRPr lang="en-US" altLang="zh-CN" sz="11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" name="矩形 1"/>
          <p:cNvSpPr/>
          <p:nvPr/>
        </p:nvSpPr>
        <p:spPr>
          <a:xfrm>
            <a:off x="321745" y="245456"/>
            <a:ext cx="3541354" cy="528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3440"/>
              </a:lnSpc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接口设计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: </a:t>
            </a:r>
            <a:r>
              <a:rPr lang="zh-CN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虚机部署资源详情接口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260132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067176"/>
              </p:ext>
            </p:extLst>
          </p:nvPr>
        </p:nvGraphicFramePr>
        <p:xfrm>
          <a:off x="401972" y="860890"/>
          <a:ext cx="11016492" cy="374997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112099"/>
                <a:gridCol w="802719"/>
                <a:gridCol w="1093139"/>
                <a:gridCol w="2110154"/>
                <a:gridCol w="2703006"/>
                <a:gridCol w="3195375"/>
              </a:tblGrid>
              <a:tr h="3502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接口名称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BE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Method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BE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接口</a:t>
                      </a:r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URI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BE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请求体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BE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响应体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BE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关键实现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BEE9"/>
                    </a:solidFill>
                  </a:tcPr>
                </a:tc>
              </a:tr>
              <a:tr h="1699880">
                <a:tc>
                  <a:txBody>
                    <a:bodyPr/>
                    <a:lstStyle/>
                    <a:p>
                      <a:pPr marL="0" marR="0" lvl="0" indent="0" algn="l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虚机镜像打包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POST</a:t>
                      </a:r>
                      <a:endParaRPr lang="zh-CN" altLang="en-US" sz="11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 smtClean="0">
                          <a:effectLst/>
                        </a:rPr>
                        <a:t>/</a:t>
                      </a:r>
                      <a:r>
                        <a:rPr lang="en-US" altLang="zh-CN" sz="1100" dirty="0" err="1" smtClean="0">
                          <a:effectLst/>
                        </a:rPr>
                        <a:t>mec</a:t>
                      </a:r>
                      <a:r>
                        <a:rPr lang="en-US" altLang="zh-CN" sz="1100" dirty="0" smtClean="0">
                          <a:effectLst/>
                        </a:rPr>
                        <a:t>/developer/v1/project/</a:t>
                      </a:r>
                      <a:r>
                        <a:rPr lang="en-US" altLang="zh-CN" sz="1100" dirty="0" err="1" smtClean="0">
                          <a:effectLst/>
                        </a:rPr>
                        <a:t>vm</a:t>
                      </a:r>
                      <a:r>
                        <a:rPr lang="en-US" altLang="zh-CN" sz="1100" dirty="0" smtClean="0">
                          <a:effectLst/>
                        </a:rPr>
                        <a:t>/deploy</a:t>
                      </a:r>
                      <a:endParaRPr lang="en-US" altLang="zh-CN" sz="1100" kern="100" dirty="0" smtClean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     </a:t>
                      </a:r>
                      <a:r>
                        <a:rPr kumimoji="0" lang="zh-CN" altLang="en-US" sz="10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“</a:t>
                      </a:r>
                      <a:r>
                        <a:rPr kumimoji="0" lang="en-US" altLang="zh-CN" sz="1000" b="0" i="0" u="none" strike="noStrike" kern="1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userId</a:t>
                      </a:r>
                      <a:r>
                        <a:rPr kumimoji="0" lang="zh-CN" altLang="en-US" sz="10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”</a:t>
                      </a:r>
                      <a:r>
                        <a:rPr kumimoji="0" lang="en-US" altLang="zh-CN" sz="10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 “string”,</a:t>
                      </a:r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</a:t>
                      </a:r>
                      <a:r>
                        <a:rPr lang="en-US" altLang="zh-CN" sz="10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projectId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altLang="zh-CN" sz="1000" dirty="0" smtClean="0">
                          <a:effectLst/>
                        </a:rPr>
                        <a:t>:</a:t>
                      </a:r>
                      <a:r>
                        <a:rPr lang="en-US" altLang="zh-CN" sz="1000" dirty="0" smtClean="0"/>
                        <a:t> 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"string"</a:t>
                      </a:r>
                      <a:r>
                        <a:rPr lang="en-US" altLang="zh-CN" sz="1000" dirty="0" smtClean="0">
                          <a:effectLst/>
                        </a:rPr>
                        <a:t>,</a:t>
                      </a:r>
                      <a:endParaRPr kumimoji="0" lang="en-US" altLang="zh-CN" sz="1000" b="0" i="0" u="none" strike="noStrike" kern="100" cap="none" spc="0" normalizeH="0" baseline="0" noProof="0" dirty="0" smtClean="0">
                        <a:ln>
                          <a:noFill/>
                        </a:ln>
                        <a:solidFill>
                          <a:srgbClr val="1D1D1A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000" b="0" i="0" u="none" strike="noStrike" kern="100" cap="none" spc="0" normalizeH="0" baseline="0" noProof="0" dirty="0" smtClean="0">
                        <a:ln>
                          <a:noFill/>
                        </a:ln>
                        <a:solidFill>
                          <a:srgbClr val="1D1D1A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 smtClean="0">
                          <a:effectLst/>
                        </a:rPr>
                        <a:t>true </a:t>
                      </a:r>
                      <a:endParaRPr kumimoji="0" lang="en-US" altLang="zh-CN" sz="1100" b="0" i="0" u="none" strike="noStrike" kern="100" cap="none" spc="0" normalizeH="0" baseline="0" noProof="0" dirty="0" smtClean="0">
                        <a:ln>
                          <a:noFill/>
                        </a:ln>
                        <a:solidFill>
                          <a:srgbClr val="1D1D1A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新增接口</a:t>
                      </a:r>
                      <a:endParaRPr lang="en-US" altLang="zh-CN" sz="11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699880">
                <a:tc>
                  <a:txBody>
                    <a:bodyPr/>
                    <a:lstStyle/>
                    <a:p>
                      <a:pPr marL="0" marR="0" lvl="0" indent="0" algn="l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向虚机上传文件接口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POST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 smtClean="0">
                          <a:effectLst/>
                        </a:rPr>
                        <a:t>/</a:t>
                      </a:r>
                      <a:r>
                        <a:rPr lang="en-US" altLang="zh-CN" sz="1100" dirty="0" err="1" smtClean="0">
                          <a:effectLst/>
                        </a:rPr>
                        <a:t>mec</a:t>
                      </a:r>
                      <a:r>
                        <a:rPr lang="en-US" altLang="zh-CN" sz="1100" dirty="0" smtClean="0">
                          <a:effectLst/>
                        </a:rPr>
                        <a:t>/developer/v1/project/</a:t>
                      </a:r>
                      <a:r>
                        <a:rPr lang="en-US" altLang="zh-CN" sz="1100" dirty="0" err="1" smtClean="0">
                          <a:effectLst/>
                        </a:rPr>
                        <a:t>vm</a:t>
                      </a:r>
                      <a:r>
                        <a:rPr lang="en-US" altLang="zh-CN" sz="1100" dirty="0" smtClean="0">
                          <a:effectLst/>
                        </a:rPr>
                        <a:t>/files</a:t>
                      </a:r>
                      <a:endParaRPr lang="en-US" altLang="zh-CN" sz="1100" kern="100" dirty="0" smtClean="0">
                        <a:effectLst/>
                      </a:endParaRPr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100" kern="100" dirty="0" smtClean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     </a:t>
                      </a:r>
                      <a:r>
                        <a:rPr kumimoji="0" lang="zh-CN" altLang="en-US" sz="10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“</a:t>
                      </a:r>
                      <a:r>
                        <a:rPr kumimoji="0" lang="en-US" altLang="zh-CN" sz="1000" b="0" i="0" u="none" strike="noStrike" kern="1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userId</a:t>
                      </a:r>
                      <a:r>
                        <a:rPr kumimoji="0" lang="zh-CN" altLang="en-US" sz="10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”</a:t>
                      </a:r>
                      <a:r>
                        <a:rPr kumimoji="0" lang="en-US" altLang="zh-CN" sz="10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 “string”,</a:t>
                      </a:r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</a:t>
                      </a:r>
                      <a:r>
                        <a:rPr lang="en-US" altLang="zh-CN" sz="10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projectId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altLang="zh-CN" sz="1000" dirty="0" smtClean="0">
                          <a:effectLst/>
                        </a:rPr>
                        <a:t>:</a:t>
                      </a:r>
                      <a:r>
                        <a:rPr lang="en-US" altLang="zh-CN" sz="1000" dirty="0" smtClean="0"/>
                        <a:t> 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"string"</a:t>
                      </a:r>
                      <a:r>
                        <a:rPr lang="en-US" altLang="zh-CN" sz="1000" dirty="0" smtClean="0">
                          <a:effectLst/>
                        </a:rPr>
                        <a:t>,</a:t>
                      </a:r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  “file”: “</a:t>
                      </a:r>
                      <a:r>
                        <a:rPr kumimoji="0" lang="en-US" altLang="zh-CN" sz="1000" b="0" i="0" u="none" strike="noStrike" kern="1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MultipartFile</a:t>
                      </a:r>
                      <a:r>
                        <a:rPr kumimoji="0" lang="en-US" altLang="zh-CN" sz="10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”</a:t>
                      </a:r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000" b="0" i="0" u="none" strike="noStrike" kern="100" cap="none" spc="0" normalizeH="0" baseline="0" noProof="0" dirty="0" smtClean="0">
                        <a:ln>
                          <a:noFill/>
                        </a:ln>
                        <a:solidFill>
                          <a:srgbClr val="1D1D1A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 true</a:t>
                      </a:r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zh-CN" sz="11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" name="矩形 1"/>
          <p:cNvSpPr/>
          <p:nvPr/>
        </p:nvSpPr>
        <p:spPr>
          <a:xfrm>
            <a:off x="321745" y="245456"/>
            <a:ext cx="3541354" cy="528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3440"/>
              </a:lnSpc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接口设计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: </a:t>
            </a:r>
            <a:r>
              <a:rPr lang="zh-CN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虚机部署镜像打包接口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975569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11059" y="285226"/>
            <a:ext cx="2902591" cy="52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440"/>
              </a:lnSpc>
            </a:pPr>
            <a:r>
              <a:rPr lang="zh-CN" altLang="en-US" sz="32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数据库设计</a:t>
            </a:r>
          </a:p>
        </p:txBody>
      </p:sp>
      <p:sp>
        <p:nvSpPr>
          <p:cNvPr id="5" name="矩形 4"/>
          <p:cNvSpPr/>
          <p:nvPr/>
        </p:nvSpPr>
        <p:spPr>
          <a:xfrm>
            <a:off x="967530" y="873390"/>
            <a:ext cx="9325763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CREATE TABLE  </a:t>
            </a:r>
            <a:r>
              <a:rPr lang="en-US" altLang="zh-CN" dirty="0" err="1" smtClean="0"/>
              <a:t>tbl_host_log</a:t>
            </a:r>
            <a:r>
              <a:rPr lang="en-US" altLang="zh-CN" dirty="0" smtClean="0"/>
              <a:t> </a:t>
            </a:r>
            <a:r>
              <a:rPr lang="en-US" altLang="zh-CN" dirty="0"/>
              <a:t>(</a:t>
            </a:r>
          </a:p>
          <a:p>
            <a:r>
              <a:rPr lang="en-US" altLang="zh-CN" dirty="0"/>
              <a:t>       </a:t>
            </a:r>
            <a:r>
              <a:rPr lang="en-US" altLang="zh-CN" dirty="0" err="1" smtClean="0"/>
              <a:t>log_id</a:t>
            </a:r>
            <a:r>
              <a:rPr lang="en-US" altLang="zh-CN" dirty="0" smtClean="0"/>
              <a:t>                   varchar(50)         NOT NULL</a:t>
            </a:r>
            <a:r>
              <a:rPr lang="en-US" altLang="zh-CN" dirty="0"/>
              <a:t>,   </a:t>
            </a:r>
            <a:r>
              <a:rPr lang="en-US" altLang="zh-CN" dirty="0" smtClean="0"/>
              <a:t>         --</a:t>
            </a:r>
            <a:r>
              <a:rPr lang="zh-CN" altLang="en-US" dirty="0" smtClean="0"/>
              <a:t>日志</a:t>
            </a:r>
            <a:r>
              <a:rPr lang="en-US" altLang="zh-CN" dirty="0" smtClean="0"/>
              <a:t>ID</a:t>
            </a:r>
            <a:endParaRPr lang="en-US" altLang="zh-CN" dirty="0"/>
          </a:p>
          <a:p>
            <a:r>
              <a:rPr lang="en-US" altLang="zh-CN" dirty="0"/>
              <a:t>       </a:t>
            </a:r>
            <a:r>
              <a:rPr lang="en-US" altLang="zh-CN" dirty="0" err="1" smtClean="0"/>
              <a:t>host_name</a:t>
            </a:r>
            <a:r>
              <a:rPr lang="en-US" altLang="zh-CN" dirty="0" smtClean="0"/>
              <a:t>          varchar(50)         DEFAULT NULL</a:t>
            </a:r>
            <a:r>
              <a:rPr lang="en-US" altLang="zh-CN" dirty="0"/>
              <a:t>,    </a:t>
            </a:r>
            <a:r>
              <a:rPr lang="en-US" altLang="zh-CN" dirty="0" smtClean="0"/>
              <a:t>--</a:t>
            </a:r>
            <a:r>
              <a:rPr lang="zh-CN" altLang="en-US" dirty="0" smtClean="0"/>
              <a:t>沙箱名字</a:t>
            </a:r>
            <a:endParaRPr lang="zh-CN" altLang="en-US" dirty="0"/>
          </a:p>
          <a:p>
            <a:r>
              <a:rPr lang="zh-CN" altLang="en-US" dirty="0"/>
              <a:t>       </a:t>
            </a:r>
            <a:r>
              <a:rPr lang="en-US" altLang="zh-CN" dirty="0" err="1" smtClean="0"/>
              <a:t>host_ip</a:t>
            </a:r>
            <a:r>
              <a:rPr lang="en-US" altLang="zh-CN" dirty="0" smtClean="0"/>
              <a:t>                 varchar(50)         NOT </a:t>
            </a:r>
            <a:r>
              <a:rPr lang="en-US" altLang="zh-CN" dirty="0"/>
              <a:t>NULL,    </a:t>
            </a:r>
            <a:r>
              <a:rPr lang="en-US" altLang="zh-CN" dirty="0" smtClean="0"/>
              <a:t>        --</a:t>
            </a:r>
            <a:r>
              <a:rPr lang="zh-CN" altLang="en-US" dirty="0" smtClean="0"/>
              <a:t>沙箱</a:t>
            </a:r>
            <a:r>
              <a:rPr lang="en-US" altLang="zh-CN" dirty="0" smtClean="0"/>
              <a:t>IP</a:t>
            </a:r>
            <a:endParaRPr lang="en-US" altLang="zh-CN" dirty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</a:t>
            </a:r>
            <a:r>
              <a:rPr lang="en-US" altLang="zh-CN" dirty="0" err="1" smtClean="0"/>
              <a:t>user_id</a:t>
            </a:r>
            <a:r>
              <a:rPr lang="en-US" altLang="zh-CN" dirty="0" smtClean="0"/>
              <a:t>                   varchar(50)         NOT </a:t>
            </a:r>
            <a:r>
              <a:rPr lang="en-US" altLang="zh-CN" dirty="0"/>
              <a:t>NULL,    </a:t>
            </a:r>
            <a:r>
              <a:rPr lang="en-US" altLang="zh-CN" dirty="0" smtClean="0"/>
              <a:t>        --</a:t>
            </a:r>
            <a:r>
              <a:rPr lang="zh-CN" altLang="en-US" dirty="0" smtClean="0"/>
              <a:t>用户</a:t>
            </a:r>
            <a:r>
              <a:rPr lang="en-US" altLang="zh-CN" dirty="0" smtClean="0"/>
              <a:t>ID</a:t>
            </a:r>
            <a:endParaRPr lang="zh-CN" altLang="en-US" dirty="0"/>
          </a:p>
          <a:p>
            <a:r>
              <a:rPr lang="zh-CN" altLang="en-US" dirty="0"/>
              <a:t> </a:t>
            </a:r>
            <a:r>
              <a:rPr lang="zh-CN" altLang="en-US" dirty="0" smtClean="0"/>
              <a:t>      </a:t>
            </a:r>
            <a:r>
              <a:rPr lang="en-US" altLang="zh-CN" dirty="0" err="1" smtClean="0"/>
              <a:t>project_id</a:t>
            </a:r>
            <a:r>
              <a:rPr lang="en-US" altLang="zh-CN" dirty="0" smtClean="0"/>
              <a:t>              varchar(50)         NOT </a:t>
            </a:r>
            <a:r>
              <a:rPr lang="en-US" altLang="zh-CN" dirty="0"/>
              <a:t>NULL,    </a:t>
            </a:r>
            <a:r>
              <a:rPr lang="en-US" altLang="zh-CN" dirty="0" smtClean="0"/>
              <a:t>        --</a:t>
            </a:r>
            <a:r>
              <a:rPr lang="zh-CN" altLang="en-US" dirty="0" smtClean="0"/>
              <a:t>项目</a:t>
            </a:r>
            <a:r>
              <a:rPr lang="en-US" altLang="zh-CN" dirty="0" smtClean="0"/>
              <a:t>ID</a:t>
            </a:r>
            <a:endParaRPr lang="zh-CN" altLang="en-US" dirty="0"/>
          </a:p>
          <a:p>
            <a:r>
              <a:rPr lang="zh-CN" altLang="en-US" dirty="0"/>
              <a:t> </a:t>
            </a:r>
            <a:r>
              <a:rPr lang="zh-CN" altLang="en-US" dirty="0" smtClean="0"/>
              <a:t>      </a:t>
            </a:r>
            <a:r>
              <a:rPr lang="en-US" altLang="zh-CN" dirty="0" err="1" smtClean="0"/>
              <a:t>deploy_time</a:t>
            </a:r>
            <a:r>
              <a:rPr lang="en-US" altLang="zh-CN" dirty="0" smtClean="0"/>
              <a:t>         </a:t>
            </a:r>
            <a:r>
              <a:rPr lang="en-US" altLang="zh-CN" dirty="0" err="1" smtClean="0"/>
              <a:t>timestamptz</a:t>
            </a:r>
            <a:r>
              <a:rPr lang="en-US" altLang="zh-CN" dirty="0" smtClean="0"/>
              <a:t>(6)   DEFAULT </a:t>
            </a:r>
            <a:r>
              <a:rPr lang="en-US" altLang="zh-CN" dirty="0"/>
              <a:t>NULL</a:t>
            </a:r>
            <a:r>
              <a:rPr lang="en-US" altLang="zh-CN" dirty="0" smtClean="0"/>
              <a:t>,    --</a:t>
            </a:r>
            <a:r>
              <a:rPr lang="zh-CN" altLang="en-US" dirty="0" smtClean="0"/>
              <a:t>使用时间</a:t>
            </a:r>
            <a:endParaRPr lang="zh-CN" altLang="en-US" dirty="0"/>
          </a:p>
          <a:p>
            <a:r>
              <a:rPr lang="zh-CN" altLang="en-US" dirty="0"/>
              <a:t> </a:t>
            </a:r>
            <a:r>
              <a:rPr lang="zh-CN" altLang="en-US" dirty="0" smtClean="0"/>
              <a:t>      </a:t>
            </a:r>
            <a:r>
              <a:rPr lang="en-US" altLang="zh-CN" dirty="0" err="1" smtClean="0"/>
              <a:t>delete_time</a:t>
            </a:r>
            <a:r>
              <a:rPr lang="en-US" altLang="zh-CN" dirty="0" smtClean="0"/>
              <a:t>          </a:t>
            </a:r>
            <a:r>
              <a:rPr lang="en-US" altLang="zh-CN" dirty="0" err="1" smtClean="0"/>
              <a:t>timestamptz</a:t>
            </a:r>
            <a:r>
              <a:rPr lang="en-US" altLang="zh-CN" dirty="0" smtClean="0"/>
              <a:t>(6)   DEFAULT </a:t>
            </a:r>
            <a:r>
              <a:rPr lang="en-US" altLang="zh-CN" dirty="0"/>
              <a:t>NULL</a:t>
            </a:r>
            <a:r>
              <a:rPr lang="en-US" altLang="zh-CN" dirty="0" smtClean="0"/>
              <a:t>,    --</a:t>
            </a:r>
            <a:r>
              <a:rPr lang="zh-CN" altLang="en-US" dirty="0" smtClean="0"/>
              <a:t>释放时间</a:t>
            </a:r>
            <a:endParaRPr lang="en-US" altLang="zh-CN" dirty="0" smtClean="0"/>
          </a:p>
          <a:p>
            <a:r>
              <a:rPr lang="en-US" altLang="zh-CN" dirty="0" smtClean="0"/>
              <a:t>       status                   varchar(50)          NOT </a:t>
            </a:r>
            <a:r>
              <a:rPr lang="en-US" altLang="zh-CN" dirty="0"/>
              <a:t>NULL,            --</a:t>
            </a:r>
            <a:r>
              <a:rPr lang="zh-CN" altLang="en-US" dirty="0"/>
              <a:t>沙</a:t>
            </a:r>
            <a:r>
              <a:rPr lang="zh-CN" altLang="en-US" dirty="0" smtClean="0"/>
              <a:t>箱</a:t>
            </a:r>
            <a:r>
              <a:rPr lang="zh-CN" altLang="en-US" dirty="0"/>
              <a:t>状态</a:t>
            </a:r>
          </a:p>
          <a:p>
            <a:r>
              <a:rPr lang="zh-CN" altLang="en-US" dirty="0"/>
              <a:t>       </a:t>
            </a:r>
            <a:r>
              <a:rPr lang="en-US" altLang="zh-CN" dirty="0"/>
              <a:t>CONSTRAINT </a:t>
            </a:r>
            <a:r>
              <a:rPr lang="en-US" altLang="zh-CN" dirty="0" err="1"/>
              <a:t>tbl_host_log</a:t>
            </a:r>
            <a:r>
              <a:rPr lang="en-US" altLang="zh-CN" dirty="0"/>
              <a:t> </a:t>
            </a:r>
            <a:r>
              <a:rPr lang="en-US" altLang="zh-CN" dirty="0" smtClean="0"/>
              <a:t>_</a:t>
            </a:r>
            <a:r>
              <a:rPr lang="en-US" altLang="zh-CN" dirty="0" err="1"/>
              <a:t>pkey</a:t>
            </a:r>
            <a:r>
              <a:rPr lang="en-US" altLang="zh-CN" dirty="0"/>
              <a:t>  PRIMARY KEY 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log_id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r>
              <a:rPr lang="en-US" altLang="zh-CN" dirty="0"/>
              <a:t>  );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034641" y="3928242"/>
            <a:ext cx="9057315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/>
              <a:t>CREATE TABLE  </a:t>
            </a:r>
            <a:r>
              <a:rPr lang="en-US" altLang="zh-CN" sz="1600" dirty="0" err="1" smtClean="0"/>
              <a:t>tbl_project_image</a:t>
            </a:r>
            <a:r>
              <a:rPr lang="en-US" altLang="zh-CN" sz="1600" dirty="0" smtClean="0"/>
              <a:t> </a:t>
            </a:r>
            <a:r>
              <a:rPr lang="en-US" altLang="zh-CN" sz="1600" dirty="0"/>
              <a:t>(</a:t>
            </a:r>
          </a:p>
          <a:p>
            <a:r>
              <a:rPr lang="en-US" altLang="zh-CN" sz="1600" dirty="0"/>
              <a:t>       </a:t>
            </a:r>
            <a:r>
              <a:rPr lang="en-US" altLang="zh-CN" sz="1600" dirty="0" smtClean="0"/>
              <a:t>id                                           varchar(50</a:t>
            </a:r>
            <a:r>
              <a:rPr lang="en-US" altLang="zh-CN" sz="1600" dirty="0"/>
              <a:t>)         NOT NULL,            </a:t>
            </a:r>
            <a:r>
              <a:rPr lang="en-US" altLang="zh-CN" sz="1600" dirty="0" smtClean="0"/>
              <a:t>       --ID</a:t>
            </a:r>
            <a:endParaRPr lang="en-US" altLang="zh-CN" sz="1600" dirty="0"/>
          </a:p>
          <a:p>
            <a:r>
              <a:rPr lang="en-US" altLang="zh-CN" sz="1600" dirty="0"/>
              <a:t>       </a:t>
            </a:r>
            <a:r>
              <a:rPr lang="en-US" altLang="zh-CN" sz="1600" dirty="0" err="1" smtClean="0"/>
              <a:t>pod_name</a:t>
            </a:r>
            <a:r>
              <a:rPr lang="en-US" altLang="zh-CN" sz="1600" dirty="0" smtClean="0"/>
              <a:t>                           varchar(50</a:t>
            </a:r>
            <a:r>
              <a:rPr lang="en-US" altLang="zh-CN" sz="1600" dirty="0"/>
              <a:t>)         DEFAULT NULL,    </a:t>
            </a:r>
            <a:r>
              <a:rPr lang="en-US" altLang="zh-CN" sz="1600" dirty="0" smtClean="0"/>
              <a:t>       --pod</a:t>
            </a:r>
            <a:r>
              <a:rPr lang="zh-CN" altLang="en-US" sz="1600" dirty="0" smtClean="0"/>
              <a:t>名字</a:t>
            </a:r>
            <a:endParaRPr lang="zh-CN" altLang="en-US" sz="1600" dirty="0"/>
          </a:p>
          <a:p>
            <a:r>
              <a:rPr lang="zh-CN" altLang="en-US" sz="1600" dirty="0"/>
              <a:t> </a:t>
            </a:r>
            <a:r>
              <a:rPr lang="zh-CN" altLang="en-US" sz="1600" dirty="0" smtClean="0"/>
              <a:t>      </a:t>
            </a:r>
            <a:r>
              <a:rPr lang="en-US" altLang="zh-CN" sz="1600" dirty="0" err="1" smtClean="0"/>
              <a:t>pod_containers</a:t>
            </a:r>
            <a:r>
              <a:rPr lang="en-US" altLang="zh-CN" sz="1600" dirty="0" smtClean="0"/>
              <a:t>                  text                       NOT </a:t>
            </a:r>
            <a:r>
              <a:rPr lang="en-US" altLang="zh-CN" sz="1600" dirty="0"/>
              <a:t>NULL,            </a:t>
            </a:r>
            <a:r>
              <a:rPr lang="en-US" altLang="zh-CN" sz="1600" dirty="0" smtClean="0"/>
              <a:t>       --</a:t>
            </a:r>
            <a:r>
              <a:rPr lang="zh-CN" altLang="en-US" sz="1600" dirty="0" smtClean="0"/>
              <a:t>容器信息</a:t>
            </a:r>
            <a:endParaRPr lang="en-US" altLang="zh-CN" sz="1600" dirty="0"/>
          </a:p>
          <a:p>
            <a:r>
              <a:rPr lang="en-US" altLang="zh-CN" sz="1600" dirty="0" smtClean="0"/>
              <a:t>       </a:t>
            </a:r>
            <a:r>
              <a:rPr lang="en-US" altLang="zh-CN" sz="1600" dirty="0" err="1" smtClean="0"/>
              <a:t>projectId</a:t>
            </a:r>
            <a:r>
              <a:rPr lang="en-US" altLang="zh-CN" sz="1600" dirty="0" smtClean="0"/>
              <a:t>                              varchar(50</a:t>
            </a:r>
            <a:r>
              <a:rPr lang="en-US" altLang="zh-CN" sz="1600" dirty="0"/>
              <a:t>)         NOT NULL,            </a:t>
            </a:r>
            <a:r>
              <a:rPr lang="en-US" altLang="zh-CN" sz="1600" dirty="0" smtClean="0"/>
              <a:t>       --</a:t>
            </a:r>
            <a:r>
              <a:rPr lang="zh-CN" altLang="en-US" sz="1600" dirty="0"/>
              <a:t>项目</a:t>
            </a:r>
            <a:r>
              <a:rPr lang="en-US" altLang="zh-CN" sz="1600" dirty="0"/>
              <a:t>ID</a:t>
            </a:r>
            <a:endParaRPr lang="zh-CN" altLang="en-US" sz="1600" dirty="0"/>
          </a:p>
          <a:p>
            <a:r>
              <a:rPr lang="zh-CN" altLang="en-US" sz="1600" dirty="0"/>
              <a:t>       </a:t>
            </a:r>
            <a:r>
              <a:rPr lang="en-US" altLang="zh-CN" sz="1600" dirty="0" err="1" smtClean="0"/>
              <a:t>svc_type</a:t>
            </a:r>
            <a:r>
              <a:rPr lang="en-US" altLang="zh-CN" sz="1600" dirty="0" smtClean="0"/>
              <a:t>                              integer                 DEFAULT </a:t>
            </a:r>
            <a:r>
              <a:rPr lang="en-US" altLang="zh-CN" sz="1600" dirty="0"/>
              <a:t>NULL,    </a:t>
            </a:r>
            <a:r>
              <a:rPr lang="en-US" altLang="zh-CN" sz="1600" dirty="0" smtClean="0"/>
              <a:t>       --service</a:t>
            </a:r>
            <a:r>
              <a:rPr lang="zh-CN" altLang="en-US" sz="1600" dirty="0" smtClean="0"/>
              <a:t>类型</a:t>
            </a:r>
            <a:endParaRPr lang="en-US" altLang="zh-CN" sz="1600" dirty="0" smtClean="0"/>
          </a:p>
          <a:p>
            <a:r>
              <a:rPr lang="zh-CN" altLang="en-US" sz="1600" dirty="0" smtClean="0"/>
              <a:t>       </a:t>
            </a:r>
            <a:r>
              <a:rPr lang="en-US" altLang="zh-CN" sz="1600" dirty="0" err="1" smtClean="0"/>
              <a:t>svc_port</a:t>
            </a:r>
            <a:r>
              <a:rPr lang="en-US" altLang="zh-CN" sz="1600" dirty="0" smtClean="0"/>
              <a:t>                              integer                 DEFAULT </a:t>
            </a:r>
            <a:r>
              <a:rPr lang="en-US" altLang="zh-CN" sz="1600" dirty="0"/>
              <a:t>NULL,    </a:t>
            </a:r>
            <a:r>
              <a:rPr lang="en-US" altLang="zh-CN" sz="1600" dirty="0" smtClean="0"/>
              <a:t>       --</a:t>
            </a:r>
            <a:r>
              <a:rPr lang="zh-CN" altLang="en-US" sz="1600" dirty="0"/>
              <a:t>端口</a:t>
            </a:r>
            <a:endParaRPr lang="en-US" altLang="zh-CN" sz="1600" dirty="0"/>
          </a:p>
          <a:p>
            <a:r>
              <a:rPr lang="en-US" altLang="zh-CN" sz="1600" dirty="0"/>
              <a:t>       </a:t>
            </a:r>
            <a:r>
              <a:rPr lang="en-US" altLang="zh-CN" sz="1600" dirty="0" err="1" smtClean="0"/>
              <a:t>svc_node_port</a:t>
            </a:r>
            <a:r>
              <a:rPr lang="en-US" altLang="zh-CN" sz="1600" dirty="0" smtClean="0"/>
              <a:t>                   integer                DEFAULT </a:t>
            </a:r>
            <a:r>
              <a:rPr lang="en-US" altLang="zh-CN" sz="1600" dirty="0"/>
              <a:t>NULL</a:t>
            </a:r>
            <a:r>
              <a:rPr lang="en-US" altLang="zh-CN" sz="1600" dirty="0" smtClean="0"/>
              <a:t>,            --</a:t>
            </a:r>
            <a:r>
              <a:rPr lang="zh-CN" altLang="en-US" sz="1600" dirty="0" smtClean="0"/>
              <a:t>外部端口</a:t>
            </a:r>
            <a:endParaRPr lang="en-US" altLang="zh-CN" sz="1600" dirty="0" smtClean="0"/>
          </a:p>
          <a:p>
            <a:r>
              <a:rPr lang="zh-CN" altLang="en-US" sz="1600" dirty="0" smtClean="0"/>
              <a:t>       </a:t>
            </a:r>
            <a:r>
              <a:rPr lang="en-US" altLang="zh-CN" sz="1600" dirty="0"/>
              <a:t>CONSTRAINT </a:t>
            </a:r>
            <a:r>
              <a:rPr lang="en-US" altLang="zh-CN" sz="1600" dirty="0" err="1"/>
              <a:t>tbl_project_image</a:t>
            </a:r>
            <a:r>
              <a:rPr lang="en-US" altLang="zh-CN" sz="1600" dirty="0"/>
              <a:t> </a:t>
            </a:r>
            <a:r>
              <a:rPr lang="en-US" altLang="zh-CN" sz="1600" dirty="0" smtClean="0"/>
              <a:t> PRIMARY </a:t>
            </a:r>
            <a:r>
              <a:rPr lang="en-US" altLang="zh-CN" sz="1600" dirty="0"/>
              <a:t>KEY </a:t>
            </a:r>
            <a:r>
              <a:rPr lang="en-US" altLang="zh-CN" sz="1600" dirty="0" smtClean="0"/>
              <a:t>(id</a:t>
            </a:r>
            <a:r>
              <a:rPr lang="en-US" altLang="zh-CN" sz="1600" dirty="0"/>
              <a:t>)</a:t>
            </a:r>
          </a:p>
          <a:p>
            <a:r>
              <a:rPr lang="en-US" altLang="zh-CN" sz="1600" dirty="0"/>
              <a:t>  );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7219858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11059" y="285226"/>
            <a:ext cx="2902591" cy="52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440"/>
              </a:lnSpc>
            </a:pP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虚</a:t>
            </a:r>
            <a:r>
              <a:rPr lang="zh-CN" altLang="en-US" sz="32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机数据库</a:t>
            </a:r>
          </a:p>
        </p:txBody>
      </p:sp>
      <p:sp>
        <p:nvSpPr>
          <p:cNvPr id="5" name="矩形 4"/>
          <p:cNvSpPr/>
          <p:nvPr/>
        </p:nvSpPr>
        <p:spPr>
          <a:xfrm>
            <a:off x="967530" y="873390"/>
            <a:ext cx="9325763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CREATE TABLE  </a:t>
            </a:r>
            <a:r>
              <a:rPr lang="en-US" altLang="zh-CN" dirty="0" err="1" smtClean="0"/>
              <a:t>tbl_ptoject_vm_test_config</a:t>
            </a:r>
            <a:r>
              <a:rPr lang="en-US" altLang="zh-CN" dirty="0" smtClean="0"/>
              <a:t> </a:t>
            </a:r>
            <a:r>
              <a:rPr lang="en-US" altLang="zh-CN" dirty="0"/>
              <a:t>(</a:t>
            </a:r>
          </a:p>
          <a:p>
            <a:r>
              <a:rPr lang="en-US" altLang="zh-CN" dirty="0"/>
              <a:t>       </a:t>
            </a:r>
            <a:r>
              <a:rPr lang="en-US" altLang="zh-CN" dirty="0" err="1"/>
              <a:t>test</a:t>
            </a:r>
            <a:r>
              <a:rPr lang="en-US" altLang="zh-CN" dirty="0" err="1" smtClean="0"/>
              <a:t>_id</a:t>
            </a:r>
            <a:r>
              <a:rPr lang="en-US" altLang="zh-CN" dirty="0" smtClean="0"/>
              <a:t>                           varchar(50)         NOT NULL</a:t>
            </a:r>
            <a:r>
              <a:rPr lang="en-US" altLang="zh-CN" dirty="0"/>
              <a:t>, </a:t>
            </a:r>
            <a:r>
              <a:rPr lang="en-US" altLang="zh-CN" dirty="0" smtClean="0"/>
              <a:t>                 </a:t>
            </a:r>
          </a:p>
          <a:p>
            <a:r>
              <a:rPr lang="en-US" altLang="zh-CN" dirty="0" smtClean="0"/>
              <a:t>       </a:t>
            </a:r>
            <a:r>
              <a:rPr lang="en-US" altLang="zh-CN" dirty="0" err="1" smtClean="0"/>
              <a:t>project_id</a:t>
            </a:r>
            <a:r>
              <a:rPr lang="en-US" altLang="zh-CN" dirty="0" smtClean="0"/>
              <a:t>                     varchar(50)         DEFAULT NULL,          </a:t>
            </a:r>
            <a:endParaRPr lang="zh-CN" altLang="en-US" dirty="0" smtClean="0"/>
          </a:p>
          <a:p>
            <a:r>
              <a:rPr lang="zh-CN" altLang="en-US" dirty="0" smtClean="0"/>
              <a:t>       </a:t>
            </a:r>
            <a:r>
              <a:rPr lang="en-US" altLang="zh-CN" dirty="0" err="1" smtClean="0"/>
              <a:t>vm_resource_id</a:t>
            </a:r>
            <a:r>
              <a:rPr lang="en-US" altLang="zh-CN" dirty="0" smtClean="0"/>
              <a:t>           varchar(50)         DEFAULT NULL</a:t>
            </a:r>
            <a:r>
              <a:rPr lang="en-US" altLang="zh-CN" dirty="0"/>
              <a:t>,    </a:t>
            </a:r>
            <a:r>
              <a:rPr lang="en-US" altLang="zh-CN" dirty="0" smtClean="0"/>
              <a:t>        </a:t>
            </a:r>
            <a:endParaRPr lang="en-US" altLang="zh-CN" dirty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host                                varchar(50)         DEFAULT NULL</a:t>
            </a:r>
            <a:r>
              <a:rPr lang="en-US" altLang="zh-CN" dirty="0"/>
              <a:t>, 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status                             varchar(50)         DEFAULT NULL</a:t>
            </a:r>
            <a:r>
              <a:rPr lang="en-US" altLang="zh-CN" dirty="0"/>
              <a:t>, 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</a:t>
            </a:r>
            <a:r>
              <a:rPr lang="en-US" altLang="zh-CN" dirty="0" err="1" smtClean="0"/>
              <a:t>package_id</a:t>
            </a:r>
            <a:r>
              <a:rPr lang="en-US" altLang="zh-CN" dirty="0" smtClean="0"/>
              <a:t>                    varchar(50)         DEFAULT NULL,    </a:t>
            </a:r>
            <a:endParaRPr lang="zh-CN" altLang="en-US" dirty="0" smtClean="0"/>
          </a:p>
          <a:p>
            <a:r>
              <a:rPr lang="zh-CN" altLang="en-US" dirty="0" smtClean="0"/>
              <a:t>       </a:t>
            </a:r>
            <a:r>
              <a:rPr lang="en-US" altLang="zh-CN" dirty="0" err="1" smtClean="0"/>
              <a:t>test_date</a:t>
            </a:r>
            <a:r>
              <a:rPr lang="en-US" altLang="zh-CN" dirty="0" smtClean="0"/>
              <a:t>                       varchar(50)         DEFAULT </a:t>
            </a:r>
            <a:r>
              <a:rPr lang="en-US" altLang="zh-CN" dirty="0"/>
              <a:t>NULL</a:t>
            </a:r>
            <a:r>
              <a:rPr lang="en-US" altLang="zh-CN" dirty="0" smtClean="0"/>
              <a:t>,    </a:t>
            </a:r>
          </a:p>
          <a:p>
            <a:r>
              <a:rPr lang="en-US" altLang="zh-CN" dirty="0" smtClean="0"/>
              <a:t>       </a:t>
            </a:r>
            <a:r>
              <a:rPr lang="en-US" altLang="zh-CN" dirty="0" err="1" smtClean="0"/>
              <a:t>file_id</a:t>
            </a:r>
            <a:r>
              <a:rPr lang="en-US" altLang="zh-CN" dirty="0" smtClean="0"/>
              <a:t>                             varchar(50)         DEFAULT NULL</a:t>
            </a:r>
            <a:r>
              <a:rPr lang="en-US" altLang="zh-CN" dirty="0"/>
              <a:t>,            </a:t>
            </a:r>
            <a:endParaRPr lang="zh-CN" altLang="en-US" dirty="0"/>
          </a:p>
          <a:p>
            <a:r>
              <a:rPr lang="zh-CN" altLang="en-US" dirty="0"/>
              <a:t>       </a:t>
            </a:r>
            <a:r>
              <a:rPr lang="en-US" altLang="zh-CN" dirty="0"/>
              <a:t>CONSTRAINT </a:t>
            </a:r>
            <a:r>
              <a:rPr lang="en-US" altLang="zh-CN" dirty="0" err="1"/>
              <a:t>tbl_ptoject_vm_test_config</a:t>
            </a:r>
            <a:r>
              <a:rPr lang="en-US" altLang="zh-CN" dirty="0" smtClean="0"/>
              <a:t> _</a:t>
            </a:r>
            <a:r>
              <a:rPr lang="en-US" altLang="zh-CN" dirty="0" err="1"/>
              <a:t>pkey</a:t>
            </a:r>
            <a:r>
              <a:rPr lang="en-US" altLang="zh-CN" dirty="0"/>
              <a:t>  PRIMARY KEY 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test_id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r>
              <a:rPr lang="en-US" altLang="zh-CN" dirty="0"/>
              <a:t>  );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034641" y="3928242"/>
            <a:ext cx="905731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/>
              <a:t>CREATE TABLE  </a:t>
            </a:r>
            <a:r>
              <a:rPr lang="en-US" altLang="zh-CN" sz="1600" dirty="0" err="1" smtClean="0"/>
              <a:t>tbl_vm_resource</a:t>
            </a:r>
            <a:r>
              <a:rPr lang="en-US" altLang="zh-CN" sz="1600" dirty="0" smtClean="0"/>
              <a:t> </a:t>
            </a:r>
            <a:r>
              <a:rPr lang="en-US" altLang="zh-CN" sz="1600" dirty="0" smtClean="0"/>
              <a:t>(</a:t>
            </a:r>
          </a:p>
          <a:p>
            <a:r>
              <a:rPr lang="en-US" altLang="zh-CN" sz="1600" dirty="0"/>
              <a:t> </a:t>
            </a:r>
            <a:r>
              <a:rPr lang="en-US" altLang="zh-CN" sz="1600" dirty="0" smtClean="0"/>
              <a:t>   </a:t>
            </a:r>
            <a:r>
              <a:rPr lang="en-US" altLang="zh-CN" sz="1600" dirty="0" err="1" smtClean="0"/>
              <a:t>resource_id</a:t>
            </a:r>
            <a:r>
              <a:rPr lang="en-US" altLang="zh-CN" sz="1600" dirty="0"/>
              <a:t> </a:t>
            </a:r>
            <a:r>
              <a:rPr lang="en-US" altLang="zh-CN" sz="1600" dirty="0" smtClean="0"/>
              <a:t>                   varchar(50)                  NOT NULL,</a:t>
            </a:r>
          </a:p>
          <a:p>
            <a:r>
              <a:rPr lang="en-US" altLang="zh-CN" sz="1600" dirty="0"/>
              <a:t> </a:t>
            </a:r>
            <a:r>
              <a:rPr lang="en-US" altLang="zh-CN" sz="1600" dirty="0"/>
              <a:t>   </a:t>
            </a:r>
            <a:r>
              <a:rPr lang="en-US" altLang="zh-CN" sz="1600" dirty="0" smtClean="0"/>
              <a:t>name                               varchar(50</a:t>
            </a:r>
            <a:r>
              <a:rPr lang="en-US" altLang="zh-CN" sz="1600" dirty="0"/>
              <a:t>)         </a:t>
            </a:r>
            <a:r>
              <a:rPr lang="en-US" altLang="zh-CN" sz="1600" dirty="0" smtClean="0"/>
              <a:t>         DEFAULT </a:t>
            </a:r>
            <a:r>
              <a:rPr lang="en-US" altLang="zh-CN" sz="1600" dirty="0"/>
              <a:t>NULL,          </a:t>
            </a:r>
            <a:endParaRPr lang="zh-CN" altLang="en-US" sz="1600" dirty="0"/>
          </a:p>
          <a:p>
            <a:r>
              <a:rPr lang="en-US" altLang="zh-CN" sz="1600" dirty="0" smtClean="0"/>
              <a:t>    architecture                    varchar(50</a:t>
            </a:r>
            <a:r>
              <a:rPr lang="en-US" altLang="zh-CN" sz="1600" dirty="0"/>
              <a:t>)         </a:t>
            </a:r>
            <a:r>
              <a:rPr lang="en-US" altLang="zh-CN" sz="1600" dirty="0" smtClean="0"/>
              <a:t>        DEFAULT </a:t>
            </a:r>
            <a:r>
              <a:rPr lang="en-US" altLang="zh-CN" sz="1600" dirty="0"/>
              <a:t>NULL,            </a:t>
            </a:r>
          </a:p>
          <a:p>
            <a:r>
              <a:rPr lang="en-US" altLang="zh-CN" sz="1600" dirty="0"/>
              <a:t>    </a:t>
            </a:r>
            <a:r>
              <a:rPr lang="en-US" altLang="zh-CN" sz="1600" dirty="0" smtClean="0"/>
              <a:t>images                             varchar(50</a:t>
            </a:r>
            <a:r>
              <a:rPr lang="en-US" altLang="zh-CN" sz="1600" dirty="0"/>
              <a:t>)         </a:t>
            </a:r>
            <a:r>
              <a:rPr lang="en-US" altLang="zh-CN" sz="1600" dirty="0" smtClean="0"/>
              <a:t>        DEFAULT </a:t>
            </a:r>
            <a:r>
              <a:rPr lang="en-US" altLang="zh-CN" sz="1600" dirty="0"/>
              <a:t>NULL, </a:t>
            </a:r>
          </a:p>
          <a:p>
            <a:r>
              <a:rPr lang="en-US" altLang="zh-CN" sz="1600" dirty="0"/>
              <a:t>    </a:t>
            </a:r>
            <a:r>
              <a:rPr lang="en-US" altLang="zh-CN" sz="1600" dirty="0" smtClean="0"/>
              <a:t>regulation                       varchar(50</a:t>
            </a:r>
            <a:r>
              <a:rPr lang="en-US" altLang="zh-CN" sz="1600" dirty="0"/>
              <a:t>)        </a:t>
            </a:r>
            <a:r>
              <a:rPr lang="en-US" altLang="zh-CN" sz="1600" dirty="0" smtClean="0"/>
              <a:t>         </a:t>
            </a:r>
            <a:r>
              <a:rPr lang="en-US" altLang="zh-CN" sz="1600" dirty="0"/>
              <a:t>DEFAULT NULL, </a:t>
            </a:r>
          </a:p>
          <a:p>
            <a:r>
              <a:rPr lang="en-US" altLang="zh-CN" sz="1600" dirty="0"/>
              <a:t>    </a:t>
            </a:r>
            <a:r>
              <a:rPr lang="en-US" altLang="zh-CN" sz="1600" dirty="0" smtClean="0"/>
              <a:t>network                          varchar(50</a:t>
            </a:r>
            <a:r>
              <a:rPr lang="en-US" altLang="zh-CN" sz="1600" dirty="0"/>
              <a:t>)         </a:t>
            </a:r>
            <a:r>
              <a:rPr lang="en-US" altLang="zh-CN" sz="1600" dirty="0" smtClean="0"/>
              <a:t>        DEFAULT </a:t>
            </a:r>
            <a:r>
              <a:rPr lang="en-US" altLang="zh-CN" sz="1600" dirty="0"/>
              <a:t>NULL,    </a:t>
            </a:r>
            <a:endParaRPr lang="zh-CN" altLang="en-US" sz="1600" dirty="0"/>
          </a:p>
          <a:p>
            <a:r>
              <a:rPr lang="zh-CN" altLang="en-US" sz="1600" dirty="0"/>
              <a:t>    </a:t>
            </a:r>
            <a:r>
              <a:rPr lang="en-US" altLang="zh-CN" sz="1600" dirty="0" smtClean="0"/>
              <a:t>username                       </a:t>
            </a:r>
            <a:r>
              <a:rPr lang="en-US" altLang="zh-CN" sz="1600" dirty="0"/>
              <a:t>varchar(50)         </a:t>
            </a:r>
            <a:r>
              <a:rPr lang="en-US" altLang="zh-CN" sz="1600" dirty="0" smtClean="0"/>
              <a:t>        DEFAULT </a:t>
            </a:r>
            <a:r>
              <a:rPr lang="en-US" altLang="zh-CN" sz="1600" dirty="0"/>
              <a:t>NULL,    </a:t>
            </a:r>
          </a:p>
          <a:p>
            <a:r>
              <a:rPr lang="en-US" altLang="zh-CN" sz="1600" dirty="0"/>
              <a:t>    </a:t>
            </a:r>
            <a:r>
              <a:rPr lang="en-US" altLang="zh-CN" sz="1600" dirty="0" smtClean="0"/>
              <a:t>password                        varchar(50</a:t>
            </a:r>
            <a:r>
              <a:rPr lang="en-US" altLang="zh-CN" sz="1600" dirty="0"/>
              <a:t>)        </a:t>
            </a:r>
            <a:r>
              <a:rPr lang="en-US" altLang="zh-CN" sz="1600" dirty="0" smtClean="0"/>
              <a:t>         </a:t>
            </a:r>
            <a:r>
              <a:rPr lang="en-US" altLang="zh-CN" sz="1600" dirty="0"/>
              <a:t>DEFAULT NULL, </a:t>
            </a:r>
            <a:endParaRPr lang="en-US" altLang="zh-CN" sz="1600" dirty="0" smtClean="0"/>
          </a:p>
          <a:p>
            <a:r>
              <a:rPr lang="en-US" altLang="zh-CN" sz="1600" dirty="0"/>
              <a:t> </a:t>
            </a:r>
            <a:r>
              <a:rPr lang="en-US" altLang="zh-CN" sz="1600" dirty="0" smtClean="0"/>
              <a:t>   status                              varchar(50</a:t>
            </a:r>
            <a:r>
              <a:rPr lang="en-US" altLang="zh-CN" sz="1600" dirty="0"/>
              <a:t>)                 DEFAULT NULL,            </a:t>
            </a:r>
            <a:r>
              <a:rPr lang="en-US" altLang="zh-CN" sz="1600" dirty="0" smtClean="0"/>
              <a:t>           </a:t>
            </a:r>
            <a:endParaRPr lang="zh-CN" altLang="en-US" sz="1600" dirty="0"/>
          </a:p>
          <a:p>
            <a:r>
              <a:rPr lang="zh-CN" altLang="en-US" sz="1600" dirty="0"/>
              <a:t>       </a:t>
            </a:r>
            <a:r>
              <a:rPr lang="en-US" altLang="zh-CN" sz="1600" dirty="0"/>
              <a:t>CONSTRAINT </a:t>
            </a:r>
            <a:r>
              <a:rPr lang="en-US" altLang="zh-CN" sz="1600" dirty="0" err="1"/>
              <a:t>tbl_ptoject_vm_test_config</a:t>
            </a:r>
            <a:r>
              <a:rPr lang="en-US" altLang="zh-CN" sz="1600" dirty="0"/>
              <a:t> _</a:t>
            </a:r>
            <a:r>
              <a:rPr lang="en-US" altLang="zh-CN" sz="1600" dirty="0" err="1"/>
              <a:t>pkey</a:t>
            </a:r>
            <a:r>
              <a:rPr lang="en-US" altLang="zh-CN" sz="1600" dirty="0"/>
              <a:t>  PRIMARY KEY (</a:t>
            </a:r>
            <a:r>
              <a:rPr lang="en-US" altLang="zh-CN" sz="1600" dirty="0" err="1"/>
              <a:t>test_id</a:t>
            </a:r>
            <a:r>
              <a:rPr lang="en-US" altLang="zh-CN" sz="1600" dirty="0"/>
              <a:t>)</a:t>
            </a:r>
          </a:p>
          <a:p>
            <a:endParaRPr lang="en-US" altLang="zh-CN" sz="1600" dirty="0" smtClean="0"/>
          </a:p>
          <a:p>
            <a:endParaRPr lang="en-US" altLang="zh-CN" sz="1600" dirty="0"/>
          </a:p>
          <a:p>
            <a:r>
              <a:rPr lang="en-US" altLang="zh-CN" sz="1600" dirty="0" smtClean="0"/>
              <a:t>);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34104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Line 9"/>
          <p:cNvSpPr>
            <a:spLocks noChangeShapeType="1"/>
          </p:cNvSpPr>
          <p:nvPr/>
        </p:nvSpPr>
        <p:spPr bwMode="auto">
          <a:xfrm flipV="1">
            <a:off x="8870767" y="4373211"/>
            <a:ext cx="19050" cy="1846613"/>
          </a:xfrm>
          <a:prstGeom prst="line">
            <a:avLst/>
          </a:prstGeom>
          <a:noFill/>
          <a:ln w="19050">
            <a:solidFill>
              <a:srgbClr val="00458A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9" name="Rectangle 3"/>
          <p:cNvSpPr>
            <a:spLocks noChangeArrowheads="1"/>
          </p:cNvSpPr>
          <p:nvPr/>
        </p:nvSpPr>
        <p:spPr bwMode="auto">
          <a:xfrm>
            <a:off x="8870767" y="4561107"/>
            <a:ext cx="3097212" cy="1427205"/>
          </a:xfrm>
          <a:prstGeom prst="rect">
            <a:avLst/>
          </a:prstGeom>
          <a:gradFill rotWithShape="1">
            <a:gsLst>
              <a:gs pos="0">
                <a:srgbClr val="808080">
                  <a:alpha val="39999"/>
                </a:srgbClr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09704" y="248189"/>
            <a:ext cx="27239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Develoepr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平台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V1.1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需求</a:t>
            </a:r>
            <a:endParaRPr lang="zh-CN" altLang="en-US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2017563" y="4541678"/>
            <a:ext cx="3097212" cy="1127471"/>
          </a:xfrm>
          <a:prstGeom prst="rect">
            <a:avLst/>
          </a:prstGeom>
          <a:gradFill rotWithShape="1">
            <a:gsLst>
              <a:gs pos="0">
                <a:srgbClr val="808080">
                  <a:alpha val="39999"/>
                </a:srgbClr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 flipV="1">
            <a:off x="3763947" y="1769503"/>
            <a:ext cx="0" cy="1728788"/>
          </a:xfrm>
          <a:prstGeom prst="line">
            <a:avLst/>
          </a:prstGeom>
          <a:noFill/>
          <a:ln w="19050">
            <a:solidFill>
              <a:srgbClr val="00458A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5441539" y="4561845"/>
            <a:ext cx="3097212" cy="1731752"/>
          </a:xfrm>
          <a:prstGeom prst="rect">
            <a:avLst/>
          </a:prstGeom>
          <a:gradFill rotWithShape="1">
            <a:gsLst>
              <a:gs pos="0">
                <a:srgbClr val="808080">
                  <a:alpha val="39999"/>
                </a:srgbClr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482029" y="1970920"/>
            <a:ext cx="3021704" cy="1228508"/>
          </a:xfrm>
          <a:prstGeom prst="rect">
            <a:avLst/>
          </a:prstGeom>
          <a:gradFill rotWithShape="1">
            <a:gsLst>
              <a:gs pos="0">
                <a:srgbClr val="808080">
                  <a:alpha val="39999"/>
                </a:srgbClr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4" name="Line 6"/>
          <p:cNvSpPr>
            <a:spLocks noChangeShapeType="1"/>
          </p:cNvSpPr>
          <p:nvPr/>
        </p:nvSpPr>
        <p:spPr bwMode="auto">
          <a:xfrm flipV="1">
            <a:off x="485853" y="1758729"/>
            <a:ext cx="0" cy="1728788"/>
          </a:xfrm>
          <a:prstGeom prst="line">
            <a:avLst/>
          </a:prstGeom>
          <a:noFill/>
          <a:ln w="19050">
            <a:solidFill>
              <a:srgbClr val="00458A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6" name="Line 8"/>
          <p:cNvSpPr>
            <a:spLocks noChangeShapeType="1"/>
          </p:cNvSpPr>
          <p:nvPr/>
        </p:nvSpPr>
        <p:spPr bwMode="auto">
          <a:xfrm flipV="1">
            <a:off x="2030733" y="4269333"/>
            <a:ext cx="0" cy="1728787"/>
          </a:xfrm>
          <a:prstGeom prst="line">
            <a:avLst/>
          </a:prstGeom>
          <a:noFill/>
          <a:ln w="19050">
            <a:solidFill>
              <a:srgbClr val="00458A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7" name="Line 9"/>
          <p:cNvSpPr>
            <a:spLocks noChangeShapeType="1"/>
          </p:cNvSpPr>
          <p:nvPr/>
        </p:nvSpPr>
        <p:spPr bwMode="auto">
          <a:xfrm flipH="1" flipV="1">
            <a:off x="5418740" y="4303216"/>
            <a:ext cx="11839" cy="1990380"/>
          </a:xfrm>
          <a:prstGeom prst="line">
            <a:avLst/>
          </a:prstGeom>
          <a:noFill/>
          <a:ln w="19050">
            <a:solidFill>
              <a:srgbClr val="00458A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21" name="Group 14"/>
          <p:cNvGrpSpPr>
            <a:grpSpLocks/>
          </p:cNvGrpSpPr>
          <p:nvPr/>
        </p:nvGrpSpPr>
        <p:grpSpPr bwMode="auto">
          <a:xfrm>
            <a:off x="238847" y="3396931"/>
            <a:ext cx="10317209" cy="1000405"/>
            <a:chOff x="-11" y="0"/>
            <a:chExt cx="5746" cy="811"/>
          </a:xfrm>
        </p:grpSpPr>
        <p:sp>
          <p:nvSpPr>
            <p:cNvPr id="22" name="AutoShape 15"/>
            <p:cNvSpPr>
              <a:spLocks noChangeArrowheads="1"/>
            </p:cNvSpPr>
            <p:nvPr/>
          </p:nvSpPr>
          <p:spPr bwMode="auto">
            <a:xfrm>
              <a:off x="-11" y="0"/>
              <a:ext cx="1009" cy="749"/>
            </a:xfrm>
            <a:prstGeom prst="homePlate">
              <a:avLst>
                <a:gd name="adj" fmla="val 33678"/>
              </a:avLst>
            </a:prstGeom>
            <a:gradFill rotWithShape="1">
              <a:gsLst>
                <a:gs pos="0">
                  <a:srgbClr val="336699"/>
                </a:gs>
                <a:gs pos="100000">
                  <a:srgbClr val="5093DC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" name="AutoShape 16"/>
            <p:cNvSpPr>
              <a:spLocks noChangeArrowheads="1"/>
            </p:cNvSpPr>
            <p:nvPr/>
          </p:nvSpPr>
          <p:spPr bwMode="auto">
            <a:xfrm>
              <a:off x="4726" y="62"/>
              <a:ext cx="1009" cy="749"/>
            </a:xfrm>
            <a:prstGeom prst="chevron">
              <a:avLst>
                <a:gd name="adj" fmla="val 33678"/>
              </a:avLst>
            </a:prstGeom>
            <a:gradFill rotWithShape="1">
              <a:gsLst>
                <a:gs pos="0">
                  <a:srgbClr val="DDDDDD"/>
                </a:gs>
                <a:gs pos="100000">
                  <a:srgbClr val="B2B2B2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" name="AutoShape 18"/>
            <p:cNvSpPr>
              <a:spLocks noChangeArrowheads="1"/>
            </p:cNvSpPr>
            <p:nvPr/>
          </p:nvSpPr>
          <p:spPr bwMode="auto">
            <a:xfrm>
              <a:off x="937" y="18"/>
              <a:ext cx="1009" cy="749"/>
            </a:xfrm>
            <a:prstGeom prst="chevron">
              <a:avLst>
                <a:gd name="adj" fmla="val 33678"/>
              </a:avLst>
            </a:prstGeom>
            <a:gradFill rotWithShape="1">
              <a:gsLst>
                <a:gs pos="0">
                  <a:srgbClr val="DDDDDD"/>
                </a:gs>
                <a:gs pos="100000">
                  <a:srgbClr val="B2B2B2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6" name="AutoShape 19"/>
            <p:cNvSpPr>
              <a:spLocks noChangeArrowheads="1"/>
            </p:cNvSpPr>
            <p:nvPr/>
          </p:nvSpPr>
          <p:spPr bwMode="auto">
            <a:xfrm>
              <a:off x="1903" y="27"/>
              <a:ext cx="1009" cy="749"/>
            </a:xfrm>
            <a:prstGeom prst="chevron">
              <a:avLst>
                <a:gd name="adj" fmla="val 33678"/>
              </a:avLst>
            </a:prstGeom>
            <a:gradFill rotWithShape="1">
              <a:gsLst>
                <a:gs pos="0">
                  <a:srgbClr val="336699"/>
                </a:gs>
                <a:gs pos="100000">
                  <a:srgbClr val="5093DC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7" name="WordArt 20"/>
          <p:cNvSpPr>
            <a:spLocks noChangeArrowheads="1" noChangeShapeType="1"/>
          </p:cNvSpPr>
          <p:nvPr/>
        </p:nvSpPr>
        <p:spPr bwMode="auto">
          <a:xfrm>
            <a:off x="635194" y="3816129"/>
            <a:ext cx="733425" cy="41275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kern="0" dirty="0" smtClean="0">
                <a:ln w="9525">
                  <a:solidFill>
                    <a:srgbClr val="FFFFFF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黑体"/>
                <a:ea typeface="黑体"/>
              </a:rPr>
              <a:t>创建工程</a:t>
            </a:r>
            <a:endParaRPr lang="en-US" altLang="zh-CN" sz="2400" kern="0" dirty="0" smtClean="0">
              <a:ln w="9525">
                <a:solidFill>
                  <a:srgbClr val="FFFFFF"/>
                </a:solidFill>
                <a:round/>
                <a:headEnd/>
                <a:tailEnd/>
              </a:ln>
              <a:solidFill>
                <a:srgbClr val="FFFFFF"/>
              </a:solidFill>
              <a:latin typeface="黑体"/>
              <a:ea typeface="黑体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2400" kern="0" dirty="0">
              <a:ln w="9525">
                <a:solidFill>
                  <a:srgbClr val="FFFFFF"/>
                </a:solidFill>
                <a:round/>
                <a:headEnd/>
                <a:tailEnd/>
              </a:ln>
              <a:solidFill>
                <a:srgbClr val="FFFFFF"/>
              </a:solidFill>
              <a:latin typeface="黑体"/>
              <a:ea typeface="黑体"/>
            </a:endParaRPr>
          </a:p>
        </p:txBody>
      </p:sp>
      <p:sp>
        <p:nvSpPr>
          <p:cNvPr id="28" name="WordArt 22"/>
          <p:cNvSpPr>
            <a:spLocks noChangeArrowheads="1" noChangeShapeType="1"/>
          </p:cNvSpPr>
          <p:nvPr/>
        </p:nvSpPr>
        <p:spPr bwMode="auto">
          <a:xfrm>
            <a:off x="5634236" y="3710989"/>
            <a:ext cx="733425" cy="41275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dirty="0" smtClean="0">
              <a:ln w="9525">
                <a:solidFill>
                  <a:srgbClr val="FFFFFF"/>
                </a:solidFill>
                <a:round/>
                <a:headEnd/>
                <a:tailEnd/>
              </a:ln>
              <a:solidFill>
                <a:srgbClr val="FFFFFF"/>
              </a:solidFill>
              <a:effectLst/>
              <a:uLnTx/>
              <a:uFillTx/>
              <a:latin typeface="黑体"/>
              <a:ea typeface="黑体"/>
            </a:endParaRPr>
          </a:p>
        </p:txBody>
      </p:sp>
      <p:sp>
        <p:nvSpPr>
          <p:cNvPr id="29" name="WordArt 23"/>
          <p:cNvSpPr>
            <a:spLocks noChangeArrowheads="1" noChangeShapeType="1"/>
          </p:cNvSpPr>
          <p:nvPr/>
        </p:nvSpPr>
        <p:spPr bwMode="auto">
          <a:xfrm>
            <a:off x="7362843" y="3769776"/>
            <a:ext cx="779746" cy="41275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endParaRPr lang="zh-CN" altLang="en-US" sz="2400" dirty="0">
              <a:latin typeface="黑体"/>
              <a:ea typeface="黑体"/>
            </a:endParaRPr>
          </a:p>
        </p:txBody>
      </p:sp>
      <p:sp>
        <p:nvSpPr>
          <p:cNvPr id="30" name="Rectangle 10"/>
          <p:cNvSpPr>
            <a:spLocks noChangeArrowheads="1"/>
          </p:cNvSpPr>
          <p:nvPr/>
        </p:nvSpPr>
        <p:spPr bwMode="auto">
          <a:xfrm>
            <a:off x="8599099" y="1890588"/>
            <a:ext cx="2520950" cy="1439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lvl="0">
              <a:lnSpc>
                <a:spcPct val="120000"/>
              </a:lnSpc>
              <a:defRPr/>
            </a:pPr>
            <a:endParaRPr lang="zh-CN" altLang="en-US" sz="1200" kern="0" dirty="0">
              <a:solidFill>
                <a:sysClr val="windowText" lastClr="000000"/>
              </a:solidFill>
            </a:endParaRPr>
          </a:p>
        </p:txBody>
      </p:sp>
      <p:sp>
        <p:nvSpPr>
          <p:cNvPr id="31" name="AutoShape 18"/>
          <p:cNvSpPr>
            <a:spLocks noChangeArrowheads="1"/>
          </p:cNvSpPr>
          <p:nvPr/>
        </p:nvSpPr>
        <p:spPr bwMode="auto">
          <a:xfrm>
            <a:off x="5290489" y="3473412"/>
            <a:ext cx="1811706" cy="923925"/>
          </a:xfrm>
          <a:prstGeom prst="chevron">
            <a:avLst>
              <a:gd name="adj" fmla="val 33678"/>
            </a:avLst>
          </a:prstGeom>
          <a:gradFill rotWithShape="1">
            <a:gsLst>
              <a:gs pos="0">
                <a:srgbClr val="DDDDDD"/>
              </a:gs>
              <a:gs pos="100000">
                <a:srgbClr val="B2B2B2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" name="Rectangle 3"/>
          <p:cNvSpPr>
            <a:spLocks noChangeArrowheads="1"/>
          </p:cNvSpPr>
          <p:nvPr/>
        </p:nvSpPr>
        <p:spPr bwMode="auto">
          <a:xfrm>
            <a:off x="3778503" y="1890589"/>
            <a:ext cx="3097212" cy="1308840"/>
          </a:xfrm>
          <a:prstGeom prst="rect">
            <a:avLst/>
          </a:prstGeom>
          <a:gradFill rotWithShape="1">
            <a:gsLst>
              <a:gs pos="0">
                <a:srgbClr val="808080">
                  <a:alpha val="39999"/>
                </a:srgbClr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" name="AutoShape 19"/>
          <p:cNvSpPr>
            <a:spLocks noChangeArrowheads="1"/>
          </p:cNvSpPr>
          <p:nvPr/>
        </p:nvSpPr>
        <p:spPr bwMode="auto">
          <a:xfrm>
            <a:off x="6998054" y="3490394"/>
            <a:ext cx="1811706" cy="923925"/>
          </a:xfrm>
          <a:prstGeom prst="chevron">
            <a:avLst>
              <a:gd name="adj" fmla="val 33678"/>
            </a:avLst>
          </a:prstGeom>
          <a:gradFill rotWithShape="1">
            <a:gsLst>
              <a:gs pos="0">
                <a:srgbClr val="336699"/>
              </a:gs>
              <a:gs pos="100000">
                <a:srgbClr val="5093DC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0518934" y="3727229"/>
            <a:ext cx="9780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1400" dirty="0" smtClean="0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资源管理</a:t>
            </a:r>
          </a:p>
        </p:txBody>
      </p:sp>
      <p:sp>
        <p:nvSpPr>
          <p:cNvPr id="37" name="文本框 36"/>
          <p:cNvSpPr txBox="1"/>
          <p:nvPr/>
        </p:nvSpPr>
        <p:spPr>
          <a:xfrm>
            <a:off x="5833286" y="3745778"/>
            <a:ext cx="11931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1400" dirty="0" smtClean="0">
                <a:solidFill>
                  <a:srgbClr val="57575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部署测试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9244378" y="3808227"/>
            <a:ext cx="11252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1400" dirty="0" smtClean="0">
                <a:solidFill>
                  <a:srgbClr val="57575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本地开发</a:t>
            </a:r>
          </a:p>
        </p:txBody>
      </p:sp>
      <p:sp>
        <p:nvSpPr>
          <p:cNvPr id="39" name="Line 6"/>
          <p:cNvSpPr>
            <a:spLocks noChangeShapeType="1"/>
          </p:cNvSpPr>
          <p:nvPr/>
        </p:nvSpPr>
        <p:spPr bwMode="auto">
          <a:xfrm flipV="1">
            <a:off x="7026464" y="1448031"/>
            <a:ext cx="10705" cy="2050260"/>
          </a:xfrm>
          <a:prstGeom prst="line">
            <a:avLst/>
          </a:prstGeom>
          <a:noFill/>
          <a:ln w="19050">
            <a:solidFill>
              <a:srgbClr val="00458A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2333016" y="3722660"/>
            <a:ext cx="11252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1400" dirty="0" smtClean="0">
                <a:solidFill>
                  <a:srgbClr val="57575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上传镜像</a:t>
            </a:r>
          </a:p>
        </p:txBody>
      </p:sp>
      <p:sp>
        <p:nvSpPr>
          <p:cNvPr id="42" name="文本框 41"/>
          <p:cNvSpPr txBox="1"/>
          <p:nvPr/>
        </p:nvSpPr>
        <p:spPr>
          <a:xfrm>
            <a:off x="4098381" y="3763190"/>
            <a:ext cx="9780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1400" dirty="0" smtClean="0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部署配置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732860" y="2267153"/>
            <a:ext cx="1661822" cy="462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440"/>
              </a:lnSpc>
            </a:pP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虚</a:t>
            </a: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机部署支持</a:t>
            </a:r>
          </a:p>
        </p:txBody>
      </p:sp>
      <p:sp>
        <p:nvSpPr>
          <p:cNvPr id="45" name="文本框 44"/>
          <p:cNvSpPr txBox="1"/>
          <p:nvPr/>
        </p:nvSpPr>
        <p:spPr>
          <a:xfrm>
            <a:off x="8889817" y="4497282"/>
            <a:ext cx="2618720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440"/>
              </a:lnSpc>
            </a:pP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提升</a:t>
            </a:r>
            <a:r>
              <a:rPr lang="en-US" altLang="zh-CN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SDK</a:t>
            </a: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的可用性和易用性</a:t>
            </a:r>
            <a:endParaRPr lang="en-US" altLang="zh-CN" sz="1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>
              <a:lnSpc>
                <a:spcPts val="3440"/>
              </a:lnSpc>
            </a:pP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指导界面开发</a:t>
            </a:r>
            <a:endParaRPr lang="en-US" altLang="zh-CN" sz="1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>
              <a:lnSpc>
                <a:spcPts val="3440"/>
              </a:lnSpc>
            </a:pP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模拟器插件升级优化（</a:t>
            </a:r>
            <a:r>
              <a:rPr lang="en-US" altLang="zh-CN" sz="1400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poC</a:t>
            </a: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en-US" altLang="zh-CN" sz="1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3748158" y="1841902"/>
            <a:ext cx="3211893" cy="1836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440"/>
              </a:lnSpc>
            </a:pP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可视化部署配置</a:t>
            </a:r>
            <a:endParaRPr lang="en-US" altLang="zh-CN" sz="1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ts val="3440"/>
              </a:lnSpc>
            </a:pPr>
            <a:r>
              <a:rPr lang="en-US" altLang="zh-CN" sz="1400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Csar</a:t>
            </a: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包配置镜像信息、资源定义</a:t>
            </a:r>
            <a:endParaRPr lang="en-US" altLang="zh-CN" sz="1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ts val="3440"/>
              </a:lnSpc>
            </a:pPr>
            <a:r>
              <a:rPr lang="en-US" altLang="zh-CN" sz="1400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Csar</a:t>
            </a: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包支持打包镜像文件</a:t>
            </a:r>
            <a:endParaRPr lang="en-US" altLang="zh-CN" sz="1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ts val="3440"/>
              </a:lnSpc>
            </a:pPr>
            <a:endParaRPr lang="en-US" altLang="zh-CN" sz="1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5683851" y="4491397"/>
            <a:ext cx="2818930" cy="1836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440"/>
              </a:lnSpc>
            </a:pPr>
            <a:r>
              <a:rPr lang="en-US" altLang="zh-CN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VNC</a:t>
            </a: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远程登陆</a:t>
            </a:r>
            <a:endParaRPr lang="en-US" altLang="zh-CN" sz="1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>
              <a:lnSpc>
                <a:spcPts val="3440"/>
              </a:lnSpc>
            </a:pP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日志下载</a:t>
            </a:r>
            <a:endParaRPr lang="en-US" altLang="zh-CN" sz="1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ts val="344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提升应用本地调测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能力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440"/>
              </a:lnSpc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自动资源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释放</a:t>
            </a:r>
            <a:endParaRPr lang="en-US" altLang="zh-CN" sz="1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2164320" y="4803445"/>
            <a:ext cx="1661822" cy="898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440"/>
              </a:lnSpc>
            </a:pP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支持本地上传镜像</a:t>
            </a:r>
            <a:endParaRPr lang="en-US" altLang="zh-CN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>
              <a:lnSpc>
                <a:spcPts val="3440"/>
              </a:lnSpc>
            </a:pPr>
            <a:endParaRPr lang="en-US" altLang="zh-CN" sz="1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1" name="Rectangle 3"/>
          <p:cNvSpPr>
            <a:spLocks noChangeArrowheads="1"/>
          </p:cNvSpPr>
          <p:nvPr/>
        </p:nvSpPr>
        <p:spPr bwMode="auto">
          <a:xfrm>
            <a:off x="7037170" y="1658795"/>
            <a:ext cx="3959484" cy="1582823"/>
          </a:xfrm>
          <a:prstGeom prst="rect">
            <a:avLst/>
          </a:prstGeom>
          <a:gradFill rotWithShape="1">
            <a:gsLst>
              <a:gs pos="0">
                <a:srgbClr val="808080">
                  <a:alpha val="39999"/>
                </a:srgbClr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7182485" y="1643316"/>
            <a:ext cx="3061912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440"/>
              </a:lnSpc>
            </a:pP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支持项目管理</a:t>
            </a:r>
            <a:endParaRPr lang="en-US" altLang="zh-CN" sz="1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>
              <a:lnSpc>
                <a:spcPts val="3440"/>
              </a:lnSpc>
            </a:pP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沙</a:t>
            </a: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箱</a:t>
            </a: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环境管理：支持增删改</a:t>
            </a:r>
            <a:endParaRPr lang="en-US" altLang="zh-CN" sz="1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>
              <a:lnSpc>
                <a:spcPts val="3440"/>
              </a:lnSpc>
            </a:pP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能力中心管理</a:t>
            </a:r>
            <a:endParaRPr lang="en-US" altLang="zh-CN" sz="1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7489682" y="3761879"/>
            <a:ext cx="9780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1400" dirty="0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系统</a:t>
            </a:r>
            <a:r>
              <a:rPr kumimoji="1" lang="zh-CN" altLang="en-US" sz="1400" dirty="0" smtClean="0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管理</a:t>
            </a:r>
          </a:p>
        </p:txBody>
      </p:sp>
    </p:spTree>
    <p:extLst>
      <p:ext uri="{BB962C8B-B14F-4D97-AF65-F5344CB8AC3E}">
        <p14:creationId xmlns:p14="http://schemas.microsoft.com/office/powerpoint/2010/main" val="266664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387675" y="972167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人员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387675" y="1429307"/>
            <a:ext cx="6442430" cy="31444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440"/>
              </a:lnSpc>
            </a:pP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张海龙</a:t>
            </a:r>
            <a:endParaRPr lang="en-US" altLang="zh-CN" sz="1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ts val="3440"/>
              </a:lnSpc>
            </a:pP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贺龙飞</a:t>
            </a:r>
            <a:endParaRPr lang="en-US" altLang="zh-CN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>
              <a:lnSpc>
                <a:spcPts val="3440"/>
              </a:lnSpc>
            </a:pP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陈辉</a:t>
            </a:r>
            <a:endParaRPr lang="en-US" altLang="zh-CN" sz="1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>
              <a:lnSpc>
                <a:spcPts val="3440"/>
              </a:lnSpc>
            </a:pP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周</a:t>
            </a: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文敬</a:t>
            </a:r>
            <a:endParaRPr lang="en-US" altLang="zh-CN" sz="1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>
              <a:lnSpc>
                <a:spcPts val="3440"/>
              </a:lnSpc>
            </a:pP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蔡舒豪</a:t>
            </a:r>
            <a:endParaRPr lang="en-US" altLang="zh-CN" sz="1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>
              <a:lnSpc>
                <a:spcPts val="3440"/>
              </a:lnSpc>
            </a:pP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邹玲莉</a:t>
            </a:r>
            <a:endParaRPr lang="en-US" altLang="zh-CN" sz="1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>
              <a:lnSpc>
                <a:spcPts val="3440"/>
              </a:lnSpc>
            </a:pP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孙友伟</a:t>
            </a:r>
          </a:p>
        </p:txBody>
      </p:sp>
    </p:spTree>
    <p:extLst>
      <p:ext uri="{BB962C8B-B14F-4D97-AF65-F5344CB8AC3E}">
        <p14:creationId xmlns:p14="http://schemas.microsoft.com/office/powerpoint/2010/main" val="988862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1809066"/>
              </p:ext>
            </p:extLst>
          </p:nvPr>
        </p:nvGraphicFramePr>
        <p:xfrm>
          <a:off x="600476" y="320040"/>
          <a:ext cx="10446966" cy="6161924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3659878"/>
                <a:gridCol w="2080656"/>
                <a:gridCol w="824153"/>
                <a:gridCol w="1202540"/>
                <a:gridCol w="790619"/>
                <a:gridCol w="1889120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050" dirty="0" smtClean="0">
                          <a:solidFill>
                            <a:schemeClr val="bg2"/>
                          </a:solidFill>
                        </a:rPr>
                        <a:t>Story</a:t>
                      </a:r>
                      <a:r>
                        <a:rPr lang="zh-CN" altLang="en-US" sz="1050" dirty="0" smtClean="0">
                          <a:solidFill>
                            <a:schemeClr val="bg2"/>
                          </a:solidFill>
                        </a:rPr>
                        <a:t>标题</a:t>
                      </a:r>
                      <a:endParaRPr lang="zh-CN" altLang="en-US" sz="105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50" dirty="0" smtClean="0">
                          <a:solidFill>
                            <a:schemeClr val="bg2"/>
                          </a:solidFill>
                        </a:rPr>
                        <a:t>描述</a:t>
                      </a:r>
                      <a:endParaRPr lang="zh-CN" altLang="en-US" sz="105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50" dirty="0" smtClean="0">
                          <a:solidFill>
                            <a:schemeClr val="bg2"/>
                          </a:solidFill>
                        </a:rPr>
                        <a:t>工作量（</a:t>
                      </a:r>
                      <a:r>
                        <a:rPr lang="en-US" altLang="zh-CN" sz="1050" dirty="0" smtClean="0">
                          <a:solidFill>
                            <a:schemeClr val="bg2"/>
                          </a:solidFill>
                        </a:rPr>
                        <a:t>k</a:t>
                      </a:r>
                      <a:r>
                        <a:rPr lang="zh-CN" altLang="en-US" sz="1050" dirty="0" smtClean="0">
                          <a:solidFill>
                            <a:schemeClr val="bg2"/>
                          </a:solidFill>
                        </a:rPr>
                        <a:t>）</a:t>
                      </a:r>
                      <a:endParaRPr lang="zh-CN" altLang="en-US" sz="105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50" dirty="0" smtClean="0">
                          <a:solidFill>
                            <a:schemeClr val="bg2"/>
                          </a:solidFill>
                        </a:rPr>
                        <a:t>优先级</a:t>
                      </a:r>
                      <a:endParaRPr lang="zh-CN" altLang="en-US" sz="105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50" dirty="0" smtClean="0">
                          <a:solidFill>
                            <a:schemeClr val="bg2"/>
                          </a:solidFill>
                        </a:rPr>
                        <a:t>迭代</a:t>
                      </a:r>
                      <a:endParaRPr lang="zh-CN" altLang="en-US" sz="105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5455">
                <a:tc>
                  <a:txBody>
                    <a:bodyPr/>
                    <a:lstStyle/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dirty="0" smtClean="0"/>
                        <a:t>支持本地上传镜像，后台将镜像上传到</a:t>
                      </a:r>
                      <a:r>
                        <a:rPr lang="en-US" altLang="zh-CN" sz="1050" dirty="0" smtClean="0"/>
                        <a:t>developer</a:t>
                      </a:r>
                      <a:r>
                        <a:rPr lang="zh-CN" altLang="en-US" sz="1050" dirty="0" smtClean="0"/>
                        <a:t>镜像仓库中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/>
                        <a:t>0.5</a:t>
                      </a:r>
                      <a:endParaRPr lang="zh-CN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50" dirty="0" smtClean="0"/>
                        <a:t>高</a:t>
                      </a:r>
                      <a:endParaRPr lang="zh-CN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dirty="0" smtClean="0"/>
                        <a:t>迭代三</a:t>
                      </a:r>
                      <a:endParaRPr lang="zh-CN" altLang="en-US" sz="105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dirty="0" smtClean="0"/>
                        <a:t>贺龙飞，张海龙</a:t>
                      </a:r>
                    </a:p>
                    <a:p>
                      <a:pPr marL="0" marR="0" lvl="0" indent="0" algn="l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5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5455">
                <a:tc>
                  <a:txBody>
                    <a:bodyPr/>
                    <a:lstStyle/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dirty="0" err="1" smtClean="0"/>
                        <a:t>Csar</a:t>
                      </a:r>
                      <a:r>
                        <a:rPr lang="zh-CN" altLang="en-US" sz="1050" dirty="0" smtClean="0"/>
                        <a:t>包</a:t>
                      </a:r>
                      <a:r>
                        <a:rPr lang="zh-CN" altLang="en-US" sz="1050" dirty="0" smtClean="0"/>
                        <a:t>支持保存</a:t>
                      </a:r>
                      <a:r>
                        <a:rPr lang="zh-CN" altLang="en-US" sz="1050" dirty="0" smtClean="0"/>
                        <a:t>镜像</a:t>
                      </a:r>
                      <a:r>
                        <a:rPr lang="zh-CN" altLang="en-US" sz="1050" dirty="0" smtClean="0"/>
                        <a:t>包，部署文件修改镜像地址</a:t>
                      </a:r>
                      <a:endParaRPr lang="en-US" altLang="zh-CN" sz="105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/>
                        <a:t>1</a:t>
                      </a:r>
                      <a:endParaRPr lang="zh-CN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50" dirty="0" smtClean="0"/>
                        <a:t>高</a:t>
                      </a:r>
                      <a:endParaRPr lang="zh-CN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50" dirty="0" smtClean="0"/>
                        <a:t>迭代二</a:t>
                      </a:r>
                      <a:endParaRPr lang="zh-CN" altLang="en-US" sz="105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dirty="0" smtClean="0"/>
                        <a:t>贺龙飞，张海龙</a:t>
                      </a:r>
                    </a:p>
                    <a:p>
                      <a:endParaRPr lang="zh-CN" altLang="en-US" sz="105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5455">
                <a:tc>
                  <a:txBody>
                    <a:bodyPr/>
                    <a:lstStyle/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dirty="0" err="1" smtClean="0"/>
                        <a:t>Csar</a:t>
                      </a:r>
                      <a:r>
                        <a:rPr lang="zh-CN" altLang="en-US" sz="1050" dirty="0" smtClean="0"/>
                        <a:t>包结构优化</a:t>
                      </a:r>
                      <a:endParaRPr lang="en-US" altLang="zh-CN" sz="105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/>
                        <a:t>0.5</a:t>
                      </a:r>
                      <a:endParaRPr lang="zh-CN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50" dirty="0" smtClean="0"/>
                        <a:t>高</a:t>
                      </a:r>
                      <a:endParaRPr lang="zh-CN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50" dirty="0" smtClean="0"/>
                        <a:t>迭代二</a:t>
                      </a:r>
                      <a:endParaRPr lang="zh-CN" altLang="en-US" sz="105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50" dirty="0" smtClean="0"/>
                        <a:t>张海龙</a:t>
                      </a:r>
                      <a:endParaRPr lang="zh-CN" altLang="en-US" sz="105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5455">
                <a:tc>
                  <a:txBody>
                    <a:bodyPr/>
                    <a:lstStyle/>
                    <a:p>
                      <a:r>
                        <a:rPr lang="zh-CN" altLang="en-US" sz="1050" dirty="0" smtClean="0"/>
                        <a:t>支持部署文件可视化配置</a:t>
                      </a:r>
                      <a:endParaRPr lang="zh-CN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>
                          <a:solidFill>
                            <a:schemeClr val="tx1"/>
                          </a:solidFill>
                        </a:rPr>
                        <a:t>Pod</a:t>
                      </a:r>
                      <a:r>
                        <a:rPr lang="zh-CN" altLang="en-US" sz="1050" dirty="0" smtClean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en-US" altLang="zh-CN" sz="1050" baseline="0" dirty="0" smtClean="0">
                          <a:solidFill>
                            <a:schemeClr val="tx1"/>
                          </a:solidFill>
                        </a:rPr>
                        <a:t> service</a:t>
                      </a:r>
                      <a:r>
                        <a:rPr lang="zh-CN" altLang="en-US" sz="1050" baseline="0" dirty="0" smtClean="0">
                          <a:solidFill>
                            <a:schemeClr val="tx1"/>
                          </a:solidFill>
                        </a:rPr>
                        <a:t>可配置</a:t>
                      </a:r>
                      <a:endParaRPr lang="en-US" altLang="zh-CN" sz="105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/>
                        <a:t>1.5</a:t>
                      </a:r>
                      <a:endParaRPr lang="zh-CN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50" dirty="0" smtClean="0"/>
                        <a:t>高</a:t>
                      </a:r>
                      <a:endParaRPr lang="zh-CN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dirty="0" smtClean="0"/>
                        <a:t>迭代一，迭代二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dirty="0" smtClean="0"/>
                        <a:t>贺龙飞，邹玲莉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5455">
                <a:tc>
                  <a:txBody>
                    <a:bodyPr/>
                    <a:lstStyle/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dirty="0" smtClean="0"/>
                        <a:t>可视化配置界面设计和开发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50" dirty="0" smtClean="0">
                          <a:solidFill>
                            <a:schemeClr val="tx1"/>
                          </a:solidFill>
                        </a:rPr>
                        <a:t>前台界面设计和开发</a:t>
                      </a:r>
                      <a:endParaRPr lang="en-US" altLang="zh-CN" sz="105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/>
                        <a:t>1.5</a:t>
                      </a:r>
                      <a:endParaRPr lang="zh-CN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50" dirty="0" smtClean="0"/>
                        <a:t>高</a:t>
                      </a:r>
                      <a:endParaRPr lang="zh-CN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dirty="0" smtClean="0"/>
                        <a:t>迭代一，迭代二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dirty="0" smtClean="0"/>
                        <a:t>贺龙飞，邹玲莉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472">
                <a:tc>
                  <a:txBody>
                    <a:bodyPr/>
                    <a:lstStyle/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dirty="0" smtClean="0"/>
                        <a:t>VNC</a:t>
                      </a:r>
                      <a:r>
                        <a:rPr lang="zh-CN" altLang="en-US" sz="1050" dirty="0" smtClean="0"/>
                        <a:t>远程登陆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5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前台</a:t>
                      </a:r>
                      <a:r>
                        <a:rPr lang="zh-CN" altLang="en-US" sz="105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界面的设计，后台接口实现</a:t>
                      </a:r>
                      <a:endParaRPr lang="en-US" altLang="zh-CN" sz="1050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/>
                        <a:t>2</a:t>
                      </a:r>
                      <a:endParaRPr lang="zh-CN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50" dirty="0" smtClean="0"/>
                        <a:t>高</a:t>
                      </a:r>
                      <a:endParaRPr lang="zh-CN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50" dirty="0" smtClean="0"/>
                        <a:t>迭代一</a:t>
                      </a:r>
                      <a:endParaRPr lang="zh-CN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50" dirty="0" smtClean="0"/>
                        <a:t>蔡舒豪</a:t>
                      </a:r>
                      <a:endParaRPr lang="zh-CN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472">
                <a:tc>
                  <a:txBody>
                    <a:bodyPr/>
                    <a:lstStyle/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dirty="0" smtClean="0"/>
                        <a:t>日志下载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50" dirty="0" smtClean="0">
                          <a:solidFill>
                            <a:schemeClr val="tx1"/>
                          </a:solidFill>
                        </a:rPr>
                        <a:t>日志实时展示</a:t>
                      </a:r>
                      <a:endParaRPr lang="en-US" altLang="zh-CN" sz="105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/>
                        <a:t>0.5</a:t>
                      </a:r>
                      <a:endParaRPr lang="zh-CN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50" dirty="0" smtClean="0"/>
                        <a:t>高</a:t>
                      </a:r>
                      <a:endParaRPr lang="zh-CN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dirty="0" smtClean="0"/>
                        <a:t>迭代二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dirty="0" smtClean="0"/>
                        <a:t>蔡舒豪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5455">
                <a:tc>
                  <a:txBody>
                    <a:bodyPr/>
                    <a:lstStyle/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dirty="0" err="1" smtClean="0"/>
                        <a:t>Develoepr</a:t>
                      </a:r>
                      <a:r>
                        <a:rPr lang="zh-CN" altLang="en-US" sz="1050" dirty="0" smtClean="0"/>
                        <a:t>提示详细的错误信息，如端口配置错误，网络不匹配，镜像拉取失败等错误以及修改建议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50" dirty="0" smtClean="0">
                          <a:solidFill>
                            <a:schemeClr val="tx1"/>
                          </a:solidFill>
                        </a:rPr>
                        <a:t>根据错误信息提取关键信息，并给出修改建议</a:t>
                      </a:r>
                      <a:endParaRPr lang="en-US" altLang="zh-CN" sz="105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/>
                        <a:t>0.5</a:t>
                      </a:r>
                      <a:endParaRPr lang="zh-CN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50" dirty="0" smtClean="0"/>
                        <a:t>高</a:t>
                      </a:r>
                      <a:endParaRPr lang="zh-CN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dirty="0" smtClean="0"/>
                        <a:t>迭代一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dirty="0" smtClean="0"/>
                        <a:t>蔡舒豪</a:t>
                      </a:r>
                    </a:p>
                    <a:p>
                      <a:pPr marL="0" marR="0" lvl="0" indent="0" algn="l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5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5455">
                <a:tc>
                  <a:txBody>
                    <a:bodyPr/>
                    <a:lstStyle/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dirty="0" smtClean="0"/>
                        <a:t>部署结果，展示端口、协议等信息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altLang="zh-CN" sz="1050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dirty="0" smtClean="0"/>
                        <a:t>迭代二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dirty="0" smtClean="0"/>
                        <a:t>蔡舒豪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5455">
                <a:tc>
                  <a:txBody>
                    <a:bodyPr/>
                    <a:lstStyle/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自动资源释放</a:t>
                      </a:r>
                      <a:endParaRPr lang="en-US" altLang="zh-CN" sz="1050" dirty="0" smtClean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50" dirty="0" smtClean="0">
                          <a:solidFill>
                            <a:schemeClr val="tx1"/>
                          </a:solidFill>
                        </a:rPr>
                        <a:t>部署测试后，一段时间后自动释放资源（机机接口）</a:t>
                      </a:r>
                      <a:endParaRPr lang="en-US" altLang="zh-CN" sz="105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/>
                        <a:t>0.2</a:t>
                      </a:r>
                      <a:endParaRPr lang="zh-CN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50" dirty="0" smtClean="0"/>
                        <a:t>中</a:t>
                      </a:r>
                      <a:endParaRPr lang="zh-CN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50" dirty="0" smtClean="0"/>
                        <a:t>迭代三</a:t>
                      </a:r>
                      <a:endParaRPr lang="zh-CN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dirty="0" smtClean="0"/>
                        <a:t>蔡舒豪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5455">
                <a:tc>
                  <a:txBody>
                    <a:bodyPr/>
                    <a:lstStyle/>
                    <a:p>
                      <a:r>
                        <a:rPr lang="zh-CN" altLang="en-US" sz="1050" dirty="0" smtClean="0"/>
                        <a:t>平台管理增强</a:t>
                      </a:r>
                      <a:r>
                        <a:rPr lang="en-US" altLang="zh-CN" sz="1050" dirty="0" smtClean="0"/>
                        <a:t>---</a:t>
                      </a:r>
                      <a:r>
                        <a:rPr lang="zh-CN" altLang="en-US" sz="1050" dirty="0" smtClean="0"/>
                        <a:t>系统管理面界面开发</a:t>
                      </a:r>
                      <a:endParaRPr lang="zh-CN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dirty="0" smtClean="0"/>
                        <a:t>新增管理员权限界面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/>
                        <a:t>0.3</a:t>
                      </a:r>
                      <a:endParaRPr lang="zh-CN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50" dirty="0" smtClean="0"/>
                        <a:t>高</a:t>
                      </a:r>
                      <a:endParaRPr lang="en-US" altLang="zh-CN" sz="105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dirty="0" smtClean="0"/>
                        <a:t>迭代一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dirty="0" smtClean="0"/>
                        <a:t>陈辉 孙友伟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5455">
                <a:tc>
                  <a:txBody>
                    <a:bodyPr/>
                    <a:lstStyle/>
                    <a:p>
                      <a:r>
                        <a:rPr lang="zh-CN" altLang="en-US" sz="1050" dirty="0" smtClean="0"/>
                        <a:t>支持项目管理</a:t>
                      </a:r>
                      <a:endParaRPr lang="zh-CN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dirty="0" smtClean="0"/>
                        <a:t>查看所有的项目</a:t>
                      </a:r>
                      <a:endParaRPr lang="zh-CN" altLang="en-US" sz="105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/>
                        <a:t>0.8</a:t>
                      </a:r>
                      <a:endParaRPr lang="zh-CN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50" dirty="0" smtClean="0"/>
                        <a:t>高</a:t>
                      </a:r>
                      <a:endParaRPr lang="en-US" altLang="zh-CN" sz="105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dirty="0" smtClean="0"/>
                        <a:t>迭代一</a:t>
                      </a:r>
                      <a:endParaRPr lang="zh-CN" altLang="en-US" sz="105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dirty="0" smtClean="0"/>
                        <a:t>陈辉 孙友伟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5455">
                <a:tc>
                  <a:txBody>
                    <a:bodyPr/>
                    <a:lstStyle/>
                    <a:p>
                      <a:r>
                        <a:rPr lang="zh-CN" altLang="en-US" sz="1050" dirty="0" smtClean="0"/>
                        <a:t>支持配置沙箱环境</a:t>
                      </a:r>
                      <a:endParaRPr lang="zh-CN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dirty="0" smtClean="0"/>
                        <a:t>新增，删除沙箱节点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/>
                        <a:t>0.8</a:t>
                      </a:r>
                      <a:endParaRPr lang="zh-CN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50" dirty="0" smtClean="0"/>
                        <a:t>高</a:t>
                      </a:r>
                      <a:endParaRPr lang="en-US" altLang="zh-CN" sz="105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dirty="0" smtClean="0"/>
                        <a:t>迭代一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dirty="0" smtClean="0"/>
                        <a:t>陈辉 孙友伟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5455">
                <a:tc>
                  <a:txBody>
                    <a:bodyPr/>
                    <a:lstStyle/>
                    <a:p>
                      <a:r>
                        <a:rPr lang="zh-CN" altLang="en-US" sz="1050" dirty="0" smtClean="0"/>
                        <a:t>支持查看沙箱环境的使用情况</a:t>
                      </a:r>
                      <a:endParaRPr lang="zh-CN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dirty="0" smtClean="0"/>
                        <a:t>操作记录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/>
                        <a:t>0.8</a:t>
                      </a:r>
                      <a:endParaRPr lang="zh-CN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dirty="0" smtClean="0"/>
                        <a:t>高</a:t>
                      </a:r>
                      <a:endParaRPr lang="en-US" altLang="zh-CN" sz="105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dirty="0" smtClean="0"/>
                        <a:t>迭代二</a:t>
                      </a:r>
                      <a:endParaRPr lang="zh-CN" altLang="en-US" sz="105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dirty="0" smtClean="0"/>
                        <a:t>陈辉 孙友伟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5455">
                <a:tc>
                  <a:txBody>
                    <a:bodyPr/>
                    <a:lstStyle/>
                    <a:p>
                      <a:r>
                        <a:rPr lang="zh-CN" altLang="en-US" sz="1050" dirty="0" smtClean="0"/>
                        <a:t>支持能力中心管理</a:t>
                      </a:r>
                      <a:endParaRPr lang="zh-CN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dirty="0" smtClean="0"/>
                        <a:t>增删平台服务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/>
                        <a:t>1</a:t>
                      </a:r>
                      <a:endParaRPr lang="zh-CN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50" dirty="0" smtClean="0"/>
                        <a:t>高</a:t>
                      </a:r>
                      <a:endParaRPr lang="en-US" altLang="zh-CN" sz="105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50" dirty="0" smtClean="0"/>
                        <a:t>迭代二</a:t>
                      </a:r>
                      <a:endParaRPr lang="en-US" altLang="zh-CN" sz="105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dirty="0" smtClean="0"/>
                        <a:t>陈辉 孙友伟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5455">
                <a:tc>
                  <a:txBody>
                    <a:bodyPr/>
                    <a:lstStyle/>
                    <a:p>
                      <a:r>
                        <a:rPr lang="zh-CN" altLang="en-US" sz="1050" dirty="0" smtClean="0"/>
                        <a:t>能力中心提升</a:t>
                      </a:r>
                      <a:r>
                        <a:rPr lang="en-US" altLang="zh-CN" sz="1050" dirty="0" smtClean="0"/>
                        <a:t>SDK</a:t>
                      </a:r>
                      <a:r>
                        <a:rPr lang="zh-CN" altLang="en-US" sz="1050" dirty="0" smtClean="0"/>
                        <a:t>的可用性和易用性</a:t>
                      </a:r>
                      <a:endParaRPr lang="zh-CN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dirty="0" smtClean="0"/>
                        <a:t>本地</a:t>
                      </a:r>
                      <a:r>
                        <a:rPr lang="en-US" altLang="zh-CN" sz="1050" dirty="0" smtClean="0"/>
                        <a:t>SDK</a:t>
                      </a:r>
                      <a:r>
                        <a:rPr lang="zh-CN" altLang="en-US" sz="1050" dirty="0" smtClean="0"/>
                        <a:t>使用指导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/>
                        <a:t>1</a:t>
                      </a:r>
                      <a:endParaRPr lang="zh-CN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50" dirty="0" smtClean="0"/>
                        <a:t>高</a:t>
                      </a:r>
                      <a:endParaRPr lang="en-US" altLang="zh-CN" sz="105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dirty="0" smtClean="0"/>
                        <a:t>迭代一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dirty="0" smtClean="0"/>
                        <a:t>张海龙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5455">
                <a:tc>
                  <a:txBody>
                    <a:bodyPr/>
                    <a:lstStyle/>
                    <a:p>
                      <a:r>
                        <a:rPr lang="zh-CN" altLang="en-US" sz="1050" dirty="0" smtClean="0"/>
                        <a:t>模拟器，插件升级</a:t>
                      </a:r>
                      <a:endParaRPr lang="zh-CN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dirty="0" smtClean="0"/>
                        <a:t>增强模拟器，模拟</a:t>
                      </a:r>
                      <a:r>
                        <a:rPr lang="en-US" altLang="zh-CN" sz="1050" dirty="0" err="1" smtClean="0"/>
                        <a:t>mep</a:t>
                      </a:r>
                      <a:r>
                        <a:rPr lang="zh-CN" altLang="en-US" sz="1050" dirty="0" smtClean="0"/>
                        <a:t>能力，插件升级到</a:t>
                      </a:r>
                      <a:r>
                        <a:rPr lang="en-US" altLang="zh-CN" sz="1050" dirty="0" smtClean="0"/>
                        <a:t>1.0</a:t>
                      </a:r>
                      <a:r>
                        <a:rPr lang="zh-CN" altLang="en-US" sz="1050" dirty="0" smtClean="0"/>
                        <a:t>：样例代码，包结构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/>
                        <a:t>3</a:t>
                      </a:r>
                      <a:endParaRPr lang="zh-CN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50" dirty="0" smtClean="0"/>
                        <a:t>中</a:t>
                      </a:r>
                      <a:endParaRPr lang="en-US" altLang="zh-CN" sz="105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50" dirty="0" smtClean="0"/>
                        <a:t>迭代三</a:t>
                      </a:r>
                      <a:endParaRPr lang="en-US" altLang="zh-CN" sz="105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50" dirty="0" smtClean="0"/>
                        <a:t>张海龙，蔡舒豪</a:t>
                      </a:r>
                      <a:endParaRPr lang="en-US" altLang="zh-CN" sz="105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5455">
                <a:tc>
                  <a:txBody>
                    <a:bodyPr/>
                    <a:lstStyle/>
                    <a:p>
                      <a:r>
                        <a:rPr lang="zh-CN" altLang="en-US" sz="1050" dirty="0" smtClean="0"/>
                        <a:t>样例界面开发</a:t>
                      </a:r>
                      <a:endParaRPr lang="zh-CN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dirty="0" smtClean="0"/>
                        <a:t>前台界面设计，样例文档编写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/>
                        <a:t>1</a:t>
                      </a:r>
                      <a:endParaRPr lang="zh-CN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dirty="0" smtClean="0"/>
                        <a:t>高</a:t>
                      </a:r>
                      <a:endParaRPr lang="en-US" altLang="zh-CN" sz="105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dirty="0" smtClean="0"/>
                        <a:t>迭代二</a:t>
                      </a:r>
                      <a:endParaRPr lang="en-US" altLang="zh-CN" sz="105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dirty="0" smtClean="0"/>
                        <a:t>张海龙，邹玲莉</a:t>
                      </a:r>
                      <a:endParaRPr lang="en-US" altLang="zh-CN" sz="105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4911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42421" y="276837"/>
            <a:ext cx="2105637" cy="52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440"/>
              </a:lnSpc>
            </a:pPr>
            <a:r>
              <a:rPr lang="zh-CN" altLang="en-US" sz="2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虚机支持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6758114"/>
              </p:ext>
            </p:extLst>
          </p:nvPr>
        </p:nvGraphicFramePr>
        <p:xfrm>
          <a:off x="524976" y="905855"/>
          <a:ext cx="10446966" cy="192024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3659878"/>
                <a:gridCol w="2080656"/>
                <a:gridCol w="824153"/>
                <a:gridCol w="1202540"/>
                <a:gridCol w="790619"/>
                <a:gridCol w="1889120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050" dirty="0" smtClean="0">
                          <a:solidFill>
                            <a:schemeClr val="bg2"/>
                          </a:solidFill>
                        </a:rPr>
                        <a:t>Story</a:t>
                      </a:r>
                      <a:r>
                        <a:rPr lang="zh-CN" altLang="en-US" sz="1050" dirty="0" smtClean="0">
                          <a:solidFill>
                            <a:schemeClr val="bg2"/>
                          </a:solidFill>
                        </a:rPr>
                        <a:t>标题</a:t>
                      </a:r>
                      <a:endParaRPr lang="zh-CN" altLang="en-US" sz="105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50" dirty="0" smtClean="0">
                          <a:solidFill>
                            <a:schemeClr val="bg2"/>
                          </a:solidFill>
                        </a:rPr>
                        <a:t>描述</a:t>
                      </a:r>
                      <a:endParaRPr lang="zh-CN" altLang="en-US" sz="105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50" dirty="0" smtClean="0">
                          <a:solidFill>
                            <a:schemeClr val="bg2"/>
                          </a:solidFill>
                        </a:rPr>
                        <a:t>工作量（</a:t>
                      </a:r>
                      <a:r>
                        <a:rPr lang="en-US" altLang="zh-CN" sz="1050" dirty="0" smtClean="0">
                          <a:solidFill>
                            <a:schemeClr val="bg2"/>
                          </a:solidFill>
                        </a:rPr>
                        <a:t>k</a:t>
                      </a:r>
                      <a:r>
                        <a:rPr lang="zh-CN" altLang="en-US" sz="1050" dirty="0" smtClean="0">
                          <a:solidFill>
                            <a:schemeClr val="bg2"/>
                          </a:solidFill>
                        </a:rPr>
                        <a:t>）</a:t>
                      </a:r>
                      <a:endParaRPr lang="zh-CN" altLang="en-US" sz="105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50" dirty="0" smtClean="0">
                          <a:solidFill>
                            <a:schemeClr val="bg2"/>
                          </a:solidFill>
                        </a:rPr>
                        <a:t>优先级</a:t>
                      </a:r>
                      <a:endParaRPr lang="zh-CN" altLang="en-US" sz="105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50" dirty="0" smtClean="0">
                          <a:solidFill>
                            <a:schemeClr val="bg2"/>
                          </a:solidFill>
                        </a:rPr>
                        <a:t>迭代</a:t>
                      </a:r>
                      <a:endParaRPr lang="zh-CN" altLang="en-US" sz="105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5455">
                <a:tc>
                  <a:txBody>
                    <a:bodyPr/>
                    <a:lstStyle/>
                    <a:p>
                      <a:r>
                        <a:rPr lang="en-US" altLang="zh-CN" sz="1050" dirty="0" err="1" smtClean="0"/>
                        <a:t>Develoepr</a:t>
                      </a:r>
                      <a:r>
                        <a:rPr lang="zh-CN" altLang="en-US" sz="1050" dirty="0" smtClean="0"/>
                        <a:t>支持创建虚机项目</a:t>
                      </a:r>
                      <a:endParaRPr lang="zh-CN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/>
                        <a:t>0.3</a:t>
                      </a:r>
                      <a:endParaRPr lang="zh-CN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50" dirty="0" smtClean="0"/>
                        <a:t>高</a:t>
                      </a:r>
                      <a:endParaRPr lang="zh-CN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50" dirty="0" smtClean="0"/>
                        <a:t>迭代二</a:t>
                      </a:r>
                      <a:endParaRPr lang="zh-CN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50" dirty="0" smtClean="0"/>
                        <a:t>张海龙</a:t>
                      </a:r>
                      <a:endParaRPr lang="zh-CN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5455">
                <a:tc>
                  <a:txBody>
                    <a:bodyPr/>
                    <a:lstStyle/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dirty="0" smtClean="0"/>
                        <a:t>Developer</a:t>
                      </a:r>
                      <a:r>
                        <a:rPr lang="zh-CN" altLang="en-US" sz="1050" dirty="0" smtClean="0"/>
                        <a:t>支持虚机资源和系统选择并创建虚机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5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虚机的规则列表</a:t>
                      </a:r>
                      <a:endParaRPr lang="zh-CN" altLang="en-US" sz="1050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/>
                        <a:t>1.5</a:t>
                      </a:r>
                      <a:endParaRPr lang="zh-CN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50" dirty="0" smtClean="0"/>
                        <a:t>高</a:t>
                      </a:r>
                      <a:endParaRPr lang="zh-CN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50" dirty="0" smtClean="0"/>
                        <a:t>迭代三</a:t>
                      </a:r>
                      <a:endParaRPr lang="zh-CN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dirty="0" smtClean="0"/>
                        <a:t>张海龙 邹玲莉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5455">
                <a:tc>
                  <a:txBody>
                    <a:bodyPr/>
                    <a:lstStyle/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dirty="0" err="1" smtClean="0"/>
                        <a:t>Develoepr</a:t>
                      </a:r>
                      <a:r>
                        <a:rPr lang="zh-CN" altLang="en-US" sz="1050" dirty="0" smtClean="0"/>
                        <a:t>支持</a:t>
                      </a:r>
                      <a:r>
                        <a:rPr lang="en-US" altLang="zh-CN" sz="1050" dirty="0" err="1" smtClean="0"/>
                        <a:t>vnc</a:t>
                      </a:r>
                      <a:r>
                        <a:rPr lang="zh-CN" altLang="en-US" sz="1050" dirty="0" smtClean="0"/>
                        <a:t>远程登录到</a:t>
                      </a:r>
                      <a:r>
                        <a:rPr lang="en-US" altLang="zh-CN" sz="1050" dirty="0" err="1" smtClean="0"/>
                        <a:t>vm</a:t>
                      </a:r>
                      <a:r>
                        <a:rPr lang="zh-CN" altLang="en-US" sz="1050" dirty="0" smtClean="0"/>
                        <a:t>，并支持上传文件到</a:t>
                      </a:r>
                      <a:r>
                        <a:rPr lang="en-US" altLang="zh-CN" sz="1050" dirty="0" err="1" smtClean="0"/>
                        <a:t>vm</a:t>
                      </a:r>
                      <a:endParaRPr lang="en-US" altLang="zh-CN" sz="105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/>
                        <a:t>1.5</a:t>
                      </a:r>
                      <a:endParaRPr lang="zh-CN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50" dirty="0" smtClean="0"/>
                        <a:t>高</a:t>
                      </a:r>
                      <a:endParaRPr lang="zh-CN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50" dirty="0" smtClean="0"/>
                        <a:t>迭代三</a:t>
                      </a:r>
                      <a:endParaRPr lang="zh-CN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dirty="0" smtClean="0"/>
                        <a:t>蔡舒豪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5455">
                <a:tc>
                  <a:txBody>
                    <a:bodyPr/>
                    <a:lstStyle/>
                    <a:p>
                      <a:r>
                        <a:rPr lang="en-US" altLang="zh-CN" sz="1050" dirty="0" smtClean="0"/>
                        <a:t>Developer</a:t>
                      </a:r>
                      <a:r>
                        <a:rPr lang="zh-CN" altLang="en-US" sz="1050" dirty="0" smtClean="0"/>
                        <a:t>支持生成</a:t>
                      </a:r>
                      <a:r>
                        <a:rPr lang="en-US" altLang="zh-CN" sz="1050" dirty="0" smtClean="0"/>
                        <a:t>qcow2</a:t>
                      </a:r>
                      <a:r>
                        <a:rPr lang="zh-CN" altLang="en-US" sz="1050" dirty="0" smtClean="0"/>
                        <a:t>虚机镜像通过</a:t>
                      </a:r>
                      <a:r>
                        <a:rPr lang="en-US" altLang="zh-CN" sz="1050" dirty="0" smtClean="0"/>
                        <a:t>lcm</a:t>
                      </a:r>
                      <a:endParaRPr lang="zh-CN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altLang="zh-CN" sz="105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/>
                        <a:t>1.5</a:t>
                      </a:r>
                      <a:endParaRPr lang="zh-CN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50" dirty="0" smtClean="0"/>
                        <a:t>高</a:t>
                      </a:r>
                      <a:endParaRPr lang="zh-CN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dirty="0" smtClean="0"/>
                        <a:t>迭代三</a:t>
                      </a:r>
                      <a:endParaRPr lang="zh-CN" altLang="en-US" sz="1050" dirty="0" smtClean="0"/>
                    </a:p>
                    <a:p>
                      <a:pPr marL="0" marR="0" lvl="0" indent="0" algn="l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5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dirty="0" smtClean="0"/>
                        <a:t>贺龙飞，邹玲莉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5455">
                <a:tc>
                  <a:txBody>
                    <a:bodyPr/>
                    <a:lstStyle/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dirty="0" smtClean="0"/>
                        <a:t>应用发布时，支持虚机应用包的生成</a:t>
                      </a:r>
                      <a:endParaRPr lang="zh-CN" altLang="en-US" sz="105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altLang="zh-CN" sz="105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/>
                        <a:t>1</a:t>
                      </a:r>
                      <a:endParaRPr lang="zh-CN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50" dirty="0" smtClean="0"/>
                        <a:t>高</a:t>
                      </a:r>
                      <a:endParaRPr lang="zh-CN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50" dirty="0" smtClean="0"/>
                        <a:t>迭代三</a:t>
                      </a:r>
                      <a:endParaRPr lang="zh-CN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dirty="0" smtClean="0"/>
                        <a:t>陈辉</a:t>
                      </a:r>
                      <a:endParaRPr lang="zh-CN" altLang="en-US" sz="105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5455">
                <a:tc>
                  <a:txBody>
                    <a:bodyPr/>
                    <a:lstStyle/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dirty="0" smtClean="0"/>
                        <a:t>developer</a:t>
                      </a:r>
                      <a:r>
                        <a:rPr lang="zh-CN" altLang="en-US" sz="1050" dirty="0" smtClean="0"/>
                        <a:t>国际化</a:t>
                      </a:r>
                      <a:endParaRPr lang="zh-CN" altLang="en-US" sz="105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50" dirty="0" smtClean="0">
                          <a:solidFill>
                            <a:schemeClr val="tx1"/>
                          </a:solidFill>
                        </a:rPr>
                        <a:t>能力中心国际化</a:t>
                      </a:r>
                      <a:endParaRPr lang="en-US" altLang="zh-CN" sz="105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/>
                        <a:t>1.5</a:t>
                      </a:r>
                      <a:endParaRPr lang="zh-CN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50" dirty="0" smtClean="0"/>
                        <a:t>高</a:t>
                      </a:r>
                      <a:endParaRPr lang="zh-CN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dirty="0" smtClean="0"/>
                        <a:t>周文敬、张海龙</a:t>
                      </a:r>
                      <a:endParaRPr lang="zh-CN" altLang="en-US" sz="105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6631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158" y="1830236"/>
            <a:ext cx="9020175" cy="16383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32907" y="3739990"/>
            <a:ext cx="8956675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dirty="0"/>
              <a:t>总：Vue写的前端不能直接发起SSH通信，需要传给后端，由后端发起</a:t>
            </a:r>
            <a:r>
              <a:rPr lang="en-US" altLang="zh-CN" dirty="0"/>
              <a:t>SSH</a:t>
            </a:r>
            <a:r>
              <a:rPr lang="zh-CN" altLang="en-US" dirty="0" smtClean="0"/>
              <a:t>通信</a:t>
            </a:r>
            <a:endParaRPr lang="zh-CN" altLang="en-US" dirty="0"/>
          </a:p>
          <a:p>
            <a:r>
              <a:rPr lang="zh-CN" altLang="en-US" dirty="0"/>
              <a:t>前端：Vue前端使用</a:t>
            </a:r>
            <a:r>
              <a:rPr lang="en-US" altLang="zh-CN" dirty="0"/>
              <a:t>Xterm.js</a:t>
            </a:r>
            <a:r>
              <a:rPr lang="zh-CN" altLang="en-US" dirty="0"/>
              <a:t>实现界面，利用</a:t>
            </a:r>
            <a:r>
              <a:rPr lang="en-US" altLang="zh-CN" dirty="0" err="1"/>
              <a:t>WebSocket</a:t>
            </a:r>
            <a:r>
              <a:rPr lang="zh-CN" altLang="en-US" dirty="0"/>
              <a:t>建立通信（由于</a:t>
            </a:r>
            <a:r>
              <a:rPr lang="en-US" altLang="zh-CN" dirty="0"/>
              <a:t>W</a:t>
            </a:r>
            <a:r>
              <a:rPr lang="zh-CN" altLang="en-US" dirty="0"/>
              <a:t>ebssh需要实时数据交互，选用长连接的WebSocket</a:t>
            </a:r>
            <a:r>
              <a:rPr lang="zh-CN" altLang="en-US" dirty="0" smtClean="0"/>
              <a:t>）</a:t>
            </a:r>
            <a:endParaRPr lang="zh-CN" altLang="en-US" dirty="0"/>
          </a:p>
          <a:p>
            <a:r>
              <a:rPr lang="zh-CN" altLang="en-US" dirty="0"/>
              <a:t>后端：使用现有的SpringBoot，解析前端命令</a:t>
            </a:r>
            <a:r>
              <a:rPr lang="zh-CN" altLang="en-US" dirty="0">
                <a:sym typeface="+mn-ea"/>
              </a:rPr>
              <a:t>，利用</a:t>
            </a:r>
            <a:r>
              <a:rPr lang="en-US" altLang="zh-CN" dirty="0" err="1">
                <a:sym typeface="+mn-ea"/>
              </a:rPr>
              <a:t>JSch</a:t>
            </a:r>
            <a:r>
              <a:rPr lang="zh-CN" altLang="en-US" dirty="0"/>
              <a:t>发起</a:t>
            </a:r>
            <a:r>
              <a:rPr lang="en-US" altLang="zh-CN" dirty="0"/>
              <a:t>SSH</a:t>
            </a:r>
          </a:p>
        </p:txBody>
      </p:sp>
      <p:sp>
        <p:nvSpPr>
          <p:cNvPr id="6" name="矩形 5"/>
          <p:cNvSpPr/>
          <p:nvPr/>
        </p:nvSpPr>
        <p:spPr>
          <a:xfrm>
            <a:off x="673371" y="911050"/>
            <a:ext cx="56108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提供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应用远程登录（如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VNC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）运维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能力（蔡舒豪）</a:t>
            </a:r>
            <a:r>
              <a:rPr lang="zh-CN" altLang="en-US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643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49178" y="512063"/>
            <a:ext cx="8940106" cy="6477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提升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应用本地调测能力，如端口配置错误，网络不匹配，镜像拉取失败等错误以及修改建议</a:t>
            </a:r>
            <a:r>
              <a:rPr lang="zh-CN" altLang="en-US" dirty="0"/>
              <a:t> </a:t>
            </a:r>
            <a:r>
              <a:rPr lang="zh-CN" altLang="en-US" dirty="0" smtClean="0"/>
              <a:t>，日志下载（蔡舒豪）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846832" y="1235736"/>
            <a:ext cx="9477898" cy="1836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lnSpc>
                <a:spcPts val="3440"/>
              </a:lnSpc>
              <a:buAutoNum type="arabicPeriod"/>
            </a:pPr>
            <a:r>
              <a:rPr lang="zh-CN" altLang="en-US" sz="1400" dirty="0"/>
              <a:t>整理常见的部署失败原因</a:t>
            </a:r>
            <a:r>
              <a:rPr lang="zh-CN" altLang="en-US" sz="1400" dirty="0" smtClean="0"/>
              <a:t>，</a:t>
            </a:r>
            <a:r>
              <a:rPr lang="en-US" altLang="zh-CN" sz="1400" dirty="0" smtClean="0"/>
              <a:t>lcm</a:t>
            </a:r>
            <a:r>
              <a:rPr lang="zh-CN" altLang="en-US" sz="1400" dirty="0"/>
              <a:t>可以返回失败</a:t>
            </a:r>
            <a:r>
              <a:rPr lang="zh-CN" altLang="en-US" sz="1400" dirty="0" smtClean="0"/>
              <a:t>原因</a:t>
            </a:r>
            <a:endParaRPr lang="en-US" altLang="zh-CN" sz="1400" dirty="0" smtClean="0"/>
          </a:p>
          <a:p>
            <a:pPr marL="342900" indent="-342900" algn="l">
              <a:lnSpc>
                <a:spcPts val="3440"/>
              </a:lnSpc>
              <a:buAutoNum type="arabicPeriod"/>
            </a:pP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部署结果详情：测试节点</a:t>
            </a:r>
            <a:r>
              <a:rPr lang="en-US" altLang="zh-CN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IP</a:t>
            </a: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，端口号、协议信息</a:t>
            </a:r>
            <a:endParaRPr lang="en-US" altLang="zh-CN" sz="1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lnSpc>
                <a:spcPts val="3440"/>
              </a:lnSpc>
              <a:buAutoNum type="arabicPeriod" startAt="3"/>
            </a:pP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日志下载：下载部署日志</a:t>
            </a:r>
          </a:p>
          <a:p>
            <a:pPr marL="342900" indent="-342900">
              <a:lnSpc>
                <a:spcPts val="3440"/>
              </a:lnSpc>
              <a:buAutoNum type="arabicPeriod" startAt="3"/>
            </a:pP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自动释放资源：目前存在</a:t>
            </a:r>
            <a:r>
              <a:rPr lang="en-US" altLang="zh-CN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token</a:t>
            </a: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失效问题</a:t>
            </a:r>
          </a:p>
        </p:txBody>
      </p:sp>
      <p:pic>
        <p:nvPicPr>
          <p:cNvPr id="1026" name="Picture 2" descr="C:\Users\z00518430\AppData\Roaming\eSpace_Desktop\UserData\z00518430\imagefiles\26E017ED-83E2-4B76-B920-6451DB391C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832" y="3313420"/>
            <a:ext cx="5417801" cy="2971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/>
          <p:cNvSpPr txBox="1"/>
          <p:nvPr/>
        </p:nvSpPr>
        <p:spPr>
          <a:xfrm>
            <a:off x="5062320" y="4130679"/>
            <a:ext cx="1689223" cy="52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440"/>
              </a:lnSpc>
            </a:pPr>
            <a:r>
              <a:rPr lang="zh-CN" altLang="en-US" sz="1200" dirty="0" smtClean="0">
                <a:solidFill>
                  <a:srgbClr val="00B0F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日志下载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6752" y="5619459"/>
            <a:ext cx="2638425" cy="29527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728084" y="5502457"/>
            <a:ext cx="2178802" cy="528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3440"/>
              </a:lnSpc>
            </a:pPr>
            <a:r>
              <a:rPr lang="en-US" altLang="zh-CN" sz="12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IP</a:t>
            </a:r>
            <a:r>
              <a:rPr lang="zh-CN" altLang="en-US" sz="12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en-US" altLang="zh-CN" sz="12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http://119.8.47.5:32115</a:t>
            </a:r>
            <a:endParaRPr lang="en-US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7134" y="3614994"/>
            <a:ext cx="5230111" cy="241581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18064" y="3231009"/>
            <a:ext cx="5048250" cy="714375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8613189" y="3730254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 smtClean="0"/>
              <a:t>远程调测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9633943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00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816" y="1076494"/>
            <a:ext cx="9970936" cy="4921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906450" y="580648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常见的部署失败</a:t>
            </a:r>
            <a:r>
              <a:rPr lang="zh-CN" altLang="en-US" dirty="0" smtClean="0"/>
              <a:t>原因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50646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30215" y="626778"/>
            <a:ext cx="9836460" cy="1327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440"/>
              </a:lnSpc>
            </a:pP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部署</a:t>
            </a:r>
            <a:r>
              <a:rPr lang="en-US" altLang="zh-CN" sz="12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yaml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可视化</a:t>
            </a:r>
            <a:r>
              <a:rPr lang="zh-CN" altLang="en-US" sz="12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配置</a:t>
            </a:r>
            <a:endParaRPr lang="en-US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ts val="3440"/>
              </a:lnSpc>
            </a:pPr>
            <a:r>
              <a:rPr lang="zh-CN" altLang="en-US" sz="12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配置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pod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信息、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service</a:t>
            </a:r>
            <a:r>
              <a:rPr lang="zh-CN" altLang="en-US" sz="12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信息：支持配置多个</a:t>
            </a:r>
            <a:r>
              <a:rPr lang="en-US" altLang="zh-CN" sz="12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pods</a:t>
            </a:r>
            <a:r>
              <a:rPr lang="zh-CN" altLang="en-US" sz="12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en-US" altLang="zh-CN" sz="12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service</a:t>
            </a:r>
            <a:r>
              <a:rPr lang="zh-CN" altLang="en-US" sz="12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r>
              <a:rPr lang="en-US" altLang="zh-CN" sz="12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Pods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支持多容器部署，容器支持配置：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Command</a:t>
            </a:r>
            <a:r>
              <a:rPr lang="zh-CN" altLang="en-US" sz="12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、环境变量、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Ports</a:t>
            </a:r>
            <a:r>
              <a:rPr lang="zh-CN" altLang="en-US" sz="12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、资源大小（</a:t>
            </a:r>
            <a:r>
              <a:rPr lang="en-US" altLang="zh-CN" sz="12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memory</a:t>
            </a:r>
            <a:r>
              <a:rPr lang="zh-CN" altLang="en-US" sz="12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1200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cpu</a:t>
            </a:r>
            <a:r>
              <a:rPr lang="zh-CN" altLang="en-US" sz="12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endParaRPr lang="en-US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99634" y="257446"/>
            <a:ext cx="20601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提供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可视化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配置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2886" y="2055602"/>
            <a:ext cx="3651492" cy="431583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9798" y="3357182"/>
            <a:ext cx="5141141" cy="2728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093643"/>
      </p:ext>
    </p:extLst>
  </p:cSld>
  <p:clrMapOvr>
    <a:masterClrMapping/>
  </p:clrMapOvr>
</p:sld>
</file>

<file path=ppt/theme/theme1.xml><?xml version="1.0" encoding="utf-8"?>
<a:theme xmlns:a="http://schemas.openxmlformats.org/drawingml/2006/main" name="1_Title Slide">
  <a:themeElements>
    <a:clrScheme name="2210">
      <a:dk1>
        <a:srgbClr val="1D1D1A"/>
      </a:dk1>
      <a:lt1>
        <a:srgbClr val="1D1D1A"/>
      </a:lt1>
      <a:dk2>
        <a:srgbClr val="FFFFFF"/>
      </a:dk2>
      <a:lt2>
        <a:srgbClr val="FFFFFF"/>
      </a:lt2>
      <a:accent1>
        <a:srgbClr val="C7000A"/>
      </a:accent1>
      <a:accent2>
        <a:srgbClr val="E9002F"/>
      </a:accent2>
      <a:accent3>
        <a:srgbClr val="F4A100"/>
      </a:accent3>
      <a:accent4>
        <a:srgbClr val="FFFF00"/>
      </a:accent4>
      <a:accent5>
        <a:srgbClr val="232323"/>
      </a:accent5>
      <a:accent6>
        <a:srgbClr val="666666"/>
      </a:accent6>
      <a:hlink>
        <a:srgbClr val="919191"/>
      </a:hlink>
      <a:folHlink>
        <a:srgbClr val="C4C4C4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kumimoji="1" sz="3200" dirty="0" smtClean="0">
            <a:solidFill>
              <a:srgbClr val="575756"/>
            </a:solidFill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演示文稿1" id="{31AD3342-B2D7-44AB-B447-0EEAFE75289A}" vid="{2A9BC227-3AB3-406C-8329-4CEFEE79DCC2}"/>
    </a:ext>
  </a:extLst>
</a:theme>
</file>

<file path=ppt/theme/theme2.xml><?xml version="1.0" encoding="utf-8"?>
<a:theme xmlns:a="http://schemas.openxmlformats.org/drawingml/2006/main" name="4_Chart page">
  <a:themeElements>
    <a:clrScheme name="Custom 29">
      <a:dk1>
        <a:srgbClr val="1D1D1A"/>
      </a:dk1>
      <a:lt1>
        <a:srgbClr val="666666"/>
      </a:lt1>
      <a:dk2>
        <a:srgbClr val="FFFFFF"/>
      </a:dk2>
      <a:lt2>
        <a:srgbClr val="EBEBEB"/>
      </a:lt2>
      <a:accent1>
        <a:srgbClr val="C7000A"/>
      </a:accent1>
      <a:accent2>
        <a:srgbClr val="E9002F"/>
      </a:accent2>
      <a:accent3>
        <a:srgbClr val="F4A100"/>
      </a:accent3>
      <a:accent4>
        <a:srgbClr val="FFFF00"/>
      </a:accent4>
      <a:accent5>
        <a:srgbClr val="232323"/>
      </a:accent5>
      <a:accent6>
        <a:srgbClr val="666666"/>
      </a:accent6>
      <a:hlink>
        <a:srgbClr val="919191"/>
      </a:hlink>
      <a:folHlink>
        <a:srgbClr val="C4C4C4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EA002F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lnSpc>
            <a:spcPts val="3440"/>
          </a:lnSpc>
          <a:defRPr sz="3200" dirty="0" smtClean="0"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演示文稿1" id="{31AD3342-B2D7-44AB-B447-0EEAFE75289A}" vid="{16663F97-3F87-4F0C-A339-415FFD08A83B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37053</TotalTime>
  <Words>4023</Words>
  <Application>Microsoft Office PowerPoint</Application>
  <PresentationFormat>宽屏</PresentationFormat>
  <Paragraphs>902</Paragraphs>
  <Slides>30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30</vt:i4>
      </vt:variant>
    </vt:vector>
  </HeadingPairs>
  <TitlesOfParts>
    <vt:vector size="44" baseType="lpstr">
      <vt:lpstr>FrutigerNext LT Regular</vt:lpstr>
      <vt:lpstr>MS PGothic</vt:lpstr>
      <vt:lpstr>等线</vt:lpstr>
      <vt:lpstr>黑体</vt:lpstr>
      <vt:lpstr>华文细黑</vt:lpstr>
      <vt:lpstr>宋体</vt:lpstr>
      <vt:lpstr>微软雅黑</vt:lpstr>
      <vt:lpstr>微软雅黑</vt:lpstr>
      <vt:lpstr>Arial</vt:lpstr>
      <vt:lpstr>Calibri</vt:lpstr>
      <vt:lpstr>Times New Roman</vt:lpstr>
      <vt:lpstr>Wingdings</vt:lpstr>
      <vt:lpstr>1_Title Slide</vt:lpstr>
      <vt:lpstr>4_Chart page</vt:lpstr>
      <vt:lpstr>V1.1 developer需求分析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Huawei Technologies Co.,Ltd.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zhanghailong (D)</dc:creator>
  <cp:lastModifiedBy>zhanghailong (D)</cp:lastModifiedBy>
  <cp:revision>195</cp:revision>
  <dcterms:created xsi:type="dcterms:W3CDTF">2020-08-25T01:46:13Z</dcterms:created>
  <dcterms:modified xsi:type="dcterms:W3CDTF">2021-02-01T03:58:46Z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(2)mk9bdZslGVHIPEXsZcRv1niwp75eh/Y+owgXwTN8Zu4nHbpFc8BRey2NSVkeCpsTAMlrcFzp
oCTQj9fq9Bj2Om4EIcWvlaO2WlGDytSjdKugY6QuqO6CUnSnGYrPYof9qrzblc5fOTPTIS1D
CAJNvn+knpZ+GRtnoH/YhL1GZS08JeCJVMuomgUkZJj8uxyc4BkNfqat93nmKCnc9fPWqW/t
iCHVi4LnfsigD0wM0h</vt:lpwstr>
  </property>
  <property fmtid="{D5CDD505-2E9C-101B-9397-08002B2CF9AE}" pid="3" name="_2015_ms_pID_7253431">
    <vt:lpwstr>h27h9ELJsdhn0C3OIuNQjMEZaPyZpjlgbEVKger9HkJIhTdYyGn4+f
Gzly8fjBEMaHdBfxMHvcqwg0vS/psiUVos8grztD2r+SqdEynMDutjG2y96SNkb71JIVhoiW
MpOSaCJuF7G5v4xe3rl9cj8TQ0CpJjAhHl1Iiofa+OAs7CFSqfgJ/2q4U5pxP+GiBdK7/J/0
fJ9CDtEpFqZAfb+C</vt:lpwstr>
  </property>
</Properties>
</file>