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9.xml.rels" ContentType="application/vnd.openxmlformats-package.relationships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42.png" ContentType="image/png"/>
  <Override PartName="/ppt/media/image41.png" ContentType="image/png"/>
  <Override PartName="/ppt/media/image40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36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37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8.png" ContentType="image/png"/>
  <Override PartName="/ppt/media/image3.png" ContentType="image/png"/>
  <Override PartName="/ppt/media/image39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B64E8C9-75C8-493C-AC5D-D18135104EAA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body"/>
          </p:nvPr>
        </p:nvSpPr>
        <p:spPr>
          <a:xfrm>
            <a:off x="756000" y="5145480"/>
            <a:ext cx="6044760" cy="420660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4282200" y="10155600"/>
            <a:ext cx="327276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83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22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图片 6" descr=""/>
          <p:cNvPicPr/>
          <p:nvPr/>
        </p:nvPicPr>
        <p:blipFill>
          <a:blip r:embed="rId2"/>
          <a:stretch/>
        </p:blipFill>
        <p:spPr>
          <a:xfrm>
            <a:off x="1800" y="0"/>
            <a:ext cx="10073160" cy="755676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3177000"/>
            <a:ext cx="10074960" cy="437940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图片 5" descr=""/>
          <p:cNvPicPr/>
          <p:nvPr/>
        </p:nvPicPr>
        <p:blipFill>
          <a:blip r:embed="rId3"/>
          <a:srcRect l="0" t="36284" r="0" b="37769"/>
          <a:stretch/>
        </p:blipFill>
        <p:spPr>
          <a:xfrm>
            <a:off x="128520" y="345960"/>
            <a:ext cx="1792800" cy="618120"/>
          </a:xfrm>
          <a:prstGeom prst="rect">
            <a:avLst/>
          </a:prstGeom>
          <a:ln>
            <a:noFill/>
          </a:ln>
        </p:spPr>
      </p:pic>
      <p:pic>
        <p:nvPicPr>
          <p:cNvPr id="3" name="图片 7" descr=""/>
          <p:cNvPicPr/>
          <p:nvPr/>
        </p:nvPicPr>
        <p:blipFill>
          <a:blip r:embed="rId4"/>
          <a:stretch/>
        </p:blipFill>
        <p:spPr>
          <a:xfrm>
            <a:off x="0" y="4996800"/>
            <a:ext cx="10077120" cy="2559600"/>
          </a:xfrm>
          <a:prstGeom prst="rect">
            <a:avLst/>
          </a:prstGeom>
          <a:ln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ck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图片 9" descr=""/>
          <p:cNvPicPr/>
          <p:nvPr/>
        </p:nvPicPr>
        <p:blipFill>
          <a:blip r:embed="rId2"/>
          <a:stretch/>
        </p:blipFill>
        <p:spPr>
          <a:xfrm>
            <a:off x="360" y="1440"/>
            <a:ext cx="10073160" cy="7556760"/>
          </a:xfrm>
          <a:prstGeom prst="rect">
            <a:avLst/>
          </a:prstGeom>
          <a:ln>
            <a:noFill/>
          </a:ln>
        </p:spPr>
      </p:pic>
      <p:sp>
        <p:nvSpPr>
          <p:cNvPr id="185" name="CustomShape 1"/>
          <p:cNvSpPr/>
          <p:nvPr/>
        </p:nvSpPr>
        <p:spPr>
          <a:xfrm>
            <a:off x="360" y="4132440"/>
            <a:ext cx="10077120" cy="342396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2"/>
          <p:cNvSpPr/>
          <p:nvPr/>
        </p:nvSpPr>
        <p:spPr>
          <a:xfrm>
            <a:off x="3612600" y="2994480"/>
            <a:ext cx="3237480" cy="81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Thank you.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3612600" y="2586960"/>
            <a:ext cx="3237480" cy="81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Thank you.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8" name="图片 8" descr=""/>
          <p:cNvPicPr/>
          <p:nvPr/>
        </p:nvPicPr>
        <p:blipFill>
          <a:blip r:embed="rId3"/>
          <a:srcRect l="0" t="36284" r="0" b="37769"/>
          <a:stretch/>
        </p:blipFill>
        <p:spPr>
          <a:xfrm>
            <a:off x="113040" y="390240"/>
            <a:ext cx="1559880" cy="537840"/>
          </a:xfrm>
          <a:prstGeom prst="rect">
            <a:avLst/>
          </a:prstGeom>
          <a:ln>
            <a:noFill/>
          </a:ln>
        </p:spPr>
      </p:pic>
      <p:pic>
        <p:nvPicPr>
          <p:cNvPr id="189" name="图片 10" descr=""/>
          <p:cNvPicPr/>
          <p:nvPr/>
        </p:nvPicPr>
        <p:blipFill>
          <a:blip r:embed="rId4"/>
          <a:stretch/>
        </p:blipFill>
        <p:spPr>
          <a:xfrm>
            <a:off x="0" y="4998240"/>
            <a:ext cx="10077120" cy="2559600"/>
          </a:xfrm>
          <a:prstGeom prst="rect">
            <a:avLst/>
          </a:prstGeom>
          <a:ln>
            <a:noFill/>
          </a:ln>
        </p:spPr>
      </p:pic>
      <p:sp>
        <p:nvSpPr>
          <p:cNvPr id="190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the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text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Relationship Id="rId15" Type="http://schemas.openxmlformats.org/officeDocument/2006/relationships/image" Target="../media/image37.png"/><Relationship Id="rId16" Type="http://schemas.openxmlformats.org/officeDocument/2006/relationships/image" Target="../media/image38.png"/><Relationship Id="rId17" Type="http://schemas.openxmlformats.org/officeDocument/2006/relationships/image" Target="../media/image39.png"/><Relationship Id="rId18" Type="http://schemas.openxmlformats.org/officeDocument/2006/relationships/image" Target="../media/image40.png"/><Relationship Id="rId19" Type="http://schemas.openxmlformats.org/officeDocument/2006/relationships/image" Target="../media/image41.png"/><Relationship Id="rId20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503640" y="1768680"/>
            <a:ext cx="9068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Edge Autonomous Portal (MEPM-FE)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                                                          </a:t>
            </a:r>
            <a:r>
              <a:rPr b="0" lang="en-IN" sz="20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- Vidyashree Rama(v00270735)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504000" y="147600"/>
            <a:ext cx="928476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ts val="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0"/>
              </a:lnSpc>
            </a:pPr>
            <a:r>
              <a:rPr b="1" lang="en-IN" sz="2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Requirement description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477360" y="1037880"/>
            <a:ext cx="9313200" cy="623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Edge portal enables users to deploy/terminate/monitor applications in host, independent of mecm/center.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Story: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Blip>
                <a:blip r:embed="rId1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【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MECM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】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MECM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支持本地边缘自治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Edge Autonomous(id=I2EB7C)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Blip>
                <a:blip r:embed="rId2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【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MECM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】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MECM Edge Portal integrate with MEP portal(id=I2P7T7)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Blip>
                <a:blip r:embed="rId3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【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MECM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】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MECM APPO/Inventory support synchronize data from edge.(id=I2P7RL)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Effort Estimation: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34" name="Table 3"/>
          <p:cNvGraphicFramePr/>
          <p:nvPr/>
        </p:nvGraphicFramePr>
        <p:xfrm>
          <a:off x="520560" y="4640760"/>
          <a:ext cx="3927600" cy="2630880"/>
        </p:xfrm>
        <a:graphic>
          <a:graphicData uri="http://schemas.openxmlformats.org/drawingml/2006/table">
            <a:tbl>
              <a:tblPr/>
              <a:tblGrid>
                <a:gridCol w="653400"/>
                <a:gridCol w="1965240"/>
                <a:gridCol w="1309320"/>
              </a:tblGrid>
              <a:tr h="52632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Modules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Effort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2632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Mepm-fe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4k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632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applcm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1k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2632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Inventory/appo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1k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596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apprulemgr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1k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944640" y="6091560"/>
            <a:ext cx="4309920" cy="747000"/>
          </a:xfrm>
          <a:prstGeom prst="rect">
            <a:avLst/>
          </a:prstGeom>
          <a:solidFill>
            <a:srgbClr val="eeeeee"/>
          </a:solidFill>
          <a:ln w="93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181440" y="792000"/>
            <a:ext cx="5829120" cy="62611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3"/>
          <p:cNvSpPr/>
          <p:nvPr/>
        </p:nvSpPr>
        <p:spPr>
          <a:xfrm>
            <a:off x="0" y="0"/>
            <a:ext cx="8133120" cy="55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EdgeGallery(MECM) Architecture Impact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360000" y="1060560"/>
            <a:ext cx="1091880" cy="2847240"/>
          </a:xfrm>
          <a:prstGeom prst="rect">
            <a:avLst/>
          </a:prstGeom>
          <a:solidFill>
            <a:srgbClr val="eeeeee"/>
          </a:solidFill>
          <a:ln w="93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5"/>
          <p:cNvSpPr/>
          <p:nvPr/>
        </p:nvSpPr>
        <p:spPr>
          <a:xfrm>
            <a:off x="-5441760" y="2586600"/>
            <a:ext cx="2866320" cy="38491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6"/>
          <p:cNvSpPr/>
          <p:nvPr/>
        </p:nvSpPr>
        <p:spPr>
          <a:xfrm>
            <a:off x="433080" y="2791080"/>
            <a:ext cx="946080" cy="91368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Infra Manager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7"/>
          <p:cNvSpPr/>
          <p:nvPr/>
        </p:nvSpPr>
        <p:spPr>
          <a:xfrm>
            <a:off x="433080" y="1722240"/>
            <a:ext cx="946080" cy="81144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Platform Manager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8"/>
          <p:cNvSpPr/>
          <p:nvPr/>
        </p:nvSpPr>
        <p:spPr>
          <a:xfrm>
            <a:off x="1539360" y="2027520"/>
            <a:ext cx="2989080" cy="913680"/>
          </a:xfrm>
          <a:prstGeom prst="rect">
            <a:avLst/>
          </a:prstGeom>
          <a:solidFill>
            <a:srgbClr val="ccccff"/>
          </a:solidFill>
          <a:ln w="93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Inventory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9"/>
          <p:cNvSpPr/>
          <p:nvPr/>
        </p:nvSpPr>
        <p:spPr>
          <a:xfrm>
            <a:off x="1539360" y="1060560"/>
            <a:ext cx="1483200" cy="811440"/>
          </a:xfrm>
          <a:prstGeom prst="rect">
            <a:avLst/>
          </a:prstGeom>
          <a:solidFill>
            <a:srgbClr val="c9daf8"/>
          </a:solidFill>
          <a:ln w="93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10"/>
          <p:cNvSpPr/>
          <p:nvPr/>
        </p:nvSpPr>
        <p:spPr>
          <a:xfrm>
            <a:off x="3144960" y="1060560"/>
            <a:ext cx="1383840" cy="811440"/>
          </a:xfrm>
          <a:prstGeom prst="rect">
            <a:avLst/>
          </a:prstGeom>
          <a:solidFill>
            <a:srgbClr val="eeeeee"/>
          </a:solidFill>
          <a:ln w="93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11"/>
          <p:cNvSpPr/>
          <p:nvPr/>
        </p:nvSpPr>
        <p:spPr>
          <a:xfrm>
            <a:off x="1539360" y="3096360"/>
            <a:ext cx="1456920" cy="811440"/>
          </a:xfrm>
          <a:prstGeom prst="rect">
            <a:avLst/>
          </a:prstGeom>
          <a:solidFill>
            <a:srgbClr val="eeeeee"/>
          </a:solidFill>
          <a:ln w="93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Placement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12"/>
          <p:cNvSpPr/>
          <p:nvPr/>
        </p:nvSpPr>
        <p:spPr>
          <a:xfrm>
            <a:off x="4604760" y="1060560"/>
            <a:ext cx="1091880" cy="2847240"/>
          </a:xfrm>
          <a:prstGeom prst="rect">
            <a:avLst/>
          </a:prstGeom>
          <a:solidFill>
            <a:srgbClr val="eeeeee"/>
          </a:solidFill>
          <a:ln w="93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13"/>
          <p:cNvSpPr/>
          <p:nvPr/>
        </p:nvSpPr>
        <p:spPr>
          <a:xfrm rot="1200">
            <a:off x="4784400" y="1017000"/>
            <a:ext cx="83664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Common Services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14"/>
          <p:cNvSpPr/>
          <p:nvPr/>
        </p:nvSpPr>
        <p:spPr>
          <a:xfrm>
            <a:off x="4677840" y="2435040"/>
            <a:ext cx="946080" cy="60696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Logging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15"/>
          <p:cNvSpPr/>
          <p:nvPr/>
        </p:nvSpPr>
        <p:spPr>
          <a:xfrm>
            <a:off x="4677840" y="1722240"/>
            <a:ext cx="946080" cy="55620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Security Services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16"/>
          <p:cNvSpPr/>
          <p:nvPr/>
        </p:nvSpPr>
        <p:spPr>
          <a:xfrm>
            <a:off x="3144960" y="3096360"/>
            <a:ext cx="1383840" cy="811440"/>
          </a:xfrm>
          <a:prstGeom prst="rect">
            <a:avLst/>
          </a:prstGeom>
          <a:solidFill>
            <a:srgbClr val="eeeeee"/>
          </a:solidFill>
          <a:ln w="93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Policy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17"/>
          <p:cNvSpPr/>
          <p:nvPr/>
        </p:nvSpPr>
        <p:spPr>
          <a:xfrm>
            <a:off x="4677840" y="3198600"/>
            <a:ext cx="946080" cy="60696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DB etc.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18"/>
          <p:cNvSpPr/>
          <p:nvPr/>
        </p:nvSpPr>
        <p:spPr>
          <a:xfrm>
            <a:off x="2962440" y="6024240"/>
            <a:ext cx="173520" cy="285480"/>
          </a:xfrm>
          <a:prstGeom prst="upDown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19"/>
          <p:cNvSpPr/>
          <p:nvPr/>
        </p:nvSpPr>
        <p:spPr>
          <a:xfrm>
            <a:off x="2962440" y="3864600"/>
            <a:ext cx="173520" cy="285480"/>
          </a:xfrm>
          <a:prstGeom prst="upDown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20"/>
          <p:cNvSpPr/>
          <p:nvPr/>
        </p:nvSpPr>
        <p:spPr>
          <a:xfrm rot="1200">
            <a:off x="393480" y="861120"/>
            <a:ext cx="109872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Management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21"/>
          <p:cNvSpPr/>
          <p:nvPr/>
        </p:nvSpPr>
        <p:spPr>
          <a:xfrm>
            <a:off x="1028520" y="4209120"/>
            <a:ext cx="4309920" cy="1755000"/>
          </a:xfrm>
          <a:prstGeom prst="rect">
            <a:avLst/>
          </a:prstGeom>
          <a:solidFill>
            <a:srgbClr val="eeeeee"/>
          </a:solidFill>
          <a:ln w="93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22"/>
          <p:cNvSpPr/>
          <p:nvPr/>
        </p:nvSpPr>
        <p:spPr>
          <a:xfrm>
            <a:off x="2561400" y="4154040"/>
            <a:ext cx="1091520" cy="40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MEPM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23"/>
          <p:cNvSpPr/>
          <p:nvPr/>
        </p:nvSpPr>
        <p:spPr>
          <a:xfrm>
            <a:off x="4035600" y="4491720"/>
            <a:ext cx="1238400" cy="147168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Element management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24"/>
          <p:cNvSpPr/>
          <p:nvPr/>
        </p:nvSpPr>
        <p:spPr>
          <a:xfrm>
            <a:off x="1163160" y="5328720"/>
            <a:ext cx="702000" cy="56232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K8s plugin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25"/>
          <p:cNvSpPr/>
          <p:nvPr/>
        </p:nvSpPr>
        <p:spPr>
          <a:xfrm>
            <a:off x="1164240" y="4882680"/>
            <a:ext cx="1456920" cy="403560"/>
          </a:xfrm>
          <a:prstGeom prst="rect">
            <a:avLst/>
          </a:prstGeom>
          <a:solidFill>
            <a:srgbClr val="c9daf8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LCM Controller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26"/>
          <p:cNvSpPr/>
          <p:nvPr/>
        </p:nvSpPr>
        <p:spPr>
          <a:xfrm>
            <a:off x="1919160" y="5328720"/>
            <a:ext cx="702000" cy="56232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Future plugin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27"/>
          <p:cNvSpPr/>
          <p:nvPr/>
        </p:nvSpPr>
        <p:spPr>
          <a:xfrm>
            <a:off x="360000" y="1060560"/>
            <a:ext cx="1091880" cy="2847240"/>
          </a:xfrm>
          <a:prstGeom prst="rect">
            <a:avLst/>
          </a:prstGeom>
          <a:solidFill>
            <a:srgbClr val="eeeeee"/>
          </a:solidFill>
          <a:ln w="93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28"/>
          <p:cNvSpPr/>
          <p:nvPr/>
        </p:nvSpPr>
        <p:spPr>
          <a:xfrm>
            <a:off x="433080" y="2791080"/>
            <a:ext cx="946080" cy="91368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Infra Manager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29"/>
          <p:cNvSpPr/>
          <p:nvPr/>
        </p:nvSpPr>
        <p:spPr>
          <a:xfrm>
            <a:off x="433080" y="1722240"/>
            <a:ext cx="946080" cy="81144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Platform Manager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30"/>
          <p:cNvSpPr/>
          <p:nvPr/>
        </p:nvSpPr>
        <p:spPr>
          <a:xfrm>
            <a:off x="1539360" y="1060560"/>
            <a:ext cx="1483200" cy="811440"/>
          </a:xfrm>
          <a:prstGeom prst="rect">
            <a:avLst/>
          </a:prstGeom>
          <a:solidFill>
            <a:srgbClr val="ccccff"/>
          </a:solidFill>
          <a:ln w="93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31"/>
          <p:cNvSpPr/>
          <p:nvPr/>
        </p:nvSpPr>
        <p:spPr>
          <a:xfrm>
            <a:off x="3144960" y="1060560"/>
            <a:ext cx="1383840" cy="811440"/>
          </a:xfrm>
          <a:prstGeom prst="rect">
            <a:avLst/>
          </a:prstGeom>
          <a:solidFill>
            <a:srgbClr val="eeeeee"/>
          </a:solidFill>
          <a:ln w="93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32"/>
          <p:cNvSpPr/>
          <p:nvPr/>
        </p:nvSpPr>
        <p:spPr>
          <a:xfrm>
            <a:off x="1539360" y="3096360"/>
            <a:ext cx="1456920" cy="811440"/>
          </a:xfrm>
          <a:prstGeom prst="rect">
            <a:avLst/>
          </a:prstGeom>
          <a:solidFill>
            <a:srgbClr val="eeeeee"/>
          </a:solidFill>
          <a:ln w="93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Placement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33"/>
          <p:cNvSpPr/>
          <p:nvPr/>
        </p:nvSpPr>
        <p:spPr>
          <a:xfrm>
            <a:off x="4604760" y="1060560"/>
            <a:ext cx="1091880" cy="2847240"/>
          </a:xfrm>
          <a:prstGeom prst="rect">
            <a:avLst/>
          </a:prstGeom>
          <a:solidFill>
            <a:srgbClr val="eeeeee"/>
          </a:solidFill>
          <a:ln w="93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34"/>
          <p:cNvSpPr/>
          <p:nvPr/>
        </p:nvSpPr>
        <p:spPr>
          <a:xfrm rot="1200">
            <a:off x="4784400" y="1017000"/>
            <a:ext cx="83664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Common Services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35"/>
          <p:cNvSpPr/>
          <p:nvPr/>
        </p:nvSpPr>
        <p:spPr>
          <a:xfrm>
            <a:off x="4677840" y="2435040"/>
            <a:ext cx="946080" cy="60696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Logging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36"/>
          <p:cNvSpPr/>
          <p:nvPr/>
        </p:nvSpPr>
        <p:spPr>
          <a:xfrm>
            <a:off x="4677840" y="1722240"/>
            <a:ext cx="946080" cy="55620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Security Services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37"/>
          <p:cNvSpPr/>
          <p:nvPr/>
        </p:nvSpPr>
        <p:spPr>
          <a:xfrm>
            <a:off x="4677840" y="3198600"/>
            <a:ext cx="946080" cy="60696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DB etc.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38"/>
          <p:cNvSpPr/>
          <p:nvPr/>
        </p:nvSpPr>
        <p:spPr>
          <a:xfrm>
            <a:off x="1171800" y="6348600"/>
            <a:ext cx="1778760" cy="48996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K8s/Future VIM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39"/>
          <p:cNvSpPr/>
          <p:nvPr/>
        </p:nvSpPr>
        <p:spPr>
          <a:xfrm>
            <a:off x="2962440" y="6024240"/>
            <a:ext cx="173520" cy="285480"/>
          </a:xfrm>
          <a:prstGeom prst="upDown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40"/>
          <p:cNvSpPr/>
          <p:nvPr/>
        </p:nvSpPr>
        <p:spPr>
          <a:xfrm>
            <a:off x="2962440" y="3864600"/>
            <a:ext cx="173520" cy="285480"/>
          </a:xfrm>
          <a:prstGeom prst="upDown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41"/>
          <p:cNvSpPr/>
          <p:nvPr/>
        </p:nvSpPr>
        <p:spPr>
          <a:xfrm rot="1200">
            <a:off x="393480" y="861120"/>
            <a:ext cx="109872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Management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42"/>
          <p:cNvSpPr/>
          <p:nvPr/>
        </p:nvSpPr>
        <p:spPr>
          <a:xfrm>
            <a:off x="2561400" y="4154040"/>
            <a:ext cx="1091520" cy="40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MEPM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43"/>
          <p:cNvSpPr/>
          <p:nvPr/>
        </p:nvSpPr>
        <p:spPr>
          <a:xfrm>
            <a:off x="2735640" y="4752000"/>
            <a:ext cx="1238400" cy="1211400"/>
          </a:xfrm>
          <a:prstGeom prst="rect">
            <a:avLst/>
          </a:prstGeom>
          <a:solidFill>
            <a:srgbClr val="cccc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App-rule-mgr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44"/>
          <p:cNvSpPr/>
          <p:nvPr/>
        </p:nvSpPr>
        <p:spPr>
          <a:xfrm>
            <a:off x="1079280" y="4752000"/>
            <a:ext cx="1596240" cy="121140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AppLCM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45"/>
          <p:cNvSpPr/>
          <p:nvPr/>
        </p:nvSpPr>
        <p:spPr>
          <a:xfrm>
            <a:off x="4035600" y="4752000"/>
            <a:ext cx="1238400" cy="121140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Element management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46"/>
          <p:cNvSpPr/>
          <p:nvPr/>
        </p:nvSpPr>
        <p:spPr>
          <a:xfrm>
            <a:off x="1163160" y="5328720"/>
            <a:ext cx="702000" cy="56232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K8s plugin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47"/>
          <p:cNvSpPr/>
          <p:nvPr/>
        </p:nvSpPr>
        <p:spPr>
          <a:xfrm>
            <a:off x="1164240" y="5040000"/>
            <a:ext cx="1456920" cy="24624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LCM Controller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48"/>
          <p:cNvSpPr/>
          <p:nvPr/>
        </p:nvSpPr>
        <p:spPr>
          <a:xfrm>
            <a:off x="1919160" y="5328720"/>
            <a:ext cx="702000" cy="56232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Future plugin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49"/>
          <p:cNvSpPr/>
          <p:nvPr/>
        </p:nvSpPr>
        <p:spPr>
          <a:xfrm>
            <a:off x="432000" y="7200000"/>
            <a:ext cx="213120" cy="213120"/>
          </a:xfrm>
          <a:prstGeom prst="rect">
            <a:avLst/>
          </a:prstGeom>
          <a:solidFill>
            <a:srgbClr val="99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50"/>
          <p:cNvSpPr/>
          <p:nvPr/>
        </p:nvSpPr>
        <p:spPr>
          <a:xfrm>
            <a:off x="792000" y="7128000"/>
            <a:ext cx="158112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Code change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51"/>
          <p:cNvSpPr/>
          <p:nvPr/>
        </p:nvSpPr>
        <p:spPr>
          <a:xfrm>
            <a:off x="432000" y="7200000"/>
            <a:ext cx="213120" cy="213120"/>
          </a:xfrm>
          <a:prstGeom prst="rect">
            <a:avLst/>
          </a:prstGeom>
          <a:solidFill>
            <a:srgbClr val="99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52"/>
          <p:cNvSpPr/>
          <p:nvPr/>
        </p:nvSpPr>
        <p:spPr>
          <a:xfrm>
            <a:off x="432000" y="7200000"/>
            <a:ext cx="213120" cy="213120"/>
          </a:xfrm>
          <a:prstGeom prst="rect">
            <a:avLst/>
          </a:prstGeom>
          <a:solidFill>
            <a:srgbClr val="99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53"/>
          <p:cNvSpPr/>
          <p:nvPr/>
        </p:nvSpPr>
        <p:spPr>
          <a:xfrm>
            <a:off x="432000" y="7200000"/>
            <a:ext cx="213120" cy="213120"/>
          </a:xfrm>
          <a:prstGeom prst="rect">
            <a:avLst/>
          </a:prstGeom>
          <a:solidFill>
            <a:srgbClr val="cc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54"/>
          <p:cNvSpPr/>
          <p:nvPr/>
        </p:nvSpPr>
        <p:spPr>
          <a:xfrm>
            <a:off x="2664000" y="7200000"/>
            <a:ext cx="213120" cy="213120"/>
          </a:xfrm>
          <a:prstGeom prst="rect">
            <a:avLst/>
          </a:prstGeom>
          <a:solidFill>
            <a:srgbClr val="6666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55"/>
          <p:cNvSpPr/>
          <p:nvPr/>
        </p:nvSpPr>
        <p:spPr>
          <a:xfrm>
            <a:off x="2897640" y="7164000"/>
            <a:ext cx="2013120" cy="5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 module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56"/>
          <p:cNvSpPr/>
          <p:nvPr/>
        </p:nvSpPr>
        <p:spPr>
          <a:xfrm>
            <a:off x="6408000" y="1080000"/>
            <a:ext cx="3309120" cy="443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New module mepm-fe has to be added to support edge portal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Applcm to support required api changes to display apps instantiated and batch terminate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 Changes in inventory/appo/applcm-be to support syncronization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4. App rule mgr to support to display app rules configured and maintain app rule mgr in database for syncronization.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57"/>
          <p:cNvSpPr/>
          <p:nvPr/>
        </p:nvSpPr>
        <p:spPr>
          <a:xfrm>
            <a:off x="1164240" y="5040000"/>
            <a:ext cx="1456920" cy="24624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LCM Controller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58"/>
          <p:cNvSpPr/>
          <p:nvPr/>
        </p:nvSpPr>
        <p:spPr>
          <a:xfrm>
            <a:off x="1164240" y="5040000"/>
            <a:ext cx="1456920" cy="246240"/>
          </a:xfrm>
          <a:prstGeom prst="rect">
            <a:avLst/>
          </a:prstGeom>
          <a:solidFill>
            <a:srgbClr val="cccc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LCM Controller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59"/>
          <p:cNvSpPr/>
          <p:nvPr/>
        </p:nvSpPr>
        <p:spPr>
          <a:xfrm>
            <a:off x="1079280" y="4392000"/>
            <a:ext cx="4194720" cy="246240"/>
          </a:xfrm>
          <a:prstGeom prst="rect">
            <a:avLst/>
          </a:prstGeom>
          <a:solidFill>
            <a:srgbClr val="6666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MEPM-FE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60"/>
          <p:cNvSpPr/>
          <p:nvPr/>
        </p:nvSpPr>
        <p:spPr>
          <a:xfrm>
            <a:off x="3259800" y="6333120"/>
            <a:ext cx="1778760" cy="5054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504000" y="147600"/>
            <a:ext cx="92851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ts val="0"/>
              </a:lnSpc>
            </a:pPr>
            <a:r>
              <a:rPr b="1" lang="en-IN" sz="2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Interaction with other modules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6" name="" descr=""/>
          <p:cNvPicPr/>
          <p:nvPr/>
        </p:nvPicPr>
        <p:blipFill>
          <a:blip r:embed="rId1"/>
          <a:stretch/>
        </p:blipFill>
        <p:spPr>
          <a:xfrm>
            <a:off x="363600" y="1227240"/>
            <a:ext cx="9354960" cy="4894560"/>
          </a:xfrm>
          <a:prstGeom prst="rect">
            <a:avLst/>
          </a:prstGeom>
          <a:ln>
            <a:noFill/>
          </a:ln>
        </p:spPr>
      </p:pic>
      <p:sp>
        <p:nvSpPr>
          <p:cNvPr id="297" name="CustomShape 2"/>
          <p:cNvSpPr/>
          <p:nvPr/>
        </p:nvSpPr>
        <p:spPr>
          <a:xfrm>
            <a:off x="432000" y="6408000"/>
            <a:ext cx="89985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Open point: Interaction with user-mgmt to be confirmed by architecture team.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504000" y="-68400"/>
            <a:ext cx="928476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ts val="0"/>
              </a:lnSpc>
            </a:pPr>
            <a:r>
              <a:rPr b="1" lang="en-IN" sz="2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Features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504000" y="720000"/>
            <a:ext cx="8997840" cy="696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200">
              <a:lnSpc>
                <a:spcPct val="100000"/>
              </a:lnSpc>
              <a:buBlip>
                <a:blip r:embed="rId1"/>
              </a:buBlip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Login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200">
              <a:lnSpc>
                <a:spcPct val="100000"/>
              </a:lnSpc>
              <a:buBlip>
                <a:blip r:embed="rId2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Validate using user-mgmt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Blip>
                <a:blip r:embed="rId3"/>
              </a:buBlip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APPLCM operations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200">
              <a:lnSpc>
                <a:spcPct val="100000"/>
              </a:lnSpc>
              <a:buBlip>
                <a:blip r:embed="rId4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Configure host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200">
              <a:lnSpc>
                <a:spcPct val="100000"/>
              </a:lnSpc>
              <a:buBlip>
                <a:blip r:embed="rId5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Add/Remove kube config file for specific host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200">
              <a:lnSpc>
                <a:spcPct val="100000"/>
              </a:lnSpc>
              <a:buBlip>
                <a:blip r:embed="rId6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Upload new app package and instantiate app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200">
              <a:lnSpc>
                <a:spcPct val="100000"/>
              </a:lnSpc>
              <a:buBlip>
                <a:blip r:embed="rId7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Terminate app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200">
              <a:lnSpc>
                <a:spcPct val="100000"/>
              </a:lnSpc>
              <a:buBlip>
                <a:blip r:embed="rId8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Batch terminate app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200">
              <a:lnSpc>
                <a:spcPct val="100000"/>
              </a:lnSpc>
              <a:buBlip>
                <a:blip r:embed="rId9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Display all apps instantiated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Blip>
                <a:blip r:embed="rId10"/>
              </a:buBlip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APP Rule management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200">
              <a:lnSpc>
                <a:spcPct val="100000"/>
              </a:lnSpc>
              <a:buBlip>
                <a:blip r:embed="rId11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Display existing app rules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200">
              <a:lnSpc>
                <a:spcPct val="100000"/>
              </a:lnSpc>
              <a:buBlip>
                <a:blip r:embed="rId12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Config new traffic/dns rule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200">
              <a:lnSpc>
                <a:spcPct val="100000"/>
              </a:lnSpc>
              <a:buBlip>
                <a:blip r:embed="rId13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Modify traffic/dns rule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200">
              <a:lnSpc>
                <a:spcPct val="100000"/>
              </a:lnSpc>
              <a:buBlip>
                <a:blip r:embed="rId14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Delete traffic/dns rule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200">
              <a:lnSpc>
                <a:spcPct val="100000"/>
              </a:lnSpc>
              <a:buBlip>
                <a:blip r:embed="rId15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Batch delete traffic/dns rule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Blip>
                <a:blip r:embed="rId16"/>
              </a:buBlip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MEP Portal Reference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200">
              <a:lnSpc>
                <a:spcPct val="100000"/>
              </a:lnSpc>
              <a:buBlip>
                <a:blip r:embed="rId17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Redirect to MEP Portal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Blip>
                <a:blip r:embed="rId18"/>
              </a:buBlip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Syncronization between mecm-appo/inventory and lcm controller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200">
              <a:lnSpc>
                <a:spcPct val="100000"/>
              </a:lnSpc>
              <a:buBlip>
                <a:blip r:embed="rId19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Provide a button in mecm portal to syncronize app instance info from edge to mecm-appo/inventory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288000" y="39600"/>
            <a:ext cx="5685840" cy="93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ts val="2"/>
              </a:lnSpc>
            </a:pPr>
            <a:r>
              <a:rPr b="1" lang="en-IN" sz="2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APPLCM Interfaces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01" name="Table 2"/>
          <p:cNvGraphicFramePr/>
          <p:nvPr/>
        </p:nvGraphicFramePr>
        <p:xfrm>
          <a:off x="288000" y="864000"/>
          <a:ext cx="9503640" cy="4424400"/>
        </p:xfrm>
        <a:graphic>
          <a:graphicData uri="http://schemas.openxmlformats.org/drawingml/2006/table">
            <a:tbl>
              <a:tblPr/>
              <a:tblGrid>
                <a:gridCol w="1041480"/>
                <a:gridCol w="4294800"/>
                <a:gridCol w="2358000"/>
                <a:gridCol w="1809720"/>
              </a:tblGrid>
              <a:tr h="30348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Method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RequestBody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Response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3092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lcmcontroller/v1/configuration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Config file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ok/error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092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DELETE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lcmcontroller/v1/configuration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ok/error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4324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lcmcontroller/v1/tenants/:tenantId/app_instances/:appInstanceId/instantiate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 package file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ok/error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4324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lcmcontroller/v1/tenants/:tenantId/app_instances/:appInstanceId/terminate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ok/error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43240">
                <a:tc>
                  <a:txBody>
                    <a:bodyPr lIns="90000" rIns="90000"/>
                    <a:p>
                      <a:r>
                        <a:rPr b="1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lcmcontroller/v1/tenants/:tenantId/app_instances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 instance info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4324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lcmcontroller/v1/tenants/:tenantId/hosts/:hostIp/kpi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ok/error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4324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lcmcontroller/v1/tenants/:tenantId/hosts/:hostIp/mep_capabilities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Mep capabilities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43240">
                <a:tc>
                  <a:txBody>
                    <a:bodyPr lIns="90000" rIns="90000"/>
                    <a:p>
                      <a:r>
                        <a:rPr b="1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lcmcontroller/v1/tenants/:tenantId/app_instances/batchterminate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List of appinstance id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ok/error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288000" y="39600"/>
            <a:ext cx="5685840" cy="93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ts val="2"/>
              </a:lnSpc>
            </a:pPr>
            <a:r>
              <a:rPr b="1" lang="en-IN" sz="2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APP-Rule-Mgr Interfaces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03" name="Table 2"/>
          <p:cNvGraphicFramePr/>
          <p:nvPr/>
        </p:nvGraphicFramePr>
        <p:xfrm>
          <a:off x="288000" y="864000"/>
          <a:ext cx="9503640" cy="2476080"/>
        </p:xfrm>
        <a:graphic>
          <a:graphicData uri="http://schemas.openxmlformats.org/drawingml/2006/table">
            <a:tbl>
              <a:tblPr/>
              <a:tblGrid>
                <a:gridCol w="1041480"/>
                <a:gridCol w="4294800"/>
                <a:gridCol w="2358000"/>
                <a:gridCol w="1809720"/>
              </a:tblGrid>
              <a:tr h="30348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Method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RequestBody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Response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4324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apprulemgr/v1/tenants/:tenantId/app_instances/:appInstanceId/appd_configuration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AppDRuleModel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ok/error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4324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DELETE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apprulemgr/v1/tenants/:tenantId/app_instances/:appInstanceId/appd_configuration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ok/error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4324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PUT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apprulemgr/v1/tenants/:tenantId/app_instances/:appInstanceId/appd_configuration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AppDRuleModel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ok/error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4324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apprulemgr/v1/tenants/:tenantId/app_instances/:appInstanceId/appd_configuration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AppDRuleModel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226440" y="230400"/>
            <a:ext cx="7187760" cy="55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1"/>
              </a:lnSpc>
            </a:pPr>
            <a:r>
              <a:rPr b="1" lang="en-IN" sz="2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Data Syncronization between cloud and edge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288000" y="1008000"/>
            <a:ext cx="9574920" cy="53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Provide a button in mecm portal to synchronize  data from edge.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Prerequisite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There should be connection between cloud and edge when user/adminstrator is manually synchronizing the database.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Implementation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syncronize button is clicked, inventory/appo pulls the information from applcm and update to its database.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WorkFlow: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6" name="" descr=""/>
          <p:cNvPicPr/>
          <p:nvPr/>
        </p:nvPicPr>
        <p:blipFill>
          <a:blip r:embed="rId1"/>
          <a:stretch/>
        </p:blipFill>
        <p:spPr>
          <a:xfrm>
            <a:off x="504000" y="4335120"/>
            <a:ext cx="4914360" cy="2504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 spd="med"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2020-11-13T11:51:58Z</dcterms:created>
  <dc:creator/>
  <dc:description/>
  <dc:language>en-IN</dc:language>
  <cp:lastModifiedBy/>
  <dcterms:modified xsi:type="dcterms:W3CDTF">2021-02-01T16:21:05Z</dcterms:modified>
  <cp:revision>48</cp:revision>
  <dc:subject/>
  <dc:title/>
</cp:coreProperties>
</file>