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wmf" ContentType="image/x-wmf"/>
  <Override PartName="/ppt/embeddings/oleObject1.xlsx" ContentType="application/vnd.openxmlformats-officedocument.spreadsheetml.sheet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C40D35D-1F7B-45FA-89C4-3AED66F73ED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7.xml"/><Relationship Id="rId3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/>
          <a:p>
            <a:pPr marL="216000" indent="-21528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/>
          <a:p>
            <a:pPr marL="216000" indent="-21528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/>
          <a:p>
            <a:pPr marL="216000" indent="-21528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  <a:ea typeface="Arial"/>
              </a:rPr>
              <a:t>MECM: Capabilities Exposure Solution</a:t>
            </a:r>
            <a:endParaRPr b="0" lang="en-IN" sz="5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88000" y="4176000"/>
            <a:ext cx="851904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DejaVu Sans"/>
              </a:rPr>
              <a:t>Gaurav Agrawal, Shashikanth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88000" y="756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Requirement Overview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467280"/>
            <a:ext cx="8519040" cy="39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Tx/>
                <a:latin typeface="Arial"/>
                <a:ea typeface="Arial"/>
              </a:rPr>
              <a:t>Requirements</a:t>
            </a:r>
            <a:endParaRPr b="0" lang="en-IN" sz="1200" spc="-1" strike="noStrike">
              <a:latin typeface="Arial"/>
            </a:endParaRPr>
          </a:p>
          <a:p>
            <a:pPr marL="216000" indent="-215640">
              <a:lnSpc>
                <a:spcPct val="160000"/>
              </a:lnSpc>
              <a:buClr>
                <a:srgbClr val="40485b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On Portal List Platform</a:t>
            </a: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 capabilities like service provided by MEC applications, locations, network etc.</a:t>
            </a:r>
            <a:endParaRPr b="0" lang="en-IN" sz="1200" spc="-1" strike="noStrike">
              <a:latin typeface="Arial"/>
            </a:endParaRPr>
          </a:p>
          <a:p>
            <a:pPr marL="216000" indent="-215640">
              <a:lnSpc>
                <a:spcPct val="160000"/>
              </a:lnSpc>
              <a:buClr>
                <a:srgbClr val="40485b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On portal List Hardware</a:t>
            </a:r>
            <a:r>
              <a:rPr b="1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 </a:t>
            </a: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Capabilities including GPU/ NPU etc. </a:t>
            </a:r>
            <a:r>
              <a:rPr b="1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(only externally configured value, not available one)</a:t>
            </a:r>
            <a:endParaRPr b="0" lang="en-IN" sz="1200" spc="-1" strike="noStrike">
              <a:latin typeface="Arial"/>
            </a:endParaRPr>
          </a:p>
          <a:p>
            <a:pPr marL="216000" indent="-215640">
              <a:lnSpc>
                <a:spcPct val="16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Capabilities display per edge </a:t>
            </a:r>
            <a:endParaRPr b="0" lang="en-IN" sz="1200" spc="-1" strike="noStrike">
              <a:latin typeface="Arial"/>
            </a:endParaRPr>
          </a:p>
          <a:p>
            <a:pPr marL="216000" indent="-215640">
              <a:lnSpc>
                <a:spcPct val="16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List of consumers per capability per edge. </a:t>
            </a:r>
            <a:endParaRPr b="0" lang="en-IN" sz="1200" spc="-1" strike="noStrike">
              <a:latin typeface="Arial"/>
            </a:endParaRPr>
          </a:p>
          <a:p>
            <a:pPr marL="216000" indent="-215640">
              <a:lnSpc>
                <a:spcPct val="16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TBD: List of capabilities used per application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Tx/>
                <a:latin typeface="Arial"/>
                <a:ea typeface="Arial"/>
              </a:rPr>
              <a:t>Capabilities Registration/ Exposure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Hardware Capabilities – Registers as external system to MECM-Inventory by administrator and exposed by MECM-Inventory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Platform Capabilities – Registered to MEP over MP1 and obtained via MM5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Tx/>
                <a:latin typeface="Arial"/>
                <a:ea typeface="Arial"/>
              </a:rPr>
              <a:t>Future Considerations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1. Usage of these capabilities during Orchestration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2. Maintain Availabile inventory for these capabilities by dynamically getting the initial &amp; current usage/availability status.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8000" y="756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HW Capability Exposure Solution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649440"/>
            <a:ext cx="4391640" cy="5742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MECM-FE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4925520" y="1224720"/>
            <a:ext cx="142920" cy="430920"/>
          </a:xfrm>
          <a:custGeom>
            <a:avLst/>
            <a:gdLst/>
            <a:ah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5148000" y="136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4428000" y="1224000"/>
            <a:ext cx="143640" cy="431640"/>
          </a:xfrm>
          <a:custGeom>
            <a:avLst/>
            <a:gdLst/>
            <a:ahLst/>
            <a:rect l="l" t="t" r="r" b="b"/>
            <a:pathLst>
              <a:path w="402" h="1202">
                <a:moveTo>
                  <a:pt x="100" y="1201"/>
                </a:moveTo>
                <a:lnTo>
                  <a:pt x="100" y="300"/>
                </a:lnTo>
                <a:lnTo>
                  <a:pt x="0" y="300"/>
                </a:lnTo>
                <a:lnTo>
                  <a:pt x="200" y="0"/>
                </a:lnTo>
                <a:lnTo>
                  <a:pt x="401" y="300"/>
                </a:lnTo>
                <a:lnTo>
                  <a:pt x="300" y="300"/>
                </a:lnTo>
                <a:lnTo>
                  <a:pt x="300" y="1201"/>
                </a:lnTo>
                <a:lnTo>
                  <a:pt x="100" y="1201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2137320" y="1263600"/>
            <a:ext cx="226908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Get per node HW Capabilities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Get per node/per capability consumers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4104000" y="1296000"/>
            <a:ext cx="287640" cy="309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4a</a:t>
            </a:r>
            <a:endParaRPr b="0" lang="en-IN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4b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3636000" y="1656000"/>
            <a:ext cx="1438200" cy="5742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MECM-Inventory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721440" y="1656000"/>
            <a:ext cx="1438200" cy="5742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MECM-APPO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1368000" y="1224000"/>
            <a:ext cx="142920" cy="430920"/>
          </a:xfrm>
          <a:custGeom>
            <a:avLst/>
            <a:gdLst/>
            <a:ah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1"/>
          <p:cNvSpPr/>
          <p:nvPr/>
        </p:nvSpPr>
        <p:spPr>
          <a:xfrm>
            <a:off x="1152000" y="136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CustomShape 12"/>
          <p:cNvSpPr/>
          <p:nvPr/>
        </p:nvSpPr>
        <p:spPr>
          <a:xfrm>
            <a:off x="-36000" y="1188000"/>
            <a:ext cx="151164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Instantiation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with HW capabilities details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98" name="CustomShape 13"/>
          <p:cNvSpPr/>
          <p:nvPr/>
        </p:nvSpPr>
        <p:spPr>
          <a:xfrm>
            <a:off x="2808000" y="2952000"/>
            <a:ext cx="258588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NEW API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GET /tenants/{tenant_id}/mechosts/ {mechost_ip}/capabilities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99" name="CustomShape 14"/>
          <p:cNvSpPr/>
          <p:nvPr/>
        </p:nvSpPr>
        <p:spPr>
          <a:xfrm>
            <a:off x="2981520" y="2698920"/>
            <a:ext cx="209412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Get per node HW capability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00" name="CustomShape 15"/>
          <p:cNvSpPr/>
          <p:nvPr/>
        </p:nvSpPr>
        <p:spPr>
          <a:xfrm>
            <a:off x="2801520" y="272052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4a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01" name="CustomShape 16"/>
          <p:cNvSpPr/>
          <p:nvPr/>
        </p:nvSpPr>
        <p:spPr>
          <a:xfrm>
            <a:off x="2808720" y="3420000"/>
            <a:ext cx="1618920" cy="16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Additional Output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"hwcapabilities": {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"type": "GPU",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"vendor": "testvendor",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"model": "testmodel",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"specification": [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"spectype": "noofcards",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"specvalue": "2"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02" name="CustomShape 17"/>
          <p:cNvSpPr/>
          <p:nvPr/>
        </p:nvSpPr>
        <p:spPr>
          <a:xfrm>
            <a:off x="2448000" y="2066400"/>
            <a:ext cx="173412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Add to Inventory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03" name="CustomShape 18"/>
          <p:cNvSpPr/>
          <p:nvPr/>
        </p:nvSpPr>
        <p:spPr>
          <a:xfrm>
            <a:off x="2268000" y="208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CustomShape 19"/>
          <p:cNvSpPr/>
          <p:nvPr/>
        </p:nvSpPr>
        <p:spPr>
          <a:xfrm>
            <a:off x="2196000" y="1944000"/>
            <a:ext cx="1439640" cy="143640"/>
          </a:xfrm>
          <a:custGeom>
            <a:avLst/>
            <a:gdLst/>
            <a:ahLst/>
            <a:rect l="l" t="t" r="r" b="b"/>
            <a:pathLst>
              <a:path w="4001" h="402">
                <a:moveTo>
                  <a:pt x="0" y="100"/>
                </a:moveTo>
                <a:lnTo>
                  <a:pt x="3000" y="100"/>
                </a:lnTo>
                <a:lnTo>
                  <a:pt x="3000" y="0"/>
                </a:lnTo>
                <a:lnTo>
                  <a:pt x="4000" y="200"/>
                </a:lnTo>
                <a:lnTo>
                  <a:pt x="3000" y="401"/>
                </a:lnTo>
                <a:lnTo>
                  <a:pt x="30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0"/>
          <p:cNvSpPr/>
          <p:nvPr/>
        </p:nvSpPr>
        <p:spPr>
          <a:xfrm>
            <a:off x="6401520" y="226080"/>
            <a:ext cx="173412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Registers HW Capabilities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06" name="CustomShape 21"/>
          <p:cNvSpPr/>
          <p:nvPr/>
        </p:nvSpPr>
        <p:spPr>
          <a:xfrm>
            <a:off x="6185520" y="24768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7" name="CustomShape 22"/>
          <p:cNvSpPr/>
          <p:nvPr/>
        </p:nvSpPr>
        <p:spPr>
          <a:xfrm>
            <a:off x="5760000" y="463680"/>
            <a:ext cx="275580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Existing API, Parameter Additions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POST /inventory/v1/tenants/{tenant_id}/mechosts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PUT /tenants/{tenant_id}/mechosts/{mechost_ip}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08" name="CustomShape 23"/>
          <p:cNvSpPr/>
          <p:nvPr/>
        </p:nvSpPr>
        <p:spPr>
          <a:xfrm>
            <a:off x="5722200" y="826920"/>
            <a:ext cx="1618920" cy="16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Additional Input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"hwcapabilities": {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"type": "GPU",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"vendor": "testvendor",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"model": "testmodel",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"specification": [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"spectype": "noofcards",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"specvalue": "2"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09" name="CustomShape 24"/>
          <p:cNvSpPr/>
          <p:nvPr/>
        </p:nvSpPr>
        <p:spPr>
          <a:xfrm>
            <a:off x="7276680" y="844920"/>
            <a:ext cx="2010960" cy="163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HwCapability 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type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vendor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model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HwSpecs 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specs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HwSpecs 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List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HwSpec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 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specs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HwSpec 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spectype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IN" sz="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b="0" lang="en-IN" sz="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b="0" lang="en-IN" sz="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specvalue</a:t>
            </a:r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10" name="CustomShape 25"/>
          <p:cNvSpPr/>
          <p:nvPr/>
        </p:nvSpPr>
        <p:spPr>
          <a:xfrm>
            <a:off x="7020000" y="2520000"/>
            <a:ext cx="173412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Instantation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11" name="CustomShape 26"/>
          <p:cNvSpPr/>
          <p:nvPr/>
        </p:nvSpPr>
        <p:spPr>
          <a:xfrm>
            <a:off x="6840000" y="25416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12" name="CustomShape 27"/>
          <p:cNvSpPr/>
          <p:nvPr/>
        </p:nvSpPr>
        <p:spPr>
          <a:xfrm>
            <a:off x="6378480" y="2736000"/>
            <a:ext cx="276516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Existing API, Parameter Additions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POST /appo/v1/tenants/{tenant_id}/app_instances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Additonal Variable: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List&lt;HwCapabilities&gt;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{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hwcapabilities: [capability1, capability2]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}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13" name="CustomShape 28"/>
          <p:cNvSpPr/>
          <p:nvPr/>
        </p:nvSpPr>
        <p:spPr>
          <a:xfrm>
            <a:off x="5148000" y="3600000"/>
            <a:ext cx="209412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Get per node per HW capability applications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14" name="CustomShape 29"/>
          <p:cNvSpPr/>
          <p:nvPr/>
        </p:nvSpPr>
        <p:spPr>
          <a:xfrm>
            <a:off x="4968000" y="36216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4b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15" name="CustomShape 30"/>
          <p:cNvSpPr/>
          <p:nvPr/>
        </p:nvSpPr>
        <p:spPr>
          <a:xfrm>
            <a:off x="4901760" y="3960000"/>
            <a:ext cx="316188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NEW API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GET /tenants/{tenant_id}/mechosts/ {mechost_ip}/capabilities/{capability_type}/applications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{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apps: [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{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“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appid” : “id1”,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“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appname: “appname1”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}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16" name="CustomShape 31"/>
          <p:cNvSpPr/>
          <p:nvPr/>
        </p:nvSpPr>
        <p:spPr>
          <a:xfrm>
            <a:off x="72000" y="2664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17" name="CustomShape 32"/>
          <p:cNvSpPr/>
          <p:nvPr/>
        </p:nvSpPr>
        <p:spPr>
          <a:xfrm>
            <a:off x="245520" y="2642400"/>
            <a:ext cx="173412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Arial"/>
                <a:ea typeface="DejaVu Sans"/>
              </a:rPr>
              <a:t>Add to Inventory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18" name="CustomShape 33"/>
          <p:cNvSpPr/>
          <p:nvPr/>
        </p:nvSpPr>
        <p:spPr>
          <a:xfrm>
            <a:off x="77760" y="3024000"/>
            <a:ext cx="251388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800" spc="-1" strike="noStrike">
                <a:solidFill>
                  <a:srgbClr val="067d17"/>
                </a:solidFill>
                <a:latin typeface="JetBrains Mono"/>
              </a:rPr>
              <a:t>NEW API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GET /tenants/{tenant_id}/mechosts/ {mechost_ip}/app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{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“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appid” : “id1”,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“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appname: “appname1”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“</a:t>
            </a:r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capabilities”: [capabilityType1, capabilityType2]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latin typeface="JetBrains Mono"/>
              </a:rPr>
              <a:t>}</a:t>
            </a:r>
            <a:endParaRPr b="0" lang="en-IN" sz="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88000" y="756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Inventory DB Changes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476000" y="2268000"/>
            <a:ext cx="1727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Edge (MECHost)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852000" y="3204000"/>
            <a:ext cx="1727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HwCapability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3816000" y="1404000"/>
            <a:ext cx="1727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23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7"/>
          <p:cNvSpPr/>
          <p:nvPr/>
        </p:nvSpPr>
        <p:spPr>
          <a:xfrm>
            <a:off x="1548000" y="3028680"/>
            <a:ext cx="8571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Edge contains 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HwCapability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2145960" y="279900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3436560" y="3276000"/>
            <a:ext cx="41508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0..n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28" name="CustomShape 10"/>
          <p:cNvSpPr/>
          <p:nvPr/>
        </p:nvSpPr>
        <p:spPr>
          <a:xfrm>
            <a:off x="2145960" y="200700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3420000" y="1446120"/>
            <a:ext cx="41508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0..n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0" name="Line 12"/>
          <p:cNvSpPr/>
          <p:nvPr/>
        </p:nvSpPr>
        <p:spPr>
          <a:xfrm>
            <a:off x="4644000" y="1980000"/>
            <a:ext cx="360" cy="12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3"/>
          <p:cNvSpPr/>
          <p:nvPr/>
        </p:nvSpPr>
        <p:spPr>
          <a:xfrm>
            <a:off x="4665960" y="2988000"/>
            <a:ext cx="43632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0..n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4644000" y="1980000"/>
            <a:ext cx="41508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0..n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1548000" y="1687680"/>
            <a:ext cx="8571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Edge contains 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Applications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4788000" y="2524680"/>
            <a:ext cx="107964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Capability is related to Applications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6414480" y="1489680"/>
            <a:ext cx="24051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Added by APPO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Also it’s associations are added by APPO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432000" y="3888000"/>
            <a:ext cx="24051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Added by Administrator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7" name="Line 19"/>
          <p:cNvSpPr/>
          <p:nvPr/>
        </p:nvSpPr>
        <p:spPr>
          <a:xfrm flipV="1">
            <a:off x="1008000" y="2952000"/>
            <a:ext cx="43200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20"/>
          <p:cNvSpPr/>
          <p:nvPr/>
        </p:nvSpPr>
        <p:spPr>
          <a:xfrm flipV="1">
            <a:off x="1584000" y="3780000"/>
            <a:ext cx="2268000" cy="39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21"/>
          <p:cNvSpPr/>
          <p:nvPr/>
        </p:nvSpPr>
        <p:spPr>
          <a:xfrm flipH="1" flipV="1">
            <a:off x="5688000" y="1800000"/>
            <a:ext cx="72648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88000" y="756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401800" y="3205800"/>
            <a:ext cx="1438200" cy="5742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MEP-Server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560000" y="3204000"/>
            <a:ext cx="1438200" cy="5742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LCM Controller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7561800" y="2016000"/>
            <a:ext cx="1438200" cy="5742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M-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7561800" y="900000"/>
            <a:ext cx="1438200" cy="5742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MECM-FE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5" name="TextShape 6"/>
          <p:cNvSpPr txBox="1"/>
          <p:nvPr/>
        </p:nvSpPr>
        <p:spPr>
          <a:xfrm>
            <a:off x="461880" y="4392000"/>
            <a:ext cx="443412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000" spc="-1" strike="noStrike">
                <a:latin typeface="Arial"/>
              </a:rPr>
              <a:t>https://gitee.com/edgegallery/community/blob/master/Architecture%20WG/Requirements/v1.0/platform_query_capabilities.md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46" name="Line 7"/>
          <p:cNvSpPr/>
          <p:nvPr/>
        </p:nvSpPr>
        <p:spPr>
          <a:xfrm>
            <a:off x="8280000" y="1474200"/>
            <a:ext cx="0" cy="5418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8"/>
          <p:cNvSpPr/>
          <p:nvPr/>
        </p:nvSpPr>
        <p:spPr>
          <a:xfrm>
            <a:off x="8280000" y="2590200"/>
            <a:ext cx="0" cy="6138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9"/>
          <p:cNvSpPr/>
          <p:nvPr/>
        </p:nvSpPr>
        <p:spPr>
          <a:xfrm>
            <a:off x="6840000" y="3492000"/>
            <a:ext cx="720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0"/>
          <p:cNvSpPr/>
          <p:nvPr/>
        </p:nvSpPr>
        <p:spPr>
          <a:xfrm>
            <a:off x="7956000" y="1620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600" spc="-1" strike="noStrike">
                <a:latin typeface="Arial"/>
              </a:rPr>
              <a:t>1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7992000" y="280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600" spc="-1" strike="noStrike">
                <a:latin typeface="Arial"/>
              </a:rPr>
              <a:t>2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7056000" y="3240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600" spc="-1" strike="noStrike">
                <a:latin typeface="Arial"/>
              </a:rPr>
              <a:t>3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216000" y="100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600" spc="-1" strike="noStrike">
                <a:latin typeface="Arial"/>
              </a:rPr>
              <a:t>1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3" name="TextShape 14"/>
          <p:cNvSpPr txBox="1"/>
          <p:nvPr/>
        </p:nvSpPr>
        <p:spPr>
          <a:xfrm>
            <a:off x="504000" y="864000"/>
            <a:ext cx="3240000" cy="138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900" spc="-1" strike="noStrike">
                <a:latin typeface="Arial"/>
              </a:rPr>
              <a:t>NEW API</a:t>
            </a:r>
            <a:endParaRPr b="0" lang="en-IN" sz="900" spc="-1" strike="noStrike">
              <a:latin typeface="Arial"/>
            </a:endParaRPr>
          </a:p>
          <a:p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Resource URI: /appo/v1/tenants/{tenant_id}/hosts/{host_ip}/mep_capabilities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Method: GET</a:t>
            </a:r>
            <a:endParaRPr b="0" lang="en-IN" sz="900" spc="-1" strike="noStrike">
              <a:latin typeface="Arial"/>
            </a:endParaRPr>
          </a:p>
          <a:p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Resource URI: /appo/v1/tenants/{tenant_id}/hosts/{host_ip}/mep_capabilities/{capability_id}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Method: GET</a:t>
            </a:r>
            <a:endParaRPr b="0" lang="en-IN" sz="900" spc="-1" strike="noStrike">
              <a:latin typeface="Arial"/>
            </a:endParaRPr>
          </a:p>
          <a:p>
            <a:endParaRPr b="0" lang="en-IN" sz="900" spc="-1" strike="noStrike">
              <a:latin typeface="Arial"/>
            </a:endParaRPr>
          </a:p>
        </p:txBody>
      </p:sp>
      <p:sp>
        <p:nvSpPr>
          <p:cNvPr id="154" name="TextShape 15"/>
          <p:cNvSpPr txBox="1"/>
          <p:nvPr/>
        </p:nvSpPr>
        <p:spPr>
          <a:xfrm>
            <a:off x="3961080" y="792000"/>
            <a:ext cx="3238920" cy="203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800" spc="-1" strike="noStrike">
                <a:latin typeface="Arial"/>
              </a:rPr>
              <a:t>Output: List/Non List depending on API (For both APPO &amp; LCMController API</a:t>
            </a:r>
            <a:endParaRPr b="0" lang="en-IN" sz="800" spc="-1" strike="noStrike">
              <a:latin typeface="Arial"/>
            </a:endParaRPr>
          </a:p>
          <a:p>
            <a:endParaRPr b="0" lang="en-IN" sz="800" spc="-1" strike="noStrike">
              <a:latin typeface="Arial"/>
            </a:endParaRPr>
          </a:p>
          <a:p>
            <a:r>
              <a:rPr b="0" lang="en-IN" sz="800" spc="-1" strike="noStrike">
                <a:latin typeface="Arial"/>
              </a:rPr>
              <a:t>[{</a:t>
            </a:r>
            <a:endParaRPr b="0" lang="en-IN" sz="800" spc="-1" strike="noStrike">
              <a:latin typeface="Arial"/>
            </a:endParaRPr>
          </a:p>
          <a:p>
            <a:r>
              <a:rPr b="0" lang="en-IN" sz="800" spc="-1" strike="noStrike">
                <a:latin typeface="Arial"/>
              </a:rPr>
              <a:t>"capabilityId": "ServiceInstance123",</a:t>
            </a:r>
            <a:endParaRPr b="0" lang="en-IN" sz="800" spc="-1" strike="noStrike">
              <a:latin typeface="Arial"/>
            </a:endParaRPr>
          </a:p>
          <a:p>
            <a:r>
              <a:rPr b="0" lang="en-IN" sz="800" spc="-1" strike="noStrike">
                <a:latin typeface="Arial"/>
              </a:rPr>
              <a:t>"capabilityName": "ExampleService",</a:t>
            </a:r>
            <a:endParaRPr b="0" lang="en-IN" sz="800" spc="-1" strike="noStrike">
              <a:latin typeface="Arial"/>
            </a:endParaRPr>
          </a:p>
          <a:p>
            <a:r>
              <a:rPr b="0" lang="en-IN" sz="800" spc="-1" strike="noStrike">
                <a:latin typeface="Arial"/>
              </a:rPr>
              <a:t>"status": "ACTIVE",</a:t>
            </a:r>
            <a:endParaRPr b="0" lang="en-IN" sz="800" spc="-1" strike="noStrike">
              <a:latin typeface="Arial"/>
            </a:endParaRPr>
          </a:p>
          <a:p>
            <a:r>
              <a:rPr b="0" lang="en-IN" sz="800" spc="-1" strike="noStrike">
                <a:latin typeface="Arial"/>
              </a:rPr>
              <a:t>"version": "1.0",</a:t>
            </a:r>
            <a:endParaRPr b="0" lang="en-IN" sz="800" spc="-1" strike="noStrike">
              <a:latin typeface="Arial"/>
            </a:endParaRPr>
          </a:p>
          <a:p>
            <a:r>
              <a:rPr b="0" lang="en-IN" sz="800" spc="-1" strike="noStrike">
                <a:latin typeface="Arial"/>
              </a:rPr>
              <a:t>"consumers": [</a:t>
            </a:r>
            <a:endParaRPr b="0" lang="en-IN" sz="800" spc="-1" strike="noStrike">
              <a:latin typeface="Arial"/>
            </a:endParaRPr>
          </a:p>
          <a:p>
            <a:r>
              <a:rPr b="0" lang="en-IN" sz="800" spc="-1" strike="noStrike">
                <a:latin typeface="Arial"/>
              </a:rPr>
              <a:t>{</a:t>
            </a:r>
            <a:endParaRPr b="0" lang="en-IN" sz="800" spc="-1" strike="noStrike">
              <a:latin typeface="Arial"/>
            </a:endParaRPr>
          </a:p>
          <a:p>
            <a:r>
              <a:rPr b="0" lang="en-IN" sz="800" spc="-1" strike="noStrike">
                <a:latin typeface="Arial"/>
              </a:rPr>
              <a:t>"applicationInstanceId": "5abe4782-2c70-4e47-9a4e-0ee3a1a0fd1f"</a:t>
            </a:r>
            <a:endParaRPr b="0" lang="en-IN" sz="800" spc="-1" strike="noStrike">
              <a:latin typeface="Arial"/>
            </a:endParaRPr>
          </a:p>
          <a:p>
            <a:r>
              <a:rPr b="0" lang="en-IN" sz="800" spc="-1" strike="noStrike">
                <a:latin typeface="Arial"/>
              </a:rPr>
              <a:t>}</a:t>
            </a:r>
            <a:endParaRPr b="0" lang="en-IN" sz="800" spc="-1" strike="noStrike">
              <a:latin typeface="Arial"/>
            </a:endParaRPr>
          </a:p>
          <a:p>
            <a:r>
              <a:rPr b="0" lang="en-IN" sz="800" spc="-1" strike="noStrike">
                <a:latin typeface="Arial"/>
              </a:rPr>
              <a:t>]</a:t>
            </a:r>
            <a:endParaRPr b="0" lang="en-IN" sz="800" spc="-1" strike="noStrike">
              <a:latin typeface="Arial"/>
            </a:endParaRPr>
          </a:p>
          <a:p>
            <a:r>
              <a:rPr b="0" lang="en-IN" sz="800" spc="-1" strike="noStrike">
                <a:latin typeface="Arial"/>
              </a:rPr>
              <a:t>}]</a:t>
            </a:r>
            <a:endParaRPr b="0" lang="en-IN" sz="800" spc="-1" strike="noStrike">
              <a:latin typeface="Arial"/>
            </a:endParaRPr>
          </a:p>
          <a:p>
            <a:endParaRPr b="0" lang="en-IN" sz="800" spc="-1" strike="noStrike">
              <a:latin typeface="Arial"/>
            </a:endParaRPr>
          </a:p>
          <a:p>
            <a:r>
              <a:rPr b="0" lang="en-IN" sz="800" spc="-1" strike="noStrike">
                <a:latin typeface="Arial"/>
              </a:rPr>
              <a:t>Both to pass the MM5 output transparently to FE, with basic validation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216000" y="280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600" spc="-1" strike="noStrike">
                <a:latin typeface="Arial"/>
              </a:rPr>
              <a:t>2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6" name="TextShape 17"/>
          <p:cNvSpPr txBox="1"/>
          <p:nvPr/>
        </p:nvSpPr>
        <p:spPr>
          <a:xfrm>
            <a:off x="455400" y="2520000"/>
            <a:ext cx="3504600" cy="12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900" spc="-1" strike="noStrike">
                <a:latin typeface="Arial"/>
              </a:rPr>
              <a:t>NEW API</a:t>
            </a:r>
            <a:endParaRPr b="0" lang="en-IN" sz="900" spc="-1" strike="noStrike">
              <a:latin typeface="Arial"/>
            </a:endParaRPr>
          </a:p>
          <a:p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Resource URI: /lcmcontroller/v1/tenants/{tenantId}/hosts/{hostIp}/mep_capabilities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Method: GET</a:t>
            </a:r>
            <a:endParaRPr b="0" lang="en-IN" sz="900" spc="-1" strike="noStrike">
              <a:latin typeface="Arial"/>
            </a:endParaRPr>
          </a:p>
          <a:p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Resource URI: /lcmcontroller/v1/tenants/{tenantId}/hosts/{hostIp}/mep_capabilities/{capability_id}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Method: GET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>
            <a:off x="216000" y="4464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600" spc="-1" strike="noStrike">
                <a:latin typeface="Arial"/>
              </a:rPr>
              <a:t>3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88000" y="756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MECM-FE Design (TODO: YangYang)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88000" y="756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Security Impact</a:t>
            </a: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160" name="Object 2"/>
          <p:cNvGraphicFramePr/>
          <p:nvPr/>
        </p:nvGraphicFramePr>
        <p:xfrm>
          <a:off x="3168000" y="1728000"/>
          <a:ext cx="2740680" cy="51660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16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68000" y="1728000"/>
                    <a:ext cx="2740680" cy="5166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42280" y="257184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Arial"/>
              </a:rPr>
              <a:t>Thanks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2020-10-22T18:12:38Z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(2)Wd7e4XQTHymTkRPKCqhQFzw0VYY47L9M2tiHOKyvcQEuk/XYFXfnMOQFy5oxWB6boHV+KeoE
Lhm5dFyfBRLAOHsG1e65fKoY5ABh9aBXwGO+Ku6JpEAKEheDGb/6NYppnno1ul8JkmSh80aH
roj7CGLIA9IYsTM1bkH6drN6aejVBz748ZQAbYmzCrLQzASabmX4ETZTSlbg5wergd+dlDun
NFwIIjjM2h2LhybbQx</vt:lpwstr>
  </property>
  <property fmtid="{D5CDD505-2E9C-101B-9397-08002B2CF9AE}" pid="3" name="_2015_ms_pID_7253431">
    <vt:lpwstr>dIGdgRybCEYXuN8pCBtRIxhld1tsorb/BcPbg9N1kBHl2ocWuMSqjN
5PvUxWfi9BjC+AFw/a+Fst+agbPrnsYKqkrjrCJNV4czlI0Msfcpoph1ooEaLW6lTK+UNIE5
ghezqQsgzr0SoY+FkBj4tO6Yp4nPza1H0njLwzwSa1aPHP0+/F1xhMXbSFJ6HL3vn/c=</vt:lpwstr>
  </property>
</Properties>
</file>