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C5B570-019E-44BE-A26A-7BF6BDE990AB}">
  <a:tblStyle styleId="{32C5B570-019E-44BE-A26A-7BF6BDE990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e7df4224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e7df4224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9e7df42246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9e7df42246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1dd5590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1dd5590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3cdc97f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3cdc97f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e7df422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9e7df422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482cfb14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482cfb14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e7df4224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e7df4224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82cfb14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82cfb14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e7df422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e7df422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82cfb14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82cfb14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1dd559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1dd559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3cdc97f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3cdc97f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482cfb14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482cfb14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e74d52aa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e74d52aa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EdgeGallery-MECM </a:t>
            </a:r>
            <a:endParaRPr/>
          </a:p>
          <a:p>
            <a:pPr indent="0" lvl="0" marL="0" rtl="0" algn="ctr">
              <a:spcBef>
                <a:spcPts val="0"/>
              </a:spcBef>
              <a:spcAft>
                <a:spcPts val="0"/>
              </a:spcAft>
              <a:buNone/>
            </a:pPr>
            <a:r>
              <a:rPr lang="en"/>
              <a:t>ETSI-MEC Alignment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p:nvPr/>
        </p:nvSpPr>
        <p:spPr>
          <a:xfrm>
            <a:off x="4338975" y="4299800"/>
            <a:ext cx="4748700" cy="8106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294225" y="3025200"/>
            <a:ext cx="4748700" cy="11940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294225" y="1882188"/>
            <a:ext cx="4748700" cy="10437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294225" y="657900"/>
            <a:ext cx="4748700" cy="10437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42016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52" name="Google Shape;352;p22"/>
          <p:cNvCxnSpPr/>
          <p:nvPr/>
        </p:nvCxnSpPr>
        <p:spPr>
          <a:xfrm>
            <a:off x="44990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22"/>
          <p:cNvSpPr/>
          <p:nvPr/>
        </p:nvSpPr>
        <p:spPr>
          <a:xfrm>
            <a:off x="5420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54" name="Google Shape;354;p22"/>
          <p:cNvCxnSpPr/>
          <p:nvPr/>
        </p:nvCxnSpPr>
        <p:spPr>
          <a:xfrm>
            <a:off x="57182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22"/>
          <p:cNvSpPr/>
          <p:nvPr/>
        </p:nvSpPr>
        <p:spPr>
          <a:xfrm>
            <a:off x="6640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56" name="Google Shape;356;p22"/>
          <p:cNvCxnSpPr/>
          <p:nvPr/>
        </p:nvCxnSpPr>
        <p:spPr>
          <a:xfrm>
            <a:off x="69374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7" name="Google Shape;357;p22"/>
          <p:cNvSpPr/>
          <p:nvPr/>
        </p:nvSpPr>
        <p:spPr>
          <a:xfrm>
            <a:off x="7554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358" name="Google Shape;358;p22"/>
          <p:cNvCxnSpPr/>
          <p:nvPr/>
        </p:nvCxnSpPr>
        <p:spPr>
          <a:xfrm>
            <a:off x="78518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22"/>
          <p:cNvSpPr/>
          <p:nvPr/>
        </p:nvSpPr>
        <p:spPr>
          <a:xfrm>
            <a:off x="8545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60" name="Google Shape;360;p22"/>
          <p:cNvCxnSpPr/>
          <p:nvPr/>
        </p:nvCxnSpPr>
        <p:spPr>
          <a:xfrm>
            <a:off x="88424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2"/>
          <p:cNvCxnSpPr/>
          <p:nvPr/>
        </p:nvCxnSpPr>
        <p:spPr>
          <a:xfrm>
            <a:off x="44911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2"/>
          <p:cNvSpPr txBox="1"/>
          <p:nvPr/>
        </p:nvSpPr>
        <p:spPr>
          <a:xfrm>
            <a:off x="45316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363" name="Google Shape;363;p22"/>
          <p:cNvCxnSpPr/>
          <p:nvPr/>
        </p:nvCxnSpPr>
        <p:spPr>
          <a:xfrm rot="10800000">
            <a:off x="44911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22"/>
          <p:cNvSpPr txBox="1"/>
          <p:nvPr/>
        </p:nvSpPr>
        <p:spPr>
          <a:xfrm>
            <a:off x="45316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365" name="Google Shape;365;p22"/>
          <p:cNvCxnSpPr/>
          <p:nvPr/>
        </p:nvCxnSpPr>
        <p:spPr>
          <a:xfrm>
            <a:off x="4491150" y="2016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22"/>
          <p:cNvSpPr txBox="1"/>
          <p:nvPr/>
        </p:nvSpPr>
        <p:spPr>
          <a:xfrm>
            <a:off x="4531650" y="1787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367" name="Google Shape;367;p22"/>
          <p:cNvSpPr txBox="1"/>
          <p:nvPr/>
        </p:nvSpPr>
        <p:spPr>
          <a:xfrm>
            <a:off x="5750850" y="1939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368" name="Google Shape;368;p22"/>
          <p:cNvCxnSpPr/>
          <p:nvPr/>
        </p:nvCxnSpPr>
        <p:spPr>
          <a:xfrm>
            <a:off x="5710350" y="2168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22"/>
          <p:cNvCxnSpPr/>
          <p:nvPr/>
        </p:nvCxnSpPr>
        <p:spPr>
          <a:xfrm rot="10800000">
            <a:off x="5710350" y="2549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22"/>
          <p:cNvCxnSpPr/>
          <p:nvPr/>
        </p:nvCxnSpPr>
        <p:spPr>
          <a:xfrm rot="10800000">
            <a:off x="4491150" y="2854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22"/>
          <p:cNvCxnSpPr/>
          <p:nvPr/>
        </p:nvCxnSpPr>
        <p:spPr>
          <a:xfrm>
            <a:off x="4205672" y="0"/>
            <a:ext cx="0" cy="5155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22"/>
          <p:cNvCxnSpPr/>
          <p:nvPr/>
        </p:nvCxnSpPr>
        <p:spPr>
          <a:xfrm>
            <a:off x="5724227" y="1328000"/>
            <a:ext cx="2158500" cy="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p22"/>
          <p:cNvSpPr txBox="1"/>
          <p:nvPr/>
        </p:nvSpPr>
        <p:spPr>
          <a:xfrm>
            <a:off x="5979450" y="1101650"/>
            <a:ext cx="1782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Download application package</a:t>
            </a:r>
            <a:endParaRPr sz="900"/>
          </a:p>
        </p:txBody>
      </p:sp>
      <p:cxnSp>
        <p:nvCxnSpPr>
          <p:cNvPr id="374" name="Google Shape;374;p22"/>
          <p:cNvCxnSpPr/>
          <p:nvPr/>
        </p:nvCxnSpPr>
        <p:spPr>
          <a:xfrm>
            <a:off x="6967350" y="2318600"/>
            <a:ext cx="1896300" cy="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2"/>
          <p:cNvSpPr txBox="1"/>
          <p:nvPr/>
        </p:nvSpPr>
        <p:spPr>
          <a:xfrm>
            <a:off x="7098450" y="2092250"/>
            <a:ext cx="1684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 and start application</a:t>
            </a:r>
            <a:endParaRPr sz="900"/>
          </a:p>
        </p:txBody>
      </p:sp>
      <p:sp>
        <p:nvSpPr>
          <p:cNvPr id="376" name="Google Shape;376;p22"/>
          <p:cNvSpPr/>
          <p:nvPr/>
        </p:nvSpPr>
        <p:spPr>
          <a:xfrm>
            <a:off x="5749125" y="8005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nvSpPr>
        <p:spPr>
          <a:xfrm>
            <a:off x="58270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  info</a:t>
            </a:r>
            <a:endParaRPr sz="900"/>
          </a:p>
        </p:txBody>
      </p:sp>
      <p:cxnSp>
        <p:nvCxnSpPr>
          <p:cNvPr id="378" name="Google Shape;378;p22"/>
          <p:cNvCxnSpPr/>
          <p:nvPr/>
        </p:nvCxnSpPr>
        <p:spPr>
          <a:xfrm>
            <a:off x="4509525" y="31937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22"/>
          <p:cNvCxnSpPr/>
          <p:nvPr/>
        </p:nvCxnSpPr>
        <p:spPr>
          <a:xfrm>
            <a:off x="5728725" y="34985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2"/>
          <p:cNvCxnSpPr/>
          <p:nvPr/>
        </p:nvCxnSpPr>
        <p:spPr>
          <a:xfrm>
            <a:off x="6947925" y="3727150"/>
            <a:ext cx="19158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2"/>
          <p:cNvCxnSpPr/>
          <p:nvPr/>
        </p:nvCxnSpPr>
        <p:spPr>
          <a:xfrm rot="10800000">
            <a:off x="5710350" y="3921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p:nvPr/>
        </p:nvCxnSpPr>
        <p:spPr>
          <a:xfrm rot="10800000">
            <a:off x="4491150" y="4073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22"/>
          <p:cNvSpPr txBox="1"/>
          <p:nvPr/>
        </p:nvSpPr>
        <p:spPr>
          <a:xfrm>
            <a:off x="4531650" y="2930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4" name="Google Shape;384;p22"/>
          <p:cNvSpPr txBox="1"/>
          <p:nvPr/>
        </p:nvSpPr>
        <p:spPr>
          <a:xfrm>
            <a:off x="5674650" y="32352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5" name="Google Shape;385;p22"/>
          <p:cNvSpPr txBox="1"/>
          <p:nvPr/>
        </p:nvSpPr>
        <p:spPr>
          <a:xfrm>
            <a:off x="7274850" y="3463850"/>
            <a:ext cx="1368900" cy="147900"/>
          </a:xfrm>
          <a:prstGeom prst="rect">
            <a:avLst/>
          </a:prstGeom>
          <a:solidFill>
            <a:srgbClr val="E8EEF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Get application status</a:t>
            </a:r>
            <a:endParaRPr sz="900"/>
          </a:p>
        </p:txBody>
      </p:sp>
      <p:cxnSp>
        <p:nvCxnSpPr>
          <p:cNvPr id="386" name="Google Shape;386;p22"/>
          <p:cNvCxnSpPr/>
          <p:nvPr/>
        </p:nvCxnSpPr>
        <p:spPr>
          <a:xfrm>
            <a:off x="4491150" y="4454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22"/>
          <p:cNvSpPr txBox="1"/>
          <p:nvPr/>
        </p:nvSpPr>
        <p:spPr>
          <a:xfrm>
            <a:off x="4531650" y="4225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Instance</a:t>
            </a:r>
            <a:endParaRPr sz="900"/>
          </a:p>
        </p:txBody>
      </p:sp>
      <p:cxnSp>
        <p:nvCxnSpPr>
          <p:cNvPr id="388" name="Google Shape;388;p22"/>
          <p:cNvCxnSpPr/>
          <p:nvPr/>
        </p:nvCxnSpPr>
        <p:spPr>
          <a:xfrm>
            <a:off x="5710350" y="460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2"/>
          <p:cNvSpPr txBox="1"/>
          <p:nvPr/>
        </p:nvSpPr>
        <p:spPr>
          <a:xfrm>
            <a:off x="5750850" y="437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app Instance</a:t>
            </a:r>
            <a:endParaRPr sz="900"/>
          </a:p>
        </p:txBody>
      </p:sp>
      <p:cxnSp>
        <p:nvCxnSpPr>
          <p:cNvPr id="390" name="Google Shape;390;p22"/>
          <p:cNvCxnSpPr/>
          <p:nvPr/>
        </p:nvCxnSpPr>
        <p:spPr>
          <a:xfrm>
            <a:off x="6929550" y="4759450"/>
            <a:ext cx="1910100" cy="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22"/>
          <p:cNvSpPr txBox="1"/>
          <p:nvPr/>
        </p:nvSpPr>
        <p:spPr>
          <a:xfrm>
            <a:off x="6970050" y="4530650"/>
            <a:ext cx="19158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unDeploy application instance</a:t>
            </a:r>
            <a:endParaRPr sz="900"/>
          </a:p>
        </p:txBody>
      </p:sp>
      <p:cxnSp>
        <p:nvCxnSpPr>
          <p:cNvPr id="392" name="Google Shape;392;p22"/>
          <p:cNvCxnSpPr/>
          <p:nvPr/>
        </p:nvCxnSpPr>
        <p:spPr>
          <a:xfrm rot="10800000">
            <a:off x="5710350" y="4835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93" name="Google Shape;393;p22"/>
          <p:cNvCxnSpPr/>
          <p:nvPr/>
        </p:nvCxnSpPr>
        <p:spPr>
          <a:xfrm rot="10800000">
            <a:off x="44911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94" name="Google Shape;394;p22"/>
          <p:cNvSpPr txBox="1"/>
          <p:nvPr/>
        </p:nvSpPr>
        <p:spPr>
          <a:xfrm>
            <a:off x="5181600" y="-32325"/>
            <a:ext cx="3803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Existing LCM Flow </a:t>
            </a:r>
            <a:endParaRPr b="1"/>
          </a:p>
        </p:txBody>
      </p:sp>
      <p:sp>
        <p:nvSpPr>
          <p:cNvPr id="395" name="Google Shape;395;p22"/>
          <p:cNvSpPr/>
          <p:nvPr/>
        </p:nvSpPr>
        <p:spPr>
          <a:xfrm>
            <a:off x="5737163" y="4871973"/>
            <a:ext cx="151500" cy="147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txBox="1"/>
          <p:nvPr/>
        </p:nvSpPr>
        <p:spPr>
          <a:xfrm>
            <a:off x="5819442" y="475926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AppInstance info</a:t>
            </a:r>
            <a:endParaRPr sz="900"/>
          </a:p>
        </p:txBody>
      </p:sp>
      <p:sp>
        <p:nvSpPr>
          <p:cNvPr id="397" name="Google Shape;397;p22"/>
          <p:cNvSpPr/>
          <p:nvPr/>
        </p:nvSpPr>
        <p:spPr>
          <a:xfrm>
            <a:off x="137875" y="4526150"/>
            <a:ext cx="3768300" cy="5841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8" name="Google Shape;398;p22"/>
          <p:cNvSpPr/>
          <p:nvPr/>
        </p:nvSpPr>
        <p:spPr>
          <a:xfrm>
            <a:off x="102375" y="3269950"/>
            <a:ext cx="3768300" cy="11940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102375" y="1642967"/>
            <a:ext cx="3768300" cy="15816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102375" y="657900"/>
            <a:ext cx="3768300" cy="9012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6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02" name="Google Shape;402;p22"/>
          <p:cNvCxnSpPr/>
          <p:nvPr/>
        </p:nvCxnSpPr>
        <p:spPr>
          <a:xfrm>
            <a:off x="3842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3" name="Google Shape;403;p22"/>
          <p:cNvSpPr/>
          <p:nvPr/>
        </p:nvSpPr>
        <p:spPr>
          <a:xfrm>
            <a:off x="1306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04" name="Google Shape;404;p22"/>
          <p:cNvCxnSpPr/>
          <p:nvPr/>
        </p:nvCxnSpPr>
        <p:spPr>
          <a:xfrm>
            <a:off x="16034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22"/>
          <p:cNvSpPr/>
          <p:nvPr/>
        </p:nvSpPr>
        <p:spPr>
          <a:xfrm>
            <a:off x="25252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06" name="Google Shape;406;p22"/>
          <p:cNvCxnSpPr/>
          <p:nvPr/>
        </p:nvCxnSpPr>
        <p:spPr>
          <a:xfrm>
            <a:off x="28226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22"/>
          <p:cNvSpPr/>
          <p:nvPr/>
        </p:nvSpPr>
        <p:spPr>
          <a:xfrm>
            <a:off x="3363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08" name="Google Shape;408;p22"/>
          <p:cNvCxnSpPr/>
          <p:nvPr/>
        </p:nvCxnSpPr>
        <p:spPr>
          <a:xfrm>
            <a:off x="36608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2"/>
          <p:cNvCxnSpPr/>
          <p:nvPr/>
        </p:nvCxnSpPr>
        <p:spPr>
          <a:xfrm>
            <a:off x="3763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22"/>
          <p:cNvSpPr txBox="1"/>
          <p:nvPr/>
        </p:nvSpPr>
        <p:spPr>
          <a:xfrm>
            <a:off x="4168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11" name="Google Shape;411;p22"/>
          <p:cNvCxnSpPr/>
          <p:nvPr/>
        </p:nvCxnSpPr>
        <p:spPr>
          <a:xfrm rot="10800000">
            <a:off x="376350" y="1482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22"/>
          <p:cNvSpPr txBox="1"/>
          <p:nvPr/>
        </p:nvSpPr>
        <p:spPr>
          <a:xfrm>
            <a:off x="4168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13" name="Google Shape;413;p22"/>
          <p:cNvCxnSpPr/>
          <p:nvPr/>
        </p:nvCxnSpPr>
        <p:spPr>
          <a:xfrm>
            <a:off x="376350" y="17770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22"/>
          <p:cNvSpPr txBox="1"/>
          <p:nvPr/>
        </p:nvSpPr>
        <p:spPr>
          <a:xfrm>
            <a:off x="416850" y="1548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415" name="Google Shape;415;p22"/>
          <p:cNvSpPr txBox="1"/>
          <p:nvPr/>
        </p:nvSpPr>
        <p:spPr>
          <a:xfrm>
            <a:off x="1636050" y="16766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416" name="Google Shape;416;p22"/>
          <p:cNvCxnSpPr/>
          <p:nvPr/>
        </p:nvCxnSpPr>
        <p:spPr>
          <a:xfrm>
            <a:off x="1595550" y="1905494"/>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p22"/>
          <p:cNvCxnSpPr/>
          <p:nvPr/>
        </p:nvCxnSpPr>
        <p:spPr>
          <a:xfrm rot="10800000">
            <a:off x="1595550" y="232991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22"/>
          <p:cNvSpPr/>
          <p:nvPr/>
        </p:nvSpPr>
        <p:spPr>
          <a:xfrm>
            <a:off x="2853525" y="949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txBox="1"/>
          <p:nvPr/>
        </p:nvSpPr>
        <p:spPr>
          <a:xfrm>
            <a:off x="29314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a:t>
            </a:r>
            <a:endParaRPr sz="900"/>
          </a:p>
          <a:p>
            <a:pPr indent="0" lvl="0" marL="0" rtl="0" algn="l">
              <a:spcBef>
                <a:spcPts val="0"/>
              </a:spcBef>
              <a:spcAft>
                <a:spcPts val="0"/>
              </a:spcAft>
              <a:buNone/>
            </a:pPr>
            <a:r>
              <a:rPr lang="en" sz="900"/>
              <a:t>  info</a:t>
            </a:r>
            <a:endParaRPr sz="900"/>
          </a:p>
        </p:txBody>
      </p:sp>
      <p:cxnSp>
        <p:nvCxnSpPr>
          <p:cNvPr id="420" name="Google Shape;420;p22"/>
          <p:cNvCxnSpPr/>
          <p:nvPr/>
        </p:nvCxnSpPr>
        <p:spPr>
          <a:xfrm>
            <a:off x="394725" y="342678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22"/>
          <p:cNvCxnSpPr/>
          <p:nvPr/>
        </p:nvCxnSpPr>
        <p:spPr>
          <a:xfrm rot="10800000">
            <a:off x="376350" y="400188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2" name="Google Shape;422;p22"/>
          <p:cNvSpPr txBox="1"/>
          <p:nvPr/>
        </p:nvSpPr>
        <p:spPr>
          <a:xfrm>
            <a:off x="340650" y="3176771"/>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t>
            </a:r>
            <a:r>
              <a:rPr lang="en" sz="900"/>
              <a:t> app instance operation state</a:t>
            </a:r>
            <a:endParaRPr sz="900"/>
          </a:p>
        </p:txBody>
      </p:sp>
      <p:cxnSp>
        <p:nvCxnSpPr>
          <p:cNvPr id="423" name="Google Shape;423;p22"/>
          <p:cNvCxnSpPr/>
          <p:nvPr/>
        </p:nvCxnSpPr>
        <p:spPr>
          <a:xfrm>
            <a:off x="376350" y="4671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22"/>
          <p:cNvSpPr txBox="1"/>
          <p:nvPr/>
        </p:nvSpPr>
        <p:spPr>
          <a:xfrm>
            <a:off x="416850" y="4442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cxnSp>
        <p:nvCxnSpPr>
          <p:cNvPr id="425" name="Google Shape;425;p22"/>
          <p:cNvCxnSpPr/>
          <p:nvPr/>
        </p:nvCxnSpPr>
        <p:spPr>
          <a:xfrm rot="10800000">
            <a:off x="1595550" y="49641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22"/>
          <p:cNvCxnSpPr/>
          <p:nvPr/>
        </p:nvCxnSpPr>
        <p:spPr>
          <a:xfrm rot="10800000">
            <a:off x="3763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7" name="Google Shape;427;p22"/>
          <p:cNvSpPr txBox="1"/>
          <p:nvPr/>
        </p:nvSpPr>
        <p:spPr>
          <a:xfrm>
            <a:off x="-35885" y="-32325"/>
            <a:ext cx="43389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28" name="Google Shape;428;p22"/>
          <p:cNvCxnSpPr/>
          <p:nvPr/>
        </p:nvCxnSpPr>
        <p:spPr>
          <a:xfrm>
            <a:off x="1595550" y="949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22"/>
          <p:cNvCxnSpPr/>
          <p:nvPr/>
        </p:nvCxnSpPr>
        <p:spPr>
          <a:xfrm rot="10800000">
            <a:off x="1595550" y="1178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22"/>
          <p:cNvSpPr txBox="1"/>
          <p:nvPr/>
        </p:nvSpPr>
        <p:spPr>
          <a:xfrm>
            <a:off x="1636050" y="949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31" name="Google Shape;431;p22"/>
          <p:cNvCxnSpPr/>
          <p:nvPr/>
        </p:nvCxnSpPr>
        <p:spPr>
          <a:xfrm rot="10800000">
            <a:off x="1595550" y="138272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22"/>
          <p:cNvSpPr txBox="1"/>
          <p:nvPr/>
        </p:nvSpPr>
        <p:spPr>
          <a:xfrm>
            <a:off x="1648842" y="1153927"/>
            <a:ext cx="1220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AppInstanceIdentifierCreationNotification</a:t>
            </a:r>
            <a:endParaRPr sz="900"/>
          </a:p>
        </p:txBody>
      </p:sp>
      <p:sp>
        <p:nvSpPr>
          <p:cNvPr id="433" name="Google Shape;433;p22"/>
          <p:cNvSpPr txBox="1"/>
          <p:nvPr/>
        </p:nvSpPr>
        <p:spPr>
          <a:xfrm>
            <a:off x="1721253" y="183517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4" name="Google Shape;434;p22"/>
          <p:cNvCxnSpPr/>
          <p:nvPr/>
        </p:nvCxnSpPr>
        <p:spPr>
          <a:xfrm rot="10800000">
            <a:off x="376350" y="2186371"/>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22"/>
          <p:cNvSpPr txBox="1"/>
          <p:nvPr/>
        </p:nvSpPr>
        <p:spPr>
          <a:xfrm>
            <a:off x="493050" y="195757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6" name="Google Shape;436;p22"/>
          <p:cNvCxnSpPr/>
          <p:nvPr/>
        </p:nvCxnSpPr>
        <p:spPr>
          <a:xfrm rot="10800000">
            <a:off x="1595550" y="20654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22"/>
          <p:cNvSpPr txBox="1"/>
          <p:nvPr/>
        </p:nvSpPr>
        <p:spPr>
          <a:xfrm>
            <a:off x="1640850" y="2101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38" name="Google Shape;438;p22"/>
          <p:cNvCxnSpPr/>
          <p:nvPr/>
        </p:nvCxnSpPr>
        <p:spPr>
          <a:xfrm rot="10800000">
            <a:off x="376350" y="2435793"/>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22"/>
          <p:cNvSpPr txBox="1"/>
          <p:nvPr/>
        </p:nvSpPr>
        <p:spPr>
          <a:xfrm>
            <a:off x="421650" y="2207003"/>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40" name="Google Shape;440;p22"/>
          <p:cNvSpPr txBox="1"/>
          <p:nvPr/>
        </p:nvSpPr>
        <p:spPr>
          <a:xfrm>
            <a:off x="1688327" y="23788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Grant request</a:t>
            </a:r>
            <a:endParaRPr sz="900"/>
          </a:p>
        </p:txBody>
      </p:sp>
      <p:cxnSp>
        <p:nvCxnSpPr>
          <p:cNvPr id="441" name="Google Shape;441;p22"/>
          <p:cNvCxnSpPr/>
          <p:nvPr/>
        </p:nvCxnSpPr>
        <p:spPr>
          <a:xfrm rot="10800000">
            <a:off x="1583588" y="260768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22"/>
          <p:cNvCxnSpPr/>
          <p:nvPr/>
        </p:nvCxnSpPr>
        <p:spPr>
          <a:xfrm>
            <a:off x="2840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22"/>
          <p:cNvSpPr txBox="1"/>
          <p:nvPr/>
        </p:nvSpPr>
        <p:spPr>
          <a:xfrm>
            <a:off x="293145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444" name="Google Shape;444;p22"/>
          <p:cNvSpPr txBox="1"/>
          <p:nvPr/>
        </p:nvSpPr>
        <p:spPr>
          <a:xfrm>
            <a:off x="1700288" y="255964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445" name="Google Shape;445;p22"/>
          <p:cNvCxnSpPr/>
          <p:nvPr/>
        </p:nvCxnSpPr>
        <p:spPr>
          <a:xfrm rot="10800000">
            <a:off x="1583588" y="27884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2"/>
          <p:cNvCxnSpPr/>
          <p:nvPr/>
        </p:nvCxnSpPr>
        <p:spPr>
          <a:xfrm rot="10800000">
            <a:off x="1583588" y="30170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22"/>
          <p:cNvCxnSpPr/>
          <p:nvPr/>
        </p:nvCxnSpPr>
        <p:spPr>
          <a:xfrm rot="10800000">
            <a:off x="364388" y="309324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22"/>
          <p:cNvSpPr txBox="1"/>
          <p:nvPr/>
        </p:nvSpPr>
        <p:spPr>
          <a:xfrm>
            <a:off x="421650" y="2863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a:t>
            </a:r>
            <a:r>
              <a:rPr lang="en" sz="900"/>
              <a:t>,Lifecycle</a:t>
            </a:r>
            <a:endParaRPr sz="900"/>
          </a:p>
          <a:p>
            <a:pPr indent="0" lvl="0" marL="0" rtl="0" algn="l">
              <a:spcBef>
                <a:spcPts val="0"/>
              </a:spcBef>
              <a:spcAft>
                <a:spcPts val="0"/>
              </a:spcAft>
              <a:buNone/>
            </a:pPr>
            <a:r>
              <a:rPr lang="en" sz="900"/>
              <a:t>ChangeNotification</a:t>
            </a:r>
            <a:endParaRPr sz="900"/>
          </a:p>
        </p:txBody>
      </p:sp>
      <p:sp>
        <p:nvSpPr>
          <p:cNvPr id="449" name="Google Shape;449;p22"/>
          <p:cNvSpPr txBox="1"/>
          <p:nvPr/>
        </p:nvSpPr>
        <p:spPr>
          <a:xfrm>
            <a:off x="1640850" y="27869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cxnSp>
        <p:nvCxnSpPr>
          <p:cNvPr id="450" name="Google Shape;450;p22"/>
          <p:cNvCxnSpPr/>
          <p:nvPr/>
        </p:nvCxnSpPr>
        <p:spPr>
          <a:xfrm rot="10800000">
            <a:off x="1595550" y="36656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22"/>
          <p:cNvSpPr txBox="1"/>
          <p:nvPr/>
        </p:nvSpPr>
        <p:spPr>
          <a:xfrm>
            <a:off x="1640850" y="3661005"/>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52" name="Google Shape;452;p22"/>
          <p:cNvSpPr txBox="1"/>
          <p:nvPr/>
        </p:nvSpPr>
        <p:spPr>
          <a:xfrm>
            <a:off x="1673407" y="34189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53" name="Google Shape;453;p22"/>
          <p:cNvCxnSpPr/>
          <p:nvPr/>
        </p:nvCxnSpPr>
        <p:spPr>
          <a:xfrm rot="10800000">
            <a:off x="1595550" y="389422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22"/>
          <p:cNvCxnSpPr/>
          <p:nvPr/>
        </p:nvCxnSpPr>
        <p:spPr>
          <a:xfrm>
            <a:off x="1619473" y="3504365"/>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22"/>
          <p:cNvSpPr txBox="1"/>
          <p:nvPr/>
        </p:nvSpPr>
        <p:spPr>
          <a:xfrm>
            <a:off x="1636050" y="3136456"/>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app instance operation state</a:t>
            </a:r>
            <a:endParaRPr sz="900"/>
          </a:p>
        </p:txBody>
      </p:sp>
      <p:sp>
        <p:nvSpPr>
          <p:cNvPr id="456" name="Google Shape;456;p22"/>
          <p:cNvSpPr txBox="1"/>
          <p:nvPr/>
        </p:nvSpPr>
        <p:spPr>
          <a:xfrm>
            <a:off x="428812" y="353384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sp>
        <p:nvSpPr>
          <p:cNvPr id="457" name="Google Shape;457;p22"/>
          <p:cNvSpPr txBox="1"/>
          <p:nvPr/>
        </p:nvSpPr>
        <p:spPr>
          <a:xfrm>
            <a:off x="424751" y="3781951"/>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58" name="Google Shape;458;p22"/>
          <p:cNvCxnSpPr/>
          <p:nvPr/>
        </p:nvCxnSpPr>
        <p:spPr>
          <a:xfrm rot="10800000">
            <a:off x="392742" y="37688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22"/>
          <p:cNvCxnSpPr/>
          <p:nvPr/>
        </p:nvCxnSpPr>
        <p:spPr>
          <a:xfrm>
            <a:off x="2814750" y="4073650"/>
            <a:ext cx="857400" cy="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22"/>
          <p:cNvSpPr txBox="1"/>
          <p:nvPr/>
        </p:nvSpPr>
        <p:spPr>
          <a:xfrm>
            <a:off x="2826897" y="3834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start/stop app instance</a:t>
            </a:r>
            <a:endParaRPr sz="900"/>
          </a:p>
        </p:txBody>
      </p:sp>
      <p:cxnSp>
        <p:nvCxnSpPr>
          <p:cNvPr id="461" name="Google Shape;461;p22"/>
          <p:cNvCxnSpPr/>
          <p:nvPr/>
        </p:nvCxnSpPr>
        <p:spPr>
          <a:xfrm rot="10800000">
            <a:off x="1583588" y="422162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22"/>
          <p:cNvCxnSpPr/>
          <p:nvPr/>
        </p:nvCxnSpPr>
        <p:spPr>
          <a:xfrm rot="10800000">
            <a:off x="371920" y="436205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22"/>
          <p:cNvSpPr txBox="1"/>
          <p:nvPr/>
        </p:nvSpPr>
        <p:spPr>
          <a:xfrm>
            <a:off x="1673634" y="3986627"/>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4" name="Google Shape;464;p22"/>
          <p:cNvSpPr txBox="1"/>
          <p:nvPr/>
        </p:nvSpPr>
        <p:spPr>
          <a:xfrm>
            <a:off x="454434" y="4115104"/>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5" name="Google Shape;465;p22"/>
          <p:cNvSpPr txBox="1"/>
          <p:nvPr/>
        </p:nvSpPr>
        <p:spPr>
          <a:xfrm>
            <a:off x="17122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66" name="Google Shape;466;p22"/>
          <p:cNvCxnSpPr/>
          <p:nvPr/>
        </p:nvCxnSpPr>
        <p:spPr>
          <a:xfrm>
            <a:off x="1595550" y="47474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22"/>
          <p:cNvSpPr txBox="1"/>
          <p:nvPr/>
        </p:nvSpPr>
        <p:spPr>
          <a:xfrm>
            <a:off x="1636050" y="45186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sp>
        <p:nvSpPr>
          <p:cNvPr id="468" name="Google Shape;468;p22"/>
          <p:cNvSpPr txBox="1"/>
          <p:nvPr/>
        </p:nvSpPr>
        <p:spPr>
          <a:xfrm>
            <a:off x="493050" y="482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
        <p:nvSpPr>
          <p:cNvPr id="469" name="Google Shape;469;p22"/>
          <p:cNvSpPr txBox="1"/>
          <p:nvPr/>
        </p:nvSpPr>
        <p:spPr>
          <a:xfrm>
            <a:off x="1636050" y="483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p:nvPr/>
        </p:nvSpPr>
        <p:spPr>
          <a:xfrm>
            <a:off x="518875" y="949250"/>
            <a:ext cx="3768300" cy="7623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483375" y="1871573"/>
            <a:ext cx="3768300" cy="11940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6" name="Google Shape;476;p23"/>
          <p:cNvSpPr/>
          <p:nvPr/>
        </p:nvSpPr>
        <p:spPr>
          <a:xfrm>
            <a:off x="495325" y="3324900"/>
            <a:ext cx="3768300" cy="11142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678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78" name="Google Shape;478;p23"/>
          <p:cNvCxnSpPr/>
          <p:nvPr/>
        </p:nvCxnSpPr>
        <p:spPr>
          <a:xfrm>
            <a:off x="7652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79" name="Google Shape;479;p23"/>
          <p:cNvSpPr/>
          <p:nvPr/>
        </p:nvSpPr>
        <p:spPr>
          <a:xfrm>
            <a:off x="16870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80" name="Google Shape;480;p23"/>
          <p:cNvCxnSpPr/>
          <p:nvPr/>
        </p:nvCxnSpPr>
        <p:spPr>
          <a:xfrm>
            <a:off x="1984475" y="808223"/>
            <a:ext cx="0" cy="3630900"/>
          </a:xfrm>
          <a:prstGeom prst="straightConnector1">
            <a:avLst/>
          </a:prstGeom>
          <a:noFill/>
          <a:ln cap="flat" cmpd="sng" w="9525">
            <a:solidFill>
              <a:schemeClr val="dk2"/>
            </a:solidFill>
            <a:prstDash val="solid"/>
            <a:round/>
            <a:headEnd len="med" w="med" type="none"/>
            <a:tailEnd len="med" w="med" type="none"/>
          </a:ln>
        </p:spPr>
      </p:cxnSp>
      <p:sp>
        <p:nvSpPr>
          <p:cNvPr id="481" name="Google Shape;481;p23"/>
          <p:cNvSpPr/>
          <p:nvPr/>
        </p:nvSpPr>
        <p:spPr>
          <a:xfrm>
            <a:off x="29062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82" name="Google Shape;482;p23"/>
          <p:cNvCxnSpPr/>
          <p:nvPr/>
        </p:nvCxnSpPr>
        <p:spPr>
          <a:xfrm>
            <a:off x="32036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83" name="Google Shape;483;p23"/>
          <p:cNvSpPr/>
          <p:nvPr/>
        </p:nvSpPr>
        <p:spPr>
          <a:xfrm>
            <a:off x="37444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84" name="Google Shape;484;p23"/>
          <p:cNvCxnSpPr/>
          <p:nvPr/>
        </p:nvCxnSpPr>
        <p:spPr>
          <a:xfrm>
            <a:off x="4041875" y="808125"/>
            <a:ext cx="0" cy="36309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23"/>
          <p:cNvCxnSpPr/>
          <p:nvPr/>
        </p:nvCxnSpPr>
        <p:spPr>
          <a:xfrm>
            <a:off x="769312" y="3464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23"/>
          <p:cNvSpPr txBox="1"/>
          <p:nvPr/>
        </p:nvSpPr>
        <p:spPr>
          <a:xfrm>
            <a:off x="809812" y="3235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487" name="Google Shape;487;p23"/>
          <p:cNvCxnSpPr/>
          <p:nvPr/>
        </p:nvCxnSpPr>
        <p:spPr>
          <a:xfrm>
            <a:off x="757350" y="20056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23"/>
          <p:cNvSpPr txBox="1"/>
          <p:nvPr/>
        </p:nvSpPr>
        <p:spPr>
          <a:xfrm>
            <a:off x="874050" y="17768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sp>
        <p:nvSpPr>
          <p:cNvPr id="489" name="Google Shape;489;p23"/>
          <p:cNvSpPr txBox="1"/>
          <p:nvPr/>
        </p:nvSpPr>
        <p:spPr>
          <a:xfrm>
            <a:off x="2017050" y="1905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cxnSp>
        <p:nvCxnSpPr>
          <p:cNvPr id="490" name="Google Shape;490;p23"/>
          <p:cNvCxnSpPr/>
          <p:nvPr/>
        </p:nvCxnSpPr>
        <p:spPr>
          <a:xfrm>
            <a:off x="1976550" y="2134094"/>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23"/>
          <p:cNvSpPr/>
          <p:nvPr/>
        </p:nvSpPr>
        <p:spPr>
          <a:xfrm>
            <a:off x="3246487" y="3616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txBox="1"/>
          <p:nvPr/>
        </p:nvSpPr>
        <p:spPr>
          <a:xfrm>
            <a:off x="33244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AppInstance</a:t>
            </a:r>
            <a:endParaRPr sz="900"/>
          </a:p>
          <a:p>
            <a:pPr indent="0" lvl="0" marL="0" rtl="0" algn="l">
              <a:spcBef>
                <a:spcPts val="0"/>
              </a:spcBef>
              <a:spcAft>
                <a:spcPts val="0"/>
              </a:spcAft>
              <a:buNone/>
            </a:pPr>
            <a:r>
              <a:rPr lang="en" sz="900"/>
              <a:t>  info</a:t>
            </a:r>
            <a:endParaRPr sz="900"/>
          </a:p>
        </p:txBody>
      </p:sp>
      <p:cxnSp>
        <p:nvCxnSpPr>
          <p:cNvPr id="493" name="Google Shape;493;p23"/>
          <p:cNvCxnSpPr/>
          <p:nvPr/>
        </p:nvCxnSpPr>
        <p:spPr>
          <a:xfrm>
            <a:off x="757350" y="11660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4" name="Google Shape;494;p23"/>
          <p:cNvSpPr txBox="1"/>
          <p:nvPr/>
        </p:nvSpPr>
        <p:spPr>
          <a:xfrm>
            <a:off x="797850" y="937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LCM oper status</a:t>
            </a:r>
            <a:endParaRPr sz="900"/>
          </a:p>
        </p:txBody>
      </p:sp>
      <p:cxnSp>
        <p:nvCxnSpPr>
          <p:cNvPr id="495" name="Google Shape;495;p23"/>
          <p:cNvCxnSpPr/>
          <p:nvPr/>
        </p:nvCxnSpPr>
        <p:spPr>
          <a:xfrm rot="10800000">
            <a:off x="1976550" y="14589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23"/>
          <p:cNvCxnSpPr/>
          <p:nvPr/>
        </p:nvCxnSpPr>
        <p:spPr>
          <a:xfrm rot="10800000">
            <a:off x="7573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23"/>
          <p:cNvSpPr txBox="1"/>
          <p:nvPr/>
        </p:nvSpPr>
        <p:spPr>
          <a:xfrm>
            <a:off x="0" y="-32325"/>
            <a:ext cx="5400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 cont..</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98" name="Google Shape;498;p23"/>
          <p:cNvCxnSpPr/>
          <p:nvPr/>
        </p:nvCxnSpPr>
        <p:spPr>
          <a:xfrm>
            <a:off x="1988512" y="3616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23"/>
          <p:cNvCxnSpPr/>
          <p:nvPr/>
        </p:nvCxnSpPr>
        <p:spPr>
          <a:xfrm rot="10800000">
            <a:off x="1988512" y="39899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23"/>
          <p:cNvSpPr txBox="1"/>
          <p:nvPr/>
        </p:nvSpPr>
        <p:spPr>
          <a:xfrm>
            <a:off x="2102253" y="216390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1" name="Google Shape;501;p23"/>
          <p:cNvCxnSpPr/>
          <p:nvPr/>
        </p:nvCxnSpPr>
        <p:spPr>
          <a:xfrm rot="10800000">
            <a:off x="757350" y="2715341"/>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23"/>
          <p:cNvSpPr txBox="1"/>
          <p:nvPr/>
        </p:nvSpPr>
        <p:spPr>
          <a:xfrm>
            <a:off x="874050" y="248654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3" name="Google Shape;503;p23"/>
          <p:cNvCxnSpPr/>
          <p:nvPr/>
        </p:nvCxnSpPr>
        <p:spPr>
          <a:xfrm rot="10800000">
            <a:off x="1976550" y="2394149"/>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23"/>
          <p:cNvCxnSpPr/>
          <p:nvPr/>
        </p:nvCxnSpPr>
        <p:spPr>
          <a:xfrm>
            <a:off x="3221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505" name="Google Shape;505;p23"/>
          <p:cNvSpPr txBox="1"/>
          <p:nvPr/>
        </p:nvSpPr>
        <p:spPr>
          <a:xfrm>
            <a:off x="316891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and release resource</a:t>
            </a:r>
            <a:endParaRPr sz="900"/>
          </a:p>
        </p:txBody>
      </p:sp>
      <p:sp>
        <p:nvSpPr>
          <p:cNvPr id="506" name="Google Shape;506;p23"/>
          <p:cNvSpPr txBox="1"/>
          <p:nvPr/>
        </p:nvSpPr>
        <p:spPr>
          <a:xfrm>
            <a:off x="21052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507" name="Google Shape;507;p23"/>
          <p:cNvCxnSpPr/>
          <p:nvPr/>
        </p:nvCxnSpPr>
        <p:spPr>
          <a:xfrm>
            <a:off x="1976550" y="1242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23"/>
          <p:cNvSpPr txBox="1"/>
          <p:nvPr/>
        </p:nvSpPr>
        <p:spPr>
          <a:xfrm>
            <a:off x="2017050" y="101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Query LCM oper status</a:t>
            </a:r>
            <a:endParaRPr sz="900">
              <a:solidFill>
                <a:schemeClr val="dk1"/>
              </a:solidFill>
            </a:endParaRPr>
          </a:p>
          <a:p>
            <a:pPr indent="0" lvl="0" marL="0" rtl="0" algn="l">
              <a:spcBef>
                <a:spcPts val="0"/>
              </a:spcBef>
              <a:spcAft>
                <a:spcPts val="0"/>
              </a:spcAft>
              <a:buNone/>
            </a:pPr>
            <a:r>
              <a:t/>
            </a:r>
            <a:endParaRPr sz="900"/>
          </a:p>
        </p:txBody>
      </p:sp>
      <p:sp>
        <p:nvSpPr>
          <p:cNvPr id="509" name="Google Shape;509;p23"/>
          <p:cNvSpPr txBox="1"/>
          <p:nvPr/>
        </p:nvSpPr>
        <p:spPr>
          <a:xfrm>
            <a:off x="874050" y="1318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0" name="Google Shape;510;p23"/>
          <p:cNvSpPr txBox="1"/>
          <p:nvPr/>
        </p:nvSpPr>
        <p:spPr>
          <a:xfrm>
            <a:off x="20170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1" name="Google Shape;511;p23"/>
          <p:cNvSpPr txBox="1"/>
          <p:nvPr/>
        </p:nvSpPr>
        <p:spPr>
          <a:xfrm>
            <a:off x="3215537" y="1170200"/>
            <a:ext cx="819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P</a:t>
            </a:r>
            <a:r>
              <a:rPr lang="en" sz="400">
                <a:solidFill>
                  <a:schemeClr val="dk1"/>
                </a:solidFill>
              </a:rPr>
              <a:t>ROCESSING, </a:t>
            </a:r>
            <a:endParaRPr sz="400">
              <a:solidFill>
                <a:schemeClr val="dk1"/>
              </a:solidFill>
            </a:endParaRPr>
          </a:p>
          <a:p>
            <a:pPr indent="0" lvl="0" marL="0" rtl="0" algn="l">
              <a:spcBef>
                <a:spcPts val="0"/>
              </a:spcBef>
              <a:spcAft>
                <a:spcPts val="0"/>
              </a:spcAft>
              <a:buNone/>
            </a:pPr>
            <a:r>
              <a:rPr lang="en" sz="400">
                <a:solidFill>
                  <a:schemeClr val="dk1"/>
                </a:solidFill>
              </a:rPr>
              <a:t>SUCCESSFULL_DONE, FAILED </a:t>
            </a:r>
            <a:endParaRPr sz="400">
              <a:solidFill>
                <a:schemeClr val="dk1"/>
              </a:solidFill>
            </a:endParaRPr>
          </a:p>
        </p:txBody>
      </p:sp>
      <p:sp>
        <p:nvSpPr>
          <p:cNvPr id="512" name="Google Shape;512;p23"/>
          <p:cNvSpPr txBox="1"/>
          <p:nvPr/>
        </p:nvSpPr>
        <p:spPr>
          <a:xfrm>
            <a:off x="2009838" y="940120"/>
            <a:ext cx="13689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lifecycleOperationOccurrenceId</a:t>
            </a:r>
            <a:endParaRPr sz="600"/>
          </a:p>
        </p:txBody>
      </p:sp>
      <p:sp>
        <p:nvSpPr>
          <p:cNvPr id="513" name="Google Shape;513;p23"/>
          <p:cNvSpPr txBox="1"/>
          <p:nvPr/>
        </p:nvSpPr>
        <p:spPr>
          <a:xfrm>
            <a:off x="2033800" y="37686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cxnSp>
        <p:nvCxnSpPr>
          <p:cNvPr id="514" name="Google Shape;514;p23"/>
          <p:cNvCxnSpPr/>
          <p:nvPr/>
        </p:nvCxnSpPr>
        <p:spPr>
          <a:xfrm rot="10800000">
            <a:off x="769312" y="42947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23"/>
          <p:cNvSpPr txBox="1"/>
          <p:nvPr/>
        </p:nvSpPr>
        <p:spPr>
          <a:xfrm>
            <a:off x="814600" y="4073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sp>
        <p:nvSpPr>
          <p:cNvPr id="516" name="Google Shape;516;p23"/>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4"/>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t>
            </a:r>
            <a:r>
              <a:rPr b="1" lang="en">
                <a:solidFill>
                  <a:schemeClr val="dk1"/>
                </a:solidFill>
              </a:rPr>
              <a:t>Application package management information model </a:t>
            </a:r>
            <a:r>
              <a:rPr b="1" lang="en">
                <a:solidFill>
                  <a:schemeClr val="dk1"/>
                </a:solidFill>
              </a:rPr>
              <a:t>Alignment with ETSI MEC</a:t>
            </a:r>
            <a:endParaRPr b="1"/>
          </a:p>
        </p:txBody>
      </p:sp>
      <p:sp>
        <p:nvSpPr>
          <p:cNvPr id="522" name="Google Shape;522;p24"/>
          <p:cNvSpPr txBox="1"/>
          <p:nvPr/>
        </p:nvSpPr>
        <p:spPr>
          <a:xfrm>
            <a:off x="6000" y="282825"/>
            <a:ext cx="72498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AppPkgInfo: </a:t>
            </a:r>
            <a:r>
              <a:rPr lang="en" sz="1200">
                <a:solidFill>
                  <a:schemeClr val="dk1"/>
                </a:solidFill>
              </a:rPr>
              <a:t>The data type AppPkgInfo represents the parameters for an </a:t>
            </a:r>
            <a:endParaRPr sz="1200">
              <a:solidFill>
                <a:schemeClr val="dk1"/>
              </a:solidFill>
            </a:endParaRPr>
          </a:p>
          <a:p>
            <a:pPr indent="0" lvl="0" marL="0" rtl="0" algn="l">
              <a:spcBef>
                <a:spcPts val="0"/>
              </a:spcBef>
              <a:spcAft>
                <a:spcPts val="0"/>
              </a:spcAft>
              <a:buNone/>
            </a:pPr>
            <a:r>
              <a:rPr lang="en" sz="1200">
                <a:solidFill>
                  <a:schemeClr val="dk1"/>
                </a:solidFill>
              </a:rPr>
              <a:t>application package resource</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23" name="Google Shape;523;p24"/>
          <p:cNvSpPr txBox="1"/>
          <p:nvPr/>
        </p:nvSpPr>
        <p:spPr>
          <a:xfrm>
            <a:off x="167900" y="4750300"/>
            <a:ext cx="69375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4"/>
          <p:cNvGrpSpPr/>
          <p:nvPr/>
        </p:nvGrpSpPr>
        <p:grpSpPr>
          <a:xfrm>
            <a:off x="134450" y="740454"/>
            <a:ext cx="4262240" cy="4779781"/>
            <a:chOff x="134450" y="587125"/>
            <a:chExt cx="4262240" cy="4779781"/>
          </a:xfrm>
        </p:grpSpPr>
        <p:pic>
          <p:nvPicPr>
            <p:cNvPr id="525" name="Google Shape;525;p24"/>
            <p:cNvPicPr preferRelativeResize="0"/>
            <p:nvPr/>
          </p:nvPicPr>
          <p:blipFill>
            <a:blip r:embed="rId3">
              <a:alphaModFix/>
            </a:blip>
            <a:stretch>
              <a:fillRect/>
            </a:stretch>
          </p:blipFill>
          <p:spPr>
            <a:xfrm>
              <a:off x="143914" y="3364072"/>
              <a:ext cx="4252776" cy="2002835"/>
            </a:xfrm>
            <a:prstGeom prst="rect">
              <a:avLst/>
            </a:prstGeom>
            <a:noFill/>
            <a:ln>
              <a:noFill/>
            </a:ln>
          </p:spPr>
        </p:pic>
        <p:pic>
          <p:nvPicPr>
            <p:cNvPr id="526" name="Google Shape;526;p24"/>
            <p:cNvPicPr preferRelativeResize="0"/>
            <p:nvPr/>
          </p:nvPicPr>
          <p:blipFill>
            <a:blip r:embed="rId4">
              <a:alphaModFix/>
            </a:blip>
            <a:stretch>
              <a:fillRect/>
            </a:stretch>
          </p:blipFill>
          <p:spPr>
            <a:xfrm>
              <a:off x="134450" y="587125"/>
              <a:ext cx="4252776" cy="2902275"/>
            </a:xfrm>
            <a:prstGeom prst="rect">
              <a:avLst/>
            </a:prstGeom>
            <a:noFill/>
            <a:ln>
              <a:noFill/>
            </a:ln>
          </p:spPr>
        </p:pic>
      </p:grpSp>
      <p:graphicFrame>
        <p:nvGraphicFramePr>
          <p:cNvPr id="527" name="Google Shape;527;p24"/>
          <p:cNvGraphicFramePr/>
          <p:nvPr/>
        </p:nvGraphicFramePr>
        <p:xfrm>
          <a:off x="4992150" y="893800"/>
          <a:ext cx="3000000" cy="3000000"/>
        </p:xfrm>
        <a:graphic>
          <a:graphicData uri="http://schemas.openxmlformats.org/drawingml/2006/table">
            <a:tbl>
              <a:tblPr>
                <a:noFill/>
                <a:tableStyleId>{32C5B570-019E-44BE-A26A-7BF6BDE990AB}</a:tableStyleId>
              </a:tblPr>
              <a:tblGrid>
                <a:gridCol w="1668350"/>
                <a:gridCol w="2393200"/>
              </a:tblGrid>
              <a:tr h="258650">
                <a:tc>
                  <a:txBody>
                    <a:bodyPr/>
                    <a:lstStyle/>
                    <a:p>
                      <a:pPr indent="0" lvl="0" marL="0" rtl="0" algn="l">
                        <a:lnSpc>
                          <a:spcPct val="50000"/>
                        </a:lnSpc>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lnSpc>
                          <a:spcPct val="50000"/>
                        </a:lnSpc>
                        <a:spcBef>
                          <a:spcPts val="0"/>
                        </a:spcBef>
                        <a:spcAft>
                          <a:spcPts val="0"/>
                        </a:spcAft>
                        <a:buNone/>
                      </a:pPr>
                      <a:r>
                        <a:rPr lang="en"/>
                        <a:t>Description</a:t>
                      </a:r>
                      <a:endParaRPr/>
                    </a:p>
                  </a:txBody>
                  <a:tcPr marT="91425" marB="91425" marR="91425" marL="91425">
                    <a:solidFill>
                      <a:srgbClr val="D5D5D5"/>
                    </a:solidFill>
                  </a:tcPr>
                </a:tc>
              </a:tr>
              <a:tr h="396200">
                <a:tc>
                  <a:txBody>
                    <a:bodyPr/>
                    <a:lstStyle/>
                    <a:p>
                      <a:pPr indent="0" lvl="0" marL="0" rtl="0" algn="l">
                        <a:lnSpc>
                          <a:spcPct val="50000"/>
                        </a:lnSpc>
                        <a:spcBef>
                          <a:spcPts val="0"/>
                        </a:spcBef>
                        <a:spcAft>
                          <a:spcPts val="0"/>
                        </a:spcAft>
                        <a:buNone/>
                      </a:pPr>
                      <a:r>
                        <a:rPr lang="en"/>
                        <a:t>id</a:t>
                      </a:r>
                      <a:endParaRPr/>
                    </a:p>
                  </a:txBody>
                  <a:tcPr marT="91425" marB="91425" marR="91425" marL="91425"/>
                </a:tc>
                <a:tc>
                  <a:txBody>
                    <a:bodyPr/>
                    <a:lstStyle/>
                    <a:p>
                      <a:pPr indent="0" lvl="0" marL="0" rtl="0" algn="l">
                        <a:lnSpc>
                          <a:spcPct val="50000"/>
                        </a:lnSpc>
                        <a:spcBef>
                          <a:spcPts val="0"/>
                        </a:spcBef>
                        <a:spcAft>
                          <a:spcPts val="0"/>
                        </a:spcAft>
                        <a:buNone/>
                      </a:pPr>
                      <a:r>
                        <a:rPr lang="en"/>
                        <a:t>Unique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app_pkg_name</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name</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app_pkg_version</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version</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app_pkg_path</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path</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app_provider</a:t>
                      </a:r>
                      <a:endParaRPr/>
                    </a:p>
                  </a:txBody>
                  <a:tcPr marT="91425" marB="91425" marR="91425" marL="91425"/>
                </a:tc>
                <a:tc>
                  <a:txBody>
                    <a:bodyPr/>
                    <a:lstStyle/>
                    <a:p>
                      <a:pPr indent="0" lvl="0" marL="0" rtl="0" algn="l">
                        <a:lnSpc>
                          <a:spcPct val="50000"/>
                        </a:lnSpc>
                        <a:spcBef>
                          <a:spcPts val="0"/>
                        </a:spcBef>
                        <a:spcAft>
                          <a:spcPts val="0"/>
                        </a:spcAft>
                        <a:buNone/>
                      </a:pPr>
                      <a:r>
                        <a:rPr lang="en"/>
                        <a:t>Application provider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app_pkg_desc</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descriptor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app_pkg_affinity</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affinity</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app_icon_url</a:t>
                      </a:r>
                      <a:endParaRPr/>
                    </a:p>
                  </a:txBody>
                  <a:tcPr marT="91425" marB="91425" marR="91425" marL="91425"/>
                </a:tc>
                <a:tc>
                  <a:txBody>
                    <a:bodyPr/>
                    <a:lstStyle/>
                    <a:p>
                      <a:pPr indent="0" lvl="0" marL="0" rtl="0" algn="l">
                        <a:lnSpc>
                          <a:spcPct val="50000"/>
                        </a:lnSpc>
                        <a:spcBef>
                          <a:spcPts val="0"/>
                        </a:spcBef>
                        <a:spcAft>
                          <a:spcPts val="0"/>
                        </a:spcAft>
                        <a:buNone/>
                      </a:pPr>
                      <a:r>
                        <a:rPr lang="en"/>
                        <a:t>Application icon url</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id</a:t>
                      </a:r>
                      <a:endParaRPr/>
                    </a:p>
                  </a:txBody>
                  <a:tcPr marT="91425" marB="91425" marR="91425" marL="91425"/>
                </a:tc>
              </a:tr>
            </a:tbl>
          </a:graphicData>
        </a:graphic>
      </p:graphicFrame>
      <p:sp>
        <p:nvSpPr>
          <p:cNvPr id="528" name="Google Shape;528;p24"/>
          <p:cNvSpPr txBox="1"/>
          <p:nvPr/>
        </p:nvSpPr>
        <p:spPr>
          <a:xfrm>
            <a:off x="5274300" y="435225"/>
            <a:ext cx="3497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package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29" name="Google Shape;529;p24"/>
          <p:cNvCxnSpPr/>
          <p:nvPr/>
        </p:nvCxnSpPr>
        <p:spPr>
          <a:xfrm>
            <a:off x="4655625" y="571500"/>
            <a:ext cx="0" cy="461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5"/>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Application lifecycle management information model Alignment with ETSI MEC</a:t>
            </a:r>
            <a:endParaRPr b="1"/>
          </a:p>
        </p:txBody>
      </p:sp>
      <p:sp>
        <p:nvSpPr>
          <p:cNvPr id="535" name="Google Shape;535;p25"/>
          <p:cNvSpPr txBox="1"/>
          <p:nvPr/>
        </p:nvSpPr>
        <p:spPr>
          <a:xfrm>
            <a:off x="68261" y="275391"/>
            <a:ext cx="89796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AppInstanceInfo:</a:t>
            </a:r>
            <a:r>
              <a:rPr b="1" lang="en" sz="1200"/>
              <a:t> </a:t>
            </a:r>
            <a:r>
              <a:rPr lang="en" sz="1250">
                <a:solidFill>
                  <a:schemeClr val="dk1"/>
                </a:solidFill>
                <a:latin typeface="Times New Roman"/>
                <a:ea typeface="Times New Roman"/>
                <a:cs typeface="Times New Roman"/>
                <a:sym typeface="Times New Roman"/>
              </a:rPr>
              <a:t>The data type of AppInstanceInfo represents</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dk1"/>
                </a:solidFill>
                <a:latin typeface="Times New Roman"/>
                <a:ea typeface="Times New Roman"/>
                <a:cs typeface="Times New Roman"/>
                <a:sym typeface="Times New Roman"/>
              </a:rPr>
              <a:t> the parameters of instantiated application instance resources.</a:t>
            </a:r>
            <a:endParaRPr sz="12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p:txBody>
      </p:sp>
      <p:grpSp>
        <p:nvGrpSpPr>
          <p:cNvPr id="536" name="Google Shape;536;p25"/>
          <p:cNvGrpSpPr/>
          <p:nvPr/>
        </p:nvGrpSpPr>
        <p:grpSpPr>
          <a:xfrm>
            <a:off x="152400" y="782002"/>
            <a:ext cx="4326250" cy="4453250"/>
            <a:chOff x="152400" y="663985"/>
            <a:chExt cx="4326250" cy="4453250"/>
          </a:xfrm>
        </p:grpSpPr>
        <p:pic>
          <p:nvPicPr>
            <p:cNvPr id="537" name="Google Shape;537;p25"/>
            <p:cNvPicPr preferRelativeResize="0"/>
            <p:nvPr/>
          </p:nvPicPr>
          <p:blipFill>
            <a:blip r:embed="rId3">
              <a:alphaModFix/>
            </a:blip>
            <a:stretch>
              <a:fillRect/>
            </a:stretch>
          </p:blipFill>
          <p:spPr>
            <a:xfrm>
              <a:off x="154050" y="4132985"/>
              <a:ext cx="4324600" cy="984250"/>
            </a:xfrm>
            <a:prstGeom prst="rect">
              <a:avLst/>
            </a:prstGeom>
            <a:noFill/>
            <a:ln>
              <a:noFill/>
            </a:ln>
          </p:spPr>
        </p:pic>
        <p:pic>
          <p:nvPicPr>
            <p:cNvPr id="538" name="Google Shape;538;p25"/>
            <p:cNvPicPr preferRelativeResize="0"/>
            <p:nvPr/>
          </p:nvPicPr>
          <p:blipFill>
            <a:blip r:embed="rId4">
              <a:alphaModFix/>
            </a:blip>
            <a:stretch>
              <a:fillRect/>
            </a:stretch>
          </p:blipFill>
          <p:spPr>
            <a:xfrm>
              <a:off x="152400" y="663985"/>
              <a:ext cx="4324600" cy="3612626"/>
            </a:xfrm>
            <a:prstGeom prst="rect">
              <a:avLst/>
            </a:prstGeom>
            <a:noFill/>
            <a:ln>
              <a:noFill/>
            </a:ln>
          </p:spPr>
        </p:pic>
      </p:grpSp>
      <p:graphicFrame>
        <p:nvGraphicFramePr>
          <p:cNvPr id="539" name="Google Shape;539;p25"/>
          <p:cNvGraphicFramePr/>
          <p:nvPr/>
        </p:nvGraphicFramePr>
        <p:xfrm>
          <a:off x="4710000" y="895350"/>
          <a:ext cx="3000000" cy="3000000"/>
        </p:xfrm>
        <a:graphic>
          <a:graphicData uri="http://schemas.openxmlformats.org/drawingml/2006/table">
            <a:tbl>
              <a:tblPr>
                <a:noFill/>
                <a:tableStyleId>{32C5B570-019E-44BE-A26A-7BF6BDE990AB}</a:tableStyleId>
              </a:tblPr>
              <a:tblGrid>
                <a:gridCol w="2095650"/>
                <a:gridCol w="2095650"/>
              </a:tblGrid>
              <a:tr h="381000">
                <a:tc>
                  <a:txBody>
                    <a:bodyPr/>
                    <a:lstStyle/>
                    <a:p>
                      <a:pPr indent="0" lvl="0" marL="0" rtl="0" algn="l">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spcBef>
                          <a:spcPts val="0"/>
                        </a:spcBef>
                        <a:spcAft>
                          <a:spcPts val="0"/>
                        </a:spcAft>
                        <a:buNone/>
                      </a:pPr>
                      <a:r>
                        <a:rPr lang="en"/>
                        <a:t>Description</a:t>
                      </a:r>
                      <a:endParaRPr/>
                    </a:p>
                  </a:txBody>
                  <a:tcPr marT="91425" marB="91425" marR="91425" marL="91425">
                    <a:solidFill>
                      <a:srgbClr val="D5D5D5"/>
                    </a:solidFill>
                  </a:tcPr>
                </a:tc>
              </a:tr>
              <a:tr h="381000">
                <a:tc>
                  <a:txBody>
                    <a:bodyPr/>
                    <a:lstStyle/>
                    <a:p>
                      <a:pPr indent="0" lvl="0" marL="0" rtl="0" algn="l">
                        <a:spcBef>
                          <a:spcPts val="0"/>
                        </a:spcBef>
                        <a:spcAft>
                          <a:spcPts val="0"/>
                        </a:spcAft>
                        <a:buNone/>
                      </a:pPr>
                      <a:r>
                        <a:rPr lang="en"/>
                        <a:t>app_instance_id</a:t>
                      </a:r>
                      <a:endParaRPr/>
                    </a:p>
                  </a:txBody>
                  <a:tcPr marT="91425" marB="91425" marR="91425" marL="91425"/>
                </a:tc>
                <a:tc>
                  <a:txBody>
                    <a:bodyPr/>
                    <a:lstStyle/>
                    <a:p>
                      <a:pPr indent="0" lvl="0" marL="0" rtl="0" algn="l">
                        <a:spcBef>
                          <a:spcPts val="0"/>
                        </a:spcBef>
                        <a:spcAft>
                          <a:spcPts val="0"/>
                        </a:spcAft>
                        <a:buNone/>
                      </a:pPr>
                      <a:r>
                        <a:rPr lang="en"/>
                        <a:t>Application inst id</a:t>
                      </a:r>
                      <a:endParaRPr/>
                    </a:p>
                  </a:txBody>
                  <a:tcPr marT="91425" marB="91425" marR="91425" marL="91425"/>
                </a:tc>
              </a:tr>
              <a:tr h="381000">
                <a:tc>
                  <a:txBody>
                    <a:bodyPr/>
                    <a:lstStyle/>
                    <a:p>
                      <a:pPr indent="0" lvl="0" marL="0" rtl="0" algn="l">
                        <a:spcBef>
                          <a:spcPts val="0"/>
                        </a:spcBef>
                        <a:spcAft>
                          <a:spcPts val="0"/>
                        </a:spcAft>
                        <a:buNone/>
                      </a:pPr>
                      <a:r>
                        <a:rPr lang="en"/>
                        <a:t>app_package_id</a:t>
                      </a:r>
                      <a:endParaRPr/>
                    </a:p>
                  </a:txBody>
                  <a:tcPr marT="91425" marB="91425" marR="91425" marL="91425"/>
                </a:tc>
                <a:tc>
                  <a:txBody>
                    <a:bodyPr/>
                    <a:lstStyle/>
                    <a:p>
                      <a:pPr indent="0" lvl="0" marL="0" rtl="0" algn="l">
                        <a:spcBef>
                          <a:spcPts val="0"/>
                        </a:spcBef>
                        <a:spcAft>
                          <a:spcPts val="0"/>
                        </a:spcAft>
                        <a:buNone/>
                      </a:pPr>
                      <a:r>
                        <a:rPr lang="en"/>
                        <a:t>Application pkg id</a:t>
                      </a:r>
                      <a:endParaRPr/>
                    </a:p>
                  </a:txBody>
                  <a:tcPr marT="91425" marB="91425" marR="91425" marL="91425"/>
                </a:tc>
              </a:tr>
              <a:tr h="381000">
                <a:tc>
                  <a:txBody>
                    <a:bodyPr/>
                    <a:lstStyle/>
                    <a:p>
                      <a:pPr indent="0" lvl="0" marL="0" rtl="0" algn="l">
                        <a:spcBef>
                          <a:spcPts val="0"/>
                        </a:spcBef>
                        <a:spcAft>
                          <a:spcPts val="0"/>
                        </a:spcAft>
                        <a:buNone/>
                      </a:pPr>
                      <a:r>
                        <a:rPr lang="en"/>
                        <a:t>app_id</a:t>
                      </a:r>
                      <a:endParaRPr/>
                    </a:p>
                  </a:txBody>
                  <a:tcPr marT="91425" marB="91425" marR="91425" marL="91425"/>
                </a:tc>
                <a:tc>
                  <a:txBody>
                    <a:bodyPr/>
                    <a:lstStyle/>
                    <a:p>
                      <a:pPr indent="0" lvl="0" marL="0" rtl="0" algn="l">
                        <a:spcBef>
                          <a:spcPts val="0"/>
                        </a:spcBef>
                        <a:spcAft>
                          <a:spcPts val="0"/>
                        </a:spcAft>
                        <a:buNone/>
                      </a:pPr>
                      <a:r>
                        <a:rPr lang="en"/>
                        <a:t>Application id</a:t>
                      </a:r>
                      <a:endParaRPr/>
                    </a:p>
                  </a:txBody>
                  <a:tcPr marT="91425" marB="91425" marR="91425" marL="91425"/>
                </a:tc>
              </a:tr>
              <a:tr h="381000">
                <a:tc>
                  <a:txBody>
                    <a:bodyPr/>
                    <a:lstStyle/>
                    <a:p>
                      <a:pPr indent="0" lvl="0" marL="0" rtl="0" algn="l">
                        <a:spcBef>
                          <a:spcPts val="0"/>
                        </a:spcBef>
                        <a:spcAft>
                          <a:spcPts val="0"/>
                        </a:spcAft>
                        <a:buNone/>
                      </a:pPr>
                      <a:r>
                        <a:rPr lang="en"/>
                        <a:t>tenant</a:t>
                      </a:r>
                      <a:endParaRPr/>
                    </a:p>
                  </a:txBody>
                  <a:tcPr marT="91425" marB="91425" marR="91425" marL="91425"/>
                </a:tc>
                <a:tc>
                  <a:txBody>
                    <a:bodyPr/>
                    <a:lstStyle/>
                    <a:p>
                      <a:pPr indent="0" lvl="0" marL="0" rtl="0" algn="l">
                        <a:spcBef>
                          <a:spcPts val="0"/>
                        </a:spcBef>
                        <a:spcAft>
                          <a:spcPts val="0"/>
                        </a:spcAft>
                        <a:buNone/>
                      </a:pPr>
                      <a:r>
                        <a:rPr lang="en"/>
                        <a:t>Tenant id</a:t>
                      </a:r>
                      <a:endParaRPr/>
                    </a:p>
                  </a:txBody>
                  <a:tcPr marT="91425" marB="91425" marR="91425" marL="91425"/>
                </a:tc>
              </a:tr>
              <a:tr h="381000">
                <a:tc>
                  <a:txBody>
                    <a:bodyPr/>
                    <a:lstStyle/>
                    <a:p>
                      <a:pPr indent="0" lvl="0" marL="0" rtl="0" algn="l">
                        <a:spcBef>
                          <a:spcPts val="0"/>
                        </a:spcBef>
                        <a:spcAft>
                          <a:spcPts val="0"/>
                        </a:spcAft>
                        <a:buNone/>
                      </a:pPr>
                      <a:r>
                        <a:rPr lang="en"/>
                        <a:t>app_name</a:t>
                      </a:r>
                      <a:endParaRPr/>
                    </a:p>
                  </a:txBody>
                  <a:tcPr marT="91425" marB="91425" marR="91425" marL="91425"/>
                </a:tc>
                <a:tc>
                  <a:txBody>
                    <a:bodyPr/>
                    <a:lstStyle/>
                    <a:p>
                      <a:pPr indent="0" lvl="0" marL="0" rtl="0" algn="l">
                        <a:spcBef>
                          <a:spcPts val="0"/>
                        </a:spcBef>
                        <a:spcAft>
                          <a:spcPts val="0"/>
                        </a:spcAft>
                        <a:buNone/>
                      </a:pPr>
                      <a:r>
                        <a:rPr lang="en"/>
                        <a:t>Application name</a:t>
                      </a:r>
                      <a:endParaRPr/>
                    </a:p>
                  </a:txBody>
                  <a:tcPr marT="91425" marB="91425" marR="91425" marL="91425"/>
                </a:tc>
              </a:tr>
              <a:tr h="381000">
                <a:tc>
                  <a:txBody>
                    <a:bodyPr/>
                    <a:lstStyle/>
                    <a:p>
                      <a:pPr indent="0" lvl="0" marL="0" rtl="0" algn="l">
                        <a:spcBef>
                          <a:spcPts val="0"/>
                        </a:spcBef>
                        <a:spcAft>
                          <a:spcPts val="0"/>
                        </a:spcAft>
                        <a:buNone/>
                      </a:pPr>
                      <a:r>
                        <a:rPr lang="en"/>
                        <a:t>app_descriptor</a:t>
                      </a:r>
                      <a:endParaRPr/>
                    </a:p>
                  </a:txBody>
                  <a:tcPr marT="91425" marB="91425" marR="91425" marL="91425"/>
                </a:tc>
                <a:tc>
                  <a:txBody>
                    <a:bodyPr/>
                    <a:lstStyle/>
                    <a:p>
                      <a:pPr indent="0" lvl="0" marL="0" rtl="0" algn="l">
                        <a:spcBef>
                          <a:spcPts val="0"/>
                        </a:spcBef>
                        <a:spcAft>
                          <a:spcPts val="0"/>
                        </a:spcAft>
                        <a:buNone/>
                      </a:pPr>
                      <a:r>
                        <a:rPr lang="en"/>
                        <a:t>Application descriptor</a:t>
                      </a:r>
                      <a:endParaRPr/>
                    </a:p>
                  </a:txBody>
                  <a:tcPr marT="91425" marB="91425" marR="91425" marL="91425"/>
                </a:tc>
              </a:tr>
              <a:tr h="381000">
                <a:tc>
                  <a:txBody>
                    <a:bodyPr/>
                    <a:lstStyle/>
                    <a:p>
                      <a:pPr indent="0" lvl="0" marL="0" rtl="0" algn="l">
                        <a:spcBef>
                          <a:spcPts val="0"/>
                        </a:spcBef>
                        <a:spcAft>
                          <a:spcPts val="0"/>
                        </a:spcAft>
                        <a:buNone/>
                      </a:pPr>
                      <a:r>
                        <a:rPr lang="en"/>
                        <a:t>mec_host</a:t>
                      </a:r>
                      <a:endParaRPr/>
                    </a:p>
                  </a:txBody>
                  <a:tcPr marT="91425" marB="91425" marR="91425" marL="91425"/>
                </a:tc>
                <a:tc>
                  <a:txBody>
                    <a:bodyPr/>
                    <a:lstStyle/>
                    <a:p>
                      <a:pPr indent="0" lvl="0" marL="0" rtl="0" algn="l">
                        <a:spcBef>
                          <a:spcPts val="0"/>
                        </a:spcBef>
                        <a:spcAft>
                          <a:spcPts val="0"/>
                        </a:spcAft>
                        <a:buNone/>
                      </a:pPr>
                      <a:r>
                        <a:rPr lang="en"/>
                        <a:t>MEC host</a:t>
                      </a:r>
                      <a:endParaRPr/>
                    </a:p>
                  </a:txBody>
                  <a:tcPr marT="91425" marB="91425" marR="91425" marL="91425"/>
                </a:tc>
              </a:tr>
              <a:tr h="381000">
                <a:tc>
                  <a:txBody>
                    <a:bodyPr/>
                    <a:lstStyle/>
                    <a:p>
                      <a:pPr indent="0" lvl="0" marL="0" rtl="0" algn="l">
                        <a:spcBef>
                          <a:spcPts val="0"/>
                        </a:spcBef>
                        <a:spcAft>
                          <a:spcPts val="0"/>
                        </a:spcAft>
                        <a:buNone/>
                      </a:pPr>
                      <a:r>
                        <a:rPr lang="en"/>
                        <a:t>applcm_host</a:t>
                      </a:r>
                      <a:endParaRPr/>
                    </a:p>
                  </a:txBody>
                  <a:tcPr marT="91425" marB="91425" marR="91425" marL="91425"/>
                </a:tc>
                <a:tc>
                  <a:txBody>
                    <a:bodyPr/>
                    <a:lstStyle/>
                    <a:p>
                      <a:pPr indent="0" lvl="0" marL="0" rtl="0" algn="l">
                        <a:spcBef>
                          <a:spcPts val="0"/>
                        </a:spcBef>
                        <a:spcAft>
                          <a:spcPts val="0"/>
                        </a:spcAft>
                        <a:buNone/>
                      </a:pPr>
                      <a:r>
                        <a:rPr lang="en"/>
                        <a:t>Applcm host</a:t>
                      </a:r>
                      <a:endParaRPr/>
                    </a:p>
                  </a:txBody>
                  <a:tcPr marT="91425" marB="91425" marR="91425" marL="91425"/>
                </a:tc>
              </a:tr>
              <a:tr h="381000">
                <a:tc>
                  <a:txBody>
                    <a:bodyPr/>
                    <a:lstStyle/>
                    <a:p>
                      <a:pPr indent="0" lvl="0" marL="0" rtl="0" algn="l">
                        <a:spcBef>
                          <a:spcPts val="0"/>
                        </a:spcBef>
                        <a:spcAft>
                          <a:spcPts val="0"/>
                        </a:spcAft>
                        <a:buNone/>
                      </a:pPr>
                      <a:r>
                        <a:rPr lang="en"/>
                        <a:t>operational_status</a:t>
                      </a:r>
                      <a:endParaRPr/>
                    </a:p>
                  </a:txBody>
                  <a:tcPr marT="91425" marB="91425" marR="91425" marL="91425"/>
                </a:tc>
                <a:tc>
                  <a:txBody>
                    <a:bodyPr/>
                    <a:lstStyle/>
                    <a:p>
                      <a:pPr indent="0" lvl="0" marL="0" rtl="0" algn="l">
                        <a:spcBef>
                          <a:spcPts val="0"/>
                        </a:spcBef>
                        <a:spcAft>
                          <a:spcPts val="0"/>
                        </a:spcAft>
                        <a:buNone/>
                      </a:pPr>
                      <a:r>
                        <a:rPr lang="en"/>
                        <a:t>Operational status</a:t>
                      </a:r>
                      <a:endParaRPr/>
                    </a:p>
                  </a:txBody>
                  <a:tcPr marT="91425" marB="91425" marR="91425" marL="91425"/>
                </a:tc>
              </a:tr>
              <a:tr h="381000">
                <a:tc>
                  <a:txBody>
                    <a:bodyPr/>
                    <a:lstStyle/>
                    <a:p>
                      <a:pPr indent="0" lvl="0" marL="0" rtl="0" algn="l">
                        <a:spcBef>
                          <a:spcPts val="0"/>
                        </a:spcBef>
                        <a:spcAft>
                          <a:spcPts val="0"/>
                        </a:spcAft>
                        <a:buNone/>
                      </a:pPr>
                      <a:r>
                        <a:rPr lang="en"/>
                        <a:t>operation_info</a:t>
                      </a:r>
                      <a:endParaRPr/>
                    </a:p>
                  </a:txBody>
                  <a:tcPr marT="91425" marB="91425" marR="91425" marL="91425"/>
                </a:tc>
                <a:tc>
                  <a:txBody>
                    <a:bodyPr/>
                    <a:lstStyle/>
                    <a:p>
                      <a:pPr indent="0" lvl="0" marL="0" rtl="0" algn="l">
                        <a:spcBef>
                          <a:spcPts val="0"/>
                        </a:spcBef>
                        <a:spcAft>
                          <a:spcPts val="0"/>
                        </a:spcAft>
                        <a:buNone/>
                      </a:pPr>
                      <a:r>
                        <a:rPr lang="en"/>
                        <a:t>Operations info</a:t>
                      </a:r>
                      <a:endParaRPr/>
                    </a:p>
                  </a:txBody>
                  <a:tcPr marT="91425" marB="91425" marR="91425" marL="91425"/>
                </a:tc>
              </a:tr>
            </a:tbl>
          </a:graphicData>
        </a:graphic>
      </p:graphicFrame>
      <p:sp>
        <p:nvSpPr>
          <p:cNvPr id="540" name="Google Shape;540;p25"/>
          <p:cNvSpPr txBox="1"/>
          <p:nvPr/>
        </p:nvSpPr>
        <p:spPr>
          <a:xfrm>
            <a:off x="5274300" y="435225"/>
            <a:ext cx="37794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Instance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41" name="Google Shape;541;p25"/>
          <p:cNvCxnSpPr>
            <a:stCxn id="535" idx="0"/>
          </p:cNvCxnSpPr>
          <p:nvPr/>
        </p:nvCxnSpPr>
        <p:spPr>
          <a:xfrm>
            <a:off x="4558061" y="275391"/>
            <a:ext cx="21300" cy="490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nvSpPr>
        <p:spPr>
          <a:xfrm>
            <a:off x="104553" y="30480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ETSI-MEC Alignment Strategy (Management Plane)</a:t>
            </a:r>
            <a:endParaRPr b="1"/>
          </a:p>
        </p:txBody>
      </p:sp>
      <p:sp>
        <p:nvSpPr>
          <p:cNvPr id="547" name="Google Shape;547;p26"/>
          <p:cNvSpPr/>
          <p:nvPr/>
        </p:nvSpPr>
        <p:spPr>
          <a:xfrm rot="-723582">
            <a:off x="4709836"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48" name="Google Shape;548;p26"/>
          <p:cNvGrpSpPr/>
          <p:nvPr/>
        </p:nvGrpSpPr>
        <p:grpSpPr>
          <a:xfrm>
            <a:off x="5280786" y="1382057"/>
            <a:ext cx="2255455" cy="1671896"/>
            <a:chOff x="4409300" y="1219942"/>
            <a:chExt cx="1712700" cy="1246754"/>
          </a:xfrm>
        </p:grpSpPr>
        <p:sp>
          <p:nvSpPr>
            <p:cNvPr id="549" name="Google Shape;549;p26"/>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0" name="Google Shape;550;p26"/>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5E5E5E"/>
                  </a:solidFill>
                  <a:latin typeface="Roboto"/>
                  <a:ea typeface="Roboto"/>
                  <a:cs typeface="Roboto"/>
                  <a:sym typeface="Roboto"/>
                </a:rPr>
                <a:t>Phase 3</a:t>
              </a:r>
              <a:endParaRPr b="1" sz="1100">
                <a:solidFill>
                  <a:srgbClr val="5E5E5E"/>
                </a:solidFill>
                <a:latin typeface="Roboto"/>
                <a:ea typeface="Roboto"/>
                <a:cs typeface="Roboto"/>
                <a:sym typeface="Roboto"/>
              </a:endParaRPr>
            </a:p>
          </p:txBody>
        </p:sp>
        <p:sp>
          <p:nvSpPr>
            <p:cNvPr id="551" name="Google Shape;551;p26"/>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52" name="Google Shape;552;p26"/>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3" name="Google Shape;553;p26"/>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Roboto"/>
                  <a:ea typeface="Roboto"/>
                  <a:cs typeface="Roboto"/>
                  <a:sym typeface="Roboto"/>
                </a:rPr>
                <a:t>MM2/MM3 - Depending on Partners/Community Interest</a:t>
              </a:r>
              <a:endParaRPr sz="1100">
                <a:solidFill>
                  <a:srgbClr val="5E5E5E"/>
                </a:solidFill>
              </a:endParaRPr>
            </a:p>
          </p:txBody>
        </p:sp>
      </p:grpSp>
      <p:sp>
        <p:nvSpPr>
          <p:cNvPr id="554" name="Google Shape;554;p26"/>
          <p:cNvSpPr/>
          <p:nvPr/>
        </p:nvSpPr>
        <p:spPr>
          <a:xfrm flipH="1" rot="723582">
            <a:off x="3008601"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55" name="Google Shape;555;p26"/>
          <p:cNvGrpSpPr/>
          <p:nvPr/>
        </p:nvGrpSpPr>
        <p:grpSpPr>
          <a:xfrm>
            <a:off x="3626220" y="3126929"/>
            <a:ext cx="2255455" cy="1650389"/>
            <a:chOff x="3021975" y="2541798"/>
            <a:chExt cx="1712700" cy="1230715"/>
          </a:xfrm>
        </p:grpSpPr>
        <p:sp>
          <p:nvSpPr>
            <p:cNvPr id="556" name="Google Shape;556;p26"/>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2</a:t>
              </a:r>
              <a:endParaRPr b="1" sz="1100">
                <a:solidFill>
                  <a:srgbClr val="701C7F"/>
                </a:solidFill>
                <a:latin typeface="Roboto"/>
                <a:ea typeface="Roboto"/>
                <a:cs typeface="Roboto"/>
                <a:sym typeface="Roboto"/>
              </a:endParaRPr>
            </a:p>
          </p:txBody>
        </p:sp>
        <p:sp>
          <p:nvSpPr>
            <p:cNvPr id="557" name="Google Shape;557;p26"/>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8" name="Google Shape;558;p26"/>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59" name="Google Shape;559;p26"/>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Rules Mgmt Module Addition MM5 Enhancement - Addition of AppLCM Support &amp; Rules Management</a:t>
              </a:r>
              <a:endParaRPr sz="1100">
                <a:solidFill>
                  <a:srgbClr val="FFFFFF"/>
                </a:solidFill>
              </a:endParaRPr>
            </a:p>
          </p:txBody>
        </p:sp>
        <p:sp>
          <p:nvSpPr>
            <p:cNvPr id="560" name="Google Shape;560;p26"/>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
        <p:nvSpPr>
          <p:cNvPr id="561" name="Google Shape;561;p26"/>
          <p:cNvSpPr/>
          <p:nvPr/>
        </p:nvSpPr>
        <p:spPr>
          <a:xfrm rot="-723582">
            <a:off x="1330857"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2" name="Google Shape;562;p26"/>
          <p:cNvSpPr/>
          <p:nvPr/>
        </p:nvSpPr>
        <p:spPr>
          <a:xfrm flipH="1" rot="723582">
            <a:off x="6396732"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63" name="Google Shape;563;p26"/>
          <p:cNvGrpSpPr/>
          <p:nvPr/>
        </p:nvGrpSpPr>
        <p:grpSpPr>
          <a:xfrm>
            <a:off x="1931619" y="1382057"/>
            <a:ext cx="2255455" cy="1671896"/>
            <a:chOff x="1637475" y="1219942"/>
            <a:chExt cx="1712700" cy="1246754"/>
          </a:xfrm>
        </p:grpSpPr>
        <p:sp>
          <p:nvSpPr>
            <p:cNvPr id="564" name="Google Shape;564;p2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65" name="Google Shape;565;p2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1</a:t>
              </a:r>
              <a:endParaRPr b="1" sz="1100">
                <a:solidFill>
                  <a:srgbClr val="701C7F"/>
                </a:solidFill>
                <a:latin typeface="Roboto"/>
                <a:ea typeface="Roboto"/>
                <a:cs typeface="Roboto"/>
                <a:sym typeface="Roboto"/>
              </a:endParaRPr>
            </a:p>
          </p:txBody>
        </p:sp>
        <p:sp>
          <p:nvSpPr>
            <p:cNvPr id="566" name="Google Shape;566;p2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7" name="Google Shape;567;p26"/>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MM1 Alignment including related flows and information model</a:t>
              </a:r>
              <a:endParaRPr sz="1100">
                <a:solidFill>
                  <a:srgbClr val="FFFFFF"/>
                </a:solidFill>
                <a:latin typeface="Roboto"/>
                <a:ea typeface="Roboto"/>
                <a:cs typeface="Roboto"/>
                <a:sym typeface="Roboto"/>
              </a:endParaRPr>
            </a:p>
          </p:txBody>
        </p:sp>
        <p:sp>
          <p:nvSpPr>
            <p:cNvPr id="568" name="Google Shape;568;p2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3100"/>
              <a:t>Thank you</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0" l="0" r="0" t="0"/>
          <a:stretch/>
        </p:blipFill>
        <p:spPr>
          <a:xfrm>
            <a:off x="2389509" y="836768"/>
            <a:ext cx="4408941" cy="2606566"/>
          </a:xfrm>
          <a:prstGeom prst="rect">
            <a:avLst/>
          </a:prstGeom>
          <a:noFill/>
          <a:ln>
            <a:noFill/>
          </a:ln>
        </p:spPr>
      </p:pic>
      <p:sp>
        <p:nvSpPr>
          <p:cNvPr id="60" name="Google Shape;60;p14"/>
          <p:cNvSpPr/>
          <p:nvPr/>
        </p:nvSpPr>
        <p:spPr>
          <a:xfrm>
            <a:off x="247675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Intermediate UPF</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flow scheduling and load balancing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redirection</a:t>
            </a:r>
            <a:endParaRPr b="0" i="0" sz="800" u="none" cap="none" strike="noStrike">
              <a:solidFill>
                <a:srgbClr val="000000"/>
              </a:solidFill>
              <a:latin typeface="Times New Roman"/>
              <a:ea typeface="Times New Roman"/>
              <a:cs typeface="Times New Roman"/>
              <a:sym typeface="Times New Roman"/>
            </a:endParaRPr>
          </a:p>
        </p:txBody>
      </p:sp>
      <p:sp>
        <p:nvSpPr>
          <p:cNvPr id="61" name="Google Shape;61;p14"/>
          <p:cNvSpPr/>
          <p:nvPr/>
        </p:nvSpPr>
        <p:spPr>
          <a:xfrm>
            <a:off x="2476750" y="4050384"/>
            <a:ext cx="2043300" cy="1599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Plane</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462658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Runs on containers/VM of MEC hosts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Interworks with the MEPM via Mp1 interface for lifecycle, flow rule management and service governance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for other APPs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Access MEC services</a:t>
            </a:r>
            <a:endParaRPr b="0" i="0" sz="800" u="none" cap="none" strike="noStrike">
              <a:solidFill>
                <a:srgbClr val="000000"/>
              </a:solidFill>
              <a:latin typeface="Times New Roman"/>
              <a:ea typeface="Times New Roman"/>
              <a:cs typeface="Times New Roman"/>
              <a:sym typeface="Times New Roman"/>
            </a:endParaRPr>
          </a:p>
        </p:txBody>
      </p:sp>
      <p:sp>
        <p:nvSpPr>
          <p:cNvPr id="63" name="Google Shape;63;p14"/>
          <p:cNvSpPr/>
          <p:nvPr/>
        </p:nvSpPr>
        <p:spPr>
          <a:xfrm>
            <a:off x="4626580" y="405038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App</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4626580" y="141282"/>
            <a:ext cx="4101000" cy="6954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Maintenance view: Deployed host, available resources/services and topology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management, App repository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Host selection for app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Initiate App instantiation or instance termination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location migration</a:t>
            </a:r>
            <a:endParaRPr b="0" i="0" sz="800" u="none" cap="none" strike="noStrike">
              <a:solidFill>
                <a:srgbClr val="000000"/>
              </a:solidFill>
              <a:latin typeface="Times New Roman"/>
              <a:ea typeface="Times New Roman"/>
              <a:cs typeface="Times New Roman"/>
              <a:sym typeface="Times New Roman"/>
            </a:endParaRPr>
          </a:p>
        </p:txBody>
      </p:sp>
      <p:sp>
        <p:nvSpPr>
          <p:cNvPr id="65" name="Google Shape;65;p14"/>
          <p:cNvSpPr/>
          <p:nvPr/>
        </p:nvSpPr>
        <p:spPr>
          <a:xfrm>
            <a:off x="4626580" y="0"/>
            <a:ext cx="4101000" cy="14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Orchestrator</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6730751" y="1133838"/>
            <a:ext cx="2043300" cy="13215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lifecycle management, including status report to the MEO</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MEP NE management, including NE and service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Flow and DNS rule management, including rule setting receipe and distribution to each MEP</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Virtual resource status, fault report and performance statistics collection for each MEC host</a:t>
            </a:r>
            <a:endParaRPr b="0" i="0" sz="800" u="none" cap="none" strike="noStrike">
              <a:solidFill>
                <a:srgbClr val="000000"/>
              </a:solidFill>
              <a:latin typeface="Times New Roman"/>
              <a:ea typeface="Times New Roman"/>
              <a:cs typeface="Times New Roman"/>
              <a:sym typeface="Times New Roman"/>
            </a:endParaRPr>
          </a:p>
        </p:txBody>
      </p:sp>
      <p:sp>
        <p:nvSpPr>
          <p:cNvPr id="67" name="Google Shape;67;p14"/>
          <p:cNvSpPr/>
          <p:nvPr/>
        </p:nvSpPr>
        <p:spPr>
          <a:xfrm>
            <a:off x="6730751" y="895188"/>
            <a:ext cx="2043300" cy="238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MEC Platform Manager</a:t>
            </a:r>
            <a:endParaRPr b="0" i="0" sz="1300" u="none" cap="none" strike="noStrike">
              <a:solidFill>
                <a:srgbClr val="000000"/>
              </a:solidFill>
              <a:latin typeface="Arial"/>
              <a:ea typeface="Arial"/>
              <a:cs typeface="Arial"/>
              <a:sym typeface="Arial"/>
            </a:endParaRPr>
          </a:p>
        </p:txBody>
      </p:sp>
      <p:sp>
        <p:nvSpPr>
          <p:cNvPr id="68" name="Google Shape;68;p14"/>
          <p:cNvSpPr/>
          <p:nvPr/>
        </p:nvSpPr>
        <p:spPr>
          <a:xfrm>
            <a:off x="6730751" y="2694116"/>
            <a:ext cx="2043300" cy="2376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governance for apps(Release,discovery, subscription and consumption)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flow rule settings and sends them to the data plane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 DNS policies and uses them in DNS services (service/proxy)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Monitors app integration and O&amp;M status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Offer basic app services, including API GW capability exposure.</a:t>
            </a:r>
            <a:endParaRPr b="0" i="0" sz="800" u="none" cap="none" strike="noStrike">
              <a:solidFill>
                <a:srgbClr val="000000"/>
              </a:solidFill>
              <a:latin typeface="Times New Roman"/>
              <a:ea typeface="Times New Roman"/>
              <a:cs typeface="Times New Roman"/>
              <a:sym typeface="Times New Roman"/>
            </a:endParaRPr>
          </a:p>
        </p:txBody>
      </p:sp>
      <p:sp>
        <p:nvSpPr>
          <p:cNvPr id="69" name="Google Shape;69;p14"/>
          <p:cNvSpPr/>
          <p:nvPr/>
        </p:nvSpPr>
        <p:spPr>
          <a:xfrm>
            <a:off x="6730751" y="253437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Platform</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3222314" y="2827964"/>
            <a:ext cx="7182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 name="Google Shape;71;p14"/>
          <p:cNvCxnSpPr>
            <a:stCxn id="70" idx="2"/>
            <a:endCxn id="61" idx="0"/>
          </p:cNvCxnSpPr>
          <p:nvPr/>
        </p:nvCxnSpPr>
        <p:spPr>
          <a:xfrm rot="5400000">
            <a:off x="3026714" y="3495764"/>
            <a:ext cx="1026300" cy="83100"/>
          </a:xfrm>
          <a:prstGeom prst="bentConnector3">
            <a:avLst>
              <a:gd fmla="val 49998" name="adj1"/>
            </a:avLst>
          </a:prstGeom>
          <a:noFill/>
          <a:ln cap="flat" cmpd="sng" w="19050">
            <a:solidFill>
              <a:srgbClr val="0000FF"/>
            </a:solidFill>
            <a:prstDash val="solid"/>
            <a:round/>
            <a:headEnd len="sm" w="sm" type="none"/>
            <a:tailEnd len="sm" w="sm" type="none"/>
          </a:ln>
        </p:spPr>
      </p:cxnSp>
      <p:sp>
        <p:nvSpPr>
          <p:cNvPr id="72" name="Google Shape;72;p14"/>
          <p:cNvSpPr/>
          <p:nvPr/>
        </p:nvSpPr>
        <p:spPr>
          <a:xfrm>
            <a:off x="5571283" y="1437101"/>
            <a:ext cx="718200" cy="196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4"/>
          <p:cNvCxnSpPr>
            <a:stCxn id="64" idx="1"/>
            <a:endCxn id="72" idx="1"/>
          </p:cNvCxnSpPr>
          <p:nvPr/>
        </p:nvCxnSpPr>
        <p:spPr>
          <a:xfrm>
            <a:off x="4626580" y="488982"/>
            <a:ext cx="944700" cy="1046100"/>
          </a:xfrm>
          <a:prstGeom prst="bentConnector3">
            <a:avLst>
              <a:gd fmla="val -23765" name="adj1"/>
            </a:avLst>
          </a:prstGeom>
          <a:noFill/>
          <a:ln cap="flat" cmpd="sng" w="19050">
            <a:solidFill>
              <a:srgbClr val="00FF00"/>
            </a:solidFill>
            <a:prstDash val="solid"/>
            <a:round/>
            <a:headEnd len="sm" w="sm" type="none"/>
            <a:tailEnd len="sm" w="sm" type="none"/>
          </a:ln>
        </p:spPr>
      </p:cxnSp>
      <p:sp>
        <p:nvSpPr>
          <p:cNvPr id="74" name="Google Shape;74;p14"/>
          <p:cNvSpPr/>
          <p:nvPr/>
        </p:nvSpPr>
        <p:spPr>
          <a:xfrm>
            <a:off x="5238420" y="2098229"/>
            <a:ext cx="1169100" cy="621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14"/>
          <p:cNvCxnSpPr>
            <a:stCxn id="67" idx="1"/>
            <a:endCxn id="74" idx="3"/>
          </p:cNvCxnSpPr>
          <p:nvPr/>
        </p:nvCxnSpPr>
        <p:spPr>
          <a:xfrm flipH="1">
            <a:off x="6407651" y="1014588"/>
            <a:ext cx="323100" cy="1394400"/>
          </a:xfrm>
          <a:prstGeom prst="bentConnector3">
            <a:avLst>
              <a:gd fmla="val 49989" name="adj1"/>
            </a:avLst>
          </a:prstGeom>
          <a:noFill/>
          <a:ln cap="flat" cmpd="sng" w="19050">
            <a:solidFill>
              <a:srgbClr val="00FF00"/>
            </a:solidFill>
            <a:prstDash val="solid"/>
            <a:round/>
            <a:headEnd len="sm" w="sm" type="none"/>
            <a:tailEnd len="sm" w="sm" type="none"/>
          </a:ln>
        </p:spPr>
      </p:cxnSp>
      <p:sp>
        <p:nvSpPr>
          <p:cNvPr id="76" name="Google Shape;76;p14"/>
          <p:cNvSpPr/>
          <p:nvPr/>
        </p:nvSpPr>
        <p:spPr>
          <a:xfrm>
            <a:off x="4151671" y="1829198"/>
            <a:ext cx="771900" cy="1026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4"/>
          <p:cNvCxnSpPr>
            <a:stCxn id="76" idx="2"/>
            <a:endCxn id="68" idx="1"/>
          </p:cNvCxnSpPr>
          <p:nvPr/>
        </p:nvCxnSpPr>
        <p:spPr>
          <a:xfrm flipH="1" rot="-5400000">
            <a:off x="5120971" y="2272448"/>
            <a:ext cx="1026300" cy="2193000"/>
          </a:xfrm>
          <a:prstGeom prst="bentConnector2">
            <a:avLst/>
          </a:prstGeom>
          <a:noFill/>
          <a:ln cap="flat" cmpd="sng" w="19050">
            <a:solidFill>
              <a:srgbClr val="00FF00"/>
            </a:solidFill>
            <a:prstDash val="solid"/>
            <a:round/>
            <a:headEnd len="sm" w="sm" type="none"/>
            <a:tailEnd len="sm" w="sm" type="none"/>
          </a:ln>
        </p:spPr>
      </p:cxnSp>
      <p:sp>
        <p:nvSpPr>
          <p:cNvPr id="78" name="Google Shape;78;p14"/>
          <p:cNvSpPr/>
          <p:nvPr/>
        </p:nvSpPr>
        <p:spPr>
          <a:xfrm>
            <a:off x="3195725" y="2430972"/>
            <a:ext cx="885900" cy="3408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4"/>
          <p:cNvCxnSpPr>
            <a:stCxn id="78" idx="3"/>
            <a:endCxn id="63" idx="1"/>
          </p:cNvCxnSpPr>
          <p:nvPr/>
        </p:nvCxnSpPr>
        <p:spPr>
          <a:xfrm>
            <a:off x="4081625" y="2601372"/>
            <a:ext cx="545100" cy="1529100"/>
          </a:xfrm>
          <a:prstGeom prst="bentConnector3">
            <a:avLst>
              <a:gd fmla="val 50011" name="adj1"/>
            </a:avLst>
          </a:prstGeom>
          <a:noFill/>
          <a:ln cap="flat" cmpd="sng" w="19050">
            <a:solidFill>
              <a:srgbClr val="00FF00"/>
            </a:solidFill>
            <a:prstDash val="solid"/>
            <a:round/>
            <a:headEnd len="sm" w="sm" type="none"/>
            <a:tailEnd len="sm" w="sm" type="none"/>
          </a:ln>
        </p:spPr>
      </p:cxnSp>
      <p:sp>
        <p:nvSpPr>
          <p:cNvPr id="80" name="Google Shape;80;p14"/>
          <p:cNvSpPr/>
          <p:nvPr/>
        </p:nvSpPr>
        <p:spPr>
          <a:xfrm>
            <a:off x="151150" y="3936645"/>
            <a:ext cx="2193000" cy="12069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Allocating, managing and releasing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preparing the virtualization infrastructure to run a software image.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collecting and reporting performance and fault information about the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when supported, performing application relocation.</a:t>
            </a:r>
            <a:endParaRPr b="0" i="0" sz="800" u="none" cap="none" strike="noStrike">
              <a:solidFill>
                <a:srgbClr val="000000"/>
              </a:solidFill>
              <a:latin typeface="Times New Roman"/>
              <a:ea typeface="Times New Roman"/>
              <a:cs typeface="Times New Roman"/>
              <a:sym typeface="Times New Roman"/>
            </a:endParaRPr>
          </a:p>
        </p:txBody>
      </p:sp>
      <p:sp>
        <p:nvSpPr>
          <p:cNvPr id="81" name="Google Shape;81;p14"/>
          <p:cNvSpPr/>
          <p:nvPr/>
        </p:nvSpPr>
        <p:spPr>
          <a:xfrm>
            <a:off x="151150" y="3691925"/>
            <a:ext cx="2193000" cy="2448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VIM</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151150" y="318958"/>
            <a:ext cx="2193000" cy="13617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via the CFS portal and from device applications for instantiation or termination of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Granted requests are forwarded to the multi-access edge orchestrator for further processing.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from device applications for relocating applications between external clouds and the MEC system.</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83" name="Google Shape;83;p14"/>
          <p:cNvSpPr/>
          <p:nvPr/>
        </p:nvSpPr>
        <p:spPr>
          <a:xfrm>
            <a:off x="151150" y="42803"/>
            <a:ext cx="2193000" cy="2763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OSS</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289053" y="994823"/>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5289053" y="2887090"/>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4"/>
          <p:cNvCxnSpPr>
            <a:stCxn id="83" idx="3"/>
            <a:endCxn id="84" idx="1"/>
          </p:cNvCxnSpPr>
          <p:nvPr/>
        </p:nvCxnSpPr>
        <p:spPr>
          <a:xfrm>
            <a:off x="2344150" y="180953"/>
            <a:ext cx="2944800" cy="912000"/>
          </a:xfrm>
          <a:prstGeom prst="bentConnector3">
            <a:avLst>
              <a:gd fmla="val 50002" name="adj1"/>
            </a:avLst>
          </a:prstGeom>
          <a:noFill/>
          <a:ln cap="flat" cmpd="sng" w="19050">
            <a:solidFill>
              <a:srgbClr val="0000FF"/>
            </a:solidFill>
            <a:prstDash val="solid"/>
            <a:round/>
            <a:headEnd len="sm" w="sm" type="none"/>
            <a:tailEnd len="sm" w="sm" type="none"/>
          </a:ln>
        </p:spPr>
      </p:cxnSp>
      <p:cxnSp>
        <p:nvCxnSpPr>
          <p:cNvPr id="87" name="Google Shape;87;p14"/>
          <p:cNvCxnSpPr>
            <a:stCxn id="81" idx="3"/>
            <a:endCxn id="85" idx="2"/>
          </p:cNvCxnSpPr>
          <p:nvPr/>
        </p:nvCxnSpPr>
        <p:spPr>
          <a:xfrm flipH="1" rot="10800000">
            <a:off x="2344150" y="3083225"/>
            <a:ext cx="3425100" cy="731100"/>
          </a:xfrm>
          <a:prstGeom prst="bentConnector2">
            <a:avLst/>
          </a:prstGeom>
          <a:noFill/>
          <a:ln cap="flat" cmpd="sng" w="19050">
            <a:solidFill>
              <a:srgbClr val="0000FF"/>
            </a:solidFill>
            <a:prstDash val="solid"/>
            <a:round/>
            <a:headEnd len="sm" w="sm" type="none"/>
            <a:tailEnd len="sm" w="sm" type="none"/>
          </a:ln>
        </p:spPr>
      </p:cxnSp>
      <p:sp>
        <p:nvSpPr>
          <p:cNvPr id="88" name="Google Shape;88;p14"/>
          <p:cNvSpPr/>
          <p:nvPr/>
        </p:nvSpPr>
        <p:spPr>
          <a:xfrm>
            <a:off x="151150" y="1994128"/>
            <a:ext cx="2193000" cy="1638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allows device applications to request on-boarding, instantiation, termination of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relocation of user applications in and out of the MEC system.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Informs the device applications about the state of the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Authorizes requests from device applications in the device and interacts with the OSS and the multi-access edge orchestrator for further processing of these requests.</a:t>
            </a:r>
            <a:endParaRPr b="0" i="0" sz="800" u="none" cap="none" strike="noStrike">
              <a:solidFill>
                <a:srgbClr val="000000"/>
              </a:solidFill>
              <a:latin typeface="Times New Roman"/>
              <a:ea typeface="Times New Roman"/>
              <a:cs typeface="Times New Roman"/>
              <a:sym typeface="Times New Roman"/>
            </a:endParaRPr>
          </a:p>
        </p:txBody>
      </p:sp>
      <p:sp>
        <p:nvSpPr>
          <p:cNvPr id="89" name="Google Shape;89;p14"/>
          <p:cNvSpPr/>
          <p:nvPr/>
        </p:nvSpPr>
        <p:spPr>
          <a:xfrm>
            <a:off x="151150" y="1752023"/>
            <a:ext cx="2193000" cy="2424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APP LCM Proxy</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4450237" y="1092791"/>
            <a:ext cx="382200" cy="388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4"/>
          <p:cNvCxnSpPr>
            <a:stCxn id="89" idx="3"/>
          </p:cNvCxnSpPr>
          <p:nvPr/>
        </p:nvCxnSpPr>
        <p:spPr>
          <a:xfrm flipH="1" rot="10800000">
            <a:off x="2344150" y="1354223"/>
            <a:ext cx="2088900" cy="519000"/>
          </a:xfrm>
          <a:prstGeom prst="bentConnector3">
            <a:avLst>
              <a:gd fmla="val 50000" name="adj1"/>
            </a:avLst>
          </a:prstGeom>
          <a:noFill/>
          <a:ln cap="flat" cmpd="sng" w="19050">
            <a:solidFill>
              <a:srgbClr val="0000F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b="0" l="0" r="0" t="0"/>
          <a:stretch/>
        </p:blipFill>
        <p:spPr>
          <a:xfrm>
            <a:off x="2783856" y="754803"/>
            <a:ext cx="3903290" cy="2790844"/>
          </a:xfrm>
          <a:prstGeom prst="rect">
            <a:avLst/>
          </a:prstGeom>
          <a:noFill/>
          <a:ln>
            <a:noFill/>
          </a:ln>
        </p:spPr>
      </p:pic>
      <p:sp>
        <p:nvSpPr>
          <p:cNvPr id="97" name="Google Shape;97;p15"/>
          <p:cNvSpPr/>
          <p:nvPr/>
        </p:nvSpPr>
        <p:spPr>
          <a:xfrm>
            <a:off x="59800" y="821567"/>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On boarding</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Search, delete, enable, disable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Termination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change</a:t>
            </a:r>
            <a:endParaRPr b="0" i="0" sz="800" u="none" cap="none" strike="noStrike">
              <a:solidFill>
                <a:srgbClr val="000000"/>
              </a:solidFill>
              <a:latin typeface="Times New Roman"/>
              <a:ea typeface="Times New Roman"/>
              <a:cs typeface="Times New Roman"/>
              <a:sym typeface="Times New Roman"/>
            </a:endParaRPr>
          </a:p>
        </p:txBody>
      </p:sp>
      <p:sp>
        <p:nvSpPr>
          <p:cNvPr id="98" name="Google Shape;98;p15"/>
          <p:cNvSpPr/>
          <p:nvPr/>
        </p:nvSpPr>
        <p:spPr>
          <a:xfrm>
            <a:off x="59800" y="650531"/>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Mm1 Reference Point</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59800" y="1995599"/>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Mgmt data model definition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data retrieval from MEPM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change notice to the OSS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distribution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DNS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Fault management.</a:t>
            </a:r>
            <a:endParaRPr b="0" i="0" sz="800" u="none" cap="none" strike="noStrike">
              <a:solidFill>
                <a:srgbClr val="000000"/>
              </a:solidFill>
              <a:latin typeface="Times New Roman"/>
              <a:ea typeface="Times New Roman"/>
              <a:cs typeface="Times New Roman"/>
              <a:sym typeface="Times New Roman"/>
            </a:endParaRPr>
          </a:p>
        </p:txBody>
      </p:sp>
      <p:sp>
        <p:nvSpPr>
          <p:cNvPr id="100" name="Google Shape;100;p15"/>
          <p:cNvSpPr/>
          <p:nvPr/>
        </p:nvSpPr>
        <p:spPr>
          <a:xfrm>
            <a:off x="59800" y="1824563"/>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Mm2 Reference Point</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59800" y="3182750"/>
            <a:ext cx="2587800" cy="15486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data requesting</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change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on-boarding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retrieval</a:t>
            </a:r>
            <a:endParaRPr b="0" i="0" sz="800" u="none" cap="none" strike="noStrike">
              <a:solidFill>
                <a:srgbClr val="000000"/>
              </a:solidFill>
              <a:latin typeface="Times New Roman"/>
              <a:ea typeface="Times New Roman"/>
              <a:cs typeface="Times New Roman"/>
              <a:sym typeface="Times New Roman"/>
            </a:endParaRPr>
          </a:p>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 and termination</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status change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request</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Times New Roman"/>
                <a:ea typeface="Times New Roman"/>
                <a:cs typeface="Times New Roman"/>
                <a:sym typeface="Times New Roman"/>
              </a:rPr>
              <a: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lifecycle change notice</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2" name="Google Shape;102;p15"/>
          <p:cNvSpPr/>
          <p:nvPr/>
        </p:nvSpPr>
        <p:spPr>
          <a:xfrm>
            <a:off x="59800" y="2998000"/>
            <a:ext cx="2587800" cy="184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Mm3 Reference Point</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7141735" y="3563139"/>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Handle device applications requests for running applications in the MEC system.</a:t>
            </a:r>
            <a:endParaRPr b="0" i="0" sz="800" u="none" cap="none" strike="noStrike">
              <a:solidFill>
                <a:srgbClr val="000000"/>
              </a:solidFill>
              <a:latin typeface="Times New Roman"/>
              <a:ea typeface="Times New Roman"/>
              <a:cs typeface="Times New Roman"/>
              <a:sym typeface="Times New Roman"/>
            </a:endParaRPr>
          </a:p>
        </p:txBody>
      </p:sp>
      <p:sp>
        <p:nvSpPr>
          <p:cNvPr id="104" name="Google Shape;104;p15"/>
          <p:cNvSpPr/>
          <p:nvPr/>
        </p:nvSpPr>
        <p:spPr>
          <a:xfrm>
            <a:off x="7141735" y="3420809"/>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Mm8 Reference Point</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7147821" y="4418875"/>
            <a:ext cx="1925100" cy="6711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MEC applications requested by device application.</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6" name="Google Shape;106;p15"/>
          <p:cNvSpPr/>
          <p:nvPr/>
        </p:nvSpPr>
        <p:spPr>
          <a:xfrm>
            <a:off x="7147822" y="4273250"/>
            <a:ext cx="1925100" cy="145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Mm9 Reference Point</a:t>
            </a:r>
            <a:endParaRPr b="0" i="0" sz="1200" u="none" cap="none" strike="noStrike">
              <a:solidFill>
                <a:srgbClr val="000000"/>
              </a:solidFill>
              <a:latin typeface="Arial"/>
              <a:ea typeface="Arial"/>
              <a:cs typeface="Arial"/>
              <a:sym typeface="Arial"/>
            </a:endParaRPr>
          </a:p>
        </p:txBody>
      </p:sp>
      <p:sp>
        <p:nvSpPr>
          <p:cNvPr id="107" name="Google Shape;107;p15"/>
          <p:cNvSpPr/>
          <p:nvPr/>
        </p:nvSpPr>
        <p:spPr>
          <a:xfrm>
            <a:off x="7137624" y="2716742"/>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the virtualization infrastructure inside MEC host.</a:t>
            </a:r>
            <a:endParaRPr b="0" i="0" sz="800" u="none" cap="none" strike="noStrike">
              <a:solidFill>
                <a:srgbClr val="000000"/>
              </a:solidFill>
              <a:latin typeface="Times New Roman"/>
              <a:ea typeface="Times New Roman"/>
              <a:cs typeface="Times New Roman"/>
              <a:sym typeface="Times New Roman"/>
            </a:endParaRPr>
          </a:p>
        </p:txBody>
      </p:sp>
      <p:sp>
        <p:nvSpPr>
          <p:cNvPr id="108" name="Google Shape;108;p15"/>
          <p:cNvSpPr/>
          <p:nvPr/>
        </p:nvSpPr>
        <p:spPr>
          <a:xfrm>
            <a:off x="7137624" y="2574413"/>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Mm7 Reference Point</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7137625" y="1934799"/>
            <a:ext cx="1925100" cy="5715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 to realize the application lifecycle management.</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10" name="Google Shape;110;p15"/>
          <p:cNvSpPr/>
          <p:nvPr/>
        </p:nvSpPr>
        <p:spPr>
          <a:xfrm>
            <a:off x="7128074" y="1792475"/>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Mm6 Reference Point</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7137625" y="988291"/>
            <a:ext cx="1925100" cy="7281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 platform configuration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Configuration of the application rules and requirements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Performs application lifecycle support procedures</a:t>
            </a:r>
            <a:endParaRPr b="0" i="0" sz="800" u="none" cap="none" strike="noStrike">
              <a:solidFill>
                <a:srgbClr val="000000"/>
              </a:solidFill>
              <a:latin typeface="Times New Roman"/>
              <a:ea typeface="Times New Roman"/>
              <a:cs typeface="Times New Roman"/>
              <a:sym typeface="Times New Roman"/>
            </a:endParaRPr>
          </a:p>
        </p:txBody>
      </p:sp>
      <p:sp>
        <p:nvSpPr>
          <p:cNvPr id="112" name="Google Shape;112;p15"/>
          <p:cNvSpPr/>
          <p:nvPr/>
        </p:nvSpPr>
        <p:spPr>
          <a:xfrm>
            <a:off x="7139987" y="846202"/>
            <a:ext cx="1925100" cy="1581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Mm5 Reference Point</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7122723" y="142330"/>
            <a:ext cx="1925100" cy="6558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resources of the MEC host, including keeping track of available resource capacity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application images.</a:t>
            </a:r>
            <a:endParaRPr b="0" i="0" sz="800" u="none" cap="none" strike="noStrike">
              <a:solidFill>
                <a:srgbClr val="000000"/>
              </a:solidFill>
              <a:latin typeface="Times New Roman"/>
              <a:ea typeface="Times New Roman"/>
              <a:cs typeface="Times New Roman"/>
              <a:sym typeface="Times New Roman"/>
            </a:endParaRPr>
          </a:p>
        </p:txBody>
      </p:sp>
      <p:sp>
        <p:nvSpPr>
          <p:cNvPr id="114" name="Google Shape;114;p15"/>
          <p:cNvSpPr/>
          <p:nvPr/>
        </p:nvSpPr>
        <p:spPr>
          <a:xfrm>
            <a:off x="7122723" y="0"/>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Mm4 Reference Point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3001275" y="3456586"/>
            <a:ext cx="38568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There are three groups of reference points defined between the system entities:</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regarding the MEC platform functionality (Mp);</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management reference points (Mm); and</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connecting to external entities (Mx).</a:t>
            </a:r>
            <a:endParaRPr b="0" i="0" sz="800" u="none" cap="none" strike="noStrike">
              <a:solidFill>
                <a:srgbClr val="1155CC"/>
              </a:solidFill>
              <a:latin typeface="Arial"/>
              <a:ea typeface="Arial"/>
              <a:cs typeface="Arial"/>
              <a:sym typeface="Arial"/>
            </a:endParaRPr>
          </a:p>
        </p:txBody>
      </p:sp>
      <p:sp>
        <p:nvSpPr>
          <p:cNvPr id="116" name="Google Shape;116;p15"/>
          <p:cNvSpPr/>
          <p:nvPr/>
        </p:nvSpPr>
        <p:spPr>
          <a:xfrm>
            <a:off x="2987350" y="4257700"/>
            <a:ext cx="1629000" cy="3078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a:t>
            </a:r>
            <a:r>
              <a:rPr lang="en" sz="1000"/>
              <a:t>Available</a:t>
            </a:r>
            <a:endParaRPr sz="1000"/>
          </a:p>
        </p:txBody>
      </p:sp>
      <p:sp>
        <p:nvSpPr>
          <p:cNvPr id="117" name="Google Shape;117;p15"/>
          <p:cNvSpPr/>
          <p:nvPr/>
        </p:nvSpPr>
        <p:spPr>
          <a:xfrm>
            <a:off x="4803700" y="4257700"/>
            <a:ext cx="1629000" cy="307800"/>
          </a:xfrm>
          <a:prstGeom prst="rect">
            <a:avLst/>
          </a:prstGeom>
          <a:solidFill>
            <a:srgbClr val="D9EAD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VIM Specific API</a:t>
            </a:r>
            <a:endParaRPr sz="1000"/>
          </a:p>
        </p:txBody>
      </p:sp>
      <p:sp>
        <p:nvSpPr>
          <p:cNvPr id="118" name="Google Shape;118;p15"/>
          <p:cNvSpPr/>
          <p:nvPr/>
        </p:nvSpPr>
        <p:spPr>
          <a:xfrm>
            <a:off x="2987350" y="4655100"/>
            <a:ext cx="1629000" cy="4122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Not Available</a:t>
            </a:r>
            <a:endParaRPr sz="1000"/>
          </a:p>
        </p:txBody>
      </p:sp>
      <p:sp>
        <p:nvSpPr>
          <p:cNvPr id="119" name="Google Shape;119;p15"/>
          <p:cNvSpPr/>
          <p:nvPr/>
        </p:nvSpPr>
        <p:spPr>
          <a:xfrm>
            <a:off x="4803700" y="4655100"/>
            <a:ext cx="1629000" cy="4122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Out of Scope/</a:t>
            </a:r>
            <a:endParaRPr sz="1000"/>
          </a:p>
          <a:p>
            <a:pPr indent="0" lvl="0" marL="0" marR="0" rtl="0" algn="ctr">
              <a:lnSpc>
                <a:spcPct val="100000"/>
              </a:lnSpc>
              <a:spcBef>
                <a:spcPts val="0"/>
              </a:spcBef>
              <a:spcAft>
                <a:spcPts val="0"/>
              </a:spcAft>
              <a:buNone/>
            </a:pPr>
            <a:r>
              <a:rPr lang="en" sz="1000"/>
              <a:t>Future Study</a:t>
            </a:r>
            <a:endParaRPr sz="1000"/>
          </a:p>
        </p:txBody>
      </p:sp>
      <p:sp>
        <p:nvSpPr>
          <p:cNvPr id="120" name="Google Shape;120;p15"/>
          <p:cNvSpPr txBox="1"/>
          <p:nvPr/>
        </p:nvSpPr>
        <p:spPr>
          <a:xfrm>
            <a:off x="278775" y="83625"/>
            <a:ext cx="5087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ETSI MEC API summary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Architecture Alignment with ETSI MEC (Management Part)</a:t>
            </a:r>
            <a:endParaRPr b="1"/>
          </a:p>
        </p:txBody>
      </p:sp>
      <p:sp>
        <p:nvSpPr>
          <p:cNvPr id="126" name="Google Shape;126;p16"/>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4989675" y="49796"/>
            <a:ext cx="4081193" cy="4331407"/>
            <a:chOff x="0" y="1345500"/>
            <a:chExt cx="3694725" cy="2530175"/>
          </a:xfrm>
        </p:grpSpPr>
        <p:pic>
          <p:nvPicPr>
            <p:cNvPr id="128" name="Google Shape;128;p16"/>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29" name="Google Shape;129;p16"/>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31" name="Google Shape;131;p16"/>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32" name="Google Shape;132;p16"/>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33" name="Google Shape;133;p16"/>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34" name="Google Shape;134;p16"/>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35" name="Google Shape;135;p16"/>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36" name="Google Shape;136;p16"/>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38" name="Google Shape;138;p16"/>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39" name="Google Shape;139;p16"/>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40" name="Google Shape;140;p16"/>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41" name="Google Shape;141;p16"/>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42" name="Google Shape;142;p16"/>
          <p:cNvSpPr/>
          <p:nvPr/>
        </p:nvSpPr>
        <p:spPr>
          <a:xfrm>
            <a:off x="4805473" y="4636102"/>
            <a:ext cx="38403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43" name="Google Shape;143;p16"/>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626273" y="2946397"/>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46" name="Google Shape;146;p16"/>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6"/>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48" name="Google Shape;148;p16"/>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49" name="Google Shape;149;p16"/>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50" name="Google Shape;150;p16"/>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51" name="Google Shape;151;p16"/>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152" name="Google Shape;152;p16"/>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153" name="Google Shape;153;p16"/>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154" name="Google Shape;154;p16"/>
          <p:cNvCxnSpPr>
            <a:endCxn id="148"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6"/>
          <p:cNvCxnSpPr/>
          <p:nvPr/>
        </p:nvCxnSpPr>
        <p:spPr>
          <a:xfrm>
            <a:off x="10495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a:stCxn id="148"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6"/>
          <p:cNvCxnSpPr>
            <a:stCxn id="151" idx="2"/>
            <a:endCxn id="153"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16"/>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159" name="Google Shape;159;p16"/>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160" name="Google Shape;160;p16"/>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161" name="Google Shape;161;p16"/>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162" name="Google Shape;162;p16"/>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163" name="Google Shape;163;p16"/>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164" name="Google Shape;164;p16"/>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165" name="Google Shape;165;p16"/>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a:t>
            </a:r>
            <a:r>
              <a:rPr lang="en" sz="1050"/>
              <a:t> plugin</a:t>
            </a:r>
            <a:endParaRPr b="0" sz="1050" strike="noStrike">
              <a:latin typeface="Arial"/>
              <a:ea typeface="Arial"/>
              <a:cs typeface="Arial"/>
              <a:sym typeface="Arial"/>
            </a:endParaRPr>
          </a:p>
        </p:txBody>
      </p:sp>
      <p:cxnSp>
        <p:nvCxnSpPr>
          <p:cNvPr id="166" name="Google Shape;166;p16"/>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7" name="Google Shape;167;p16"/>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8" name="Google Shape;168;p16"/>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Summary (Management Part)</a:t>
            </a:r>
            <a:endParaRPr b="1"/>
          </a:p>
        </p:txBody>
      </p:sp>
      <p:sp>
        <p:nvSpPr>
          <p:cNvPr id="174" name="Google Shape;174;p17"/>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7"/>
          <p:cNvGrpSpPr/>
          <p:nvPr/>
        </p:nvGrpSpPr>
        <p:grpSpPr>
          <a:xfrm>
            <a:off x="-4989675" y="49796"/>
            <a:ext cx="4081193" cy="4331407"/>
            <a:chOff x="0" y="1345500"/>
            <a:chExt cx="3694725" cy="2530175"/>
          </a:xfrm>
        </p:grpSpPr>
        <p:pic>
          <p:nvPicPr>
            <p:cNvPr id="176" name="Google Shape;176;p17"/>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77" name="Google Shape;177;p17"/>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7"/>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79" name="Google Shape;179;p17"/>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80" name="Google Shape;180;p17"/>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81" name="Google Shape;181;p17"/>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82" name="Google Shape;182;p17"/>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83" name="Google Shape;183;p17"/>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84" name="Google Shape;184;p17"/>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86" name="Google Shape;186;p17"/>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87" name="Google Shape;187;p17"/>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88" name="Google Shape;188;p17"/>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89" name="Google Shape;189;p17"/>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90" name="Google Shape;190;p17"/>
          <p:cNvSpPr/>
          <p:nvPr/>
        </p:nvSpPr>
        <p:spPr>
          <a:xfrm>
            <a:off x="4805475" y="4636100"/>
            <a:ext cx="42666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91" name="Google Shape;191;p17"/>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93" name="Google Shape;193;p17"/>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17"/>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95" name="Google Shape;195;p17"/>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96" name="Google Shape;196;p17"/>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97" name="Google Shape;197;p17"/>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98" name="Google Shape;198;p17"/>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199" name="Google Shape;199;p17"/>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200" name="Google Shape;200;p17"/>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201" name="Google Shape;201;p17"/>
          <p:cNvCxnSpPr>
            <a:endCxn id="195"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7"/>
          <p:cNvCxnSpPr/>
          <p:nvPr/>
        </p:nvCxnSpPr>
        <p:spPr>
          <a:xfrm>
            <a:off x="11257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7"/>
          <p:cNvCxnSpPr>
            <a:stCxn id="195"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7"/>
          <p:cNvCxnSpPr>
            <a:stCxn id="198" idx="2"/>
            <a:endCxn id="200"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17"/>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206" name="Google Shape;206;p17"/>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207" name="Google Shape;207;p17"/>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208" name="Google Shape;208;p17"/>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209" name="Google Shape;209;p17"/>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210" name="Google Shape;210;p17"/>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211" name="Google Shape;211;p17"/>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212" name="Google Shape;212;p17"/>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 plugin</a:t>
            </a:r>
            <a:endParaRPr b="0" sz="1050" strike="noStrike">
              <a:latin typeface="Arial"/>
              <a:ea typeface="Arial"/>
              <a:cs typeface="Arial"/>
              <a:sym typeface="Arial"/>
            </a:endParaRPr>
          </a:p>
        </p:txBody>
      </p:sp>
      <p:cxnSp>
        <p:nvCxnSpPr>
          <p:cNvPr id="213" name="Google Shape;213;p17"/>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4" name="Google Shape;214;p17"/>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5" name="Google Shape;215;p17"/>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
        <p:nvSpPr>
          <p:cNvPr id="216" name="Google Shape;216;p17"/>
          <p:cNvSpPr/>
          <p:nvPr/>
        </p:nvSpPr>
        <p:spPr>
          <a:xfrm>
            <a:off x="7256925"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7" name="Google Shape;217;p17"/>
          <p:cNvSpPr/>
          <p:nvPr/>
        </p:nvSpPr>
        <p:spPr>
          <a:xfrm>
            <a:off x="5925550"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txBox="1"/>
          <p:nvPr/>
        </p:nvSpPr>
        <p:spPr>
          <a:xfrm>
            <a:off x="4919395" y="59475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19" name="Google Shape;219;p17"/>
          <p:cNvSpPr txBox="1"/>
          <p:nvPr/>
        </p:nvSpPr>
        <p:spPr>
          <a:xfrm>
            <a:off x="7383751" y="547428"/>
            <a:ext cx="16884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Package Management</a:t>
            </a:r>
            <a:endParaRPr sz="900">
              <a:solidFill>
                <a:schemeClr val="dk1"/>
              </a:solidFill>
            </a:endParaRPr>
          </a:p>
        </p:txBody>
      </p:sp>
      <p:sp>
        <p:nvSpPr>
          <p:cNvPr id="220" name="Google Shape;220;p17"/>
          <p:cNvSpPr/>
          <p:nvPr/>
        </p:nvSpPr>
        <p:spPr>
          <a:xfrm>
            <a:off x="5593000" y="2992875"/>
            <a:ext cx="160200" cy="3849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nvSpPr>
        <p:spPr>
          <a:xfrm>
            <a:off x="4586832" y="305950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22" name="Google Shape;222;p17"/>
          <p:cNvSpPr txBox="1"/>
          <p:nvPr/>
        </p:nvSpPr>
        <p:spPr>
          <a:xfrm>
            <a:off x="2610957" y="984347"/>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chemeClr val="dk1"/>
                </a:solidFill>
              </a:rPr>
              <a:t>Application PkgM</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p:txBody>
      </p:sp>
      <p:sp>
        <p:nvSpPr>
          <p:cNvPr id="223" name="Google Shape;223;p17"/>
          <p:cNvSpPr txBox="1"/>
          <p:nvPr/>
        </p:nvSpPr>
        <p:spPr>
          <a:xfrm>
            <a:off x="2602333" y="2576588"/>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rgbClr val="FF0000"/>
                </a:solidFill>
              </a:rPr>
              <a:t>Application PkgM</a:t>
            </a:r>
            <a:endParaRPr b="1" sz="900">
              <a:solidFill>
                <a:srgbClr val="FF0000"/>
              </a:solidFill>
            </a:endParaRPr>
          </a:p>
          <a:p>
            <a:pPr indent="0" lvl="0" marL="0" rtl="0" algn="l">
              <a:spcBef>
                <a:spcPts val="0"/>
              </a:spcBef>
              <a:spcAft>
                <a:spcPts val="0"/>
              </a:spcAft>
              <a:buNone/>
            </a:pPr>
            <a:r>
              <a:rPr b="1" lang="en" sz="900">
                <a:solidFill>
                  <a:srgbClr val="FF0000"/>
                </a:solidFill>
              </a:rPr>
              <a:t>Application Lccn</a:t>
            </a:r>
            <a:endParaRPr b="1" sz="900">
              <a:solidFill>
                <a:srgbClr val="FF0000"/>
              </a:solidFill>
            </a:endParaRPr>
          </a:p>
          <a:p>
            <a:pPr indent="0" lvl="0" marL="0" rtl="0" algn="l">
              <a:spcBef>
                <a:spcPts val="0"/>
              </a:spcBef>
              <a:spcAft>
                <a:spcPts val="0"/>
              </a:spcAft>
              <a:buNone/>
            </a:pPr>
            <a:r>
              <a:t/>
            </a:r>
            <a:endParaRPr b="1" sz="900">
              <a:solidFill>
                <a:schemeClr val="dk1"/>
              </a:solidFill>
            </a:endParaRPr>
          </a:p>
        </p:txBody>
      </p:sp>
      <p:sp>
        <p:nvSpPr>
          <p:cNvPr id="224" name="Google Shape;224;p17"/>
          <p:cNvSpPr txBox="1"/>
          <p:nvPr/>
        </p:nvSpPr>
        <p:spPr>
          <a:xfrm>
            <a:off x="-271550" y="1708600"/>
            <a:ext cx="1450800" cy="46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t>MM3</a:t>
            </a:r>
            <a:endParaRPr b="1" sz="900"/>
          </a:p>
          <a:p>
            <a:pPr indent="0" lvl="0" marL="0" rtl="0" algn="r">
              <a:spcBef>
                <a:spcPts val="0"/>
              </a:spcBef>
              <a:spcAft>
                <a:spcPts val="0"/>
              </a:spcAft>
              <a:buNone/>
            </a:pPr>
            <a:r>
              <a:rPr b="1" lang="en" sz="900">
                <a:solidFill>
                  <a:srgbClr val="FF0000"/>
                </a:solidFill>
              </a:rPr>
              <a:t>Configuration Mgmt</a:t>
            </a:r>
            <a:endParaRPr b="1" sz="900">
              <a:solidFill>
                <a:srgbClr val="FF0000"/>
              </a:solidFill>
            </a:endParaRPr>
          </a:p>
          <a:p>
            <a:pPr indent="0" lvl="0" marL="0" rtl="0" algn="r">
              <a:spcBef>
                <a:spcPts val="0"/>
              </a:spcBef>
              <a:spcAft>
                <a:spcPts val="0"/>
              </a:spcAft>
              <a:buNone/>
            </a:pPr>
            <a:r>
              <a:rPr b="1" lang="en" sz="900">
                <a:solidFill>
                  <a:srgbClr val="FF0000"/>
                </a:solidFill>
              </a:rPr>
              <a:t>Fault Mgmt</a:t>
            </a:r>
            <a:endParaRPr b="1" sz="900">
              <a:solidFill>
                <a:srgbClr val="FF0000"/>
              </a:solidFill>
            </a:endParaRPr>
          </a:p>
        </p:txBody>
      </p:sp>
      <p:cxnSp>
        <p:nvCxnSpPr>
          <p:cNvPr id="225" name="Google Shape;225;p17"/>
          <p:cNvCxnSpPr>
            <a:stCxn id="195" idx="3"/>
            <a:endCxn id="200" idx="3"/>
          </p:cNvCxnSpPr>
          <p:nvPr/>
        </p:nvCxnSpPr>
        <p:spPr>
          <a:xfrm>
            <a:off x="3794000" y="1988175"/>
            <a:ext cx="600" cy="28083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226" name="Google Shape;226;p17"/>
          <p:cNvSpPr txBox="1"/>
          <p:nvPr/>
        </p:nvSpPr>
        <p:spPr>
          <a:xfrm>
            <a:off x="7179232" y="4280682"/>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27" name="Google Shape;227;p17"/>
          <p:cNvSpPr txBox="1"/>
          <p:nvPr/>
        </p:nvSpPr>
        <p:spPr>
          <a:xfrm>
            <a:off x="535747" y="4178818"/>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MM6</a:t>
            </a:r>
            <a:endParaRPr b="1" sz="900">
              <a:solidFill>
                <a:schemeClr val="dk1"/>
              </a:solidFill>
            </a:endParaRPr>
          </a:p>
          <a:p>
            <a:pPr indent="0" lvl="0" marL="0" rtl="0" algn="r">
              <a:spcBef>
                <a:spcPts val="0"/>
              </a:spcBef>
              <a:spcAft>
                <a:spcPts val="0"/>
              </a:spcAft>
              <a:buNone/>
            </a:pPr>
            <a:r>
              <a:rPr b="1" lang="en" sz="900">
                <a:solidFill>
                  <a:schemeClr val="dk1"/>
                </a:solidFill>
              </a:rPr>
              <a:t>Virtualized</a:t>
            </a:r>
            <a:r>
              <a:rPr b="1" lang="en" sz="900">
                <a:solidFill>
                  <a:schemeClr val="dk1"/>
                </a:solidFill>
              </a:rPr>
              <a:t> Resource Mgmt</a:t>
            </a:r>
            <a:endParaRPr b="1" sz="900">
              <a:solidFill>
                <a:schemeClr val="dk1"/>
              </a:solidFill>
            </a:endParaRPr>
          </a:p>
        </p:txBody>
      </p:sp>
      <p:sp>
        <p:nvSpPr>
          <p:cNvPr id="228" name="Google Shape;228;p17"/>
          <p:cNvSpPr txBox="1"/>
          <p:nvPr/>
        </p:nvSpPr>
        <p:spPr>
          <a:xfrm>
            <a:off x="4945307" y="4353875"/>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Virtualized Resource Mgmt</a:t>
            </a:r>
            <a:endParaRPr b="1" sz="900">
              <a:solidFill>
                <a:schemeClr val="dk1"/>
              </a:solidFill>
            </a:endParaRPr>
          </a:p>
        </p:txBody>
      </p:sp>
      <p:sp>
        <p:nvSpPr>
          <p:cNvPr id="229" name="Google Shape;229;p17"/>
          <p:cNvSpPr/>
          <p:nvPr/>
        </p:nvSpPr>
        <p:spPr>
          <a:xfrm>
            <a:off x="8883025" y="2975625"/>
            <a:ext cx="160200" cy="1660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nvSpPr>
        <p:spPr>
          <a:xfrm>
            <a:off x="2356812" y="4133544"/>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31" name="Google Shape;231;p17"/>
          <p:cNvSpPr txBox="1"/>
          <p:nvPr/>
        </p:nvSpPr>
        <p:spPr>
          <a:xfrm>
            <a:off x="2022452" y="27277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MM2</a:t>
            </a:r>
            <a:endParaRPr sz="1000"/>
          </a:p>
        </p:txBody>
      </p:sp>
      <p:sp>
        <p:nvSpPr>
          <p:cNvPr id="232" name="Google Shape;232;p17"/>
          <p:cNvSpPr txBox="1"/>
          <p:nvPr/>
        </p:nvSpPr>
        <p:spPr>
          <a:xfrm>
            <a:off x="2022452" y="10513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MM1</a:t>
            </a:r>
            <a:endParaRPr sz="1000"/>
          </a:p>
        </p:txBody>
      </p:sp>
      <p:sp>
        <p:nvSpPr>
          <p:cNvPr id="233" name="Google Shape;233;p17"/>
          <p:cNvSpPr txBox="1"/>
          <p:nvPr/>
        </p:nvSpPr>
        <p:spPr>
          <a:xfrm>
            <a:off x="3602602" y="2865038"/>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MM4</a:t>
            </a:r>
            <a:endParaRPr sz="1000"/>
          </a:p>
        </p:txBody>
      </p:sp>
      <p:sp>
        <p:nvSpPr>
          <p:cNvPr id="234" name="Google Shape;234;p17"/>
          <p:cNvSpPr txBox="1"/>
          <p:nvPr/>
        </p:nvSpPr>
        <p:spPr>
          <a:xfrm>
            <a:off x="-244500" y="3294575"/>
            <a:ext cx="993300" cy="91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800">
                <a:solidFill>
                  <a:schemeClr val="dk1"/>
                </a:solidFill>
              </a:rPr>
              <a:t>MM5</a:t>
            </a:r>
            <a:endParaRPr b="1" sz="800">
              <a:solidFill>
                <a:schemeClr val="dk1"/>
              </a:solidFill>
            </a:endParaRPr>
          </a:p>
          <a:p>
            <a:pPr indent="0" lvl="0" marL="0" rtl="0" algn="r">
              <a:spcBef>
                <a:spcPts val="0"/>
              </a:spcBef>
              <a:spcAft>
                <a:spcPts val="0"/>
              </a:spcAft>
              <a:buNone/>
            </a:pPr>
            <a:r>
              <a:rPr b="1" lang="en" sz="800">
                <a:solidFill>
                  <a:schemeClr val="dk1"/>
                </a:solidFill>
              </a:rPr>
              <a:t>Config Mgmt</a:t>
            </a:r>
            <a:endParaRPr b="1" sz="800">
              <a:solidFill>
                <a:schemeClr val="dk1"/>
              </a:solidFill>
            </a:endParaRPr>
          </a:p>
          <a:p>
            <a:pPr indent="0" lvl="0" marL="0" rtl="0" algn="r">
              <a:spcBef>
                <a:spcPts val="0"/>
              </a:spcBef>
              <a:spcAft>
                <a:spcPts val="0"/>
              </a:spcAft>
              <a:buNone/>
            </a:pPr>
            <a:r>
              <a:rPr b="1" lang="en" sz="800">
                <a:solidFill>
                  <a:srgbClr val="FF0000"/>
                </a:solidFill>
              </a:rPr>
              <a:t>Rules Mgmt</a:t>
            </a:r>
            <a:endParaRPr b="1" sz="800">
              <a:solidFill>
                <a:srgbClr val="FF0000"/>
              </a:solidFill>
            </a:endParaRPr>
          </a:p>
          <a:p>
            <a:pPr indent="0" lvl="0" marL="0" rtl="0" algn="r">
              <a:spcBef>
                <a:spcPts val="0"/>
              </a:spcBef>
              <a:spcAft>
                <a:spcPts val="0"/>
              </a:spcAft>
              <a:buNone/>
            </a:pPr>
            <a:r>
              <a:t/>
            </a:r>
            <a:endParaRPr b="1" sz="800">
              <a:solidFill>
                <a:schemeClr val="dk1"/>
              </a:solidFill>
            </a:endParaRPr>
          </a:p>
          <a:p>
            <a:pPr indent="0" lvl="0" marL="0" rtl="0" algn="r">
              <a:spcBef>
                <a:spcPts val="0"/>
              </a:spcBef>
              <a:spcAft>
                <a:spcPts val="0"/>
              </a:spcAft>
              <a:buNone/>
            </a:pPr>
            <a:r>
              <a:rPr b="1" lang="en" sz="800">
                <a:solidFill>
                  <a:srgbClr val="FF0000"/>
                </a:solidFill>
              </a:rPr>
              <a:t>AppLCM Support</a:t>
            </a:r>
            <a:endParaRPr b="1" sz="800">
              <a:solidFill>
                <a:srgbClr val="FF0000"/>
              </a:solidFill>
            </a:endParaRPr>
          </a:p>
          <a:p>
            <a:pPr indent="0" lvl="0" marL="0" rtl="0" algn="r">
              <a:spcBef>
                <a:spcPts val="0"/>
              </a:spcBef>
              <a:spcAft>
                <a:spcPts val="0"/>
              </a:spcAft>
              <a:buNone/>
            </a:pPr>
            <a:r>
              <a:t/>
            </a:r>
            <a:endParaRPr b="1" sz="800">
              <a:solidFill>
                <a:schemeClr val="dk1"/>
              </a:solidFill>
            </a:endParaRPr>
          </a:p>
        </p:txBody>
      </p:sp>
      <p:cxnSp>
        <p:nvCxnSpPr>
          <p:cNvPr id="235" name="Google Shape;235;p17"/>
          <p:cNvCxnSpPr/>
          <p:nvPr/>
        </p:nvCxnSpPr>
        <p:spPr>
          <a:xfrm rot="10800000">
            <a:off x="74600" y="3810375"/>
            <a:ext cx="603000" cy="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17"/>
          <p:cNvSpPr/>
          <p:nvPr/>
        </p:nvSpPr>
        <p:spPr>
          <a:xfrm>
            <a:off x="4331550" y="3784700"/>
            <a:ext cx="514800" cy="1965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7" name="Google Shape;237;p17"/>
          <p:cNvSpPr txBox="1"/>
          <p:nvPr/>
        </p:nvSpPr>
        <p:spPr>
          <a:xfrm>
            <a:off x="4289425" y="3942375"/>
            <a:ext cx="639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 MEP</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18"/>
          <p:cNvGraphicFramePr/>
          <p:nvPr/>
        </p:nvGraphicFramePr>
        <p:xfrm>
          <a:off x="113200" y="381000"/>
          <a:ext cx="3000000" cy="3000000"/>
        </p:xfrm>
        <a:graphic>
          <a:graphicData uri="http://schemas.openxmlformats.org/drawingml/2006/table">
            <a:tbl>
              <a:tblPr>
                <a:noFill/>
                <a:tableStyleId>{32C5B570-019E-44BE-A26A-7BF6BDE990AB}</a:tableStyleId>
              </a:tblPr>
              <a:tblGrid>
                <a:gridCol w="752475"/>
                <a:gridCol w="3379450"/>
                <a:gridCol w="638850"/>
                <a:gridCol w="4208450"/>
              </a:tblGrid>
              <a:tr h="381000">
                <a:tc>
                  <a:txBody>
                    <a:bodyPr/>
                    <a:lstStyle/>
                    <a:p>
                      <a:pPr indent="0" lvl="0" marL="0" rtl="0" algn="l">
                        <a:spcBef>
                          <a:spcPts val="0"/>
                        </a:spcBef>
                        <a:spcAft>
                          <a:spcPts val="0"/>
                        </a:spcAft>
                        <a:buNone/>
                      </a:pPr>
                      <a:r>
                        <a:rPr b="1" lang="en" sz="900"/>
                        <a:t>Mm1 </a:t>
                      </a:r>
                      <a:endParaRPr b="1" sz="900"/>
                    </a:p>
                  </a:txBody>
                  <a:tcPr marT="91425" marB="91425" marR="91425" marL="91425">
                    <a:solidFill>
                      <a:srgbClr val="E8EEF0"/>
                    </a:solidFill>
                  </a:tcPr>
                </a:tc>
                <a:tc>
                  <a:txBody>
                    <a:bodyPr/>
                    <a:lstStyle/>
                    <a:p>
                      <a:pPr indent="0" lvl="0" marL="0" rtl="0" algn="l">
                        <a:spcBef>
                          <a:spcPts val="0"/>
                        </a:spcBef>
                        <a:spcAft>
                          <a:spcPts val="0"/>
                        </a:spcAft>
                        <a:buNone/>
                      </a:pPr>
                      <a:r>
                        <a:rPr b="1" lang="en" sz="900"/>
                        <a:t>APM Functional requirement description</a:t>
                      </a:r>
                      <a:endParaRPr b="1" sz="900"/>
                    </a:p>
                  </a:txBody>
                  <a:tcPr marT="91425" marB="91425" marR="91425" marL="91425">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Mm1</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900"/>
                        <a:t>AppPkgm.001</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a:t>
                      </a:r>
                      <a:r>
                        <a:rPr i="1" lang="en" sz="900"/>
                        <a:t> MEO</a:t>
                      </a:r>
                      <a:r>
                        <a:rPr lang="en" sz="900"/>
                        <a:t> on the Mm1 reference point shall support </a:t>
                      </a:r>
                      <a:r>
                        <a:rPr b="1" lang="en" sz="900"/>
                        <a:t>on-boarding an Application Package.</a:t>
                      </a:r>
                      <a:endParaRPr b="1"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None/>
                      </a:pPr>
                      <a:r>
                        <a:rPr lang="en" sz="900"/>
                        <a:t>AppLcm.001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instantiating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900"/>
                        <a:t>AppPkgm.002</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a:t>
                      </a:r>
                      <a:r>
                        <a:rPr lang="en" sz="900"/>
                        <a:t>r</a:t>
                      </a:r>
                      <a:r>
                        <a:rPr lang="en" sz="900"/>
                        <a:t>eference point shall support </a:t>
                      </a:r>
                      <a:r>
                        <a:rPr b="1" lang="en" sz="900"/>
                        <a:t>querying</a:t>
                      </a:r>
                      <a:r>
                        <a:rPr lang="en" sz="900"/>
                        <a:t> Application Package information</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terminating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900"/>
                        <a:t>AppPkgm.003</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 point shall support </a:t>
                      </a:r>
                      <a:r>
                        <a:rPr b="1" lang="en" sz="900"/>
                        <a:t>deleting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requesting to change the state of an application instance </a:t>
                      </a:r>
                      <a:r>
                        <a:rPr lang="en" sz="900"/>
                        <a:t>(see note).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AppPkgm.004</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enabling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providing notifications</a:t>
                      </a:r>
                      <a:r>
                        <a:rPr lang="en" sz="900"/>
                        <a:t> as a result of lcm operations.</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AppPkgm.005</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disabling</a:t>
                      </a:r>
                      <a:r>
                        <a:rPr lang="en" sz="900"/>
                        <a:t> an application package.</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 sz="900"/>
                        <a:t>AppPkgm.006</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as a result of changes on application package states.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AppPkgm.007</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about the on-boarding of application packages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AppPkgm.008</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a:t>
                      </a:r>
                      <a:r>
                        <a:rPr b="1" lang="en" sz="900"/>
                        <a:t>fetching an application package,</a:t>
                      </a:r>
                      <a:r>
                        <a:rPr lang="en" sz="900"/>
                        <a:t> or </a:t>
                      </a:r>
                      <a:r>
                        <a:rPr b="1" lang="en" sz="900"/>
                        <a:t>selected files contained in a package.</a:t>
                      </a:r>
                      <a:endParaRPr b="1" sz="900"/>
                    </a:p>
                  </a:txBody>
                  <a:tcPr marT="91425" marB="91425" marR="91425" marL="91425">
                    <a:solidFill>
                      <a:srgbClr val="E7F1E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43" name="Google Shape;243;p18"/>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MM1 Details</a:t>
            </a:r>
            <a:endParaRPr b="1">
              <a:solidFill>
                <a:schemeClr val="dk1"/>
              </a:solidFill>
            </a:endParaRPr>
          </a:p>
        </p:txBody>
      </p:sp>
      <p:sp>
        <p:nvSpPr>
          <p:cNvPr id="244" name="Google Shape;244;p18"/>
          <p:cNvSpPr/>
          <p:nvPr/>
        </p:nvSpPr>
        <p:spPr>
          <a:xfrm>
            <a:off x="4259992" y="2884988"/>
            <a:ext cx="4848900" cy="218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212375" y="4826875"/>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46" name="Google Shape;246;p18"/>
          <p:cNvSpPr/>
          <p:nvPr/>
        </p:nvSpPr>
        <p:spPr>
          <a:xfrm>
            <a:off x="8193709" y="4826875"/>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Not Implemented</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19"/>
          <p:cNvGraphicFramePr/>
          <p:nvPr/>
        </p:nvGraphicFramePr>
        <p:xfrm>
          <a:off x="0" y="393080"/>
          <a:ext cx="3000000" cy="3000000"/>
        </p:xfrm>
        <a:graphic>
          <a:graphicData uri="http://schemas.openxmlformats.org/drawingml/2006/table">
            <a:tbl>
              <a:tblPr>
                <a:noFill/>
                <a:tableStyleId>{32C5B570-019E-44BE-A26A-7BF6BDE990AB}</a:tableStyleId>
              </a:tblPr>
              <a:tblGrid>
                <a:gridCol w="476150"/>
                <a:gridCol w="4192225"/>
                <a:gridCol w="490850"/>
                <a:gridCol w="3984750"/>
              </a:tblGrid>
              <a:tr h="381000">
                <a:tc>
                  <a:txBody>
                    <a:bodyPr/>
                    <a:lstStyle/>
                    <a:p>
                      <a:pPr indent="0" lvl="0" marL="0" rtl="0" algn="l">
                        <a:spcBef>
                          <a:spcPts val="0"/>
                        </a:spcBef>
                        <a:spcAft>
                          <a:spcPts val="0"/>
                        </a:spcAft>
                        <a:buNone/>
                      </a:pPr>
                      <a:r>
                        <a:rPr b="1" lang="en" sz="900"/>
                        <a:t>Mm3</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APM </a:t>
                      </a: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Mm3</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800"/>
                        <a:t>AppPkgm.001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a:t>
                      </a:r>
                      <a:r>
                        <a:rPr b="1" lang="en" sz="800"/>
                        <a:t>querying</a:t>
                      </a:r>
                      <a:r>
                        <a:rPr lang="en" sz="800"/>
                        <a:t> application package information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AppLcm.001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instantiating an Application.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800"/>
                        <a:t>AppPkgm.002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as a result of </a:t>
                      </a:r>
                      <a:r>
                        <a:rPr b="1" lang="en" sz="800"/>
                        <a:t>changes on application package states.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terminating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about the</a:t>
                      </a:r>
                      <a:r>
                        <a:rPr b="1" lang="en" sz="800"/>
                        <a:t> on-boarding of application packages.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querying information about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a:t>
                      </a:r>
                      <a:r>
                        <a:rPr b="1" lang="en" sz="800"/>
                        <a:t> fetching an application package</a:t>
                      </a:r>
                      <a:r>
                        <a:rPr lang="en" sz="800"/>
                        <a:t>, or </a:t>
                      </a:r>
                      <a:r>
                        <a:rPr b="1" lang="en" sz="800"/>
                        <a:t>selected files contained in a package.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solidFill>
                            <a:schemeClr val="dk1"/>
                          </a:solidFill>
                        </a:rPr>
                        <a:t>AppLcm.004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requesting to change the state of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AppLccn.001</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support providing </a:t>
                      </a:r>
                      <a:r>
                        <a:rPr b="1" lang="en" sz="800">
                          <a:solidFill>
                            <a:schemeClr val="dk1"/>
                          </a:solidFill>
                        </a:rPr>
                        <a:t>to</a:t>
                      </a:r>
                      <a:r>
                        <a:rPr lang="en" sz="800">
                          <a:solidFill>
                            <a:schemeClr val="dk1"/>
                          </a:solidFill>
                        </a:rPr>
                        <a:t> the </a:t>
                      </a:r>
                      <a:r>
                        <a:rPr b="1" lang="en" sz="800">
                          <a:solidFill>
                            <a:schemeClr val="dk1"/>
                          </a:solidFill>
                        </a:rPr>
                        <a:t>MEO</a:t>
                      </a:r>
                      <a:r>
                        <a:rPr lang="en" sz="800">
                          <a:solidFill>
                            <a:schemeClr val="dk1"/>
                          </a:solidFill>
                        </a:rPr>
                        <a:t> </a:t>
                      </a:r>
                      <a:r>
                        <a:rPr b="1" lang="en" sz="800">
                          <a:solidFill>
                            <a:schemeClr val="dk1"/>
                          </a:solidFill>
                        </a:rPr>
                        <a:t>notifications</a:t>
                      </a:r>
                      <a:r>
                        <a:rPr lang="en" sz="800">
                          <a:solidFill>
                            <a:schemeClr val="dk1"/>
                          </a:solidFill>
                        </a:rPr>
                        <a:t> about </a:t>
                      </a:r>
                      <a:r>
                        <a:rPr b="1" lang="en" sz="800">
                          <a:solidFill>
                            <a:schemeClr val="dk1"/>
                          </a:solidFill>
                        </a:rPr>
                        <a:t>changes</a:t>
                      </a:r>
                      <a:r>
                        <a:rPr lang="en" sz="800">
                          <a:solidFill>
                            <a:schemeClr val="dk1"/>
                          </a:solidFill>
                        </a:rPr>
                        <a:t> of an</a:t>
                      </a:r>
                      <a:r>
                        <a:rPr b="1" lang="en" sz="800">
                          <a:solidFill>
                            <a:schemeClr val="dk1"/>
                          </a:solidFill>
                        </a:rPr>
                        <a:t> application instance</a:t>
                      </a:r>
                      <a:r>
                        <a:rPr lang="en" sz="800">
                          <a:solidFill>
                            <a:schemeClr val="dk1"/>
                          </a:solidFill>
                        </a:rPr>
                        <a:t> that are related to application lifecycle management operations.</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a:t>
                      </a:r>
                      <a:r>
                        <a:rPr i="1" lang="en" sz="800"/>
                        <a:t> MEC Platform Manager</a:t>
                      </a:r>
                      <a:r>
                        <a:rPr lang="en" sz="800"/>
                        <a:t> on the Mm3 reference point shall support </a:t>
                      </a:r>
                      <a:r>
                        <a:rPr b="1" lang="en" sz="800"/>
                        <a:t>querying the status of an ongoing application lifecycle management operation.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662575">
                <a:tc>
                  <a:txBody>
                    <a:bodyPr/>
                    <a:lstStyle/>
                    <a:p>
                      <a:pPr indent="0" lvl="0" marL="0" rtl="0" algn="l">
                        <a:spcBef>
                          <a:spcPts val="0"/>
                        </a:spcBef>
                        <a:spcAft>
                          <a:spcPts val="0"/>
                        </a:spcAft>
                        <a:buNone/>
                      </a:pPr>
                      <a:r>
                        <a:rPr lang="en" sz="800">
                          <a:solidFill>
                            <a:schemeClr val="dk1"/>
                          </a:solidFill>
                        </a:rPr>
                        <a:t>AppLccn.002</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Notifications provided on the Application Lifecycle Change Notification interface produced by the</a:t>
                      </a:r>
                      <a:r>
                        <a:rPr i="1" lang="en" sz="800">
                          <a:solidFill>
                            <a:schemeClr val="dk1"/>
                          </a:solidFill>
                        </a:rPr>
                        <a:t> MEC Platform Manager</a:t>
                      </a:r>
                      <a:r>
                        <a:rPr lang="en" sz="800">
                          <a:solidFill>
                            <a:schemeClr val="dk1"/>
                          </a:solidFill>
                        </a:rPr>
                        <a:t> on the Mm3 reference point shall</a:t>
                      </a:r>
                      <a:r>
                        <a:rPr b="1" lang="en" sz="800">
                          <a:solidFill>
                            <a:schemeClr val="dk1"/>
                          </a:solidFill>
                        </a:rPr>
                        <a:t> contain information about the type of application lifecycle operation, the identification of the application instance</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AppLccn.004</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a:t>
                      </a:r>
                      <a:r>
                        <a:rPr b="1" lang="en" sz="800">
                          <a:solidFill>
                            <a:schemeClr val="dk1"/>
                          </a:solidFill>
                        </a:rPr>
                        <a:t>support</a:t>
                      </a:r>
                      <a:r>
                        <a:rPr lang="en" sz="800">
                          <a:solidFill>
                            <a:schemeClr val="dk1"/>
                          </a:solidFill>
                        </a:rPr>
                        <a:t> </a:t>
                      </a:r>
                      <a:r>
                        <a:rPr b="1" lang="en" sz="800">
                          <a:solidFill>
                            <a:schemeClr val="dk1"/>
                          </a:solidFill>
                        </a:rPr>
                        <a:t>notifying</a:t>
                      </a:r>
                      <a:r>
                        <a:rPr lang="en" sz="800">
                          <a:solidFill>
                            <a:schemeClr val="dk1"/>
                          </a:solidFill>
                        </a:rPr>
                        <a:t> t</a:t>
                      </a:r>
                      <a:r>
                        <a:rPr b="1" lang="en" sz="800">
                          <a:solidFill>
                            <a:schemeClr val="dk1"/>
                          </a:solidFill>
                        </a:rPr>
                        <a:t>he result</a:t>
                      </a:r>
                      <a:r>
                        <a:rPr lang="en" sz="800">
                          <a:solidFill>
                            <a:schemeClr val="dk1"/>
                          </a:solidFill>
                        </a:rPr>
                        <a:t> (successful or failed) </a:t>
                      </a:r>
                      <a:r>
                        <a:rPr b="1" lang="en" sz="800">
                          <a:solidFill>
                            <a:schemeClr val="dk1"/>
                          </a:solidFill>
                        </a:rPr>
                        <a:t>of application instantiation</a:t>
                      </a:r>
                      <a:r>
                        <a:rPr lang="en" sz="800">
                          <a:solidFill>
                            <a:schemeClr val="dk1"/>
                          </a:solidFill>
                        </a:rPr>
                        <a:t> with indicating the application instance identifier, and the consumed, modified or released resources.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800">
                          <a:solidFill>
                            <a:schemeClr val="dk1"/>
                          </a:solidFill>
                        </a:rPr>
                        <a:t>AppLccn.003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gridSpan="2">
                  <a:txBody>
                    <a:bodyPr/>
                    <a:lstStyle/>
                    <a:p>
                      <a:pPr indent="0" lvl="0" marL="0" rtl="0" algn="l">
                        <a:spcBef>
                          <a:spcPts val="0"/>
                        </a:spcBef>
                        <a:spcAft>
                          <a:spcPts val="0"/>
                        </a:spcAft>
                        <a:buNone/>
                      </a:pPr>
                      <a:r>
                        <a:rPr lang="en" sz="800">
                          <a:solidFill>
                            <a:schemeClr val="dk1"/>
                          </a:solidFill>
                        </a:rPr>
                        <a:t>Notifications provided on the Application Lifecycle Change Notification interface produced by the </a:t>
                      </a:r>
                      <a:r>
                        <a:rPr i="1" lang="en" sz="800">
                          <a:solidFill>
                            <a:schemeClr val="dk1"/>
                          </a:solidFill>
                        </a:rPr>
                        <a:t>MEC Platform Manager </a:t>
                      </a:r>
                      <a:r>
                        <a:rPr lang="en" sz="800">
                          <a:solidFill>
                            <a:schemeClr val="dk1"/>
                          </a:solidFill>
                        </a:rPr>
                        <a:t>on the Mm3 reference point shall support indicating the</a:t>
                      </a:r>
                      <a:r>
                        <a:rPr b="1" lang="en" sz="800">
                          <a:solidFill>
                            <a:schemeClr val="dk1"/>
                          </a:solidFill>
                        </a:rPr>
                        <a:t> start of the lifecycle operation,</a:t>
                      </a:r>
                      <a:r>
                        <a:rPr lang="en" sz="800">
                          <a:solidFill>
                            <a:schemeClr val="dk1"/>
                          </a:solidFill>
                        </a:rPr>
                        <a:t> the </a:t>
                      </a:r>
                      <a:r>
                        <a:rPr b="1" lang="en" sz="800">
                          <a:solidFill>
                            <a:schemeClr val="dk1"/>
                          </a:solidFill>
                        </a:rPr>
                        <a:t>end</a:t>
                      </a:r>
                      <a:r>
                        <a:rPr lang="en" sz="800">
                          <a:solidFill>
                            <a:schemeClr val="dk1"/>
                          </a:solidFill>
                        </a:rPr>
                        <a:t> and the </a:t>
                      </a:r>
                      <a:r>
                        <a:rPr b="1" lang="en" sz="800">
                          <a:solidFill>
                            <a:schemeClr val="dk1"/>
                          </a:solidFill>
                        </a:rPr>
                        <a:t>results of the lifecycle operation</a:t>
                      </a:r>
                      <a:r>
                        <a:rPr lang="en" sz="800">
                          <a:solidFill>
                            <a:schemeClr val="dk1"/>
                          </a:solidFill>
                        </a:rPr>
                        <a:t> including any error produced from the lifecycle operation.</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DF7E6"/>
                    </a:solidFill>
                  </a:tcPr>
                </a:tc>
                <a:tc hMerge="1"/>
                <a:tc>
                  <a:txBody>
                    <a:bodyPr/>
                    <a:lstStyle/>
                    <a:p>
                      <a:pPr indent="0" lvl="0" marL="0" rtl="0" algn="l">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52" name="Google Shape;252;p19"/>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MM3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53" name="Google Shape;253;p19"/>
          <p:cNvSpPr/>
          <p:nvPr/>
        </p:nvSpPr>
        <p:spPr>
          <a:xfrm>
            <a:off x="5157436" y="4558072"/>
            <a:ext cx="3972600" cy="76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19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55" name="Google Shape;255;p19"/>
          <p:cNvSpPr/>
          <p:nvPr/>
        </p:nvSpPr>
        <p:spPr>
          <a:xfrm>
            <a:off x="817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20"/>
          <p:cNvGraphicFramePr/>
          <p:nvPr/>
        </p:nvGraphicFramePr>
        <p:xfrm>
          <a:off x="0" y="448837"/>
          <a:ext cx="3000000" cy="3000000"/>
        </p:xfrm>
        <a:graphic>
          <a:graphicData uri="http://schemas.openxmlformats.org/drawingml/2006/table">
            <a:tbl>
              <a:tblPr>
                <a:noFill/>
                <a:tableStyleId>{32C5B570-019E-44BE-A26A-7BF6BDE990AB}</a:tableStyleId>
              </a:tblPr>
              <a:tblGrid>
                <a:gridCol w="476150"/>
                <a:gridCol w="4192225"/>
                <a:gridCol w="490850"/>
                <a:gridCol w="3984750"/>
              </a:tblGrid>
              <a:tr h="357800">
                <a:tc>
                  <a:txBody>
                    <a:bodyPr/>
                    <a:lstStyle/>
                    <a:p>
                      <a:pPr indent="0" lvl="0" marL="0" rtl="0" algn="l">
                        <a:spcBef>
                          <a:spcPts val="0"/>
                        </a:spcBef>
                        <a:spcAft>
                          <a:spcPts val="0"/>
                        </a:spcAft>
                        <a:buNone/>
                      </a:pPr>
                      <a:r>
                        <a:rPr b="1" lang="en" sz="900"/>
                        <a:t>Mm2</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Mm2</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520550">
                <a:tc>
                  <a:txBody>
                    <a:bodyPr/>
                    <a:lstStyle/>
                    <a:p>
                      <a:pPr indent="0" lvl="0" marL="0" rtl="0" algn="l">
                        <a:spcBef>
                          <a:spcPts val="0"/>
                        </a:spcBef>
                        <a:spcAft>
                          <a:spcPts val="0"/>
                        </a:spcAft>
                        <a:buNone/>
                      </a:pPr>
                      <a:r>
                        <a:rPr lang="en" sz="800"/>
                        <a:t>MEA-CM-1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create managed object instances representing mobile edge application instances in the mobile edge platform manager.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MEH-CM-1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retrieve the information model of the mobile edge host, or parts thereof, from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20550">
                <a:tc>
                  <a:txBody>
                    <a:bodyPr/>
                    <a:lstStyle/>
                    <a:p>
                      <a:pPr indent="0" lvl="0" marL="0" rtl="0" algn="l">
                        <a:spcBef>
                          <a:spcPts val="0"/>
                        </a:spcBef>
                        <a:spcAft>
                          <a:spcPts val="0"/>
                        </a:spcAft>
                        <a:buNone/>
                      </a:pPr>
                      <a:r>
                        <a:rPr lang="en" sz="800"/>
                        <a:t>MEA-CM-2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delete managed object instances representing mobile edge application instances in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mobile edge platform manager to notify changes related to the information model of the mobile edge host to the OSS.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OSS to activate and deactivate the DNS rules related to a certain mobile edge application instance.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configure the mobile edge host.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OSS to activate and deactivate the traffic rules related to a certain mobile edge application instance.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configure the DNS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92100">
                <a:tc>
                  <a:txBody>
                    <a:bodyPr/>
                    <a:lstStyle/>
                    <a:p>
                      <a:pPr indent="0" lvl="0" marL="0" rtl="0" algn="l">
                        <a:spcBef>
                          <a:spcPts val="0"/>
                        </a:spcBef>
                        <a:spcAft>
                          <a:spcPts val="0"/>
                        </a:spcAft>
                        <a:buNone/>
                      </a:pPr>
                      <a:r>
                        <a:rPr lang="en" sz="800">
                          <a:solidFill>
                            <a:schemeClr val="dk1"/>
                          </a:solidFill>
                        </a:rPr>
                        <a:t>MEA-CM-5</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allowing the mobile edge platform manager to notify changes of managed object instances representing mobile edge application instances to the OSS.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OSS to configure the traffic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6368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MEA-CM-6</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allowing the mobile edge platform manager to notify object creation and deletion events of managed object instances representing mobile edge application instances to the OSS. </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MEH-FM-1</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a:t>
                      </a:r>
                      <a:r>
                        <a:rPr b="1" lang="en" sz="800">
                          <a:solidFill>
                            <a:schemeClr val="dk1"/>
                          </a:solidFill>
                        </a:rPr>
                        <a:t>support</a:t>
                      </a:r>
                      <a:r>
                        <a:rPr lang="en" sz="800">
                          <a:solidFill>
                            <a:schemeClr val="dk1"/>
                          </a:solidFill>
                        </a:rPr>
                        <a:t> </a:t>
                      </a:r>
                      <a:r>
                        <a:rPr b="1" lang="en" sz="800">
                          <a:solidFill>
                            <a:schemeClr val="dk1"/>
                          </a:solidFill>
                        </a:rPr>
                        <a:t>notifying</a:t>
                      </a:r>
                      <a:r>
                        <a:rPr lang="en" sz="800">
                          <a:solidFill>
                            <a:schemeClr val="dk1"/>
                          </a:solidFill>
                        </a:rPr>
                        <a:t> t</a:t>
                      </a:r>
                      <a:r>
                        <a:rPr b="1" lang="en" sz="800">
                          <a:solidFill>
                            <a:schemeClr val="dk1"/>
                          </a:solidFill>
                        </a:rPr>
                        <a:t>he result</a:t>
                      </a:r>
                      <a:r>
                        <a:rPr lang="en" sz="800">
                          <a:solidFill>
                            <a:schemeClr val="dk1"/>
                          </a:solidFill>
                        </a:rPr>
                        <a:t> (successful or failed) </a:t>
                      </a:r>
                      <a:r>
                        <a:rPr b="1" lang="en" sz="800">
                          <a:solidFill>
                            <a:schemeClr val="dk1"/>
                          </a:solidFill>
                        </a:rPr>
                        <a:t>of application instantiation</a:t>
                      </a:r>
                      <a:r>
                        <a:rPr lang="en" sz="800">
                          <a:solidFill>
                            <a:schemeClr val="dk1"/>
                          </a:solidFill>
                        </a:rPr>
                        <a:t> with indicating the application instance identifier, and the consumed, modified or released resources.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7531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MEA-SM-1</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Mm2 reference point shall support a capability allowing the mobile edge platform manager to expose the operational state of instantiated mobile edge applications to the OSS. </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MEH-FM-2</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allowing the OSS to retrieve and manage alarms from the mobile edge platform manager.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bl>
          </a:graphicData>
        </a:graphic>
      </p:graphicFrame>
      <p:sp>
        <p:nvSpPr>
          <p:cNvPr id="261" name="Google Shape;261;p20"/>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MM2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62" name="Google Shape;262;p20"/>
          <p:cNvSpPr/>
          <p:nvPr/>
        </p:nvSpPr>
        <p:spPr>
          <a:xfrm>
            <a:off x="8179770" y="4896570"/>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p:nvPr/>
        </p:nvSpPr>
        <p:spPr>
          <a:xfrm>
            <a:off x="255625" y="4320600"/>
            <a:ext cx="3803700" cy="6351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8" name="Google Shape;268;p21"/>
          <p:cNvSpPr/>
          <p:nvPr/>
        </p:nvSpPr>
        <p:spPr>
          <a:xfrm>
            <a:off x="255625" y="3558600"/>
            <a:ext cx="3803700" cy="6351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255625" y="2568000"/>
            <a:ext cx="38037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55625" y="1115100"/>
            <a:ext cx="38037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nvSpPr>
        <p:spPr>
          <a:xfrm>
            <a:off x="457200" y="304800"/>
            <a:ext cx="360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Application package management</a:t>
            </a:r>
            <a:endParaRPr b="1"/>
          </a:p>
        </p:txBody>
      </p:sp>
      <p:cxnSp>
        <p:nvCxnSpPr>
          <p:cNvPr id="272" name="Google Shape;272;p21"/>
          <p:cNvCxnSpPr/>
          <p:nvPr/>
        </p:nvCxnSpPr>
        <p:spPr>
          <a:xfrm>
            <a:off x="4328275" y="0"/>
            <a:ext cx="0" cy="51411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21"/>
          <p:cNvSpPr txBox="1"/>
          <p:nvPr/>
        </p:nvSpPr>
        <p:spPr>
          <a:xfrm>
            <a:off x="762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74" name="Google Shape;274;p21"/>
          <p:cNvSpPr/>
          <p:nvPr/>
        </p:nvSpPr>
        <p:spPr>
          <a:xfrm>
            <a:off x="4713180" y="3605776"/>
            <a:ext cx="3188100" cy="12675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4675225" y="2567999"/>
            <a:ext cx="32262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675225" y="1115100"/>
            <a:ext cx="32262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4582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278" name="Google Shape;278;p21"/>
          <p:cNvCxnSpPr/>
          <p:nvPr/>
        </p:nvCxnSpPr>
        <p:spPr>
          <a:xfrm>
            <a:off x="48800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1"/>
          <p:cNvSpPr/>
          <p:nvPr/>
        </p:nvSpPr>
        <p:spPr>
          <a:xfrm>
            <a:off x="5801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280" name="Google Shape;280;p21"/>
          <p:cNvCxnSpPr/>
          <p:nvPr/>
        </p:nvCxnSpPr>
        <p:spPr>
          <a:xfrm>
            <a:off x="60992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81" name="Google Shape;281;p21"/>
          <p:cNvSpPr/>
          <p:nvPr/>
        </p:nvSpPr>
        <p:spPr>
          <a:xfrm>
            <a:off x="7249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282" name="Google Shape;282;p21"/>
          <p:cNvCxnSpPr/>
          <p:nvPr/>
        </p:nvCxnSpPr>
        <p:spPr>
          <a:xfrm>
            <a:off x="7547075" y="944750"/>
            <a:ext cx="0" cy="3967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21"/>
          <p:cNvCxnSpPr/>
          <p:nvPr/>
        </p:nvCxnSpPr>
        <p:spPr>
          <a:xfrm>
            <a:off x="4872150" y="1330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21"/>
          <p:cNvSpPr txBox="1"/>
          <p:nvPr/>
        </p:nvSpPr>
        <p:spPr>
          <a:xfrm>
            <a:off x="51412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id</a:t>
            </a:r>
            <a:endParaRPr sz="900"/>
          </a:p>
        </p:txBody>
      </p:sp>
      <p:cxnSp>
        <p:nvCxnSpPr>
          <p:cNvPr id="285" name="Google Shape;285;p21"/>
          <p:cNvCxnSpPr/>
          <p:nvPr/>
        </p:nvCxnSpPr>
        <p:spPr>
          <a:xfrm rot="10800000">
            <a:off x="48992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21"/>
          <p:cNvCxnSpPr/>
          <p:nvPr/>
        </p:nvCxnSpPr>
        <p:spPr>
          <a:xfrm>
            <a:off x="6091350" y="2321050"/>
            <a:ext cx="1482300" cy="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21"/>
          <p:cNvSpPr txBox="1"/>
          <p:nvPr/>
        </p:nvSpPr>
        <p:spPr>
          <a:xfrm>
            <a:off x="6107950" y="20922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288" name="Google Shape;288;p21"/>
          <p:cNvSpPr txBox="1"/>
          <p:nvPr/>
        </p:nvSpPr>
        <p:spPr>
          <a:xfrm>
            <a:off x="4912650" y="1101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sp>
        <p:nvSpPr>
          <p:cNvPr id="289" name="Google Shape;289;p21"/>
          <p:cNvSpPr/>
          <p:nvPr/>
        </p:nvSpPr>
        <p:spPr>
          <a:xfrm>
            <a:off x="6130125" y="16387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txBox="1"/>
          <p:nvPr/>
        </p:nvSpPr>
        <p:spPr>
          <a:xfrm>
            <a:off x="6208050" y="1558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AppPackage info</a:t>
            </a:r>
            <a:endParaRPr sz="900"/>
          </a:p>
        </p:txBody>
      </p:sp>
      <p:sp>
        <p:nvSpPr>
          <p:cNvPr id="291" name="Google Shape;291;p21"/>
          <p:cNvSpPr txBox="1"/>
          <p:nvPr/>
        </p:nvSpPr>
        <p:spPr>
          <a:xfrm>
            <a:off x="4887425" y="120075"/>
            <a:ext cx="4114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Application package management </a:t>
            </a:r>
            <a:endParaRPr b="1"/>
          </a:p>
        </p:txBody>
      </p:sp>
      <p:cxnSp>
        <p:nvCxnSpPr>
          <p:cNvPr id="292" name="Google Shape;292;p21"/>
          <p:cNvCxnSpPr/>
          <p:nvPr/>
        </p:nvCxnSpPr>
        <p:spPr>
          <a:xfrm>
            <a:off x="4872150" y="2778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1"/>
          <p:cNvSpPr txBox="1"/>
          <p:nvPr/>
        </p:nvSpPr>
        <p:spPr>
          <a:xfrm>
            <a:off x="4912650" y="2549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294" name="Google Shape;294;p21"/>
          <p:cNvCxnSpPr/>
          <p:nvPr/>
        </p:nvCxnSpPr>
        <p:spPr>
          <a:xfrm rot="10800000">
            <a:off x="4872150" y="3159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1"/>
          <p:cNvCxnSpPr/>
          <p:nvPr/>
        </p:nvCxnSpPr>
        <p:spPr>
          <a:xfrm>
            <a:off x="48721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21"/>
          <p:cNvSpPr txBox="1"/>
          <p:nvPr/>
        </p:nvSpPr>
        <p:spPr>
          <a:xfrm>
            <a:off x="4912650" y="35400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 package</a:t>
            </a:r>
            <a:endParaRPr sz="900"/>
          </a:p>
        </p:txBody>
      </p:sp>
      <p:cxnSp>
        <p:nvCxnSpPr>
          <p:cNvPr id="297" name="Google Shape;297;p21"/>
          <p:cNvCxnSpPr/>
          <p:nvPr/>
        </p:nvCxnSpPr>
        <p:spPr>
          <a:xfrm>
            <a:off x="6091350" y="4149850"/>
            <a:ext cx="1458900" cy="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21"/>
          <p:cNvSpPr txBox="1"/>
          <p:nvPr/>
        </p:nvSpPr>
        <p:spPr>
          <a:xfrm>
            <a:off x="6184150" y="39210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application image from edge</a:t>
            </a:r>
            <a:endParaRPr sz="900"/>
          </a:p>
        </p:txBody>
      </p:sp>
      <p:cxnSp>
        <p:nvCxnSpPr>
          <p:cNvPr id="299" name="Google Shape;299;p21"/>
          <p:cNvCxnSpPr/>
          <p:nvPr/>
        </p:nvCxnSpPr>
        <p:spPr>
          <a:xfrm rot="10800000">
            <a:off x="48721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00" name="Google Shape;300;p21"/>
          <p:cNvSpPr/>
          <p:nvPr/>
        </p:nvSpPr>
        <p:spPr>
          <a:xfrm>
            <a:off x="6130125" y="4193665"/>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txBox="1"/>
          <p:nvPr/>
        </p:nvSpPr>
        <p:spPr>
          <a:xfrm>
            <a:off x="6208050" y="4266165"/>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AppPackage info</a:t>
            </a:r>
            <a:endParaRPr sz="900"/>
          </a:p>
        </p:txBody>
      </p:sp>
      <p:sp>
        <p:nvSpPr>
          <p:cNvPr id="302" name="Google Shape;302;p21"/>
          <p:cNvSpPr/>
          <p:nvPr/>
        </p:nvSpPr>
        <p:spPr>
          <a:xfrm>
            <a:off x="1630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03" name="Google Shape;303;p21"/>
          <p:cNvCxnSpPr/>
          <p:nvPr/>
        </p:nvCxnSpPr>
        <p:spPr>
          <a:xfrm>
            <a:off x="4604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21"/>
          <p:cNvSpPr/>
          <p:nvPr/>
        </p:nvSpPr>
        <p:spPr>
          <a:xfrm>
            <a:off x="13822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05" name="Google Shape;305;p21"/>
          <p:cNvCxnSpPr/>
          <p:nvPr/>
        </p:nvCxnSpPr>
        <p:spPr>
          <a:xfrm>
            <a:off x="16796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21"/>
          <p:cNvSpPr/>
          <p:nvPr/>
        </p:nvSpPr>
        <p:spPr>
          <a:xfrm>
            <a:off x="26014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07" name="Google Shape;307;p21"/>
          <p:cNvCxnSpPr/>
          <p:nvPr/>
        </p:nvCxnSpPr>
        <p:spPr>
          <a:xfrm>
            <a:off x="28988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21"/>
          <p:cNvSpPr/>
          <p:nvPr/>
        </p:nvSpPr>
        <p:spPr>
          <a:xfrm>
            <a:off x="3515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09" name="Google Shape;309;p21"/>
          <p:cNvCxnSpPr/>
          <p:nvPr/>
        </p:nvCxnSpPr>
        <p:spPr>
          <a:xfrm>
            <a:off x="3813275" y="950625"/>
            <a:ext cx="0" cy="4060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21"/>
          <p:cNvCxnSpPr/>
          <p:nvPr/>
        </p:nvCxnSpPr>
        <p:spPr>
          <a:xfrm>
            <a:off x="452550" y="125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21"/>
          <p:cNvSpPr txBox="1"/>
          <p:nvPr/>
        </p:nvSpPr>
        <p:spPr>
          <a:xfrm>
            <a:off x="493050" y="102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cxnSp>
        <p:nvCxnSpPr>
          <p:cNvPr id="312" name="Google Shape;312;p21"/>
          <p:cNvCxnSpPr/>
          <p:nvPr/>
        </p:nvCxnSpPr>
        <p:spPr>
          <a:xfrm rot="10800000">
            <a:off x="4796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1"/>
          <p:cNvCxnSpPr/>
          <p:nvPr/>
        </p:nvCxnSpPr>
        <p:spPr>
          <a:xfrm>
            <a:off x="1691300" y="18329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21"/>
          <p:cNvSpPr txBox="1"/>
          <p:nvPr/>
        </p:nvSpPr>
        <p:spPr>
          <a:xfrm>
            <a:off x="1748150" y="1482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Onboard Notification</a:t>
            </a:r>
            <a:endParaRPr sz="900"/>
          </a:p>
        </p:txBody>
      </p:sp>
      <p:sp>
        <p:nvSpPr>
          <p:cNvPr id="315" name="Google Shape;315;p21"/>
          <p:cNvSpPr/>
          <p:nvPr/>
        </p:nvSpPr>
        <p:spPr>
          <a:xfrm>
            <a:off x="1709275" y="1290175"/>
            <a:ext cx="98700" cy="2511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txBox="1"/>
          <p:nvPr/>
        </p:nvSpPr>
        <p:spPr>
          <a:xfrm>
            <a:off x="17122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validate</a:t>
            </a:r>
            <a:endParaRPr sz="900"/>
          </a:p>
        </p:txBody>
      </p:sp>
      <p:cxnSp>
        <p:nvCxnSpPr>
          <p:cNvPr id="317" name="Google Shape;317;p21"/>
          <p:cNvCxnSpPr/>
          <p:nvPr/>
        </p:nvCxnSpPr>
        <p:spPr>
          <a:xfrm rot="10800000">
            <a:off x="1709225" y="2139953"/>
            <a:ext cx="11580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1"/>
          <p:cNvSpPr txBox="1"/>
          <p:nvPr/>
        </p:nvSpPr>
        <p:spPr>
          <a:xfrm>
            <a:off x="1788450" y="1892003"/>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Fetch app pkg</a:t>
            </a:r>
            <a:endParaRPr sz="900"/>
          </a:p>
        </p:txBody>
      </p:sp>
      <p:cxnSp>
        <p:nvCxnSpPr>
          <p:cNvPr id="319" name="Google Shape;319;p21"/>
          <p:cNvCxnSpPr/>
          <p:nvPr/>
        </p:nvCxnSpPr>
        <p:spPr>
          <a:xfrm>
            <a:off x="1671750" y="2425603"/>
            <a:ext cx="2145600" cy="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21"/>
          <p:cNvSpPr txBox="1"/>
          <p:nvPr/>
        </p:nvSpPr>
        <p:spPr>
          <a:xfrm>
            <a:off x="1788450" y="2196803"/>
            <a:ext cx="1917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321" name="Google Shape;321;p21"/>
          <p:cNvSpPr txBox="1"/>
          <p:nvPr/>
        </p:nvSpPr>
        <p:spPr>
          <a:xfrm>
            <a:off x="569250" y="1330250"/>
            <a:ext cx="11403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appPkgId, appDId</a:t>
            </a:r>
            <a:endParaRPr sz="900"/>
          </a:p>
          <a:p>
            <a:pPr indent="0" lvl="0" marL="0" rtl="0" algn="l">
              <a:spcBef>
                <a:spcPts val="0"/>
              </a:spcBef>
              <a:spcAft>
                <a:spcPts val="0"/>
              </a:spcAft>
              <a:buNone/>
            </a:pPr>
            <a:r>
              <a:t/>
            </a:r>
            <a:endParaRPr sz="900"/>
          </a:p>
        </p:txBody>
      </p:sp>
      <p:cxnSp>
        <p:nvCxnSpPr>
          <p:cNvPr id="322" name="Google Shape;322;p21"/>
          <p:cNvCxnSpPr/>
          <p:nvPr/>
        </p:nvCxnSpPr>
        <p:spPr>
          <a:xfrm>
            <a:off x="452550" y="2702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21"/>
          <p:cNvSpPr txBox="1"/>
          <p:nvPr/>
        </p:nvSpPr>
        <p:spPr>
          <a:xfrm>
            <a:off x="493050" y="2473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4" name="Google Shape;324;p21"/>
          <p:cNvCxnSpPr/>
          <p:nvPr/>
        </p:nvCxnSpPr>
        <p:spPr>
          <a:xfrm rot="10800000">
            <a:off x="452550" y="30830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21"/>
          <p:cNvCxnSpPr/>
          <p:nvPr/>
        </p:nvCxnSpPr>
        <p:spPr>
          <a:xfrm rot="10800000">
            <a:off x="1671750" y="2854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21"/>
          <p:cNvSpPr txBox="1"/>
          <p:nvPr/>
        </p:nvSpPr>
        <p:spPr>
          <a:xfrm>
            <a:off x="1712250" y="2625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7" name="Google Shape;327;p21"/>
          <p:cNvCxnSpPr/>
          <p:nvPr/>
        </p:nvCxnSpPr>
        <p:spPr>
          <a:xfrm>
            <a:off x="1671750" y="3235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21"/>
          <p:cNvSpPr txBox="1"/>
          <p:nvPr/>
        </p:nvSpPr>
        <p:spPr>
          <a:xfrm>
            <a:off x="569250" y="2854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sp>
        <p:nvSpPr>
          <p:cNvPr id="329" name="Google Shape;329;p21"/>
          <p:cNvSpPr txBox="1"/>
          <p:nvPr/>
        </p:nvSpPr>
        <p:spPr>
          <a:xfrm>
            <a:off x="1788450" y="3006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cxnSp>
        <p:nvCxnSpPr>
          <p:cNvPr id="330" name="Google Shape;330;p21"/>
          <p:cNvCxnSpPr/>
          <p:nvPr/>
        </p:nvCxnSpPr>
        <p:spPr>
          <a:xfrm>
            <a:off x="4525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21"/>
          <p:cNvSpPr txBox="1"/>
          <p:nvPr/>
        </p:nvSpPr>
        <p:spPr>
          <a:xfrm>
            <a:off x="416850" y="35400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Disable/Enable app package</a:t>
            </a:r>
            <a:endParaRPr sz="900"/>
          </a:p>
        </p:txBody>
      </p:sp>
      <p:cxnSp>
        <p:nvCxnSpPr>
          <p:cNvPr id="332" name="Google Shape;332;p21"/>
          <p:cNvCxnSpPr/>
          <p:nvPr/>
        </p:nvCxnSpPr>
        <p:spPr>
          <a:xfrm>
            <a:off x="1691300" y="39665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21"/>
          <p:cNvSpPr txBox="1"/>
          <p:nvPr/>
        </p:nvSpPr>
        <p:spPr>
          <a:xfrm>
            <a:off x="1748150" y="36162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AppPackageState</a:t>
            </a:r>
            <a:endParaRPr sz="900"/>
          </a:p>
          <a:p>
            <a:pPr indent="0" lvl="0" marL="0" rtl="0" algn="l">
              <a:spcBef>
                <a:spcPts val="0"/>
              </a:spcBef>
              <a:spcAft>
                <a:spcPts val="0"/>
              </a:spcAft>
              <a:buClr>
                <a:schemeClr val="dk1"/>
              </a:buClr>
              <a:buSzPts val="1100"/>
              <a:buFont typeface="Arial"/>
              <a:buNone/>
            </a:pPr>
            <a:r>
              <a:rPr lang="en" sz="900"/>
              <a:t>ChangeNotification</a:t>
            </a:r>
            <a:endParaRPr>
              <a:solidFill>
                <a:schemeClr val="dk1"/>
              </a:solidFill>
            </a:endParaRPr>
          </a:p>
          <a:p>
            <a:pPr indent="0" lvl="0" marL="0" rtl="0" algn="l">
              <a:spcBef>
                <a:spcPts val="0"/>
              </a:spcBef>
              <a:spcAft>
                <a:spcPts val="0"/>
              </a:spcAft>
              <a:buNone/>
            </a:pPr>
            <a:r>
              <a:t/>
            </a:r>
            <a:endParaRPr sz="900"/>
          </a:p>
        </p:txBody>
      </p:sp>
      <p:cxnSp>
        <p:nvCxnSpPr>
          <p:cNvPr id="334" name="Google Shape;334;p21"/>
          <p:cNvCxnSpPr/>
          <p:nvPr/>
        </p:nvCxnSpPr>
        <p:spPr>
          <a:xfrm rot="10800000">
            <a:off x="439285" y="41097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21"/>
          <p:cNvCxnSpPr/>
          <p:nvPr/>
        </p:nvCxnSpPr>
        <p:spPr>
          <a:xfrm>
            <a:off x="452550" y="4530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21"/>
          <p:cNvSpPr txBox="1"/>
          <p:nvPr/>
        </p:nvSpPr>
        <p:spPr>
          <a:xfrm>
            <a:off x="493050" y="4302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appPkg</a:t>
            </a:r>
            <a:endParaRPr sz="900"/>
          </a:p>
        </p:txBody>
      </p:sp>
      <p:cxnSp>
        <p:nvCxnSpPr>
          <p:cNvPr id="337" name="Google Shape;337;p21"/>
          <p:cNvCxnSpPr/>
          <p:nvPr/>
        </p:nvCxnSpPr>
        <p:spPr>
          <a:xfrm>
            <a:off x="16717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21"/>
          <p:cNvSpPr txBox="1"/>
          <p:nvPr/>
        </p:nvSpPr>
        <p:spPr>
          <a:xfrm>
            <a:off x="1712250" y="4454450"/>
            <a:ext cx="12552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AppPackageState</a:t>
            </a:r>
            <a:endParaRPr sz="900"/>
          </a:p>
          <a:p>
            <a:pPr indent="0" lvl="0" marL="0" marR="0" rtl="0" algn="l">
              <a:lnSpc>
                <a:spcPct val="100000"/>
              </a:lnSpc>
              <a:spcBef>
                <a:spcPts val="0"/>
              </a:spcBef>
              <a:spcAft>
                <a:spcPts val="0"/>
              </a:spcAft>
              <a:buNone/>
            </a:pPr>
            <a:r>
              <a:rPr lang="en" sz="900"/>
              <a:t>ChangeNotification</a:t>
            </a:r>
            <a:endParaRPr sz="900"/>
          </a:p>
        </p:txBody>
      </p:sp>
      <p:cxnSp>
        <p:nvCxnSpPr>
          <p:cNvPr id="339" name="Google Shape;339;p21"/>
          <p:cNvCxnSpPr/>
          <p:nvPr/>
        </p:nvCxnSpPr>
        <p:spPr>
          <a:xfrm rot="10800000">
            <a:off x="439285" y="4795575"/>
            <a:ext cx="1211700" cy="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1"/>
          <p:cNvSpPr txBox="1"/>
          <p:nvPr/>
        </p:nvSpPr>
        <p:spPr>
          <a:xfrm>
            <a:off x="2469950" y="2754127"/>
            <a:ext cx="13506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This flow can be used by the MEPM to obtain the application requirements, traffic redirection rules and DNS rules that it needs to configure the MEC platform to run the application. </a:t>
            </a:r>
            <a:endParaRPr sz="500"/>
          </a:p>
        </p:txBody>
      </p:sp>
      <p:sp>
        <p:nvSpPr>
          <p:cNvPr id="341" name="Google Shape;341;p21"/>
          <p:cNvSpPr txBox="1"/>
          <p:nvPr/>
        </p:nvSpPr>
        <p:spPr>
          <a:xfrm>
            <a:off x="45720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Flow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342" name="Google Shape;342;p21"/>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