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33F2AC-340D-43B4-9B79-CC9FF042F340}">
  <a:tblStyle styleId="{3133F2AC-340D-43B4-9B79-CC9FF042F3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e7df4224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9e7df4224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e7df42246_1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9e7df42246_1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a1dd5590b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a1dd5590b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3cdc97fd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3cdc97fd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9e7df422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9e7df422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a48347c85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a48347c85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a48347c85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a48347c85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a48347c85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a48347c85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a482cfb14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a482cfb14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e7df4224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e7df4224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482cfb14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482cfb14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e7df422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e7df422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482cfb14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482cfb14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1dd5590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1dd5590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3cdc97fd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3cdc97fd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482cfb14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482cfb14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e74d52aa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e74d52aa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4.png"/><Relationship Id="rId10" Type="http://schemas.openxmlformats.org/officeDocument/2006/relationships/image" Target="../media/image16.png"/><Relationship Id="rId9"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3.png"/></Relationships>
</file>

<file path=ppt/slides/_rels/slide16.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19.png"/><Relationship Id="rId13" Type="http://schemas.openxmlformats.org/officeDocument/2006/relationships/image" Target="../media/image22.png"/><Relationship Id="rId12"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21.png"/><Relationship Id="rId14" Type="http://schemas.openxmlformats.org/officeDocument/2006/relationships/image" Target="../media/image24.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20.png"/><Relationship Id="rId8" Type="http://schemas.openxmlformats.org/officeDocument/2006/relationships/image" Target="../media/image18.png"/></Relationships>
</file>

<file path=ppt/slides/_rels/slide17.xml.rels><?xml version="1.0" encoding="UTF-8" standalone="yes"?><Relationships xmlns="http://schemas.openxmlformats.org/package/2006/relationships"><Relationship Id="rId11" Type="http://schemas.openxmlformats.org/officeDocument/2006/relationships/image" Target="../media/image33.png"/><Relationship Id="rId10" Type="http://schemas.openxmlformats.org/officeDocument/2006/relationships/image" Target="../media/image32.png"/><Relationship Id="rId13" Type="http://schemas.openxmlformats.org/officeDocument/2006/relationships/image" Target="../media/image36.png"/><Relationship Id="rId12"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4.png"/><Relationship Id="rId14" Type="http://schemas.openxmlformats.org/officeDocument/2006/relationships/image" Target="../media/image35.png"/><Relationship Id="rId5" Type="http://schemas.openxmlformats.org/officeDocument/2006/relationships/image" Target="../media/image29.png"/><Relationship Id="rId6" Type="http://schemas.openxmlformats.org/officeDocument/2006/relationships/image" Target="../media/image18.png"/><Relationship Id="rId7" Type="http://schemas.openxmlformats.org/officeDocument/2006/relationships/image" Target="../media/image26.png"/><Relationship Id="rId8"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EdgeGallery-MECM </a:t>
            </a:r>
            <a:endParaRPr/>
          </a:p>
          <a:p>
            <a:pPr indent="0" lvl="0" marL="0" rtl="0" algn="ctr">
              <a:spcBef>
                <a:spcPts val="0"/>
              </a:spcBef>
              <a:spcAft>
                <a:spcPts val="0"/>
              </a:spcAft>
              <a:buNone/>
            </a:pPr>
            <a:r>
              <a:rPr lang="en"/>
              <a:t>ETSI-MEC Alignment</a:t>
            </a:r>
            <a:endParaRPr/>
          </a:p>
        </p:txBody>
      </p:sp>
      <p:sp>
        <p:nvSpPr>
          <p:cNvPr id="55" name="Google Shape;55;p13"/>
          <p:cNvSpPr txBox="1"/>
          <p:nvPr/>
        </p:nvSpPr>
        <p:spPr>
          <a:xfrm>
            <a:off x="3124200" y="4191000"/>
            <a:ext cx="29874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Shashikanth, Gaurav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p:nvPr/>
        </p:nvSpPr>
        <p:spPr>
          <a:xfrm>
            <a:off x="4338975" y="4299800"/>
            <a:ext cx="4748700" cy="8106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4294225" y="3025200"/>
            <a:ext cx="4748700" cy="11940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4294225" y="1882188"/>
            <a:ext cx="4748700" cy="1043700"/>
          </a:xfrm>
          <a:prstGeom prst="roundRect">
            <a:avLst>
              <a:gd fmla="val 16667" name="adj"/>
            </a:avLst>
          </a:prstGeom>
          <a:solidFill>
            <a:srgbClr val="F8ECD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4294225" y="657900"/>
            <a:ext cx="4748700" cy="10437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42016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353" name="Google Shape;353;p22"/>
          <p:cNvCxnSpPr/>
          <p:nvPr/>
        </p:nvCxnSpPr>
        <p:spPr>
          <a:xfrm>
            <a:off x="44990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22"/>
          <p:cNvSpPr/>
          <p:nvPr/>
        </p:nvSpPr>
        <p:spPr>
          <a:xfrm>
            <a:off x="54208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355" name="Google Shape;355;p22"/>
          <p:cNvCxnSpPr/>
          <p:nvPr/>
        </p:nvCxnSpPr>
        <p:spPr>
          <a:xfrm>
            <a:off x="5718275" y="579648"/>
            <a:ext cx="0" cy="4563900"/>
          </a:xfrm>
          <a:prstGeom prst="straightConnector1">
            <a:avLst/>
          </a:prstGeom>
          <a:noFill/>
          <a:ln cap="flat" cmpd="sng" w="9525">
            <a:solidFill>
              <a:schemeClr val="dk2"/>
            </a:solidFill>
            <a:prstDash val="solid"/>
            <a:round/>
            <a:headEnd len="med" w="med" type="none"/>
            <a:tailEnd len="med" w="med" type="none"/>
          </a:ln>
        </p:spPr>
      </p:cxnSp>
      <p:sp>
        <p:nvSpPr>
          <p:cNvPr id="356" name="Google Shape;356;p22"/>
          <p:cNvSpPr/>
          <p:nvPr/>
        </p:nvSpPr>
        <p:spPr>
          <a:xfrm>
            <a:off x="66400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357" name="Google Shape;357;p22"/>
          <p:cNvCxnSpPr/>
          <p:nvPr/>
        </p:nvCxnSpPr>
        <p:spPr>
          <a:xfrm>
            <a:off x="69374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358" name="Google Shape;358;p22"/>
          <p:cNvSpPr/>
          <p:nvPr/>
        </p:nvSpPr>
        <p:spPr>
          <a:xfrm>
            <a:off x="75544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APM</a:t>
            </a:r>
            <a:endParaRPr sz="1000"/>
          </a:p>
        </p:txBody>
      </p:sp>
      <p:cxnSp>
        <p:nvCxnSpPr>
          <p:cNvPr id="359" name="Google Shape;359;p22"/>
          <p:cNvCxnSpPr/>
          <p:nvPr/>
        </p:nvCxnSpPr>
        <p:spPr>
          <a:xfrm>
            <a:off x="78518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360" name="Google Shape;360;p22"/>
          <p:cNvSpPr/>
          <p:nvPr/>
        </p:nvSpPr>
        <p:spPr>
          <a:xfrm>
            <a:off x="85450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361" name="Google Shape;361;p22"/>
          <p:cNvCxnSpPr/>
          <p:nvPr/>
        </p:nvCxnSpPr>
        <p:spPr>
          <a:xfrm>
            <a:off x="8842475" y="579525"/>
            <a:ext cx="0" cy="45639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22"/>
          <p:cNvCxnSpPr/>
          <p:nvPr/>
        </p:nvCxnSpPr>
        <p:spPr>
          <a:xfrm>
            <a:off x="4491150" y="797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p22"/>
          <p:cNvSpPr txBox="1"/>
          <p:nvPr/>
        </p:nvSpPr>
        <p:spPr>
          <a:xfrm>
            <a:off x="4531650" y="568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identifier</a:t>
            </a:r>
            <a:endParaRPr sz="900"/>
          </a:p>
        </p:txBody>
      </p:sp>
      <p:cxnSp>
        <p:nvCxnSpPr>
          <p:cNvPr id="364" name="Google Shape;364;p22"/>
          <p:cNvCxnSpPr/>
          <p:nvPr/>
        </p:nvCxnSpPr>
        <p:spPr>
          <a:xfrm rot="10800000">
            <a:off x="4491150" y="1559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65" name="Google Shape;365;p22"/>
          <p:cNvSpPr txBox="1"/>
          <p:nvPr/>
        </p:nvSpPr>
        <p:spPr>
          <a:xfrm>
            <a:off x="4531650" y="1330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instance id</a:t>
            </a:r>
            <a:endParaRPr sz="900"/>
          </a:p>
        </p:txBody>
      </p:sp>
      <p:cxnSp>
        <p:nvCxnSpPr>
          <p:cNvPr id="366" name="Google Shape;366;p22"/>
          <p:cNvCxnSpPr/>
          <p:nvPr/>
        </p:nvCxnSpPr>
        <p:spPr>
          <a:xfrm>
            <a:off x="4491150" y="2016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67" name="Google Shape;367;p22"/>
          <p:cNvSpPr txBox="1"/>
          <p:nvPr/>
        </p:nvSpPr>
        <p:spPr>
          <a:xfrm>
            <a:off x="4531650" y="1787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sp>
        <p:nvSpPr>
          <p:cNvPr id="368" name="Google Shape;368;p22"/>
          <p:cNvSpPr txBox="1"/>
          <p:nvPr/>
        </p:nvSpPr>
        <p:spPr>
          <a:xfrm>
            <a:off x="5750850" y="19398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cxnSp>
        <p:nvCxnSpPr>
          <p:cNvPr id="369" name="Google Shape;369;p22"/>
          <p:cNvCxnSpPr/>
          <p:nvPr/>
        </p:nvCxnSpPr>
        <p:spPr>
          <a:xfrm>
            <a:off x="5710350" y="21686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70" name="Google Shape;370;p22"/>
          <p:cNvCxnSpPr/>
          <p:nvPr/>
        </p:nvCxnSpPr>
        <p:spPr>
          <a:xfrm rot="10800000">
            <a:off x="5710350" y="25496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71" name="Google Shape;371;p22"/>
          <p:cNvCxnSpPr/>
          <p:nvPr/>
        </p:nvCxnSpPr>
        <p:spPr>
          <a:xfrm rot="10800000">
            <a:off x="4491150" y="28544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72" name="Google Shape;372;p22"/>
          <p:cNvCxnSpPr/>
          <p:nvPr/>
        </p:nvCxnSpPr>
        <p:spPr>
          <a:xfrm>
            <a:off x="4205672" y="0"/>
            <a:ext cx="0" cy="51555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22"/>
          <p:cNvCxnSpPr/>
          <p:nvPr/>
        </p:nvCxnSpPr>
        <p:spPr>
          <a:xfrm>
            <a:off x="5724227" y="1328000"/>
            <a:ext cx="2158500" cy="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22"/>
          <p:cNvSpPr txBox="1"/>
          <p:nvPr/>
        </p:nvSpPr>
        <p:spPr>
          <a:xfrm>
            <a:off x="5979450" y="1101650"/>
            <a:ext cx="1782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Download application package</a:t>
            </a:r>
            <a:endParaRPr sz="900"/>
          </a:p>
        </p:txBody>
      </p:sp>
      <p:cxnSp>
        <p:nvCxnSpPr>
          <p:cNvPr id="375" name="Google Shape;375;p22"/>
          <p:cNvCxnSpPr/>
          <p:nvPr/>
        </p:nvCxnSpPr>
        <p:spPr>
          <a:xfrm>
            <a:off x="6967350" y="2318600"/>
            <a:ext cx="1896300" cy="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22"/>
          <p:cNvSpPr txBox="1"/>
          <p:nvPr/>
        </p:nvSpPr>
        <p:spPr>
          <a:xfrm>
            <a:off x="7098450" y="2092250"/>
            <a:ext cx="16845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 and start application</a:t>
            </a:r>
            <a:endParaRPr sz="900"/>
          </a:p>
        </p:txBody>
      </p:sp>
      <p:sp>
        <p:nvSpPr>
          <p:cNvPr id="377" name="Google Shape;377;p22"/>
          <p:cNvSpPr/>
          <p:nvPr/>
        </p:nvSpPr>
        <p:spPr>
          <a:xfrm>
            <a:off x="5749125" y="800550"/>
            <a:ext cx="151500" cy="459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txBox="1"/>
          <p:nvPr/>
        </p:nvSpPr>
        <p:spPr>
          <a:xfrm>
            <a:off x="5827050" y="720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AppInstance  info</a:t>
            </a:r>
            <a:endParaRPr sz="900"/>
          </a:p>
        </p:txBody>
      </p:sp>
      <p:cxnSp>
        <p:nvCxnSpPr>
          <p:cNvPr id="379" name="Google Shape;379;p22"/>
          <p:cNvCxnSpPr/>
          <p:nvPr/>
        </p:nvCxnSpPr>
        <p:spPr>
          <a:xfrm>
            <a:off x="4509525" y="3193750"/>
            <a:ext cx="1220100" cy="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22"/>
          <p:cNvCxnSpPr/>
          <p:nvPr/>
        </p:nvCxnSpPr>
        <p:spPr>
          <a:xfrm>
            <a:off x="5728725" y="3498550"/>
            <a:ext cx="1220100" cy="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22"/>
          <p:cNvCxnSpPr/>
          <p:nvPr/>
        </p:nvCxnSpPr>
        <p:spPr>
          <a:xfrm>
            <a:off x="6947925" y="3727150"/>
            <a:ext cx="1915800" cy="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22"/>
          <p:cNvCxnSpPr/>
          <p:nvPr/>
        </p:nvCxnSpPr>
        <p:spPr>
          <a:xfrm rot="10800000">
            <a:off x="5710350" y="39212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22"/>
          <p:cNvCxnSpPr/>
          <p:nvPr/>
        </p:nvCxnSpPr>
        <p:spPr>
          <a:xfrm rot="10800000">
            <a:off x="4491150" y="40736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22"/>
          <p:cNvSpPr txBox="1"/>
          <p:nvPr/>
        </p:nvSpPr>
        <p:spPr>
          <a:xfrm>
            <a:off x="4531650" y="29304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a:t>
            </a:r>
            <a:endParaRPr sz="900"/>
          </a:p>
        </p:txBody>
      </p:sp>
      <p:sp>
        <p:nvSpPr>
          <p:cNvPr id="385" name="Google Shape;385;p22"/>
          <p:cNvSpPr txBox="1"/>
          <p:nvPr/>
        </p:nvSpPr>
        <p:spPr>
          <a:xfrm>
            <a:off x="5674650" y="32352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a:t>
            </a:r>
            <a:endParaRPr sz="900"/>
          </a:p>
        </p:txBody>
      </p:sp>
      <p:sp>
        <p:nvSpPr>
          <p:cNvPr id="386" name="Google Shape;386;p22"/>
          <p:cNvSpPr txBox="1"/>
          <p:nvPr/>
        </p:nvSpPr>
        <p:spPr>
          <a:xfrm>
            <a:off x="7274850" y="3463850"/>
            <a:ext cx="1368900" cy="147900"/>
          </a:xfrm>
          <a:prstGeom prst="rect">
            <a:avLst/>
          </a:prstGeom>
          <a:solidFill>
            <a:srgbClr val="E8EEF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Get application status</a:t>
            </a:r>
            <a:endParaRPr sz="900"/>
          </a:p>
        </p:txBody>
      </p:sp>
      <p:cxnSp>
        <p:nvCxnSpPr>
          <p:cNvPr id="387" name="Google Shape;387;p22"/>
          <p:cNvCxnSpPr/>
          <p:nvPr/>
        </p:nvCxnSpPr>
        <p:spPr>
          <a:xfrm>
            <a:off x="4491150" y="44546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22"/>
          <p:cNvSpPr txBox="1"/>
          <p:nvPr/>
        </p:nvSpPr>
        <p:spPr>
          <a:xfrm>
            <a:off x="4531650" y="42258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a:t>
            </a:r>
            <a:r>
              <a:rPr lang="en" sz="900"/>
              <a:t> app Instance</a:t>
            </a:r>
            <a:endParaRPr sz="900"/>
          </a:p>
        </p:txBody>
      </p:sp>
      <p:cxnSp>
        <p:nvCxnSpPr>
          <p:cNvPr id="389" name="Google Shape;389;p22"/>
          <p:cNvCxnSpPr/>
          <p:nvPr/>
        </p:nvCxnSpPr>
        <p:spPr>
          <a:xfrm>
            <a:off x="5710350" y="4607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90" name="Google Shape;390;p22"/>
          <p:cNvSpPr txBox="1"/>
          <p:nvPr/>
        </p:nvSpPr>
        <p:spPr>
          <a:xfrm>
            <a:off x="5750850" y="4378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 app Instance</a:t>
            </a:r>
            <a:endParaRPr sz="900"/>
          </a:p>
        </p:txBody>
      </p:sp>
      <p:cxnSp>
        <p:nvCxnSpPr>
          <p:cNvPr id="391" name="Google Shape;391;p22"/>
          <p:cNvCxnSpPr/>
          <p:nvPr/>
        </p:nvCxnSpPr>
        <p:spPr>
          <a:xfrm>
            <a:off x="6929550" y="4759450"/>
            <a:ext cx="1910100" cy="0"/>
          </a:xfrm>
          <a:prstGeom prst="straightConnector1">
            <a:avLst/>
          </a:prstGeom>
          <a:noFill/>
          <a:ln cap="flat" cmpd="sng" w="9525">
            <a:solidFill>
              <a:schemeClr val="dk2"/>
            </a:solidFill>
            <a:prstDash val="solid"/>
            <a:round/>
            <a:headEnd len="med" w="med" type="none"/>
            <a:tailEnd len="med" w="med" type="triangle"/>
          </a:ln>
        </p:spPr>
      </p:cxnSp>
      <p:sp>
        <p:nvSpPr>
          <p:cNvPr id="392" name="Google Shape;392;p22"/>
          <p:cNvSpPr txBox="1"/>
          <p:nvPr/>
        </p:nvSpPr>
        <p:spPr>
          <a:xfrm>
            <a:off x="6970050" y="4530650"/>
            <a:ext cx="19158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unDeploy application instance</a:t>
            </a:r>
            <a:endParaRPr sz="900"/>
          </a:p>
        </p:txBody>
      </p:sp>
      <p:cxnSp>
        <p:nvCxnSpPr>
          <p:cNvPr id="393" name="Google Shape;393;p22"/>
          <p:cNvCxnSpPr/>
          <p:nvPr/>
        </p:nvCxnSpPr>
        <p:spPr>
          <a:xfrm rot="10800000">
            <a:off x="5710350" y="48356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22"/>
          <p:cNvCxnSpPr/>
          <p:nvPr/>
        </p:nvCxnSpPr>
        <p:spPr>
          <a:xfrm rot="10800000">
            <a:off x="4491150" y="5064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95" name="Google Shape;395;p22"/>
          <p:cNvSpPr txBox="1"/>
          <p:nvPr/>
        </p:nvSpPr>
        <p:spPr>
          <a:xfrm>
            <a:off x="5181600" y="-32325"/>
            <a:ext cx="38037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Existing LCM Flow </a:t>
            </a:r>
            <a:endParaRPr b="1"/>
          </a:p>
        </p:txBody>
      </p:sp>
      <p:sp>
        <p:nvSpPr>
          <p:cNvPr id="396" name="Google Shape;396;p22"/>
          <p:cNvSpPr/>
          <p:nvPr/>
        </p:nvSpPr>
        <p:spPr>
          <a:xfrm>
            <a:off x="5737163" y="4871973"/>
            <a:ext cx="151500" cy="147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txBox="1"/>
          <p:nvPr/>
        </p:nvSpPr>
        <p:spPr>
          <a:xfrm>
            <a:off x="5819442" y="4759260"/>
            <a:ext cx="1469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AppInstance info</a:t>
            </a:r>
            <a:endParaRPr sz="900"/>
          </a:p>
        </p:txBody>
      </p:sp>
      <p:sp>
        <p:nvSpPr>
          <p:cNvPr id="398" name="Google Shape;398;p22"/>
          <p:cNvSpPr/>
          <p:nvPr/>
        </p:nvSpPr>
        <p:spPr>
          <a:xfrm>
            <a:off x="137875" y="4526150"/>
            <a:ext cx="3768300" cy="5841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9" name="Google Shape;399;p22"/>
          <p:cNvSpPr/>
          <p:nvPr/>
        </p:nvSpPr>
        <p:spPr>
          <a:xfrm>
            <a:off x="102375" y="3269950"/>
            <a:ext cx="3768300" cy="11940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102375" y="1642967"/>
            <a:ext cx="3768300" cy="1581600"/>
          </a:xfrm>
          <a:prstGeom prst="roundRect">
            <a:avLst>
              <a:gd fmla="val 16667" name="adj"/>
            </a:avLst>
          </a:prstGeom>
          <a:solidFill>
            <a:srgbClr val="F8ECD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102375" y="657900"/>
            <a:ext cx="3768300" cy="9012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68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403" name="Google Shape;403;p22"/>
          <p:cNvCxnSpPr/>
          <p:nvPr/>
        </p:nvCxnSpPr>
        <p:spPr>
          <a:xfrm>
            <a:off x="3842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404" name="Google Shape;404;p22"/>
          <p:cNvSpPr/>
          <p:nvPr/>
        </p:nvSpPr>
        <p:spPr>
          <a:xfrm>
            <a:off x="13060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405" name="Google Shape;405;p22"/>
          <p:cNvCxnSpPr/>
          <p:nvPr/>
        </p:nvCxnSpPr>
        <p:spPr>
          <a:xfrm>
            <a:off x="1603475" y="579648"/>
            <a:ext cx="0" cy="4563900"/>
          </a:xfrm>
          <a:prstGeom prst="straightConnector1">
            <a:avLst/>
          </a:prstGeom>
          <a:noFill/>
          <a:ln cap="flat" cmpd="sng" w="9525">
            <a:solidFill>
              <a:schemeClr val="dk2"/>
            </a:solidFill>
            <a:prstDash val="solid"/>
            <a:round/>
            <a:headEnd len="med" w="med" type="none"/>
            <a:tailEnd len="med" w="med" type="none"/>
          </a:ln>
        </p:spPr>
      </p:cxnSp>
      <p:sp>
        <p:nvSpPr>
          <p:cNvPr id="406" name="Google Shape;406;p22"/>
          <p:cNvSpPr/>
          <p:nvPr/>
        </p:nvSpPr>
        <p:spPr>
          <a:xfrm>
            <a:off x="25252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407" name="Google Shape;407;p22"/>
          <p:cNvCxnSpPr/>
          <p:nvPr/>
        </p:nvCxnSpPr>
        <p:spPr>
          <a:xfrm>
            <a:off x="2822675" y="579525"/>
            <a:ext cx="0" cy="4563900"/>
          </a:xfrm>
          <a:prstGeom prst="straightConnector1">
            <a:avLst/>
          </a:prstGeom>
          <a:noFill/>
          <a:ln cap="flat" cmpd="sng" w="9525">
            <a:solidFill>
              <a:schemeClr val="dk2"/>
            </a:solidFill>
            <a:prstDash val="solid"/>
            <a:round/>
            <a:headEnd len="med" w="med" type="none"/>
            <a:tailEnd len="med" w="med" type="none"/>
          </a:ln>
        </p:spPr>
      </p:cxnSp>
      <p:sp>
        <p:nvSpPr>
          <p:cNvPr id="408" name="Google Shape;408;p22"/>
          <p:cNvSpPr/>
          <p:nvPr/>
        </p:nvSpPr>
        <p:spPr>
          <a:xfrm>
            <a:off x="3363425" y="3410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409" name="Google Shape;409;p22"/>
          <p:cNvCxnSpPr/>
          <p:nvPr/>
        </p:nvCxnSpPr>
        <p:spPr>
          <a:xfrm>
            <a:off x="3660875" y="579525"/>
            <a:ext cx="0" cy="45639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22"/>
          <p:cNvCxnSpPr/>
          <p:nvPr/>
        </p:nvCxnSpPr>
        <p:spPr>
          <a:xfrm>
            <a:off x="376350" y="797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1" name="Google Shape;411;p22"/>
          <p:cNvSpPr txBox="1"/>
          <p:nvPr/>
        </p:nvSpPr>
        <p:spPr>
          <a:xfrm>
            <a:off x="416850" y="568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identifier</a:t>
            </a:r>
            <a:endParaRPr sz="900"/>
          </a:p>
        </p:txBody>
      </p:sp>
      <p:cxnSp>
        <p:nvCxnSpPr>
          <p:cNvPr id="412" name="Google Shape;412;p22"/>
          <p:cNvCxnSpPr/>
          <p:nvPr/>
        </p:nvCxnSpPr>
        <p:spPr>
          <a:xfrm rot="10800000">
            <a:off x="376350" y="1482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22"/>
          <p:cNvSpPr txBox="1"/>
          <p:nvPr/>
        </p:nvSpPr>
        <p:spPr>
          <a:xfrm>
            <a:off x="416850" y="12540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instance id</a:t>
            </a:r>
            <a:endParaRPr sz="900"/>
          </a:p>
        </p:txBody>
      </p:sp>
      <p:cxnSp>
        <p:nvCxnSpPr>
          <p:cNvPr id="414" name="Google Shape;414;p22"/>
          <p:cNvCxnSpPr/>
          <p:nvPr/>
        </p:nvCxnSpPr>
        <p:spPr>
          <a:xfrm>
            <a:off x="376350" y="1777017"/>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5" name="Google Shape;415;p22"/>
          <p:cNvSpPr txBox="1"/>
          <p:nvPr/>
        </p:nvSpPr>
        <p:spPr>
          <a:xfrm>
            <a:off x="416850" y="1548217"/>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sp>
        <p:nvSpPr>
          <p:cNvPr id="416" name="Google Shape;416;p22"/>
          <p:cNvSpPr txBox="1"/>
          <p:nvPr/>
        </p:nvSpPr>
        <p:spPr>
          <a:xfrm>
            <a:off x="1636050" y="16766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Instantiate app</a:t>
            </a:r>
            <a:endParaRPr sz="900"/>
          </a:p>
        </p:txBody>
      </p:sp>
      <p:cxnSp>
        <p:nvCxnSpPr>
          <p:cNvPr id="417" name="Google Shape;417;p22"/>
          <p:cNvCxnSpPr/>
          <p:nvPr/>
        </p:nvCxnSpPr>
        <p:spPr>
          <a:xfrm>
            <a:off x="1595550" y="1905494"/>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18" name="Google Shape;418;p22"/>
          <p:cNvCxnSpPr/>
          <p:nvPr/>
        </p:nvCxnSpPr>
        <p:spPr>
          <a:xfrm rot="10800000">
            <a:off x="1595550" y="232991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19" name="Google Shape;419;p22"/>
          <p:cNvSpPr/>
          <p:nvPr/>
        </p:nvSpPr>
        <p:spPr>
          <a:xfrm>
            <a:off x="2853525" y="949450"/>
            <a:ext cx="151500" cy="2385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txBox="1"/>
          <p:nvPr/>
        </p:nvSpPr>
        <p:spPr>
          <a:xfrm>
            <a:off x="2931450" y="720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AppInstance</a:t>
            </a:r>
            <a:endParaRPr sz="900"/>
          </a:p>
          <a:p>
            <a:pPr indent="0" lvl="0" marL="0" rtl="0" algn="l">
              <a:spcBef>
                <a:spcPts val="0"/>
              </a:spcBef>
              <a:spcAft>
                <a:spcPts val="0"/>
              </a:spcAft>
              <a:buNone/>
            </a:pPr>
            <a:r>
              <a:rPr lang="en" sz="900"/>
              <a:t>  info</a:t>
            </a:r>
            <a:endParaRPr sz="900"/>
          </a:p>
        </p:txBody>
      </p:sp>
      <p:cxnSp>
        <p:nvCxnSpPr>
          <p:cNvPr id="421" name="Google Shape;421;p22"/>
          <p:cNvCxnSpPr/>
          <p:nvPr/>
        </p:nvCxnSpPr>
        <p:spPr>
          <a:xfrm>
            <a:off x="394725" y="3426780"/>
            <a:ext cx="1220100" cy="0"/>
          </a:xfrm>
          <a:prstGeom prst="straightConnector1">
            <a:avLst/>
          </a:prstGeom>
          <a:noFill/>
          <a:ln cap="flat" cmpd="sng" w="9525">
            <a:solidFill>
              <a:schemeClr val="dk2"/>
            </a:solidFill>
            <a:prstDash val="solid"/>
            <a:round/>
            <a:headEnd len="med" w="med" type="none"/>
            <a:tailEnd len="med" w="med" type="triangle"/>
          </a:ln>
        </p:spPr>
      </p:cxnSp>
      <p:cxnSp>
        <p:nvCxnSpPr>
          <p:cNvPr id="422" name="Google Shape;422;p22"/>
          <p:cNvCxnSpPr/>
          <p:nvPr/>
        </p:nvCxnSpPr>
        <p:spPr>
          <a:xfrm rot="10800000">
            <a:off x="376350" y="400188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23" name="Google Shape;423;p22"/>
          <p:cNvSpPr txBox="1"/>
          <p:nvPr/>
        </p:nvSpPr>
        <p:spPr>
          <a:xfrm>
            <a:off x="340650" y="3176771"/>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Change </a:t>
            </a:r>
            <a:r>
              <a:rPr lang="en" sz="900"/>
              <a:t> app instance operation state</a:t>
            </a:r>
            <a:endParaRPr sz="900"/>
          </a:p>
        </p:txBody>
      </p:sp>
      <p:cxnSp>
        <p:nvCxnSpPr>
          <p:cNvPr id="424" name="Google Shape;424;p22"/>
          <p:cNvCxnSpPr/>
          <p:nvPr/>
        </p:nvCxnSpPr>
        <p:spPr>
          <a:xfrm>
            <a:off x="376350" y="46712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22"/>
          <p:cNvSpPr txBox="1"/>
          <p:nvPr/>
        </p:nvSpPr>
        <p:spPr>
          <a:xfrm>
            <a:off x="416850" y="44424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 info</a:t>
            </a:r>
            <a:endParaRPr sz="900"/>
          </a:p>
        </p:txBody>
      </p:sp>
      <p:cxnSp>
        <p:nvCxnSpPr>
          <p:cNvPr id="426" name="Google Shape;426;p22"/>
          <p:cNvCxnSpPr/>
          <p:nvPr/>
        </p:nvCxnSpPr>
        <p:spPr>
          <a:xfrm rot="10800000">
            <a:off x="1595550" y="4964127"/>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22"/>
          <p:cNvCxnSpPr/>
          <p:nvPr/>
        </p:nvCxnSpPr>
        <p:spPr>
          <a:xfrm rot="10800000">
            <a:off x="376350" y="5064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22"/>
          <p:cNvSpPr txBox="1"/>
          <p:nvPr/>
        </p:nvSpPr>
        <p:spPr>
          <a:xfrm>
            <a:off x="-35885" y="-32325"/>
            <a:ext cx="43389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LCM Flow Alignment with ETSI MEC</a:t>
            </a:r>
            <a:endParaRPr b="1">
              <a:solidFill>
                <a:schemeClr val="dk1"/>
              </a:solidFill>
            </a:endParaRPr>
          </a:p>
          <a:p>
            <a:pPr indent="0" lvl="0" marL="0" rtl="0" algn="l">
              <a:spcBef>
                <a:spcPts val="0"/>
              </a:spcBef>
              <a:spcAft>
                <a:spcPts val="0"/>
              </a:spcAft>
              <a:buNone/>
            </a:pPr>
            <a:r>
              <a:t/>
            </a:r>
            <a:endParaRPr b="1">
              <a:solidFill>
                <a:schemeClr val="dk1"/>
              </a:solidFill>
            </a:endParaRPr>
          </a:p>
        </p:txBody>
      </p:sp>
      <p:cxnSp>
        <p:nvCxnSpPr>
          <p:cNvPr id="429" name="Google Shape;429;p22"/>
          <p:cNvCxnSpPr/>
          <p:nvPr/>
        </p:nvCxnSpPr>
        <p:spPr>
          <a:xfrm>
            <a:off x="1595550" y="9494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30" name="Google Shape;430;p22"/>
          <p:cNvCxnSpPr/>
          <p:nvPr/>
        </p:nvCxnSpPr>
        <p:spPr>
          <a:xfrm rot="10800000">
            <a:off x="1595550" y="1178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1" name="Google Shape;431;p22"/>
          <p:cNvSpPr txBox="1"/>
          <p:nvPr/>
        </p:nvSpPr>
        <p:spPr>
          <a:xfrm>
            <a:off x="1636050" y="949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instance id</a:t>
            </a:r>
            <a:endParaRPr sz="900"/>
          </a:p>
        </p:txBody>
      </p:sp>
      <p:cxnSp>
        <p:nvCxnSpPr>
          <p:cNvPr id="432" name="Google Shape;432;p22"/>
          <p:cNvCxnSpPr/>
          <p:nvPr/>
        </p:nvCxnSpPr>
        <p:spPr>
          <a:xfrm rot="10800000">
            <a:off x="1595550" y="1382727"/>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3" name="Google Shape;433;p22"/>
          <p:cNvSpPr txBox="1"/>
          <p:nvPr/>
        </p:nvSpPr>
        <p:spPr>
          <a:xfrm>
            <a:off x="1648842" y="1153927"/>
            <a:ext cx="1220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AppInstanceIdentifierCreationNotification</a:t>
            </a:r>
            <a:endParaRPr sz="900"/>
          </a:p>
        </p:txBody>
      </p:sp>
      <p:sp>
        <p:nvSpPr>
          <p:cNvPr id="434" name="Google Shape;434;p22"/>
          <p:cNvSpPr txBox="1"/>
          <p:nvPr/>
        </p:nvSpPr>
        <p:spPr>
          <a:xfrm>
            <a:off x="1721253" y="183517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435" name="Google Shape;435;p22"/>
          <p:cNvCxnSpPr/>
          <p:nvPr/>
        </p:nvCxnSpPr>
        <p:spPr>
          <a:xfrm rot="10800000">
            <a:off x="376350" y="2186371"/>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6" name="Google Shape;436;p22"/>
          <p:cNvSpPr txBox="1"/>
          <p:nvPr/>
        </p:nvSpPr>
        <p:spPr>
          <a:xfrm>
            <a:off x="493050" y="1957571"/>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437" name="Google Shape;437;p22"/>
          <p:cNvCxnSpPr/>
          <p:nvPr/>
        </p:nvCxnSpPr>
        <p:spPr>
          <a:xfrm rot="10800000">
            <a:off x="1595550" y="2065426"/>
            <a:ext cx="1211700" cy="0"/>
          </a:xfrm>
          <a:prstGeom prst="straightConnector1">
            <a:avLst/>
          </a:prstGeom>
          <a:noFill/>
          <a:ln cap="flat" cmpd="sng" w="9525">
            <a:solidFill>
              <a:schemeClr val="dk2"/>
            </a:solidFill>
            <a:prstDash val="solid"/>
            <a:round/>
            <a:headEnd len="med" w="med" type="none"/>
            <a:tailEnd len="med" w="med" type="triangle"/>
          </a:ln>
        </p:spPr>
      </p:cxnSp>
      <p:sp>
        <p:nvSpPr>
          <p:cNvPr id="438" name="Google Shape;438;p22"/>
          <p:cNvSpPr txBox="1"/>
          <p:nvPr/>
        </p:nvSpPr>
        <p:spPr>
          <a:xfrm>
            <a:off x="1640850" y="2101120"/>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cxnSp>
        <p:nvCxnSpPr>
          <p:cNvPr id="439" name="Google Shape;439;p22"/>
          <p:cNvCxnSpPr/>
          <p:nvPr/>
        </p:nvCxnSpPr>
        <p:spPr>
          <a:xfrm rot="10800000">
            <a:off x="376350" y="2435793"/>
            <a:ext cx="1211700" cy="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22"/>
          <p:cNvSpPr txBox="1"/>
          <p:nvPr/>
        </p:nvSpPr>
        <p:spPr>
          <a:xfrm>
            <a:off x="421650" y="2207003"/>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sp>
        <p:nvSpPr>
          <p:cNvPr id="441" name="Google Shape;441;p22"/>
          <p:cNvSpPr txBox="1"/>
          <p:nvPr/>
        </p:nvSpPr>
        <p:spPr>
          <a:xfrm>
            <a:off x="1688327" y="2378886"/>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Grant request</a:t>
            </a:r>
            <a:endParaRPr sz="900"/>
          </a:p>
        </p:txBody>
      </p:sp>
      <p:cxnSp>
        <p:nvCxnSpPr>
          <p:cNvPr id="442" name="Google Shape;442;p22"/>
          <p:cNvCxnSpPr/>
          <p:nvPr/>
        </p:nvCxnSpPr>
        <p:spPr>
          <a:xfrm rot="10800000">
            <a:off x="1583588" y="2607686"/>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43" name="Google Shape;443;p22"/>
          <p:cNvCxnSpPr/>
          <p:nvPr/>
        </p:nvCxnSpPr>
        <p:spPr>
          <a:xfrm>
            <a:off x="2840588" y="2901176"/>
            <a:ext cx="819600" cy="0"/>
          </a:xfrm>
          <a:prstGeom prst="straightConnector1">
            <a:avLst/>
          </a:prstGeom>
          <a:noFill/>
          <a:ln cap="flat" cmpd="sng" w="9525">
            <a:solidFill>
              <a:schemeClr val="dk2"/>
            </a:solidFill>
            <a:prstDash val="solid"/>
            <a:round/>
            <a:headEnd len="med" w="med" type="none"/>
            <a:tailEnd len="med" w="med" type="triangle"/>
          </a:ln>
        </p:spPr>
      </p:cxnSp>
      <p:sp>
        <p:nvSpPr>
          <p:cNvPr id="444" name="Google Shape;444;p22"/>
          <p:cNvSpPr txBox="1"/>
          <p:nvPr/>
        </p:nvSpPr>
        <p:spPr>
          <a:xfrm>
            <a:off x="2931450" y="26672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Deploy</a:t>
            </a:r>
            <a:endParaRPr sz="900"/>
          </a:p>
        </p:txBody>
      </p:sp>
      <p:sp>
        <p:nvSpPr>
          <p:cNvPr id="445" name="Google Shape;445;p22"/>
          <p:cNvSpPr txBox="1"/>
          <p:nvPr/>
        </p:nvSpPr>
        <p:spPr>
          <a:xfrm>
            <a:off x="1700288" y="255964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446" name="Google Shape;446;p22"/>
          <p:cNvCxnSpPr/>
          <p:nvPr/>
        </p:nvCxnSpPr>
        <p:spPr>
          <a:xfrm rot="10800000">
            <a:off x="1583588" y="278844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47" name="Google Shape;447;p22"/>
          <p:cNvCxnSpPr/>
          <p:nvPr/>
        </p:nvCxnSpPr>
        <p:spPr>
          <a:xfrm rot="10800000">
            <a:off x="1583588" y="301704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48" name="Google Shape;448;p22"/>
          <p:cNvCxnSpPr/>
          <p:nvPr/>
        </p:nvCxnSpPr>
        <p:spPr>
          <a:xfrm rot="10800000">
            <a:off x="364388" y="309324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49" name="Google Shape;449;p22"/>
          <p:cNvSpPr txBox="1"/>
          <p:nvPr/>
        </p:nvSpPr>
        <p:spPr>
          <a:xfrm>
            <a:off x="421650" y="2863120"/>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a:t>
            </a:r>
            <a:r>
              <a:rPr lang="en" sz="900"/>
              <a:t>,Lifecycle</a:t>
            </a:r>
            <a:endParaRPr sz="900"/>
          </a:p>
          <a:p>
            <a:pPr indent="0" lvl="0" marL="0" rtl="0" algn="l">
              <a:spcBef>
                <a:spcPts val="0"/>
              </a:spcBef>
              <a:spcAft>
                <a:spcPts val="0"/>
              </a:spcAft>
              <a:buNone/>
            </a:pPr>
            <a:r>
              <a:rPr lang="en" sz="900"/>
              <a:t>ChangeNotification</a:t>
            </a:r>
            <a:endParaRPr sz="900"/>
          </a:p>
        </p:txBody>
      </p:sp>
      <p:sp>
        <p:nvSpPr>
          <p:cNvPr id="450" name="Google Shape;450;p22"/>
          <p:cNvSpPr txBox="1"/>
          <p:nvPr/>
        </p:nvSpPr>
        <p:spPr>
          <a:xfrm>
            <a:off x="1640850" y="2786920"/>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result,Lifecycle</a:t>
            </a:r>
            <a:endParaRPr sz="900"/>
          </a:p>
          <a:p>
            <a:pPr indent="0" lvl="0" marL="0" rtl="0" algn="l">
              <a:spcBef>
                <a:spcPts val="0"/>
              </a:spcBef>
              <a:spcAft>
                <a:spcPts val="0"/>
              </a:spcAft>
              <a:buNone/>
            </a:pPr>
            <a:r>
              <a:rPr lang="en" sz="900"/>
              <a:t>ChangeNotification</a:t>
            </a:r>
            <a:endParaRPr sz="900"/>
          </a:p>
        </p:txBody>
      </p:sp>
      <p:cxnSp>
        <p:nvCxnSpPr>
          <p:cNvPr id="451" name="Google Shape;451;p22"/>
          <p:cNvCxnSpPr/>
          <p:nvPr/>
        </p:nvCxnSpPr>
        <p:spPr>
          <a:xfrm rot="10800000">
            <a:off x="1595550" y="3665626"/>
            <a:ext cx="1211700" cy="0"/>
          </a:xfrm>
          <a:prstGeom prst="straightConnector1">
            <a:avLst/>
          </a:prstGeom>
          <a:noFill/>
          <a:ln cap="flat" cmpd="sng" w="9525">
            <a:solidFill>
              <a:schemeClr val="dk2"/>
            </a:solidFill>
            <a:prstDash val="solid"/>
            <a:round/>
            <a:headEnd len="med" w="med" type="none"/>
            <a:tailEnd len="med" w="med" type="triangle"/>
          </a:ln>
        </p:spPr>
      </p:cxnSp>
      <p:sp>
        <p:nvSpPr>
          <p:cNvPr id="452" name="Google Shape;452;p22"/>
          <p:cNvSpPr txBox="1"/>
          <p:nvPr/>
        </p:nvSpPr>
        <p:spPr>
          <a:xfrm>
            <a:off x="1640850" y="3661005"/>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sp>
        <p:nvSpPr>
          <p:cNvPr id="453" name="Google Shape;453;p22"/>
          <p:cNvSpPr txBox="1"/>
          <p:nvPr/>
        </p:nvSpPr>
        <p:spPr>
          <a:xfrm>
            <a:off x="1673407" y="3418986"/>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454" name="Google Shape;454;p22"/>
          <p:cNvCxnSpPr/>
          <p:nvPr/>
        </p:nvCxnSpPr>
        <p:spPr>
          <a:xfrm rot="10800000">
            <a:off x="1595550" y="3894226"/>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55" name="Google Shape;455;p22"/>
          <p:cNvCxnSpPr/>
          <p:nvPr/>
        </p:nvCxnSpPr>
        <p:spPr>
          <a:xfrm>
            <a:off x="1619473" y="3504365"/>
            <a:ext cx="1211700" cy="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22"/>
          <p:cNvSpPr txBox="1"/>
          <p:nvPr/>
        </p:nvSpPr>
        <p:spPr>
          <a:xfrm>
            <a:off x="1636050" y="3136456"/>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Change  app instance operation state</a:t>
            </a:r>
            <a:endParaRPr sz="900"/>
          </a:p>
        </p:txBody>
      </p:sp>
      <p:sp>
        <p:nvSpPr>
          <p:cNvPr id="457" name="Google Shape;457;p22"/>
          <p:cNvSpPr txBox="1"/>
          <p:nvPr/>
        </p:nvSpPr>
        <p:spPr>
          <a:xfrm>
            <a:off x="428812" y="353384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sp>
        <p:nvSpPr>
          <p:cNvPr id="458" name="Google Shape;458;p22"/>
          <p:cNvSpPr txBox="1"/>
          <p:nvPr/>
        </p:nvSpPr>
        <p:spPr>
          <a:xfrm>
            <a:off x="424751" y="3781951"/>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Start,Lifecycle</a:t>
            </a:r>
            <a:endParaRPr sz="900"/>
          </a:p>
          <a:p>
            <a:pPr indent="0" lvl="0" marL="0" rtl="0" algn="l">
              <a:spcBef>
                <a:spcPts val="0"/>
              </a:spcBef>
              <a:spcAft>
                <a:spcPts val="0"/>
              </a:spcAft>
              <a:buNone/>
            </a:pPr>
            <a:r>
              <a:rPr lang="en" sz="900"/>
              <a:t>ChangeNotification</a:t>
            </a:r>
            <a:endParaRPr sz="900"/>
          </a:p>
        </p:txBody>
      </p:sp>
      <p:cxnSp>
        <p:nvCxnSpPr>
          <p:cNvPr id="459" name="Google Shape;459;p22"/>
          <p:cNvCxnSpPr/>
          <p:nvPr/>
        </p:nvCxnSpPr>
        <p:spPr>
          <a:xfrm rot="10800000">
            <a:off x="392742" y="37688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60" name="Google Shape;460;p22"/>
          <p:cNvCxnSpPr/>
          <p:nvPr/>
        </p:nvCxnSpPr>
        <p:spPr>
          <a:xfrm>
            <a:off x="2814750" y="4073650"/>
            <a:ext cx="857400" cy="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22"/>
          <p:cNvSpPr txBox="1"/>
          <p:nvPr/>
        </p:nvSpPr>
        <p:spPr>
          <a:xfrm>
            <a:off x="2826897" y="3834217"/>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start/stop app instance</a:t>
            </a:r>
            <a:endParaRPr sz="900"/>
          </a:p>
        </p:txBody>
      </p:sp>
      <p:cxnSp>
        <p:nvCxnSpPr>
          <p:cNvPr id="462" name="Google Shape;462;p22"/>
          <p:cNvCxnSpPr/>
          <p:nvPr/>
        </p:nvCxnSpPr>
        <p:spPr>
          <a:xfrm rot="10800000">
            <a:off x="1583588" y="422162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63" name="Google Shape;463;p22"/>
          <p:cNvCxnSpPr/>
          <p:nvPr/>
        </p:nvCxnSpPr>
        <p:spPr>
          <a:xfrm rot="10800000">
            <a:off x="371920" y="436205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64" name="Google Shape;464;p22"/>
          <p:cNvSpPr txBox="1"/>
          <p:nvPr/>
        </p:nvSpPr>
        <p:spPr>
          <a:xfrm>
            <a:off x="1673634" y="3986627"/>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result,Lifecycle</a:t>
            </a:r>
            <a:endParaRPr sz="900"/>
          </a:p>
          <a:p>
            <a:pPr indent="0" lvl="0" marL="0" rtl="0" algn="l">
              <a:spcBef>
                <a:spcPts val="0"/>
              </a:spcBef>
              <a:spcAft>
                <a:spcPts val="0"/>
              </a:spcAft>
              <a:buNone/>
            </a:pPr>
            <a:r>
              <a:rPr lang="en" sz="900"/>
              <a:t>ChangeNotification</a:t>
            </a:r>
            <a:endParaRPr sz="900"/>
          </a:p>
        </p:txBody>
      </p:sp>
      <p:sp>
        <p:nvSpPr>
          <p:cNvPr id="465" name="Google Shape;465;p22"/>
          <p:cNvSpPr txBox="1"/>
          <p:nvPr/>
        </p:nvSpPr>
        <p:spPr>
          <a:xfrm>
            <a:off x="454434" y="4115104"/>
            <a:ext cx="12117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result,Lifecycle</a:t>
            </a:r>
            <a:endParaRPr sz="900"/>
          </a:p>
          <a:p>
            <a:pPr indent="0" lvl="0" marL="0" rtl="0" algn="l">
              <a:spcBef>
                <a:spcPts val="0"/>
              </a:spcBef>
              <a:spcAft>
                <a:spcPts val="0"/>
              </a:spcAft>
              <a:buNone/>
            </a:pPr>
            <a:r>
              <a:rPr lang="en" sz="900"/>
              <a:t>ChangeNotification</a:t>
            </a:r>
            <a:endParaRPr sz="900"/>
          </a:p>
        </p:txBody>
      </p:sp>
      <p:sp>
        <p:nvSpPr>
          <p:cNvPr id="466" name="Google Shape;466;p22"/>
          <p:cNvSpPr txBox="1"/>
          <p:nvPr/>
        </p:nvSpPr>
        <p:spPr>
          <a:xfrm>
            <a:off x="1712250" y="720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identifier</a:t>
            </a:r>
            <a:endParaRPr sz="900"/>
          </a:p>
        </p:txBody>
      </p:sp>
      <p:cxnSp>
        <p:nvCxnSpPr>
          <p:cNvPr id="467" name="Google Shape;467;p22"/>
          <p:cNvCxnSpPr/>
          <p:nvPr/>
        </p:nvCxnSpPr>
        <p:spPr>
          <a:xfrm>
            <a:off x="1595550" y="47474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68" name="Google Shape;468;p22"/>
          <p:cNvSpPr txBox="1"/>
          <p:nvPr/>
        </p:nvSpPr>
        <p:spPr>
          <a:xfrm>
            <a:off x="1636050" y="45186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instance info</a:t>
            </a:r>
            <a:endParaRPr sz="900"/>
          </a:p>
        </p:txBody>
      </p:sp>
      <p:sp>
        <p:nvSpPr>
          <p:cNvPr id="469" name="Google Shape;469;p22"/>
          <p:cNvSpPr txBox="1"/>
          <p:nvPr/>
        </p:nvSpPr>
        <p:spPr>
          <a:xfrm>
            <a:off x="493050" y="48234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appInstanceInfo</a:t>
            </a:r>
            <a:endParaRPr sz="900"/>
          </a:p>
        </p:txBody>
      </p:sp>
      <p:sp>
        <p:nvSpPr>
          <p:cNvPr id="470" name="Google Shape;470;p22"/>
          <p:cNvSpPr txBox="1"/>
          <p:nvPr/>
        </p:nvSpPr>
        <p:spPr>
          <a:xfrm>
            <a:off x="1636050" y="4835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appInstanceInfo</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3"/>
          <p:cNvSpPr/>
          <p:nvPr/>
        </p:nvSpPr>
        <p:spPr>
          <a:xfrm>
            <a:off x="518875" y="949250"/>
            <a:ext cx="3768300" cy="7623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483375" y="1871573"/>
            <a:ext cx="3768300" cy="11940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77" name="Google Shape;477;p23"/>
          <p:cNvSpPr/>
          <p:nvPr/>
        </p:nvSpPr>
        <p:spPr>
          <a:xfrm>
            <a:off x="495325" y="3324900"/>
            <a:ext cx="3768300" cy="11142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4678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479" name="Google Shape;479;p23"/>
          <p:cNvCxnSpPr/>
          <p:nvPr/>
        </p:nvCxnSpPr>
        <p:spPr>
          <a:xfrm>
            <a:off x="765275" y="808125"/>
            <a:ext cx="0" cy="3630900"/>
          </a:xfrm>
          <a:prstGeom prst="straightConnector1">
            <a:avLst/>
          </a:prstGeom>
          <a:noFill/>
          <a:ln cap="flat" cmpd="sng" w="9525">
            <a:solidFill>
              <a:schemeClr val="dk2"/>
            </a:solidFill>
            <a:prstDash val="solid"/>
            <a:round/>
            <a:headEnd len="med" w="med" type="none"/>
            <a:tailEnd len="med" w="med" type="none"/>
          </a:ln>
        </p:spPr>
      </p:cxnSp>
      <p:sp>
        <p:nvSpPr>
          <p:cNvPr id="480" name="Google Shape;480;p23"/>
          <p:cNvSpPr/>
          <p:nvPr/>
        </p:nvSpPr>
        <p:spPr>
          <a:xfrm>
            <a:off x="16870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481" name="Google Shape;481;p23"/>
          <p:cNvCxnSpPr/>
          <p:nvPr/>
        </p:nvCxnSpPr>
        <p:spPr>
          <a:xfrm>
            <a:off x="1984475" y="808223"/>
            <a:ext cx="0" cy="3630900"/>
          </a:xfrm>
          <a:prstGeom prst="straightConnector1">
            <a:avLst/>
          </a:prstGeom>
          <a:noFill/>
          <a:ln cap="flat" cmpd="sng" w="9525">
            <a:solidFill>
              <a:schemeClr val="dk2"/>
            </a:solidFill>
            <a:prstDash val="solid"/>
            <a:round/>
            <a:headEnd len="med" w="med" type="none"/>
            <a:tailEnd len="med" w="med" type="none"/>
          </a:ln>
        </p:spPr>
      </p:cxnSp>
      <p:sp>
        <p:nvSpPr>
          <p:cNvPr id="482" name="Google Shape;482;p23"/>
          <p:cNvSpPr/>
          <p:nvPr/>
        </p:nvSpPr>
        <p:spPr>
          <a:xfrm>
            <a:off x="29062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483" name="Google Shape;483;p23"/>
          <p:cNvCxnSpPr/>
          <p:nvPr/>
        </p:nvCxnSpPr>
        <p:spPr>
          <a:xfrm>
            <a:off x="3203675" y="808125"/>
            <a:ext cx="0" cy="3630900"/>
          </a:xfrm>
          <a:prstGeom prst="straightConnector1">
            <a:avLst/>
          </a:prstGeom>
          <a:noFill/>
          <a:ln cap="flat" cmpd="sng" w="9525">
            <a:solidFill>
              <a:schemeClr val="dk2"/>
            </a:solidFill>
            <a:prstDash val="solid"/>
            <a:round/>
            <a:headEnd len="med" w="med" type="none"/>
            <a:tailEnd len="med" w="med" type="none"/>
          </a:ln>
        </p:spPr>
      </p:cxnSp>
      <p:sp>
        <p:nvSpPr>
          <p:cNvPr id="484" name="Google Shape;484;p23"/>
          <p:cNvSpPr/>
          <p:nvPr/>
        </p:nvSpPr>
        <p:spPr>
          <a:xfrm>
            <a:off x="3744425" y="569625"/>
            <a:ext cx="594900" cy="23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485" name="Google Shape;485;p23"/>
          <p:cNvCxnSpPr/>
          <p:nvPr/>
        </p:nvCxnSpPr>
        <p:spPr>
          <a:xfrm>
            <a:off x="4041875" y="808125"/>
            <a:ext cx="0" cy="36309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23"/>
          <p:cNvCxnSpPr/>
          <p:nvPr/>
        </p:nvCxnSpPr>
        <p:spPr>
          <a:xfrm>
            <a:off x="769312" y="3464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87" name="Google Shape;487;p23"/>
          <p:cNvSpPr txBox="1"/>
          <p:nvPr/>
        </p:nvSpPr>
        <p:spPr>
          <a:xfrm>
            <a:off x="809812" y="3235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a:t>
            </a:r>
            <a:r>
              <a:rPr lang="en" sz="900"/>
              <a:t> identifier</a:t>
            </a:r>
            <a:endParaRPr sz="900"/>
          </a:p>
        </p:txBody>
      </p:sp>
      <p:cxnSp>
        <p:nvCxnSpPr>
          <p:cNvPr id="488" name="Google Shape;488;p23"/>
          <p:cNvCxnSpPr/>
          <p:nvPr/>
        </p:nvCxnSpPr>
        <p:spPr>
          <a:xfrm>
            <a:off x="757350" y="2005617"/>
            <a:ext cx="1211700" cy="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23"/>
          <p:cNvSpPr txBox="1"/>
          <p:nvPr/>
        </p:nvSpPr>
        <p:spPr>
          <a:xfrm>
            <a:off x="874050" y="1776817"/>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a:t>
            </a:r>
            <a:r>
              <a:rPr lang="en" sz="900"/>
              <a:t> app inst</a:t>
            </a:r>
            <a:endParaRPr sz="900"/>
          </a:p>
        </p:txBody>
      </p:sp>
      <p:sp>
        <p:nvSpPr>
          <p:cNvPr id="490" name="Google Shape;490;p23"/>
          <p:cNvSpPr txBox="1"/>
          <p:nvPr/>
        </p:nvSpPr>
        <p:spPr>
          <a:xfrm>
            <a:off x="2017050" y="19052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a:t>
            </a:r>
            <a:r>
              <a:rPr lang="en" sz="900"/>
              <a:t> app inst</a:t>
            </a:r>
            <a:endParaRPr sz="900"/>
          </a:p>
        </p:txBody>
      </p:sp>
      <p:cxnSp>
        <p:nvCxnSpPr>
          <p:cNvPr id="491" name="Google Shape;491;p23"/>
          <p:cNvCxnSpPr/>
          <p:nvPr/>
        </p:nvCxnSpPr>
        <p:spPr>
          <a:xfrm>
            <a:off x="1976550" y="2134094"/>
            <a:ext cx="1211700" cy="0"/>
          </a:xfrm>
          <a:prstGeom prst="straightConnector1">
            <a:avLst/>
          </a:prstGeom>
          <a:noFill/>
          <a:ln cap="flat" cmpd="sng" w="9525">
            <a:solidFill>
              <a:schemeClr val="dk2"/>
            </a:solidFill>
            <a:prstDash val="solid"/>
            <a:round/>
            <a:headEnd len="med" w="med" type="none"/>
            <a:tailEnd len="med" w="med" type="triangle"/>
          </a:ln>
        </p:spPr>
      </p:cxnSp>
      <p:sp>
        <p:nvSpPr>
          <p:cNvPr id="492" name="Google Shape;492;p23"/>
          <p:cNvSpPr/>
          <p:nvPr/>
        </p:nvSpPr>
        <p:spPr>
          <a:xfrm>
            <a:off x="3246487" y="3616450"/>
            <a:ext cx="151500" cy="2385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txBox="1"/>
          <p:nvPr/>
        </p:nvSpPr>
        <p:spPr>
          <a:xfrm>
            <a:off x="3324412" y="3387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a:t>
            </a:r>
            <a:r>
              <a:rPr lang="en" sz="900"/>
              <a:t> AppInstance</a:t>
            </a:r>
            <a:endParaRPr sz="900"/>
          </a:p>
          <a:p>
            <a:pPr indent="0" lvl="0" marL="0" rtl="0" algn="l">
              <a:spcBef>
                <a:spcPts val="0"/>
              </a:spcBef>
              <a:spcAft>
                <a:spcPts val="0"/>
              </a:spcAft>
              <a:buNone/>
            </a:pPr>
            <a:r>
              <a:rPr lang="en" sz="900"/>
              <a:t>  info</a:t>
            </a:r>
            <a:endParaRPr sz="900"/>
          </a:p>
        </p:txBody>
      </p:sp>
      <p:cxnSp>
        <p:nvCxnSpPr>
          <p:cNvPr id="494" name="Google Shape;494;p23"/>
          <p:cNvCxnSpPr/>
          <p:nvPr/>
        </p:nvCxnSpPr>
        <p:spPr>
          <a:xfrm>
            <a:off x="757350" y="11660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495" name="Google Shape;495;p23"/>
          <p:cNvSpPr txBox="1"/>
          <p:nvPr/>
        </p:nvSpPr>
        <p:spPr>
          <a:xfrm>
            <a:off x="797850" y="9372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LCM oper status</a:t>
            </a:r>
            <a:endParaRPr sz="900"/>
          </a:p>
        </p:txBody>
      </p:sp>
      <p:cxnSp>
        <p:nvCxnSpPr>
          <p:cNvPr id="496" name="Google Shape;496;p23"/>
          <p:cNvCxnSpPr/>
          <p:nvPr/>
        </p:nvCxnSpPr>
        <p:spPr>
          <a:xfrm rot="10800000">
            <a:off x="1976550" y="1458927"/>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23"/>
          <p:cNvCxnSpPr/>
          <p:nvPr/>
        </p:nvCxnSpPr>
        <p:spPr>
          <a:xfrm rot="10800000">
            <a:off x="757350" y="1559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498" name="Google Shape;498;p23"/>
          <p:cNvSpPr txBox="1"/>
          <p:nvPr/>
        </p:nvSpPr>
        <p:spPr>
          <a:xfrm>
            <a:off x="0" y="-32325"/>
            <a:ext cx="5400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LCM Flow Alignment with ETSI MEC cont..</a:t>
            </a:r>
            <a:endParaRPr b="1">
              <a:solidFill>
                <a:schemeClr val="dk1"/>
              </a:solidFill>
            </a:endParaRPr>
          </a:p>
          <a:p>
            <a:pPr indent="0" lvl="0" marL="0" rtl="0" algn="l">
              <a:spcBef>
                <a:spcPts val="0"/>
              </a:spcBef>
              <a:spcAft>
                <a:spcPts val="0"/>
              </a:spcAft>
              <a:buNone/>
            </a:pPr>
            <a:r>
              <a:t/>
            </a:r>
            <a:endParaRPr b="1">
              <a:solidFill>
                <a:schemeClr val="dk1"/>
              </a:solidFill>
            </a:endParaRPr>
          </a:p>
        </p:txBody>
      </p:sp>
      <p:cxnSp>
        <p:nvCxnSpPr>
          <p:cNvPr id="499" name="Google Shape;499;p23"/>
          <p:cNvCxnSpPr/>
          <p:nvPr/>
        </p:nvCxnSpPr>
        <p:spPr>
          <a:xfrm>
            <a:off x="1988512" y="36164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500" name="Google Shape;500;p23"/>
          <p:cNvCxnSpPr/>
          <p:nvPr/>
        </p:nvCxnSpPr>
        <p:spPr>
          <a:xfrm rot="10800000">
            <a:off x="1988512" y="3989919"/>
            <a:ext cx="1211700" cy="0"/>
          </a:xfrm>
          <a:prstGeom prst="straightConnector1">
            <a:avLst/>
          </a:prstGeom>
          <a:noFill/>
          <a:ln cap="flat" cmpd="sng" w="9525">
            <a:solidFill>
              <a:schemeClr val="dk2"/>
            </a:solidFill>
            <a:prstDash val="solid"/>
            <a:round/>
            <a:headEnd len="med" w="med" type="none"/>
            <a:tailEnd len="med" w="med" type="triangle"/>
          </a:ln>
        </p:spPr>
      </p:cxnSp>
      <p:sp>
        <p:nvSpPr>
          <p:cNvPr id="501" name="Google Shape;501;p23"/>
          <p:cNvSpPr txBox="1"/>
          <p:nvPr/>
        </p:nvSpPr>
        <p:spPr>
          <a:xfrm>
            <a:off x="2102253" y="2163901"/>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502" name="Google Shape;502;p23"/>
          <p:cNvCxnSpPr/>
          <p:nvPr/>
        </p:nvCxnSpPr>
        <p:spPr>
          <a:xfrm rot="10800000">
            <a:off x="757350" y="2715341"/>
            <a:ext cx="1211700" cy="0"/>
          </a:xfrm>
          <a:prstGeom prst="straightConnector1">
            <a:avLst/>
          </a:prstGeom>
          <a:noFill/>
          <a:ln cap="flat" cmpd="sng" w="9525">
            <a:solidFill>
              <a:schemeClr val="dk2"/>
            </a:solidFill>
            <a:prstDash val="solid"/>
            <a:round/>
            <a:headEnd len="med" w="med" type="none"/>
            <a:tailEnd len="med" w="med" type="triangle"/>
          </a:ln>
        </p:spPr>
      </p:cxnSp>
      <p:sp>
        <p:nvSpPr>
          <p:cNvPr id="503" name="Google Shape;503;p23"/>
          <p:cNvSpPr txBox="1"/>
          <p:nvPr/>
        </p:nvSpPr>
        <p:spPr>
          <a:xfrm>
            <a:off x="874050" y="2486541"/>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lifecycleOperationOccurrenceId</a:t>
            </a:r>
            <a:endParaRPr sz="900"/>
          </a:p>
        </p:txBody>
      </p:sp>
      <p:cxnSp>
        <p:nvCxnSpPr>
          <p:cNvPr id="504" name="Google Shape;504;p23"/>
          <p:cNvCxnSpPr/>
          <p:nvPr/>
        </p:nvCxnSpPr>
        <p:spPr>
          <a:xfrm rot="10800000">
            <a:off x="1976550" y="2394149"/>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505" name="Google Shape;505;p23"/>
          <p:cNvCxnSpPr/>
          <p:nvPr/>
        </p:nvCxnSpPr>
        <p:spPr>
          <a:xfrm>
            <a:off x="3221588" y="2901176"/>
            <a:ext cx="819600" cy="0"/>
          </a:xfrm>
          <a:prstGeom prst="straightConnector1">
            <a:avLst/>
          </a:prstGeom>
          <a:noFill/>
          <a:ln cap="flat" cmpd="sng" w="9525">
            <a:solidFill>
              <a:schemeClr val="dk2"/>
            </a:solidFill>
            <a:prstDash val="solid"/>
            <a:round/>
            <a:headEnd len="med" w="med" type="none"/>
            <a:tailEnd len="med" w="med" type="triangle"/>
          </a:ln>
        </p:spPr>
      </p:cxnSp>
      <p:sp>
        <p:nvSpPr>
          <p:cNvPr id="506" name="Google Shape;506;p23"/>
          <p:cNvSpPr txBox="1"/>
          <p:nvPr/>
        </p:nvSpPr>
        <p:spPr>
          <a:xfrm>
            <a:off x="3168910" y="2667294"/>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Terminate and release resource</a:t>
            </a:r>
            <a:endParaRPr sz="900"/>
          </a:p>
        </p:txBody>
      </p:sp>
      <p:sp>
        <p:nvSpPr>
          <p:cNvPr id="507" name="Google Shape;507;p23"/>
          <p:cNvSpPr txBox="1"/>
          <p:nvPr/>
        </p:nvSpPr>
        <p:spPr>
          <a:xfrm>
            <a:off x="2105212" y="3387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a:t>
            </a:r>
            <a:r>
              <a:rPr lang="en" sz="900"/>
              <a:t> identifier</a:t>
            </a:r>
            <a:endParaRPr sz="900"/>
          </a:p>
        </p:txBody>
      </p:sp>
      <p:cxnSp>
        <p:nvCxnSpPr>
          <p:cNvPr id="508" name="Google Shape;508;p23"/>
          <p:cNvCxnSpPr/>
          <p:nvPr/>
        </p:nvCxnSpPr>
        <p:spPr>
          <a:xfrm>
            <a:off x="1976550" y="1242288"/>
            <a:ext cx="1211700" cy="0"/>
          </a:xfrm>
          <a:prstGeom prst="straightConnector1">
            <a:avLst/>
          </a:prstGeom>
          <a:noFill/>
          <a:ln cap="flat" cmpd="sng" w="9525">
            <a:solidFill>
              <a:schemeClr val="dk2"/>
            </a:solidFill>
            <a:prstDash val="solid"/>
            <a:round/>
            <a:headEnd len="med" w="med" type="none"/>
            <a:tailEnd len="med" w="med" type="triangle"/>
          </a:ln>
        </p:spPr>
      </p:cxnSp>
      <p:sp>
        <p:nvSpPr>
          <p:cNvPr id="509" name="Google Shape;509;p23"/>
          <p:cNvSpPr txBox="1"/>
          <p:nvPr/>
        </p:nvSpPr>
        <p:spPr>
          <a:xfrm>
            <a:off x="2017050" y="10134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Query LCM oper status</a:t>
            </a:r>
            <a:endParaRPr sz="900">
              <a:solidFill>
                <a:schemeClr val="dk1"/>
              </a:solidFill>
            </a:endParaRPr>
          </a:p>
          <a:p>
            <a:pPr indent="0" lvl="0" marL="0" rtl="0" algn="l">
              <a:spcBef>
                <a:spcPts val="0"/>
              </a:spcBef>
              <a:spcAft>
                <a:spcPts val="0"/>
              </a:spcAft>
              <a:buNone/>
            </a:pPr>
            <a:r>
              <a:t/>
            </a:r>
            <a:endParaRPr sz="900"/>
          </a:p>
        </p:txBody>
      </p:sp>
      <p:sp>
        <p:nvSpPr>
          <p:cNvPr id="510" name="Google Shape;510;p23"/>
          <p:cNvSpPr txBox="1"/>
          <p:nvPr/>
        </p:nvSpPr>
        <p:spPr>
          <a:xfrm>
            <a:off x="874050" y="1318288"/>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operationStatus</a:t>
            </a:r>
            <a:endParaRPr sz="900"/>
          </a:p>
        </p:txBody>
      </p:sp>
      <p:sp>
        <p:nvSpPr>
          <p:cNvPr id="511" name="Google Shape;511;p23"/>
          <p:cNvSpPr txBox="1"/>
          <p:nvPr/>
        </p:nvSpPr>
        <p:spPr>
          <a:xfrm>
            <a:off x="2017050" y="1330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operationStatus</a:t>
            </a:r>
            <a:endParaRPr sz="900"/>
          </a:p>
        </p:txBody>
      </p:sp>
      <p:sp>
        <p:nvSpPr>
          <p:cNvPr id="512" name="Google Shape;512;p23"/>
          <p:cNvSpPr txBox="1"/>
          <p:nvPr/>
        </p:nvSpPr>
        <p:spPr>
          <a:xfrm>
            <a:off x="3215537" y="1170200"/>
            <a:ext cx="8196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t>P</a:t>
            </a:r>
            <a:r>
              <a:rPr lang="en" sz="400">
                <a:solidFill>
                  <a:schemeClr val="dk1"/>
                </a:solidFill>
              </a:rPr>
              <a:t>ROCESSING, </a:t>
            </a:r>
            <a:endParaRPr sz="400">
              <a:solidFill>
                <a:schemeClr val="dk1"/>
              </a:solidFill>
            </a:endParaRPr>
          </a:p>
          <a:p>
            <a:pPr indent="0" lvl="0" marL="0" rtl="0" algn="l">
              <a:spcBef>
                <a:spcPts val="0"/>
              </a:spcBef>
              <a:spcAft>
                <a:spcPts val="0"/>
              </a:spcAft>
              <a:buNone/>
            </a:pPr>
            <a:r>
              <a:rPr lang="en" sz="400">
                <a:solidFill>
                  <a:schemeClr val="dk1"/>
                </a:solidFill>
              </a:rPr>
              <a:t>SUCCESSFULL_DONE, FAILED </a:t>
            </a:r>
            <a:endParaRPr sz="400">
              <a:solidFill>
                <a:schemeClr val="dk1"/>
              </a:solidFill>
            </a:endParaRPr>
          </a:p>
        </p:txBody>
      </p:sp>
      <p:sp>
        <p:nvSpPr>
          <p:cNvPr id="513" name="Google Shape;513;p23"/>
          <p:cNvSpPr txBox="1"/>
          <p:nvPr/>
        </p:nvSpPr>
        <p:spPr>
          <a:xfrm>
            <a:off x="2009838" y="940120"/>
            <a:ext cx="13689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lifecycleOperationOccurrenceId</a:t>
            </a:r>
            <a:endParaRPr sz="600"/>
          </a:p>
        </p:txBody>
      </p:sp>
      <p:sp>
        <p:nvSpPr>
          <p:cNvPr id="514" name="Google Shape;514;p23"/>
          <p:cNvSpPr txBox="1"/>
          <p:nvPr/>
        </p:nvSpPr>
        <p:spPr>
          <a:xfrm>
            <a:off x="2033800" y="37686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AppInstanceIdentifier</a:t>
            </a:r>
            <a:endParaRPr sz="900"/>
          </a:p>
          <a:p>
            <a:pPr indent="0" lvl="0" marL="0" rtl="0" algn="l">
              <a:spcBef>
                <a:spcPts val="0"/>
              </a:spcBef>
              <a:spcAft>
                <a:spcPts val="0"/>
              </a:spcAft>
              <a:buNone/>
            </a:pPr>
            <a:r>
              <a:rPr lang="en" sz="900"/>
              <a:t>Deletion Notification</a:t>
            </a:r>
            <a:endParaRPr sz="900"/>
          </a:p>
        </p:txBody>
      </p:sp>
      <p:cxnSp>
        <p:nvCxnSpPr>
          <p:cNvPr id="515" name="Google Shape;515;p23"/>
          <p:cNvCxnSpPr/>
          <p:nvPr/>
        </p:nvCxnSpPr>
        <p:spPr>
          <a:xfrm rot="10800000">
            <a:off x="769312" y="4294719"/>
            <a:ext cx="1211700" cy="0"/>
          </a:xfrm>
          <a:prstGeom prst="straightConnector1">
            <a:avLst/>
          </a:prstGeom>
          <a:noFill/>
          <a:ln cap="flat" cmpd="sng" w="9525">
            <a:solidFill>
              <a:schemeClr val="dk2"/>
            </a:solidFill>
            <a:prstDash val="solid"/>
            <a:round/>
            <a:headEnd len="med" w="med" type="none"/>
            <a:tailEnd len="med" w="med" type="triangle"/>
          </a:ln>
        </p:spPr>
      </p:cxnSp>
      <p:sp>
        <p:nvSpPr>
          <p:cNvPr id="516" name="Google Shape;516;p23"/>
          <p:cNvSpPr txBox="1"/>
          <p:nvPr/>
        </p:nvSpPr>
        <p:spPr>
          <a:xfrm>
            <a:off x="814600" y="40734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AppInstanceIdentifier</a:t>
            </a:r>
            <a:endParaRPr sz="900"/>
          </a:p>
          <a:p>
            <a:pPr indent="0" lvl="0" marL="0" rtl="0" algn="l">
              <a:spcBef>
                <a:spcPts val="0"/>
              </a:spcBef>
              <a:spcAft>
                <a:spcPts val="0"/>
              </a:spcAft>
              <a:buNone/>
            </a:pPr>
            <a:r>
              <a:rPr lang="en" sz="900"/>
              <a:t>Deletion Notification</a:t>
            </a:r>
            <a:endParaRPr sz="900"/>
          </a:p>
        </p:txBody>
      </p:sp>
      <p:sp>
        <p:nvSpPr>
          <p:cNvPr id="517" name="Google Shape;517;p23"/>
          <p:cNvSpPr/>
          <p:nvPr/>
        </p:nvSpPr>
        <p:spPr>
          <a:xfrm>
            <a:off x="7986000" y="4565775"/>
            <a:ext cx="1069800" cy="4596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Not Implemented</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4"/>
          <p:cNvSpPr txBox="1"/>
          <p:nvPr/>
        </p:nvSpPr>
        <p:spPr>
          <a:xfrm>
            <a:off x="0" y="0"/>
            <a:ext cx="90537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t>
            </a:r>
            <a:r>
              <a:rPr b="1" lang="en">
                <a:solidFill>
                  <a:schemeClr val="dk1"/>
                </a:solidFill>
              </a:rPr>
              <a:t>Application package management information model </a:t>
            </a:r>
            <a:r>
              <a:rPr b="1" lang="en">
                <a:solidFill>
                  <a:schemeClr val="dk1"/>
                </a:solidFill>
              </a:rPr>
              <a:t>Alignment with ETSI MEC</a:t>
            </a:r>
            <a:endParaRPr b="1"/>
          </a:p>
        </p:txBody>
      </p:sp>
      <p:sp>
        <p:nvSpPr>
          <p:cNvPr id="523" name="Google Shape;523;p24"/>
          <p:cNvSpPr txBox="1"/>
          <p:nvPr/>
        </p:nvSpPr>
        <p:spPr>
          <a:xfrm>
            <a:off x="6000" y="282825"/>
            <a:ext cx="72498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AppPkgInfo: </a:t>
            </a:r>
            <a:r>
              <a:rPr lang="en" sz="1200">
                <a:solidFill>
                  <a:schemeClr val="dk1"/>
                </a:solidFill>
              </a:rPr>
              <a:t>The data type AppPkgInfo represents the parameters for an </a:t>
            </a:r>
            <a:endParaRPr sz="1200">
              <a:solidFill>
                <a:schemeClr val="dk1"/>
              </a:solidFill>
            </a:endParaRPr>
          </a:p>
          <a:p>
            <a:pPr indent="0" lvl="0" marL="0" rtl="0" algn="l">
              <a:spcBef>
                <a:spcPts val="0"/>
              </a:spcBef>
              <a:spcAft>
                <a:spcPts val="0"/>
              </a:spcAft>
              <a:buNone/>
            </a:pPr>
            <a:r>
              <a:rPr lang="en" sz="1200">
                <a:solidFill>
                  <a:schemeClr val="dk1"/>
                </a:solidFill>
              </a:rPr>
              <a:t>application package resource</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24" name="Google Shape;524;p24"/>
          <p:cNvSpPr txBox="1"/>
          <p:nvPr/>
        </p:nvSpPr>
        <p:spPr>
          <a:xfrm>
            <a:off x="167900" y="4750300"/>
            <a:ext cx="69375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24"/>
          <p:cNvGrpSpPr/>
          <p:nvPr/>
        </p:nvGrpSpPr>
        <p:grpSpPr>
          <a:xfrm>
            <a:off x="134450" y="740454"/>
            <a:ext cx="4262240" cy="4779781"/>
            <a:chOff x="134450" y="587125"/>
            <a:chExt cx="4262240" cy="4779781"/>
          </a:xfrm>
        </p:grpSpPr>
        <p:pic>
          <p:nvPicPr>
            <p:cNvPr id="526" name="Google Shape;526;p24"/>
            <p:cNvPicPr preferRelativeResize="0"/>
            <p:nvPr/>
          </p:nvPicPr>
          <p:blipFill>
            <a:blip r:embed="rId3">
              <a:alphaModFix/>
            </a:blip>
            <a:stretch>
              <a:fillRect/>
            </a:stretch>
          </p:blipFill>
          <p:spPr>
            <a:xfrm>
              <a:off x="143914" y="3364072"/>
              <a:ext cx="4252776" cy="2002835"/>
            </a:xfrm>
            <a:prstGeom prst="rect">
              <a:avLst/>
            </a:prstGeom>
            <a:noFill/>
            <a:ln>
              <a:noFill/>
            </a:ln>
          </p:spPr>
        </p:pic>
        <p:pic>
          <p:nvPicPr>
            <p:cNvPr id="527" name="Google Shape;527;p24"/>
            <p:cNvPicPr preferRelativeResize="0"/>
            <p:nvPr/>
          </p:nvPicPr>
          <p:blipFill>
            <a:blip r:embed="rId4">
              <a:alphaModFix/>
            </a:blip>
            <a:stretch>
              <a:fillRect/>
            </a:stretch>
          </p:blipFill>
          <p:spPr>
            <a:xfrm>
              <a:off x="134450" y="587125"/>
              <a:ext cx="4252776" cy="2902275"/>
            </a:xfrm>
            <a:prstGeom prst="rect">
              <a:avLst/>
            </a:prstGeom>
            <a:noFill/>
            <a:ln>
              <a:noFill/>
            </a:ln>
          </p:spPr>
        </p:pic>
      </p:grpSp>
      <p:graphicFrame>
        <p:nvGraphicFramePr>
          <p:cNvPr id="528" name="Google Shape;528;p24"/>
          <p:cNvGraphicFramePr/>
          <p:nvPr/>
        </p:nvGraphicFramePr>
        <p:xfrm>
          <a:off x="4992150" y="893800"/>
          <a:ext cx="3000000" cy="3000000"/>
        </p:xfrm>
        <a:graphic>
          <a:graphicData uri="http://schemas.openxmlformats.org/drawingml/2006/table">
            <a:tbl>
              <a:tblPr>
                <a:noFill/>
                <a:tableStyleId>{3133F2AC-340D-43B4-9B79-CC9FF042F340}</a:tableStyleId>
              </a:tblPr>
              <a:tblGrid>
                <a:gridCol w="1668350"/>
                <a:gridCol w="2393200"/>
              </a:tblGrid>
              <a:tr h="258650">
                <a:tc>
                  <a:txBody>
                    <a:bodyPr/>
                    <a:lstStyle/>
                    <a:p>
                      <a:pPr indent="0" lvl="0" marL="0" rtl="0" algn="l">
                        <a:lnSpc>
                          <a:spcPct val="50000"/>
                        </a:lnSpc>
                        <a:spcBef>
                          <a:spcPts val="0"/>
                        </a:spcBef>
                        <a:spcAft>
                          <a:spcPts val="0"/>
                        </a:spcAft>
                        <a:buNone/>
                      </a:pPr>
                      <a:r>
                        <a:rPr lang="en"/>
                        <a:t>Attribute Name</a:t>
                      </a:r>
                      <a:endParaRPr/>
                    </a:p>
                  </a:txBody>
                  <a:tcPr marT="91425" marB="91425" marR="91425" marL="91425">
                    <a:solidFill>
                      <a:srgbClr val="D5D5D5"/>
                    </a:solidFill>
                  </a:tcPr>
                </a:tc>
                <a:tc>
                  <a:txBody>
                    <a:bodyPr/>
                    <a:lstStyle/>
                    <a:p>
                      <a:pPr indent="0" lvl="0" marL="0" rtl="0" algn="l">
                        <a:lnSpc>
                          <a:spcPct val="50000"/>
                        </a:lnSpc>
                        <a:spcBef>
                          <a:spcPts val="0"/>
                        </a:spcBef>
                        <a:spcAft>
                          <a:spcPts val="0"/>
                        </a:spcAft>
                        <a:buNone/>
                      </a:pPr>
                      <a:r>
                        <a:rPr lang="en"/>
                        <a:t>Description</a:t>
                      </a:r>
                      <a:endParaRPr/>
                    </a:p>
                  </a:txBody>
                  <a:tcPr marT="91425" marB="91425" marR="91425" marL="91425">
                    <a:solidFill>
                      <a:srgbClr val="D5D5D5"/>
                    </a:solidFill>
                  </a:tcPr>
                </a:tc>
              </a:tr>
              <a:tr h="396200">
                <a:tc>
                  <a:txBody>
                    <a:bodyPr/>
                    <a:lstStyle/>
                    <a:p>
                      <a:pPr indent="0" lvl="0" marL="0" rtl="0" algn="l">
                        <a:lnSpc>
                          <a:spcPct val="50000"/>
                        </a:lnSpc>
                        <a:spcBef>
                          <a:spcPts val="0"/>
                        </a:spcBef>
                        <a:spcAft>
                          <a:spcPts val="0"/>
                        </a:spcAft>
                        <a:buNone/>
                      </a:pPr>
                      <a:r>
                        <a:rPr lang="en"/>
                        <a:t>id</a:t>
                      </a:r>
                      <a:endParaRPr/>
                    </a:p>
                  </a:txBody>
                  <a:tcPr marT="91425" marB="91425" marR="91425" marL="91425"/>
                </a:tc>
                <a:tc>
                  <a:txBody>
                    <a:bodyPr/>
                    <a:lstStyle/>
                    <a:p>
                      <a:pPr indent="0" lvl="0" marL="0" rtl="0" algn="l">
                        <a:lnSpc>
                          <a:spcPct val="50000"/>
                        </a:lnSpc>
                        <a:spcBef>
                          <a:spcPts val="0"/>
                        </a:spcBef>
                        <a:spcAft>
                          <a:spcPts val="0"/>
                        </a:spcAft>
                        <a:buNone/>
                      </a:pPr>
                      <a:r>
                        <a:rPr lang="en"/>
                        <a:t>Unique id</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app_pkg_id</a:t>
                      </a:r>
                      <a:endParaRPr/>
                    </a:p>
                  </a:txBody>
                  <a:tcPr marT="91425" marB="91425" marR="91425" marL="91425"/>
                </a:tc>
                <a:tc>
                  <a:txBody>
                    <a:bodyPr/>
                    <a:lstStyle/>
                    <a:p>
                      <a:pPr indent="0" lvl="0" marL="0" rtl="0" algn="l">
                        <a:lnSpc>
                          <a:spcPct val="50000"/>
                        </a:lnSpc>
                        <a:spcBef>
                          <a:spcPts val="0"/>
                        </a:spcBef>
                        <a:spcAft>
                          <a:spcPts val="0"/>
                        </a:spcAft>
                        <a:buNone/>
                      </a:pPr>
                      <a:r>
                        <a:rPr lang="en"/>
                        <a:t>Application package id</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app_pkg_name</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name</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app_pkg_version</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version</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app_pkg_path</a:t>
                      </a:r>
                      <a:endParaRPr/>
                    </a:p>
                  </a:txBody>
                  <a:tcPr marT="91425" marB="91425" marR="91425" marL="91425"/>
                </a:tc>
                <a:tc>
                  <a:txBody>
                    <a:bodyPr/>
                    <a:lstStyle/>
                    <a:p>
                      <a:pPr indent="0" lvl="0" marL="0" rtl="0" algn="l">
                        <a:lnSpc>
                          <a:spcPct val="50000"/>
                        </a:lnSpc>
                        <a:spcBef>
                          <a:spcPts val="0"/>
                        </a:spcBef>
                        <a:spcAft>
                          <a:spcPts val="0"/>
                        </a:spcAft>
                        <a:buNone/>
                      </a:pPr>
                      <a:r>
                        <a:rPr lang="en"/>
                        <a:t>Application package path</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app_provider</a:t>
                      </a:r>
                      <a:endParaRPr/>
                    </a:p>
                  </a:txBody>
                  <a:tcPr marT="91425" marB="91425" marR="91425" marL="91425"/>
                </a:tc>
                <a:tc>
                  <a:txBody>
                    <a:bodyPr/>
                    <a:lstStyle/>
                    <a:p>
                      <a:pPr indent="0" lvl="0" marL="0" rtl="0" algn="l">
                        <a:lnSpc>
                          <a:spcPct val="50000"/>
                        </a:lnSpc>
                        <a:spcBef>
                          <a:spcPts val="0"/>
                        </a:spcBef>
                        <a:spcAft>
                          <a:spcPts val="0"/>
                        </a:spcAft>
                        <a:buNone/>
                      </a:pPr>
                      <a:r>
                        <a:rPr lang="en"/>
                        <a:t>Application provider</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app_pkg_desc</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descriptor</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app_pkg_affinity</a:t>
                      </a:r>
                      <a:endParaRPr/>
                    </a:p>
                  </a:txBody>
                  <a:tcPr marT="91425" marB="91425" marR="91425" marL="91425"/>
                </a:tc>
                <a:tc>
                  <a:txBody>
                    <a:bodyPr/>
                    <a:lstStyle/>
                    <a:p>
                      <a:pPr indent="0" lvl="0" marL="0" rtl="0" algn="l">
                        <a:lnSpc>
                          <a:spcPct val="50000"/>
                        </a:lnSpc>
                        <a:spcBef>
                          <a:spcPts val="0"/>
                        </a:spcBef>
                        <a:spcAft>
                          <a:spcPts val="0"/>
                        </a:spcAft>
                        <a:buNone/>
                      </a:pPr>
                      <a:r>
                        <a:rPr lang="en"/>
                        <a:t>Application pkg affinity</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app_icon_url</a:t>
                      </a:r>
                      <a:endParaRPr/>
                    </a:p>
                  </a:txBody>
                  <a:tcPr marT="91425" marB="91425" marR="91425" marL="91425"/>
                </a:tc>
                <a:tc>
                  <a:txBody>
                    <a:bodyPr/>
                    <a:lstStyle/>
                    <a:p>
                      <a:pPr indent="0" lvl="0" marL="0" rtl="0" algn="l">
                        <a:lnSpc>
                          <a:spcPct val="50000"/>
                        </a:lnSpc>
                        <a:spcBef>
                          <a:spcPts val="0"/>
                        </a:spcBef>
                        <a:spcAft>
                          <a:spcPts val="0"/>
                        </a:spcAft>
                        <a:buNone/>
                      </a:pPr>
                      <a:r>
                        <a:rPr lang="en"/>
                        <a:t>Application icon url</a:t>
                      </a:r>
                      <a:endParaRPr/>
                    </a:p>
                  </a:txBody>
                  <a:tcPr marT="91425" marB="91425" marR="91425" marL="91425"/>
                </a:tc>
              </a:tr>
              <a:tr h="396200">
                <a:tc>
                  <a:txBody>
                    <a:bodyPr/>
                    <a:lstStyle/>
                    <a:p>
                      <a:pPr indent="0" lvl="0" marL="0" rtl="0" algn="l">
                        <a:lnSpc>
                          <a:spcPct val="50000"/>
                        </a:lnSpc>
                        <a:spcBef>
                          <a:spcPts val="0"/>
                        </a:spcBef>
                        <a:spcAft>
                          <a:spcPts val="0"/>
                        </a:spcAft>
                        <a:buNone/>
                      </a:pPr>
                      <a:r>
                        <a:rPr lang="en"/>
                        <a:t>app_id</a:t>
                      </a:r>
                      <a:endParaRPr/>
                    </a:p>
                  </a:txBody>
                  <a:tcPr marT="91425" marB="91425" marR="91425" marL="91425"/>
                </a:tc>
                <a:tc>
                  <a:txBody>
                    <a:bodyPr/>
                    <a:lstStyle/>
                    <a:p>
                      <a:pPr indent="0" lvl="0" marL="0" rtl="0" algn="l">
                        <a:lnSpc>
                          <a:spcPct val="50000"/>
                        </a:lnSpc>
                        <a:spcBef>
                          <a:spcPts val="0"/>
                        </a:spcBef>
                        <a:spcAft>
                          <a:spcPts val="0"/>
                        </a:spcAft>
                        <a:buNone/>
                      </a:pPr>
                      <a:r>
                        <a:rPr lang="en"/>
                        <a:t>Application id</a:t>
                      </a:r>
                      <a:endParaRPr/>
                    </a:p>
                  </a:txBody>
                  <a:tcPr marT="91425" marB="91425" marR="91425" marL="91425"/>
                </a:tc>
              </a:tr>
            </a:tbl>
          </a:graphicData>
        </a:graphic>
      </p:graphicFrame>
      <p:sp>
        <p:nvSpPr>
          <p:cNvPr id="529" name="Google Shape;529;p24"/>
          <p:cNvSpPr txBox="1"/>
          <p:nvPr/>
        </p:nvSpPr>
        <p:spPr>
          <a:xfrm>
            <a:off x="5274300" y="435225"/>
            <a:ext cx="34971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Existing App package info</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p>
          <a:p>
            <a:pPr indent="0" lvl="0" marL="0" marR="0" rtl="0" algn="l">
              <a:lnSpc>
                <a:spcPct val="100000"/>
              </a:lnSpc>
              <a:spcBef>
                <a:spcPts val="0"/>
              </a:spcBef>
              <a:spcAft>
                <a:spcPts val="0"/>
              </a:spcAft>
              <a:buNone/>
            </a:pPr>
            <a:r>
              <a:t/>
            </a:r>
            <a:endParaRPr sz="1200"/>
          </a:p>
          <a:p>
            <a:pPr indent="0" lvl="0" marL="0" rtl="0" algn="l">
              <a:spcBef>
                <a:spcPts val="0"/>
              </a:spcBef>
              <a:spcAft>
                <a:spcPts val="0"/>
              </a:spcAft>
              <a:buNone/>
            </a:pPr>
            <a:r>
              <a:t/>
            </a:r>
            <a:endParaRPr sz="1200"/>
          </a:p>
        </p:txBody>
      </p:sp>
      <p:cxnSp>
        <p:nvCxnSpPr>
          <p:cNvPr id="530" name="Google Shape;530;p24"/>
          <p:cNvCxnSpPr/>
          <p:nvPr/>
        </p:nvCxnSpPr>
        <p:spPr>
          <a:xfrm>
            <a:off x="4655625" y="571500"/>
            <a:ext cx="0" cy="461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5"/>
          <p:cNvSpPr txBox="1"/>
          <p:nvPr/>
        </p:nvSpPr>
        <p:spPr>
          <a:xfrm>
            <a:off x="0" y="0"/>
            <a:ext cx="90537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Application lifecycle management information model Alignment with ETSI MEC</a:t>
            </a:r>
            <a:endParaRPr b="1"/>
          </a:p>
        </p:txBody>
      </p:sp>
      <p:sp>
        <p:nvSpPr>
          <p:cNvPr id="536" name="Google Shape;536;p25"/>
          <p:cNvSpPr txBox="1"/>
          <p:nvPr/>
        </p:nvSpPr>
        <p:spPr>
          <a:xfrm>
            <a:off x="68261" y="275391"/>
            <a:ext cx="89796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AppInstanceInfo:</a:t>
            </a:r>
            <a:r>
              <a:rPr b="1" lang="en" sz="1200"/>
              <a:t> </a:t>
            </a:r>
            <a:r>
              <a:rPr lang="en" sz="1250">
                <a:solidFill>
                  <a:schemeClr val="dk1"/>
                </a:solidFill>
                <a:latin typeface="Times New Roman"/>
                <a:ea typeface="Times New Roman"/>
                <a:cs typeface="Times New Roman"/>
                <a:sym typeface="Times New Roman"/>
              </a:rPr>
              <a:t>The data type of AppInstanceInfo represents</a:t>
            </a:r>
            <a:endParaRPr sz="12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50">
                <a:solidFill>
                  <a:schemeClr val="dk1"/>
                </a:solidFill>
                <a:latin typeface="Times New Roman"/>
                <a:ea typeface="Times New Roman"/>
                <a:cs typeface="Times New Roman"/>
                <a:sym typeface="Times New Roman"/>
              </a:rPr>
              <a:t> the parameters of instantiated application instance resources.</a:t>
            </a:r>
            <a:endParaRPr sz="12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p:txBody>
      </p:sp>
      <p:grpSp>
        <p:nvGrpSpPr>
          <p:cNvPr id="537" name="Google Shape;537;p25"/>
          <p:cNvGrpSpPr/>
          <p:nvPr/>
        </p:nvGrpSpPr>
        <p:grpSpPr>
          <a:xfrm>
            <a:off x="152400" y="782002"/>
            <a:ext cx="4326250" cy="4453250"/>
            <a:chOff x="152400" y="663985"/>
            <a:chExt cx="4326250" cy="4453250"/>
          </a:xfrm>
        </p:grpSpPr>
        <p:pic>
          <p:nvPicPr>
            <p:cNvPr id="538" name="Google Shape;538;p25"/>
            <p:cNvPicPr preferRelativeResize="0"/>
            <p:nvPr/>
          </p:nvPicPr>
          <p:blipFill>
            <a:blip r:embed="rId3">
              <a:alphaModFix/>
            </a:blip>
            <a:stretch>
              <a:fillRect/>
            </a:stretch>
          </p:blipFill>
          <p:spPr>
            <a:xfrm>
              <a:off x="154050" y="4132985"/>
              <a:ext cx="4324600" cy="984250"/>
            </a:xfrm>
            <a:prstGeom prst="rect">
              <a:avLst/>
            </a:prstGeom>
            <a:noFill/>
            <a:ln>
              <a:noFill/>
            </a:ln>
          </p:spPr>
        </p:pic>
        <p:pic>
          <p:nvPicPr>
            <p:cNvPr id="539" name="Google Shape;539;p25"/>
            <p:cNvPicPr preferRelativeResize="0"/>
            <p:nvPr/>
          </p:nvPicPr>
          <p:blipFill>
            <a:blip r:embed="rId4">
              <a:alphaModFix/>
            </a:blip>
            <a:stretch>
              <a:fillRect/>
            </a:stretch>
          </p:blipFill>
          <p:spPr>
            <a:xfrm>
              <a:off x="152400" y="663985"/>
              <a:ext cx="4324600" cy="3612626"/>
            </a:xfrm>
            <a:prstGeom prst="rect">
              <a:avLst/>
            </a:prstGeom>
            <a:noFill/>
            <a:ln>
              <a:noFill/>
            </a:ln>
          </p:spPr>
        </p:pic>
      </p:grpSp>
      <p:graphicFrame>
        <p:nvGraphicFramePr>
          <p:cNvPr id="540" name="Google Shape;540;p25"/>
          <p:cNvGraphicFramePr/>
          <p:nvPr/>
        </p:nvGraphicFramePr>
        <p:xfrm>
          <a:off x="4710000" y="895350"/>
          <a:ext cx="3000000" cy="3000000"/>
        </p:xfrm>
        <a:graphic>
          <a:graphicData uri="http://schemas.openxmlformats.org/drawingml/2006/table">
            <a:tbl>
              <a:tblPr>
                <a:noFill/>
                <a:tableStyleId>{3133F2AC-340D-43B4-9B79-CC9FF042F340}</a:tableStyleId>
              </a:tblPr>
              <a:tblGrid>
                <a:gridCol w="2095650"/>
                <a:gridCol w="2095650"/>
              </a:tblGrid>
              <a:tr h="381000">
                <a:tc>
                  <a:txBody>
                    <a:bodyPr/>
                    <a:lstStyle/>
                    <a:p>
                      <a:pPr indent="0" lvl="0" marL="0" rtl="0" algn="l">
                        <a:spcBef>
                          <a:spcPts val="0"/>
                        </a:spcBef>
                        <a:spcAft>
                          <a:spcPts val="0"/>
                        </a:spcAft>
                        <a:buNone/>
                      </a:pPr>
                      <a:r>
                        <a:rPr lang="en"/>
                        <a:t>Attribute Name</a:t>
                      </a:r>
                      <a:endParaRPr/>
                    </a:p>
                  </a:txBody>
                  <a:tcPr marT="91425" marB="91425" marR="91425" marL="91425">
                    <a:solidFill>
                      <a:srgbClr val="D5D5D5"/>
                    </a:solidFill>
                  </a:tcPr>
                </a:tc>
                <a:tc>
                  <a:txBody>
                    <a:bodyPr/>
                    <a:lstStyle/>
                    <a:p>
                      <a:pPr indent="0" lvl="0" marL="0" rtl="0" algn="l">
                        <a:spcBef>
                          <a:spcPts val="0"/>
                        </a:spcBef>
                        <a:spcAft>
                          <a:spcPts val="0"/>
                        </a:spcAft>
                        <a:buNone/>
                      </a:pPr>
                      <a:r>
                        <a:rPr lang="en"/>
                        <a:t>Description</a:t>
                      </a:r>
                      <a:endParaRPr/>
                    </a:p>
                  </a:txBody>
                  <a:tcPr marT="91425" marB="91425" marR="91425" marL="91425">
                    <a:solidFill>
                      <a:srgbClr val="D5D5D5"/>
                    </a:solidFill>
                  </a:tcPr>
                </a:tc>
              </a:tr>
              <a:tr h="381000">
                <a:tc>
                  <a:txBody>
                    <a:bodyPr/>
                    <a:lstStyle/>
                    <a:p>
                      <a:pPr indent="0" lvl="0" marL="0" rtl="0" algn="l">
                        <a:spcBef>
                          <a:spcPts val="0"/>
                        </a:spcBef>
                        <a:spcAft>
                          <a:spcPts val="0"/>
                        </a:spcAft>
                        <a:buNone/>
                      </a:pPr>
                      <a:r>
                        <a:rPr lang="en"/>
                        <a:t>app_instance_id</a:t>
                      </a:r>
                      <a:endParaRPr/>
                    </a:p>
                  </a:txBody>
                  <a:tcPr marT="91425" marB="91425" marR="91425" marL="91425"/>
                </a:tc>
                <a:tc>
                  <a:txBody>
                    <a:bodyPr/>
                    <a:lstStyle/>
                    <a:p>
                      <a:pPr indent="0" lvl="0" marL="0" rtl="0" algn="l">
                        <a:spcBef>
                          <a:spcPts val="0"/>
                        </a:spcBef>
                        <a:spcAft>
                          <a:spcPts val="0"/>
                        </a:spcAft>
                        <a:buNone/>
                      </a:pPr>
                      <a:r>
                        <a:rPr lang="en"/>
                        <a:t>Application inst id</a:t>
                      </a:r>
                      <a:endParaRPr/>
                    </a:p>
                  </a:txBody>
                  <a:tcPr marT="91425" marB="91425" marR="91425" marL="91425"/>
                </a:tc>
              </a:tr>
              <a:tr h="381000">
                <a:tc>
                  <a:txBody>
                    <a:bodyPr/>
                    <a:lstStyle/>
                    <a:p>
                      <a:pPr indent="0" lvl="0" marL="0" rtl="0" algn="l">
                        <a:spcBef>
                          <a:spcPts val="0"/>
                        </a:spcBef>
                        <a:spcAft>
                          <a:spcPts val="0"/>
                        </a:spcAft>
                        <a:buNone/>
                      </a:pPr>
                      <a:r>
                        <a:rPr lang="en"/>
                        <a:t>app_package_id</a:t>
                      </a:r>
                      <a:endParaRPr/>
                    </a:p>
                  </a:txBody>
                  <a:tcPr marT="91425" marB="91425" marR="91425" marL="91425"/>
                </a:tc>
                <a:tc>
                  <a:txBody>
                    <a:bodyPr/>
                    <a:lstStyle/>
                    <a:p>
                      <a:pPr indent="0" lvl="0" marL="0" rtl="0" algn="l">
                        <a:spcBef>
                          <a:spcPts val="0"/>
                        </a:spcBef>
                        <a:spcAft>
                          <a:spcPts val="0"/>
                        </a:spcAft>
                        <a:buNone/>
                      </a:pPr>
                      <a:r>
                        <a:rPr lang="en"/>
                        <a:t>Application pkg id</a:t>
                      </a:r>
                      <a:endParaRPr/>
                    </a:p>
                  </a:txBody>
                  <a:tcPr marT="91425" marB="91425" marR="91425" marL="91425"/>
                </a:tc>
              </a:tr>
              <a:tr h="381000">
                <a:tc>
                  <a:txBody>
                    <a:bodyPr/>
                    <a:lstStyle/>
                    <a:p>
                      <a:pPr indent="0" lvl="0" marL="0" rtl="0" algn="l">
                        <a:spcBef>
                          <a:spcPts val="0"/>
                        </a:spcBef>
                        <a:spcAft>
                          <a:spcPts val="0"/>
                        </a:spcAft>
                        <a:buNone/>
                      </a:pPr>
                      <a:r>
                        <a:rPr lang="en"/>
                        <a:t>app_id</a:t>
                      </a:r>
                      <a:endParaRPr/>
                    </a:p>
                  </a:txBody>
                  <a:tcPr marT="91425" marB="91425" marR="91425" marL="91425"/>
                </a:tc>
                <a:tc>
                  <a:txBody>
                    <a:bodyPr/>
                    <a:lstStyle/>
                    <a:p>
                      <a:pPr indent="0" lvl="0" marL="0" rtl="0" algn="l">
                        <a:spcBef>
                          <a:spcPts val="0"/>
                        </a:spcBef>
                        <a:spcAft>
                          <a:spcPts val="0"/>
                        </a:spcAft>
                        <a:buNone/>
                      </a:pPr>
                      <a:r>
                        <a:rPr lang="en"/>
                        <a:t>Application id</a:t>
                      </a:r>
                      <a:endParaRPr/>
                    </a:p>
                  </a:txBody>
                  <a:tcPr marT="91425" marB="91425" marR="91425" marL="91425"/>
                </a:tc>
              </a:tr>
              <a:tr h="381000">
                <a:tc>
                  <a:txBody>
                    <a:bodyPr/>
                    <a:lstStyle/>
                    <a:p>
                      <a:pPr indent="0" lvl="0" marL="0" rtl="0" algn="l">
                        <a:spcBef>
                          <a:spcPts val="0"/>
                        </a:spcBef>
                        <a:spcAft>
                          <a:spcPts val="0"/>
                        </a:spcAft>
                        <a:buNone/>
                      </a:pPr>
                      <a:r>
                        <a:rPr lang="en"/>
                        <a:t>tenant</a:t>
                      </a:r>
                      <a:endParaRPr/>
                    </a:p>
                  </a:txBody>
                  <a:tcPr marT="91425" marB="91425" marR="91425" marL="91425"/>
                </a:tc>
                <a:tc>
                  <a:txBody>
                    <a:bodyPr/>
                    <a:lstStyle/>
                    <a:p>
                      <a:pPr indent="0" lvl="0" marL="0" rtl="0" algn="l">
                        <a:spcBef>
                          <a:spcPts val="0"/>
                        </a:spcBef>
                        <a:spcAft>
                          <a:spcPts val="0"/>
                        </a:spcAft>
                        <a:buNone/>
                      </a:pPr>
                      <a:r>
                        <a:rPr lang="en"/>
                        <a:t>Tenant id</a:t>
                      </a:r>
                      <a:endParaRPr/>
                    </a:p>
                  </a:txBody>
                  <a:tcPr marT="91425" marB="91425" marR="91425" marL="91425"/>
                </a:tc>
              </a:tr>
              <a:tr h="381000">
                <a:tc>
                  <a:txBody>
                    <a:bodyPr/>
                    <a:lstStyle/>
                    <a:p>
                      <a:pPr indent="0" lvl="0" marL="0" rtl="0" algn="l">
                        <a:spcBef>
                          <a:spcPts val="0"/>
                        </a:spcBef>
                        <a:spcAft>
                          <a:spcPts val="0"/>
                        </a:spcAft>
                        <a:buNone/>
                      </a:pPr>
                      <a:r>
                        <a:rPr lang="en"/>
                        <a:t>app_name</a:t>
                      </a:r>
                      <a:endParaRPr/>
                    </a:p>
                  </a:txBody>
                  <a:tcPr marT="91425" marB="91425" marR="91425" marL="91425"/>
                </a:tc>
                <a:tc>
                  <a:txBody>
                    <a:bodyPr/>
                    <a:lstStyle/>
                    <a:p>
                      <a:pPr indent="0" lvl="0" marL="0" rtl="0" algn="l">
                        <a:spcBef>
                          <a:spcPts val="0"/>
                        </a:spcBef>
                        <a:spcAft>
                          <a:spcPts val="0"/>
                        </a:spcAft>
                        <a:buNone/>
                      </a:pPr>
                      <a:r>
                        <a:rPr lang="en"/>
                        <a:t>Application name</a:t>
                      </a:r>
                      <a:endParaRPr/>
                    </a:p>
                  </a:txBody>
                  <a:tcPr marT="91425" marB="91425" marR="91425" marL="91425"/>
                </a:tc>
              </a:tr>
              <a:tr h="381000">
                <a:tc>
                  <a:txBody>
                    <a:bodyPr/>
                    <a:lstStyle/>
                    <a:p>
                      <a:pPr indent="0" lvl="0" marL="0" rtl="0" algn="l">
                        <a:spcBef>
                          <a:spcPts val="0"/>
                        </a:spcBef>
                        <a:spcAft>
                          <a:spcPts val="0"/>
                        </a:spcAft>
                        <a:buNone/>
                      </a:pPr>
                      <a:r>
                        <a:rPr lang="en"/>
                        <a:t>app_descriptor</a:t>
                      </a:r>
                      <a:endParaRPr/>
                    </a:p>
                  </a:txBody>
                  <a:tcPr marT="91425" marB="91425" marR="91425" marL="91425"/>
                </a:tc>
                <a:tc>
                  <a:txBody>
                    <a:bodyPr/>
                    <a:lstStyle/>
                    <a:p>
                      <a:pPr indent="0" lvl="0" marL="0" rtl="0" algn="l">
                        <a:spcBef>
                          <a:spcPts val="0"/>
                        </a:spcBef>
                        <a:spcAft>
                          <a:spcPts val="0"/>
                        </a:spcAft>
                        <a:buNone/>
                      </a:pPr>
                      <a:r>
                        <a:rPr lang="en"/>
                        <a:t>Application descriptor</a:t>
                      </a:r>
                      <a:endParaRPr/>
                    </a:p>
                  </a:txBody>
                  <a:tcPr marT="91425" marB="91425" marR="91425" marL="91425"/>
                </a:tc>
              </a:tr>
              <a:tr h="381000">
                <a:tc>
                  <a:txBody>
                    <a:bodyPr/>
                    <a:lstStyle/>
                    <a:p>
                      <a:pPr indent="0" lvl="0" marL="0" rtl="0" algn="l">
                        <a:spcBef>
                          <a:spcPts val="0"/>
                        </a:spcBef>
                        <a:spcAft>
                          <a:spcPts val="0"/>
                        </a:spcAft>
                        <a:buNone/>
                      </a:pPr>
                      <a:r>
                        <a:rPr lang="en"/>
                        <a:t>mec_host</a:t>
                      </a:r>
                      <a:endParaRPr/>
                    </a:p>
                  </a:txBody>
                  <a:tcPr marT="91425" marB="91425" marR="91425" marL="91425"/>
                </a:tc>
                <a:tc>
                  <a:txBody>
                    <a:bodyPr/>
                    <a:lstStyle/>
                    <a:p>
                      <a:pPr indent="0" lvl="0" marL="0" rtl="0" algn="l">
                        <a:spcBef>
                          <a:spcPts val="0"/>
                        </a:spcBef>
                        <a:spcAft>
                          <a:spcPts val="0"/>
                        </a:spcAft>
                        <a:buNone/>
                      </a:pPr>
                      <a:r>
                        <a:rPr lang="en"/>
                        <a:t>MEC host</a:t>
                      </a:r>
                      <a:endParaRPr/>
                    </a:p>
                  </a:txBody>
                  <a:tcPr marT="91425" marB="91425" marR="91425" marL="91425"/>
                </a:tc>
              </a:tr>
              <a:tr h="381000">
                <a:tc>
                  <a:txBody>
                    <a:bodyPr/>
                    <a:lstStyle/>
                    <a:p>
                      <a:pPr indent="0" lvl="0" marL="0" rtl="0" algn="l">
                        <a:spcBef>
                          <a:spcPts val="0"/>
                        </a:spcBef>
                        <a:spcAft>
                          <a:spcPts val="0"/>
                        </a:spcAft>
                        <a:buNone/>
                      </a:pPr>
                      <a:r>
                        <a:rPr lang="en"/>
                        <a:t>applcm_host</a:t>
                      </a:r>
                      <a:endParaRPr/>
                    </a:p>
                  </a:txBody>
                  <a:tcPr marT="91425" marB="91425" marR="91425" marL="91425"/>
                </a:tc>
                <a:tc>
                  <a:txBody>
                    <a:bodyPr/>
                    <a:lstStyle/>
                    <a:p>
                      <a:pPr indent="0" lvl="0" marL="0" rtl="0" algn="l">
                        <a:spcBef>
                          <a:spcPts val="0"/>
                        </a:spcBef>
                        <a:spcAft>
                          <a:spcPts val="0"/>
                        </a:spcAft>
                        <a:buNone/>
                      </a:pPr>
                      <a:r>
                        <a:rPr lang="en"/>
                        <a:t>Applcm host</a:t>
                      </a:r>
                      <a:endParaRPr/>
                    </a:p>
                  </a:txBody>
                  <a:tcPr marT="91425" marB="91425" marR="91425" marL="91425"/>
                </a:tc>
              </a:tr>
              <a:tr h="381000">
                <a:tc>
                  <a:txBody>
                    <a:bodyPr/>
                    <a:lstStyle/>
                    <a:p>
                      <a:pPr indent="0" lvl="0" marL="0" rtl="0" algn="l">
                        <a:spcBef>
                          <a:spcPts val="0"/>
                        </a:spcBef>
                        <a:spcAft>
                          <a:spcPts val="0"/>
                        </a:spcAft>
                        <a:buNone/>
                      </a:pPr>
                      <a:r>
                        <a:rPr lang="en"/>
                        <a:t>operational_status</a:t>
                      </a:r>
                      <a:endParaRPr/>
                    </a:p>
                  </a:txBody>
                  <a:tcPr marT="91425" marB="91425" marR="91425" marL="91425"/>
                </a:tc>
                <a:tc>
                  <a:txBody>
                    <a:bodyPr/>
                    <a:lstStyle/>
                    <a:p>
                      <a:pPr indent="0" lvl="0" marL="0" rtl="0" algn="l">
                        <a:spcBef>
                          <a:spcPts val="0"/>
                        </a:spcBef>
                        <a:spcAft>
                          <a:spcPts val="0"/>
                        </a:spcAft>
                        <a:buNone/>
                      </a:pPr>
                      <a:r>
                        <a:rPr lang="en"/>
                        <a:t>Operational status</a:t>
                      </a:r>
                      <a:endParaRPr/>
                    </a:p>
                  </a:txBody>
                  <a:tcPr marT="91425" marB="91425" marR="91425" marL="91425"/>
                </a:tc>
              </a:tr>
              <a:tr h="381000">
                <a:tc>
                  <a:txBody>
                    <a:bodyPr/>
                    <a:lstStyle/>
                    <a:p>
                      <a:pPr indent="0" lvl="0" marL="0" rtl="0" algn="l">
                        <a:spcBef>
                          <a:spcPts val="0"/>
                        </a:spcBef>
                        <a:spcAft>
                          <a:spcPts val="0"/>
                        </a:spcAft>
                        <a:buNone/>
                      </a:pPr>
                      <a:r>
                        <a:rPr lang="en"/>
                        <a:t>operation_info</a:t>
                      </a:r>
                      <a:endParaRPr/>
                    </a:p>
                  </a:txBody>
                  <a:tcPr marT="91425" marB="91425" marR="91425" marL="91425"/>
                </a:tc>
                <a:tc>
                  <a:txBody>
                    <a:bodyPr/>
                    <a:lstStyle/>
                    <a:p>
                      <a:pPr indent="0" lvl="0" marL="0" rtl="0" algn="l">
                        <a:spcBef>
                          <a:spcPts val="0"/>
                        </a:spcBef>
                        <a:spcAft>
                          <a:spcPts val="0"/>
                        </a:spcAft>
                        <a:buNone/>
                      </a:pPr>
                      <a:r>
                        <a:rPr lang="en"/>
                        <a:t>Operations info</a:t>
                      </a:r>
                      <a:endParaRPr/>
                    </a:p>
                  </a:txBody>
                  <a:tcPr marT="91425" marB="91425" marR="91425" marL="91425"/>
                </a:tc>
              </a:tr>
            </a:tbl>
          </a:graphicData>
        </a:graphic>
      </p:graphicFrame>
      <p:sp>
        <p:nvSpPr>
          <p:cNvPr id="541" name="Google Shape;541;p25"/>
          <p:cNvSpPr txBox="1"/>
          <p:nvPr/>
        </p:nvSpPr>
        <p:spPr>
          <a:xfrm>
            <a:off x="5274300" y="435225"/>
            <a:ext cx="37794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Existing App Instance info</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marR="0" rtl="0" algn="l">
              <a:lnSpc>
                <a:spcPct val="100000"/>
              </a:lnSpc>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cxnSp>
        <p:nvCxnSpPr>
          <p:cNvPr id="542" name="Google Shape;542;p25"/>
          <p:cNvCxnSpPr>
            <a:stCxn id="536" idx="0"/>
          </p:cNvCxnSpPr>
          <p:nvPr/>
        </p:nvCxnSpPr>
        <p:spPr>
          <a:xfrm>
            <a:off x="4558061" y="275391"/>
            <a:ext cx="21300" cy="490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6"/>
          <p:cNvSpPr txBox="1"/>
          <p:nvPr/>
        </p:nvSpPr>
        <p:spPr>
          <a:xfrm>
            <a:off x="104553" y="304800"/>
            <a:ext cx="90537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ETSI-MEC Alignment Strategy (Management Plane)</a:t>
            </a:r>
            <a:endParaRPr b="1"/>
          </a:p>
        </p:txBody>
      </p:sp>
      <p:sp>
        <p:nvSpPr>
          <p:cNvPr id="548" name="Google Shape;548;p26"/>
          <p:cNvSpPr/>
          <p:nvPr/>
        </p:nvSpPr>
        <p:spPr>
          <a:xfrm rot="-723582">
            <a:off x="4709836" y="3051899"/>
            <a:ext cx="1780495" cy="77254"/>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549" name="Google Shape;549;p26"/>
          <p:cNvGrpSpPr/>
          <p:nvPr/>
        </p:nvGrpSpPr>
        <p:grpSpPr>
          <a:xfrm>
            <a:off x="5280786" y="1382057"/>
            <a:ext cx="2255455" cy="1671896"/>
            <a:chOff x="4409300" y="1219942"/>
            <a:chExt cx="1712700" cy="1246754"/>
          </a:xfrm>
        </p:grpSpPr>
        <p:sp>
          <p:nvSpPr>
            <p:cNvPr id="550" name="Google Shape;550;p26"/>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51" name="Google Shape;551;p26"/>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5E5E5E"/>
                  </a:solidFill>
                  <a:latin typeface="Roboto"/>
                  <a:ea typeface="Roboto"/>
                  <a:cs typeface="Roboto"/>
                  <a:sym typeface="Roboto"/>
                </a:rPr>
                <a:t>Phase 3</a:t>
              </a:r>
              <a:endParaRPr b="1" sz="1100">
                <a:solidFill>
                  <a:srgbClr val="5E5E5E"/>
                </a:solidFill>
                <a:latin typeface="Roboto"/>
                <a:ea typeface="Roboto"/>
                <a:cs typeface="Roboto"/>
                <a:sym typeface="Roboto"/>
              </a:endParaRPr>
            </a:p>
          </p:txBody>
        </p:sp>
        <p:sp>
          <p:nvSpPr>
            <p:cNvPr id="552" name="Google Shape;552;p26"/>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553" name="Google Shape;553;p26"/>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54" name="Google Shape;554;p26"/>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5E5E5E"/>
                  </a:solidFill>
                  <a:latin typeface="Roboto"/>
                  <a:ea typeface="Roboto"/>
                  <a:cs typeface="Roboto"/>
                  <a:sym typeface="Roboto"/>
                </a:rPr>
                <a:t>MM2/MM3 - Depending on Partners/Community Interest</a:t>
              </a:r>
              <a:endParaRPr sz="1100">
                <a:solidFill>
                  <a:srgbClr val="5E5E5E"/>
                </a:solidFill>
              </a:endParaRPr>
            </a:p>
          </p:txBody>
        </p:sp>
      </p:grpSp>
      <p:sp>
        <p:nvSpPr>
          <p:cNvPr id="555" name="Google Shape;555;p26"/>
          <p:cNvSpPr/>
          <p:nvPr/>
        </p:nvSpPr>
        <p:spPr>
          <a:xfrm flipH="1" rot="723582">
            <a:off x="3008601" y="3051899"/>
            <a:ext cx="1780495" cy="77254"/>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556" name="Google Shape;556;p26"/>
          <p:cNvGrpSpPr/>
          <p:nvPr/>
        </p:nvGrpSpPr>
        <p:grpSpPr>
          <a:xfrm>
            <a:off x="3626220" y="3126929"/>
            <a:ext cx="2255455" cy="1650389"/>
            <a:chOff x="3021975" y="2541798"/>
            <a:chExt cx="1712700" cy="1230715"/>
          </a:xfrm>
        </p:grpSpPr>
        <p:sp>
          <p:nvSpPr>
            <p:cNvPr id="557" name="Google Shape;557;p26"/>
            <p:cNvSpPr txBox="1"/>
            <p:nvPr/>
          </p:nvSpPr>
          <p:spPr>
            <a:xfrm>
              <a:off x="3529877" y="273558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701C7F"/>
                  </a:solidFill>
                  <a:latin typeface="Roboto"/>
                  <a:ea typeface="Roboto"/>
                  <a:cs typeface="Roboto"/>
                  <a:sym typeface="Roboto"/>
                </a:rPr>
                <a:t>Phase 2</a:t>
              </a:r>
              <a:endParaRPr b="1" sz="1100">
                <a:solidFill>
                  <a:srgbClr val="701C7F"/>
                </a:solidFill>
                <a:latin typeface="Roboto"/>
                <a:ea typeface="Roboto"/>
                <a:cs typeface="Roboto"/>
                <a:sym typeface="Roboto"/>
              </a:endParaRPr>
            </a:p>
          </p:txBody>
        </p:sp>
        <p:sp>
          <p:nvSpPr>
            <p:cNvPr id="558" name="Google Shape;558;p26"/>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59" name="Google Shape;559;p26"/>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560" name="Google Shape;560;p26"/>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FFFFFF"/>
                  </a:solidFill>
                  <a:latin typeface="Roboto"/>
                  <a:ea typeface="Roboto"/>
                  <a:cs typeface="Roboto"/>
                  <a:sym typeface="Roboto"/>
                </a:rPr>
                <a:t>Rules Mgmt Module Addition MM5 Enhancement - Addition of AppLCM Support &amp; Rules Management</a:t>
              </a:r>
              <a:endParaRPr sz="1100">
                <a:solidFill>
                  <a:srgbClr val="FFFFFF"/>
                </a:solidFill>
              </a:endParaRPr>
            </a:p>
          </p:txBody>
        </p:sp>
        <p:sp>
          <p:nvSpPr>
            <p:cNvPr id="561" name="Google Shape;561;p26"/>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sp>
        <p:nvSpPr>
          <p:cNvPr id="562" name="Google Shape;562;p26"/>
          <p:cNvSpPr/>
          <p:nvPr/>
        </p:nvSpPr>
        <p:spPr>
          <a:xfrm rot="-723582">
            <a:off x="1330857" y="3051899"/>
            <a:ext cx="1780495" cy="77254"/>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63" name="Google Shape;563;p26"/>
          <p:cNvSpPr/>
          <p:nvPr/>
        </p:nvSpPr>
        <p:spPr>
          <a:xfrm flipH="1" rot="723582">
            <a:off x="6396732" y="3051899"/>
            <a:ext cx="1780495" cy="77254"/>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nvGrpSpPr>
          <p:cNvPr id="564" name="Google Shape;564;p26"/>
          <p:cNvGrpSpPr/>
          <p:nvPr/>
        </p:nvGrpSpPr>
        <p:grpSpPr>
          <a:xfrm>
            <a:off x="1931619" y="1382057"/>
            <a:ext cx="2255455" cy="1671896"/>
            <a:chOff x="1637475" y="1219942"/>
            <a:chExt cx="1712700" cy="1246754"/>
          </a:xfrm>
        </p:grpSpPr>
        <p:sp>
          <p:nvSpPr>
            <p:cNvPr id="565" name="Google Shape;565;p26"/>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566" name="Google Shape;566;p26"/>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701C7F"/>
                  </a:solidFill>
                  <a:latin typeface="Roboto"/>
                  <a:ea typeface="Roboto"/>
                  <a:cs typeface="Roboto"/>
                  <a:sym typeface="Roboto"/>
                </a:rPr>
                <a:t>Phase 1</a:t>
              </a:r>
              <a:endParaRPr b="1" sz="1100">
                <a:solidFill>
                  <a:srgbClr val="701C7F"/>
                </a:solidFill>
                <a:latin typeface="Roboto"/>
                <a:ea typeface="Roboto"/>
                <a:cs typeface="Roboto"/>
                <a:sym typeface="Roboto"/>
              </a:endParaRPr>
            </a:p>
          </p:txBody>
        </p:sp>
        <p:sp>
          <p:nvSpPr>
            <p:cNvPr id="567" name="Google Shape;567;p26"/>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68" name="Google Shape;568;p26"/>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FFFFFF"/>
                  </a:solidFill>
                  <a:latin typeface="Roboto"/>
                  <a:ea typeface="Roboto"/>
                  <a:cs typeface="Roboto"/>
                  <a:sym typeface="Roboto"/>
                </a:rPr>
                <a:t>MM1 Alignment including related flows and information model</a:t>
              </a:r>
              <a:endParaRPr sz="1100">
                <a:solidFill>
                  <a:srgbClr val="FFFFFF"/>
                </a:solidFill>
                <a:latin typeface="Roboto"/>
                <a:ea typeface="Roboto"/>
                <a:cs typeface="Roboto"/>
                <a:sym typeface="Roboto"/>
              </a:endParaRPr>
            </a:p>
          </p:txBody>
        </p:sp>
        <p:sp>
          <p:nvSpPr>
            <p:cNvPr id="569" name="Google Shape;569;p26"/>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27"/>
          <p:cNvPicPr preferRelativeResize="0"/>
          <p:nvPr/>
        </p:nvPicPr>
        <p:blipFill>
          <a:blip r:embed="rId3">
            <a:alphaModFix/>
          </a:blip>
          <a:stretch>
            <a:fillRect/>
          </a:stretch>
        </p:blipFill>
        <p:spPr>
          <a:xfrm>
            <a:off x="152400" y="884573"/>
            <a:ext cx="1104900" cy="1171575"/>
          </a:xfrm>
          <a:prstGeom prst="rect">
            <a:avLst/>
          </a:prstGeom>
          <a:noFill/>
          <a:ln>
            <a:noFill/>
          </a:ln>
        </p:spPr>
      </p:pic>
      <p:pic>
        <p:nvPicPr>
          <p:cNvPr id="575" name="Google Shape;575;p27"/>
          <p:cNvPicPr preferRelativeResize="0"/>
          <p:nvPr/>
        </p:nvPicPr>
        <p:blipFill>
          <a:blip r:embed="rId4">
            <a:alphaModFix/>
          </a:blip>
          <a:stretch>
            <a:fillRect/>
          </a:stretch>
        </p:blipFill>
        <p:spPr>
          <a:xfrm>
            <a:off x="190500" y="3353813"/>
            <a:ext cx="1247775" cy="552450"/>
          </a:xfrm>
          <a:prstGeom prst="rect">
            <a:avLst/>
          </a:prstGeom>
          <a:noFill/>
          <a:ln>
            <a:noFill/>
          </a:ln>
        </p:spPr>
      </p:pic>
      <p:sp>
        <p:nvSpPr>
          <p:cNvPr id="576" name="Google Shape;576;p27"/>
          <p:cNvSpPr txBox="1"/>
          <p:nvPr/>
        </p:nvSpPr>
        <p:spPr>
          <a:xfrm>
            <a:off x="13500" y="373350"/>
            <a:ext cx="1549200" cy="445800"/>
          </a:xfrm>
          <a:prstGeom prst="rect">
            <a:avLst/>
          </a:prstGeom>
          <a:solidFill>
            <a:srgbClr val="E7F1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Onboarding  operation</a:t>
            </a:r>
            <a:endParaRPr/>
          </a:p>
        </p:txBody>
      </p:sp>
      <p:pic>
        <p:nvPicPr>
          <p:cNvPr id="577" name="Google Shape;577;p27"/>
          <p:cNvPicPr preferRelativeResize="0"/>
          <p:nvPr/>
        </p:nvPicPr>
        <p:blipFill>
          <a:blip r:embed="rId5">
            <a:alphaModFix/>
          </a:blip>
          <a:stretch>
            <a:fillRect/>
          </a:stretch>
        </p:blipFill>
        <p:spPr>
          <a:xfrm>
            <a:off x="1698000" y="848893"/>
            <a:ext cx="1257300" cy="352425"/>
          </a:xfrm>
          <a:prstGeom prst="rect">
            <a:avLst/>
          </a:prstGeom>
          <a:noFill/>
          <a:ln>
            <a:noFill/>
          </a:ln>
        </p:spPr>
      </p:pic>
      <p:pic>
        <p:nvPicPr>
          <p:cNvPr id="578" name="Google Shape;578;p27"/>
          <p:cNvPicPr preferRelativeResize="0"/>
          <p:nvPr/>
        </p:nvPicPr>
        <p:blipFill>
          <a:blip r:embed="rId6">
            <a:alphaModFix/>
          </a:blip>
          <a:stretch>
            <a:fillRect/>
          </a:stretch>
        </p:blipFill>
        <p:spPr>
          <a:xfrm>
            <a:off x="3495675" y="860838"/>
            <a:ext cx="1285875" cy="342900"/>
          </a:xfrm>
          <a:prstGeom prst="rect">
            <a:avLst/>
          </a:prstGeom>
          <a:noFill/>
          <a:ln>
            <a:noFill/>
          </a:ln>
        </p:spPr>
      </p:pic>
      <p:pic>
        <p:nvPicPr>
          <p:cNvPr id="579" name="Google Shape;579;p27"/>
          <p:cNvPicPr preferRelativeResize="0"/>
          <p:nvPr/>
        </p:nvPicPr>
        <p:blipFill>
          <a:blip r:embed="rId7">
            <a:alphaModFix/>
          </a:blip>
          <a:stretch>
            <a:fillRect/>
          </a:stretch>
        </p:blipFill>
        <p:spPr>
          <a:xfrm>
            <a:off x="5095875" y="820318"/>
            <a:ext cx="1019175" cy="628650"/>
          </a:xfrm>
          <a:prstGeom prst="rect">
            <a:avLst/>
          </a:prstGeom>
          <a:noFill/>
          <a:ln>
            <a:noFill/>
          </a:ln>
        </p:spPr>
      </p:pic>
      <p:pic>
        <p:nvPicPr>
          <p:cNvPr id="580" name="Google Shape;580;p27"/>
          <p:cNvPicPr preferRelativeResize="0"/>
          <p:nvPr/>
        </p:nvPicPr>
        <p:blipFill rotWithShape="1">
          <a:blip r:embed="rId8">
            <a:alphaModFix/>
          </a:blip>
          <a:srcRect b="2453" l="0" r="0" t="-10538"/>
          <a:stretch/>
        </p:blipFill>
        <p:spPr>
          <a:xfrm>
            <a:off x="6772275" y="601088"/>
            <a:ext cx="1019175" cy="2343150"/>
          </a:xfrm>
          <a:prstGeom prst="rect">
            <a:avLst/>
          </a:prstGeom>
          <a:noFill/>
          <a:ln>
            <a:noFill/>
          </a:ln>
        </p:spPr>
      </p:pic>
      <p:pic>
        <p:nvPicPr>
          <p:cNvPr id="581" name="Google Shape;581;p27"/>
          <p:cNvPicPr preferRelativeResize="0"/>
          <p:nvPr/>
        </p:nvPicPr>
        <p:blipFill rotWithShape="1">
          <a:blip r:embed="rId9">
            <a:alphaModFix/>
          </a:blip>
          <a:srcRect b="8475" l="0" r="0" t="0"/>
          <a:stretch/>
        </p:blipFill>
        <p:spPr>
          <a:xfrm>
            <a:off x="6301900" y="3038988"/>
            <a:ext cx="2718275" cy="2066525"/>
          </a:xfrm>
          <a:prstGeom prst="rect">
            <a:avLst/>
          </a:prstGeom>
          <a:noFill/>
          <a:ln>
            <a:noFill/>
          </a:ln>
        </p:spPr>
      </p:pic>
      <p:sp>
        <p:nvSpPr>
          <p:cNvPr id="582" name="Google Shape;582;p27"/>
          <p:cNvSpPr txBox="1"/>
          <p:nvPr/>
        </p:nvSpPr>
        <p:spPr>
          <a:xfrm>
            <a:off x="1600200" y="404190"/>
            <a:ext cx="1638900" cy="445800"/>
          </a:xfrm>
          <a:prstGeom prst="rect">
            <a:avLst/>
          </a:prstGeom>
          <a:solidFill>
            <a:srgbClr val="FDF7E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Enable</a:t>
            </a:r>
            <a:r>
              <a:rPr lang="en"/>
              <a:t> operation</a:t>
            </a:r>
            <a:endParaRPr/>
          </a:p>
        </p:txBody>
      </p:sp>
      <p:sp>
        <p:nvSpPr>
          <p:cNvPr id="583" name="Google Shape;583;p27"/>
          <p:cNvSpPr txBox="1"/>
          <p:nvPr/>
        </p:nvSpPr>
        <p:spPr>
          <a:xfrm>
            <a:off x="3276600" y="404190"/>
            <a:ext cx="1638900" cy="445800"/>
          </a:xfrm>
          <a:prstGeom prst="rect">
            <a:avLst/>
          </a:prstGeom>
          <a:solidFill>
            <a:srgbClr val="FDF7E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Disable</a:t>
            </a:r>
            <a:r>
              <a:rPr lang="en"/>
              <a:t> operation</a:t>
            </a:r>
            <a:endParaRPr/>
          </a:p>
        </p:txBody>
      </p:sp>
      <p:sp>
        <p:nvSpPr>
          <p:cNvPr id="584" name="Google Shape;584;p27"/>
          <p:cNvSpPr txBox="1"/>
          <p:nvPr/>
        </p:nvSpPr>
        <p:spPr>
          <a:xfrm>
            <a:off x="5029200" y="404190"/>
            <a:ext cx="1600200" cy="445800"/>
          </a:xfrm>
          <a:prstGeom prst="rect">
            <a:avLst/>
          </a:prstGeom>
          <a:solidFill>
            <a:srgbClr val="E7F1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Delete</a:t>
            </a:r>
            <a:r>
              <a:rPr lang="en"/>
              <a:t> operation</a:t>
            </a:r>
            <a:endParaRPr/>
          </a:p>
        </p:txBody>
      </p:sp>
      <p:sp>
        <p:nvSpPr>
          <p:cNvPr id="585" name="Google Shape;585;p27"/>
          <p:cNvSpPr txBox="1"/>
          <p:nvPr/>
        </p:nvSpPr>
        <p:spPr>
          <a:xfrm>
            <a:off x="6781800" y="394503"/>
            <a:ext cx="1850400" cy="445800"/>
          </a:xfrm>
          <a:prstGeom prst="rect">
            <a:avLst/>
          </a:prstGeom>
          <a:solidFill>
            <a:srgbClr val="E7F1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Query</a:t>
            </a:r>
            <a:r>
              <a:rPr lang="en"/>
              <a:t> operation</a:t>
            </a:r>
            <a:endParaRPr/>
          </a:p>
        </p:txBody>
      </p:sp>
      <p:pic>
        <p:nvPicPr>
          <p:cNvPr id="586" name="Google Shape;586;p27"/>
          <p:cNvPicPr preferRelativeResize="0"/>
          <p:nvPr/>
        </p:nvPicPr>
        <p:blipFill>
          <a:blip r:embed="rId10">
            <a:alphaModFix/>
          </a:blip>
          <a:stretch>
            <a:fillRect/>
          </a:stretch>
        </p:blipFill>
        <p:spPr>
          <a:xfrm>
            <a:off x="7443150" y="1000270"/>
            <a:ext cx="1638825" cy="249400"/>
          </a:xfrm>
          <a:prstGeom prst="rect">
            <a:avLst/>
          </a:prstGeom>
          <a:noFill/>
          <a:ln>
            <a:noFill/>
          </a:ln>
        </p:spPr>
      </p:pic>
      <p:cxnSp>
        <p:nvCxnSpPr>
          <p:cNvPr id="587" name="Google Shape;587;p27"/>
          <p:cNvCxnSpPr/>
          <p:nvPr/>
        </p:nvCxnSpPr>
        <p:spPr>
          <a:xfrm>
            <a:off x="13500" y="3024468"/>
            <a:ext cx="9157500" cy="0"/>
          </a:xfrm>
          <a:prstGeom prst="straightConnector1">
            <a:avLst/>
          </a:prstGeom>
          <a:noFill/>
          <a:ln cap="flat" cmpd="sng" w="9525">
            <a:solidFill>
              <a:schemeClr val="dk2"/>
            </a:solidFill>
            <a:prstDash val="solid"/>
            <a:round/>
            <a:headEnd len="med" w="med" type="none"/>
            <a:tailEnd len="med" w="med" type="none"/>
          </a:ln>
        </p:spPr>
      </p:cxnSp>
      <p:sp>
        <p:nvSpPr>
          <p:cNvPr id="588" name="Google Shape;588;p27"/>
          <p:cNvSpPr txBox="1"/>
          <p:nvPr/>
        </p:nvSpPr>
        <p:spPr>
          <a:xfrm>
            <a:off x="-62693" y="2937129"/>
            <a:ext cx="1850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Response</a:t>
            </a:r>
            <a:endParaRPr b="1"/>
          </a:p>
        </p:txBody>
      </p:sp>
      <p:sp>
        <p:nvSpPr>
          <p:cNvPr id="589" name="Google Shape;589;p27"/>
          <p:cNvSpPr txBox="1"/>
          <p:nvPr/>
        </p:nvSpPr>
        <p:spPr>
          <a:xfrm>
            <a:off x="-62693" y="117729"/>
            <a:ext cx="1850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Requests</a:t>
            </a:r>
            <a:endParaRPr b="1"/>
          </a:p>
        </p:txBody>
      </p:sp>
      <p:sp>
        <p:nvSpPr>
          <p:cNvPr id="590" name="Google Shape;590;p27"/>
          <p:cNvSpPr txBox="1"/>
          <p:nvPr/>
        </p:nvSpPr>
        <p:spPr>
          <a:xfrm>
            <a:off x="1752600" y="3389500"/>
            <a:ext cx="1104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output parameter. </a:t>
            </a:r>
            <a:endParaRPr/>
          </a:p>
        </p:txBody>
      </p:sp>
      <p:sp>
        <p:nvSpPr>
          <p:cNvPr id="591" name="Google Shape;591;p27"/>
          <p:cNvSpPr txBox="1"/>
          <p:nvPr/>
        </p:nvSpPr>
        <p:spPr>
          <a:xfrm>
            <a:off x="3352800" y="3389500"/>
            <a:ext cx="1104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output parameter. </a:t>
            </a:r>
            <a:endParaRPr/>
          </a:p>
        </p:txBody>
      </p:sp>
      <p:sp>
        <p:nvSpPr>
          <p:cNvPr id="592" name="Google Shape;592;p27"/>
          <p:cNvSpPr txBox="1"/>
          <p:nvPr/>
        </p:nvSpPr>
        <p:spPr>
          <a:xfrm>
            <a:off x="5181600" y="3389500"/>
            <a:ext cx="1104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output parameter. </a:t>
            </a:r>
            <a:endParaRPr/>
          </a:p>
        </p:txBody>
      </p:sp>
      <p:sp>
        <p:nvSpPr>
          <p:cNvPr id="593" name="Google Shape;593;p27"/>
          <p:cNvSpPr txBox="1"/>
          <p:nvPr/>
        </p:nvSpPr>
        <p:spPr>
          <a:xfrm>
            <a:off x="2147088" y="41525"/>
            <a:ext cx="5295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Application Package Management API  (Mm1)</a:t>
            </a:r>
            <a:endParaRPr b="1" sz="1600"/>
          </a:p>
        </p:txBody>
      </p:sp>
      <p:sp>
        <p:nvSpPr>
          <p:cNvPr id="594" name="Google Shape;594;p27"/>
          <p:cNvSpPr txBox="1"/>
          <p:nvPr/>
        </p:nvSpPr>
        <p:spPr>
          <a:xfrm>
            <a:off x="7391400" y="1219200"/>
            <a:ext cx="20028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MEC009v010101p</a:t>
            </a:r>
            <a:endParaRPr sz="900"/>
          </a:p>
        </p:txBody>
      </p:sp>
      <p:sp>
        <p:nvSpPr>
          <p:cNvPr id="595" name="Google Shape;595;p27"/>
          <p:cNvSpPr/>
          <p:nvPr/>
        </p:nvSpPr>
        <p:spPr>
          <a:xfrm>
            <a:off x="3388436" y="4812936"/>
            <a:ext cx="809100" cy="228900"/>
          </a:xfrm>
          <a:prstGeom prst="rect">
            <a:avLst/>
          </a:prstGeom>
          <a:solidFill>
            <a:srgbClr val="E7F1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EG MECM need to Align with ETSI</a:t>
            </a:r>
            <a:endParaRPr sz="600"/>
          </a:p>
        </p:txBody>
      </p:sp>
      <p:sp>
        <p:nvSpPr>
          <p:cNvPr id="596" name="Google Shape;596;p27"/>
          <p:cNvSpPr/>
          <p:nvPr/>
        </p:nvSpPr>
        <p:spPr>
          <a:xfrm>
            <a:off x="4369770" y="4812936"/>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Not Implemented</a:t>
            </a:r>
            <a:endParaRPr sz="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28"/>
          <p:cNvSpPr txBox="1"/>
          <p:nvPr/>
        </p:nvSpPr>
        <p:spPr>
          <a:xfrm>
            <a:off x="152400" y="525750"/>
            <a:ext cx="1447800" cy="445800"/>
          </a:xfrm>
          <a:prstGeom prst="rect">
            <a:avLst/>
          </a:prstGeom>
          <a:solidFill>
            <a:srgbClr val="E7F1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Create </a:t>
            </a:r>
            <a:endParaRPr/>
          </a:p>
          <a:p>
            <a:pPr indent="0" lvl="0" marL="0" rtl="0" algn="l">
              <a:spcBef>
                <a:spcPts val="0"/>
              </a:spcBef>
              <a:spcAft>
                <a:spcPts val="0"/>
              </a:spcAft>
              <a:buNone/>
            </a:pPr>
            <a:r>
              <a:rPr lang="en"/>
              <a:t>Identifier</a:t>
            </a:r>
            <a:endParaRPr/>
          </a:p>
          <a:p>
            <a:pPr indent="0" lvl="0" marL="0" rtl="0" algn="l">
              <a:spcBef>
                <a:spcPts val="0"/>
              </a:spcBef>
              <a:spcAft>
                <a:spcPts val="0"/>
              </a:spcAft>
              <a:buNone/>
            </a:pPr>
            <a:r>
              <a:t/>
            </a:r>
            <a:endParaRPr/>
          </a:p>
        </p:txBody>
      </p:sp>
      <p:sp>
        <p:nvSpPr>
          <p:cNvPr id="602" name="Google Shape;602;p28"/>
          <p:cNvSpPr txBox="1"/>
          <p:nvPr/>
        </p:nvSpPr>
        <p:spPr>
          <a:xfrm>
            <a:off x="1676400" y="525750"/>
            <a:ext cx="1638900" cy="445800"/>
          </a:xfrm>
          <a:prstGeom prst="rect">
            <a:avLst/>
          </a:prstGeom>
          <a:solidFill>
            <a:srgbClr val="E7F1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Instantiate</a:t>
            </a:r>
            <a:endParaRPr/>
          </a:p>
        </p:txBody>
      </p:sp>
      <p:sp>
        <p:nvSpPr>
          <p:cNvPr id="603" name="Google Shape;603;p28"/>
          <p:cNvSpPr txBox="1"/>
          <p:nvPr/>
        </p:nvSpPr>
        <p:spPr>
          <a:xfrm>
            <a:off x="3312282" y="525750"/>
            <a:ext cx="1758600" cy="445800"/>
          </a:xfrm>
          <a:prstGeom prst="rect">
            <a:avLst/>
          </a:prstGeom>
          <a:solidFill>
            <a:srgbClr val="FDF7E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Oper state change</a:t>
            </a:r>
            <a:endParaRPr/>
          </a:p>
        </p:txBody>
      </p:sp>
      <p:sp>
        <p:nvSpPr>
          <p:cNvPr id="604" name="Google Shape;604;p28"/>
          <p:cNvSpPr txBox="1"/>
          <p:nvPr/>
        </p:nvSpPr>
        <p:spPr>
          <a:xfrm>
            <a:off x="5029200" y="525743"/>
            <a:ext cx="1850400" cy="445800"/>
          </a:xfrm>
          <a:prstGeom prst="rect">
            <a:avLst/>
          </a:prstGeom>
          <a:solidFill>
            <a:srgbClr val="E7F1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Query</a:t>
            </a:r>
            <a:r>
              <a:rPr lang="en"/>
              <a:t> app inst info</a:t>
            </a:r>
            <a:endParaRPr/>
          </a:p>
        </p:txBody>
      </p:sp>
      <p:sp>
        <p:nvSpPr>
          <p:cNvPr id="605" name="Google Shape;605;p28"/>
          <p:cNvSpPr txBox="1"/>
          <p:nvPr/>
        </p:nvSpPr>
        <p:spPr>
          <a:xfrm>
            <a:off x="6629400" y="516075"/>
            <a:ext cx="2390700" cy="445800"/>
          </a:xfrm>
          <a:prstGeom prst="rect">
            <a:avLst/>
          </a:prstGeom>
          <a:solidFill>
            <a:srgbClr val="FDF7E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Query Lcm Oper states</a:t>
            </a:r>
            <a:endParaRPr/>
          </a:p>
        </p:txBody>
      </p:sp>
      <p:pic>
        <p:nvPicPr>
          <p:cNvPr id="606" name="Google Shape;606;p28"/>
          <p:cNvPicPr preferRelativeResize="0"/>
          <p:nvPr/>
        </p:nvPicPr>
        <p:blipFill>
          <a:blip r:embed="rId3">
            <a:alphaModFix/>
          </a:blip>
          <a:stretch>
            <a:fillRect/>
          </a:stretch>
        </p:blipFill>
        <p:spPr>
          <a:xfrm>
            <a:off x="5133503" y="2066808"/>
            <a:ext cx="1638825" cy="249400"/>
          </a:xfrm>
          <a:prstGeom prst="rect">
            <a:avLst/>
          </a:prstGeom>
          <a:noFill/>
          <a:ln>
            <a:noFill/>
          </a:ln>
        </p:spPr>
      </p:pic>
      <p:cxnSp>
        <p:nvCxnSpPr>
          <p:cNvPr id="607" name="Google Shape;607;p28"/>
          <p:cNvCxnSpPr/>
          <p:nvPr/>
        </p:nvCxnSpPr>
        <p:spPr>
          <a:xfrm>
            <a:off x="13500" y="3024468"/>
            <a:ext cx="9157500" cy="0"/>
          </a:xfrm>
          <a:prstGeom prst="straightConnector1">
            <a:avLst/>
          </a:prstGeom>
          <a:noFill/>
          <a:ln cap="flat" cmpd="sng" w="9525">
            <a:solidFill>
              <a:schemeClr val="dk2"/>
            </a:solidFill>
            <a:prstDash val="solid"/>
            <a:round/>
            <a:headEnd len="med" w="med" type="none"/>
            <a:tailEnd len="med" w="med" type="none"/>
          </a:ln>
        </p:spPr>
      </p:cxnSp>
      <p:sp>
        <p:nvSpPr>
          <p:cNvPr id="608" name="Google Shape;608;p28"/>
          <p:cNvSpPr txBox="1"/>
          <p:nvPr/>
        </p:nvSpPr>
        <p:spPr>
          <a:xfrm>
            <a:off x="-62693" y="2937129"/>
            <a:ext cx="1850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Response</a:t>
            </a:r>
            <a:endParaRPr b="1"/>
          </a:p>
        </p:txBody>
      </p:sp>
      <p:sp>
        <p:nvSpPr>
          <p:cNvPr id="609" name="Google Shape;609;p28"/>
          <p:cNvSpPr txBox="1"/>
          <p:nvPr/>
        </p:nvSpPr>
        <p:spPr>
          <a:xfrm>
            <a:off x="-62693" y="117729"/>
            <a:ext cx="1850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Requests</a:t>
            </a:r>
            <a:endParaRPr b="1"/>
          </a:p>
        </p:txBody>
      </p:sp>
      <p:sp>
        <p:nvSpPr>
          <p:cNvPr id="610" name="Google Shape;610;p28"/>
          <p:cNvSpPr txBox="1"/>
          <p:nvPr/>
        </p:nvSpPr>
        <p:spPr>
          <a:xfrm>
            <a:off x="2147088" y="41525"/>
            <a:ext cx="5295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Application Lifecycle management  </a:t>
            </a:r>
            <a:r>
              <a:rPr b="1" lang="en" sz="1600">
                <a:solidFill>
                  <a:schemeClr val="dk1"/>
                </a:solidFill>
              </a:rPr>
              <a:t>API </a:t>
            </a:r>
            <a:r>
              <a:rPr b="1" lang="en" sz="1600"/>
              <a:t>(Mm1)</a:t>
            </a:r>
            <a:endParaRPr b="1" sz="1600"/>
          </a:p>
        </p:txBody>
      </p:sp>
      <p:pic>
        <p:nvPicPr>
          <p:cNvPr id="611" name="Google Shape;611;p28"/>
          <p:cNvPicPr preferRelativeResize="0"/>
          <p:nvPr/>
        </p:nvPicPr>
        <p:blipFill>
          <a:blip r:embed="rId4">
            <a:alphaModFix/>
          </a:blip>
          <a:stretch>
            <a:fillRect/>
          </a:stretch>
        </p:blipFill>
        <p:spPr>
          <a:xfrm>
            <a:off x="152400" y="991768"/>
            <a:ext cx="1447800" cy="1038225"/>
          </a:xfrm>
          <a:prstGeom prst="rect">
            <a:avLst/>
          </a:prstGeom>
          <a:noFill/>
          <a:ln>
            <a:noFill/>
          </a:ln>
        </p:spPr>
      </p:pic>
      <p:pic>
        <p:nvPicPr>
          <p:cNvPr id="612" name="Google Shape;612;p28"/>
          <p:cNvPicPr preferRelativeResize="0"/>
          <p:nvPr/>
        </p:nvPicPr>
        <p:blipFill>
          <a:blip r:embed="rId5">
            <a:alphaModFix/>
          </a:blip>
          <a:stretch>
            <a:fillRect/>
          </a:stretch>
        </p:blipFill>
        <p:spPr>
          <a:xfrm>
            <a:off x="95257" y="3431418"/>
            <a:ext cx="1162050" cy="361950"/>
          </a:xfrm>
          <a:prstGeom prst="rect">
            <a:avLst/>
          </a:prstGeom>
          <a:noFill/>
          <a:ln>
            <a:noFill/>
          </a:ln>
        </p:spPr>
      </p:pic>
      <p:pic>
        <p:nvPicPr>
          <p:cNvPr id="613" name="Google Shape;613;p28"/>
          <p:cNvPicPr preferRelativeResize="0"/>
          <p:nvPr/>
        </p:nvPicPr>
        <p:blipFill>
          <a:blip r:embed="rId6">
            <a:alphaModFix/>
          </a:blip>
          <a:stretch>
            <a:fillRect/>
          </a:stretch>
        </p:blipFill>
        <p:spPr>
          <a:xfrm>
            <a:off x="1711507" y="915568"/>
            <a:ext cx="1533525" cy="1581150"/>
          </a:xfrm>
          <a:prstGeom prst="rect">
            <a:avLst/>
          </a:prstGeom>
          <a:noFill/>
          <a:ln>
            <a:noFill/>
          </a:ln>
        </p:spPr>
      </p:pic>
      <p:pic>
        <p:nvPicPr>
          <p:cNvPr id="614" name="Google Shape;614;p28"/>
          <p:cNvPicPr preferRelativeResize="0"/>
          <p:nvPr/>
        </p:nvPicPr>
        <p:blipFill>
          <a:blip r:embed="rId7">
            <a:alphaModFix/>
          </a:blip>
          <a:stretch>
            <a:fillRect/>
          </a:stretch>
        </p:blipFill>
        <p:spPr>
          <a:xfrm>
            <a:off x="1743205" y="2439568"/>
            <a:ext cx="1495425" cy="247650"/>
          </a:xfrm>
          <a:prstGeom prst="rect">
            <a:avLst/>
          </a:prstGeom>
          <a:noFill/>
          <a:ln>
            <a:noFill/>
          </a:ln>
        </p:spPr>
      </p:pic>
      <p:pic>
        <p:nvPicPr>
          <p:cNvPr id="615" name="Google Shape;615;p28"/>
          <p:cNvPicPr preferRelativeResize="0"/>
          <p:nvPr/>
        </p:nvPicPr>
        <p:blipFill>
          <a:blip r:embed="rId8">
            <a:alphaModFix/>
          </a:blip>
          <a:stretch>
            <a:fillRect/>
          </a:stretch>
        </p:blipFill>
        <p:spPr>
          <a:xfrm>
            <a:off x="1504957" y="3382893"/>
            <a:ext cx="1847850" cy="485775"/>
          </a:xfrm>
          <a:prstGeom prst="rect">
            <a:avLst/>
          </a:prstGeom>
          <a:noFill/>
          <a:ln>
            <a:noFill/>
          </a:ln>
        </p:spPr>
      </p:pic>
      <p:pic>
        <p:nvPicPr>
          <p:cNvPr id="616" name="Google Shape;616;p28"/>
          <p:cNvPicPr preferRelativeResize="0"/>
          <p:nvPr/>
        </p:nvPicPr>
        <p:blipFill>
          <a:blip r:embed="rId9">
            <a:alphaModFix/>
          </a:blip>
          <a:stretch>
            <a:fillRect/>
          </a:stretch>
        </p:blipFill>
        <p:spPr>
          <a:xfrm>
            <a:off x="3397432" y="915568"/>
            <a:ext cx="1295400" cy="819150"/>
          </a:xfrm>
          <a:prstGeom prst="rect">
            <a:avLst/>
          </a:prstGeom>
          <a:noFill/>
          <a:ln>
            <a:noFill/>
          </a:ln>
        </p:spPr>
      </p:pic>
      <p:pic>
        <p:nvPicPr>
          <p:cNvPr id="617" name="Google Shape;617;p28"/>
          <p:cNvPicPr preferRelativeResize="0"/>
          <p:nvPr/>
        </p:nvPicPr>
        <p:blipFill>
          <a:blip r:embed="rId10">
            <a:alphaModFix/>
          </a:blip>
          <a:stretch>
            <a:fillRect/>
          </a:stretch>
        </p:blipFill>
        <p:spPr>
          <a:xfrm>
            <a:off x="3405110" y="1734718"/>
            <a:ext cx="1323975" cy="257175"/>
          </a:xfrm>
          <a:prstGeom prst="rect">
            <a:avLst/>
          </a:prstGeom>
          <a:noFill/>
          <a:ln>
            <a:noFill/>
          </a:ln>
        </p:spPr>
      </p:pic>
      <p:pic>
        <p:nvPicPr>
          <p:cNvPr id="618" name="Google Shape;618;p28"/>
          <p:cNvPicPr preferRelativeResize="0"/>
          <p:nvPr/>
        </p:nvPicPr>
        <p:blipFill>
          <a:blip r:embed="rId8">
            <a:alphaModFix/>
          </a:blip>
          <a:stretch>
            <a:fillRect/>
          </a:stretch>
        </p:blipFill>
        <p:spPr>
          <a:xfrm>
            <a:off x="3409957" y="3382893"/>
            <a:ext cx="1847850" cy="485775"/>
          </a:xfrm>
          <a:prstGeom prst="rect">
            <a:avLst/>
          </a:prstGeom>
          <a:noFill/>
          <a:ln>
            <a:noFill/>
          </a:ln>
        </p:spPr>
      </p:pic>
      <p:pic>
        <p:nvPicPr>
          <p:cNvPr id="619" name="Google Shape;619;p28"/>
          <p:cNvPicPr preferRelativeResize="0"/>
          <p:nvPr/>
        </p:nvPicPr>
        <p:blipFill>
          <a:blip r:embed="rId11">
            <a:alphaModFix/>
          </a:blip>
          <a:stretch>
            <a:fillRect/>
          </a:stretch>
        </p:blipFill>
        <p:spPr>
          <a:xfrm>
            <a:off x="5339853" y="1009968"/>
            <a:ext cx="1054792" cy="970032"/>
          </a:xfrm>
          <a:prstGeom prst="rect">
            <a:avLst/>
          </a:prstGeom>
          <a:noFill/>
          <a:ln>
            <a:noFill/>
          </a:ln>
        </p:spPr>
      </p:pic>
      <p:pic>
        <p:nvPicPr>
          <p:cNvPr id="620" name="Google Shape;620;p28"/>
          <p:cNvPicPr preferRelativeResize="0"/>
          <p:nvPr/>
        </p:nvPicPr>
        <p:blipFill>
          <a:blip r:embed="rId12">
            <a:alphaModFix/>
          </a:blip>
          <a:stretch>
            <a:fillRect/>
          </a:stretch>
        </p:blipFill>
        <p:spPr>
          <a:xfrm>
            <a:off x="5279400" y="3411468"/>
            <a:ext cx="1047750" cy="904875"/>
          </a:xfrm>
          <a:prstGeom prst="rect">
            <a:avLst/>
          </a:prstGeom>
          <a:noFill/>
          <a:ln>
            <a:noFill/>
          </a:ln>
        </p:spPr>
      </p:pic>
      <p:pic>
        <p:nvPicPr>
          <p:cNvPr id="621" name="Google Shape;621;p28"/>
          <p:cNvPicPr preferRelativeResize="0"/>
          <p:nvPr/>
        </p:nvPicPr>
        <p:blipFill>
          <a:blip r:embed="rId13">
            <a:alphaModFix/>
          </a:blip>
          <a:stretch>
            <a:fillRect/>
          </a:stretch>
        </p:blipFill>
        <p:spPr>
          <a:xfrm>
            <a:off x="6732357" y="1009968"/>
            <a:ext cx="1857375" cy="485775"/>
          </a:xfrm>
          <a:prstGeom prst="rect">
            <a:avLst/>
          </a:prstGeom>
          <a:noFill/>
          <a:ln>
            <a:noFill/>
          </a:ln>
        </p:spPr>
      </p:pic>
      <p:pic>
        <p:nvPicPr>
          <p:cNvPr id="622" name="Google Shape;622;p28"/>
          <p:cNvPicPr preferRelativeResize="0"/>
          <p:nvPr/>
        </p:nvPicPr>
        <p:blipFill>
          <a:blip r:embed="rId14">
            <a:alphaModFix/>
          </a:blip>
          <a:stretch>
            <a:fillRect/>
          </a:stretch>
        </p:blipFill>
        <p:spPr>
          <a:xfrm>
            <a:off x="7296113" y="3431418"/>
            <a:ext cx="1057275" cy="666750"/>
          </a:xfrm>
          <a:prstGeom prst="rect">
            <a:avLst/>
          </a:prstGeom>
          <a:noFill/>
          <a:ln>
            <a:noFill/>
          </a:ln>
        </p:spPr>
      </p:pic>
      <p:sp>
        <p:nvSpPr>
          <p:cNvPr id="623" name="Google Shape;623;p28"/>
          <p:cNvSpPr/>
          <p:nvPr/>
        </p:nvSpPr>
        <p:spPr>
          <a:xfrm>
            <a:off x="3388436" y="4812936"/>
            <a:ext cx="809100" cy="228900"/>
          </a:xfrm>
          <a:prstGeom prst="rect">
            <a:avLst/>
          </a:prstGeom>
          <a:solidFill>
            <a:srgbClr val="E7F1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EG MECM need to Align with ETSI</a:t>
            </a:r>
            <a:endParaRPr sz="600"/>
          </a:p>
        </p:txBody>
      </p:sp>
      <p:sp>
        <p:nvSpPr>
          <p:cNvPr id="624" name="Google Shape;624;p28"/>
          <p:cNvSpPr/>
          <p:nvPr/>
        </p:nvSpPr>
        <p:spPr>
          <a:xfrm>
            <a:off x="4369770" y="4812936"/>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Not Implemented</a:t>
            </a:r>
            <a:endParaRPr sz="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9"/>
          <p:cNvSpPr txBox="1"/>
          <p:nvPr/>
        </p:nvSpPr>
        <p:spPr>
          <a:xfrm>
            <a:off x="152400" y="373350"/>
            <a:ext cx="1543200" cy="445800"/>
          </a:xfrm>
          <a:prstGeom prst="rect">
            <a:avLst/>
          </a:prstGeom>
          <a:solidFill>
            <a:srgbClr val="E7F1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Terminate</a:t>
            </a:r>
            <a:endParaRPr/>
          </a:p>
          <a:p>
            <a:pPr indent="0" lvl="0" marL="0" rtl="0" algn="l">
              <a:spcBef>
                <a:spcPts val="0"/>
              </a:spcBef>
              <a:spcAft>
                <a:spcPts val="0"/>
              </a:spcAft>
              <a:buNone/>
            </a:pPr>
            <a:r>
              <a:t/>
            </a:r>
            <a:endParaRPr/>
          </a:p>
        </p:txBody>
      </p:sp>
      <p:sp>
        <p:nvSpPr>
          <p:cNvPr id="630" name="Google Shape;630;p29"/>
          <p:cNvSpPr txBox="1"/>
          <p:nvPr/>
        </p:nvSpPr>
        <p:spPr>
          <a:xfrm>
            <a:off x="1828800" y="525750"/>
            <a:ext cx="1504800" cy="445800"/>
          </a:xfrm>
          <a:prstGeom prst="rect">
            <a:avLst/>
          </a:prstGeom>
          <a:solidFill>
            <a:srgbClr val="FDF7E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Delete identifier</a:t>
            </a:r>
            <a:endParaRPr/>
          </a:p>
        </p:txBody>
      </p:sp>
      <p:sp>
        <p:nvSpPr>
          <p:cNvPr id="631" name="Google Shape;631;p29"/>
          <p:cNvSpPr txBox="1"/>
          <p:nvPr/>
        </p:nvSpPr>
        <p:spPr>
          <a:xfrm>
            <a:off x="3374973" y="525743"/>
            <a:ext cx="1850400" cy="445800"/>
          </a:xfrm>
          <a:prstGeom prst="rect">
            <a:avLst/>
          </a:prstGeom>
          <a:solidFill>
            <a:srgbClr val="FDF7E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Subscribe</a:t>
            </a:r>
            <a:endParaRPr/>
          </a:p>
        </p:txBody>
      </p:sp>
      <p:sp>
        <p:nvSpPr>
          <p:cNvPr id="632" name="Google Shape;632;p29"/>
          <p:cNvSpPr txBox="1"/>
          <p:nvPr/>
        </p:nvSpPr>
        <p:spPr>
          <a:xfrm>
            <a:off x="3428850" y="3275475"/>
            <a:ext cx="8598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Notify</a:t>
            </a:r>
            <a:endParaRPr/>
          </a:p>
        </p:txBody>
      </p:sp>
      <p:sp>
        <p:nvSpPr>
          <p:cNvPr id="633" name="Google Shape;633;p29"/>
          <p:cNvSpPr txBox="1"/>
          <p:nvPr/>
        </p:nvSpPr>
        <p:spPr>
          <a:xfrm>
            <a:off x="5334000" y="516075"/>
            <a:ext cx="2390700" cy="445800"/>
          </a:xfrm>
          <a:prstGeom prst="rect">
            <a:avLst/>
          </a:prstGeom>
          <a:solidFill>
            <a:srgbClr val="FDF7E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Query subscription </a:t>
            </a:r>
            <a:endParaRPr/>
          </a:p>
        </p:txBody>
      </p:sp>
      <p:cxnSp>
        <p:nvCxnSpPr>
          <p:cNvPr id="634" name="Google Shape;634;p29"/>
          <p:cNvCxnSpPr/>
          <p:nvPr/>
        </p:nvCxnSpPr>
        <p:spPr>
          <a:xfrm>
            <a:off x="13500" y="2262468"/>
            <a:ext cx="9157500" cy="0"/>
          </a:xfrm>
          <a:prstGeom prst="straightConnector1">
            <a:avLst/>
          </a:prstGeom>
          <a:noFill/>
          <a:ln cap="flat" cmpd="sng" w="9525">
            <a:solidFill>
              <a:schemeClr val="dk2"/>
            </a:solidFill>
            <a:prstDash val="solid"/>
            <a:round/>
            <a:headEnd len="med" w="med" type="none"/>
            <a:tailEnd len="med" w="med" type="none"/>
          </a:ln>
        </p:spPr>
      </p:cxnSp>
      <p:sp>
        <p:nvSpPr>
          <p:cNvPr id="635" name="Google Shape;635;p29"/>
          <p:cNvSpPr txBox="1"/>
          <p:nvPr/>
        </p:nvSpPr>
        <p:spPr>
          <a:xfrm>
            <a:off x="-62693" y="2175129"/>
            <a:ext cx="1850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Response</a:t>
            </a:r>
            <a:endParaRPr b="1"/>
          </a:p>
        </p:txBody>
      </p:sp>
      <p:sp>
        <p:nvSpPr>
          <p:cNvPr id="636" name="Google Shape;636;p29"/>
          <p:cNvSpPr txBox="1"/>
          <p:nvPr/>
        </p:nvSpPr>
        <p:spPr>
          <a:xfrm>
            <a:off x="-62693" y="117729"/>
            <a:ext cx="1850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Requests</a:t>
            </a:r>
            <a:endParaRPr b="1"/>
          </a:p>
        </p:txBody>
      </p:sp>
      <p:sp>
        <p:nvSpPr>
          <p:cNvPr id="637" name="Google Shape;637;p29"/>
          <p:cNvSpPr txBox="1"/>
          <p:nvPr/>
        </p:nvSpPr>
        <p:spPr>
          <a:xfrm>
            <a:off x="2147088" y="41525"/>
            <a:ext cx="5295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Application Lifecycle management  API (Mm1)</a:t>
            </a:r>
            <a:endParaRPr b="1" sz="1600">
              <a:solidFill>
                <a:schemeClr val="dk1"/>
              </a:solidFill>
            </a:endParaRPr>
          </a:p>
          <a:p>
            <a:pPr indent="0" lvl="0" marL="0" rtl="0" algn="l">
              <a:spcBef>
                <a:spcPts val="0"/>
              </a:spcBef>
              <a:spcAft>
                <a:spcPts val="0"/>
              </a:spcAft>
              <a:buNone/>
            </a:pPr>
            <a:r>
              <a:t/>
            </a:r>
            <a:endParaRPr b="1" sz="1600"/>
          </a:p>
        </p:txBody>
      </p:sp>
      <p:pic>
        <p:nvPicPr>
          <p:cNvPr id="638" name="Google Shape;638;p29"/>
          <p:cNvPicPr preferRelativeResize="0"/>
          <p:nvPr/>
        </p:nvPicPr>
        <p:blipFill>
          <a:blip r:embed="rId3">
            <a:alphaModFix/>
          </a:blip>
          <a:stretch>
            <a:fillRect/>
          </a:stretch>
        </p:blipFill>
        <p:spPr>
          <a:xfrm>
            <a:off x="-35179" y="819158"/>
            <a:ext cx="1724025" cy="514350"/>
          </a:xfrm>
          <a:prstGeom prst="rect">
            <a:avLst/>
          </a:prstGeom>
          <a:noFill/>
          <a:ln>
            <a:noFill/>
          </a:ln>
        </p:spPr>
      </p:pic>
      <p:pic>
        <p:nvPicPr>
          <p:cNvPr id="639" name="Google Shape;639;p29"/>
          <p:cNvPicPr preferRelativeResize="0"/>
          <p:nvPr/>
        </p:nvPicPr>
        <p:blipFill>
          <a:blip r:embed="rId4">
            <a:alphaModFix/>
          </a:blip>
          <a:stretch>
            <a:fillRect/>
          </a:stretch>
        </p:blipFill>
        <p:spPr>
          <a:xfrm>
            <a:off x="-31847" y="1225983"/>
            <a:ext cx="1724025" cy="352425"/>
          </a:xfrm>
          <a:prstGeom prst="rect">
            <a:avLst/>
          </a:prstGeom>
          <a:noFill/>
          <a:ln>
            <a:noFill/>
          </a:ln>
        </p:spPr>
      </p:pic>
      <p:pic>
        <p:nvPicPr>
          <p:cNvPr id="640" name="Google Shape;640;p29"/>
          <p:cNvPicPr preferRelativeResize="0"/>
          <p:nvPr/>
        </p:nvPicPr>
        <p:blipFill>
          <a:blip r:embed="rId5">
            <a:alphaModFix/>
          </a:blip>
          <a:stretch>
            <a:fillRect/>
          </a:stretch>
        </p:blipFill>
        <p:spPr>
          <a:xfrm>
            <a:off x="-8031" y="1479483"/>
            <a:ext cx="1676400" cy="276225"/>
          </a:xfrm>
          <a:prstGeom prst="rect">
            <a:avLst/>
          </a:prstGeom>
          <a:noFill/>
          <a:ln>
            <a:noFill/>
          </a:ln>
        </p:spPr>
      </p:pic>
      <p:pic>
        <p:nvPicPr>
          <p:cNvPr id="641" name="Google Shape;641;p29"/>
          <p:cNvPicPr preferRelativeResize="0"/>
          <p:nvPr/>
        </p:nvPicPr>
        <p:blipFill>
          <a:blip r:embed="rId6">
            <a:alphaModFix/>
          </a:blip>
          <a:stretch>
            <a:fillRect/>
          </a:stretch>
        </p:blipFill>
        <p:spPr>
          <a:xfrm>
            <a:off x="-19043" y="2620893"/>
            <a:ext cx="1847850" cy="485775"/>
          </a:xfrm>
          <a:prstGeom prst="rect">
            <a:avLst/>
          </a:prstGeom>
          <a:noFill/>
          <a:ln>
            <a:noFill/>
          </a:ln>
        </p:spPr>
      </p:pic>
      <p:pic>
        <p:nvPicPr>
          <p:cNvPr id="642" name="Google Shape;642;p29"/>
          <p:cNvPicPr preferRelativeResize="0"/>
          <p:nvPr/>
        </p:nvPicPr>
        <p:blipFill>
          <a:blip r:embed="rId7">
            <a:alphaModFix/>
          </a:blip>
          <a:stretch>
            <a:fillRect/>
          </a:stretch>
        </p:blipFill>
        <p:spPr>
          <a:xfrm>
            <a:off x="1919293" y="900120"/>
            <a:ext cx="1019175" cy="352425"/>
          </a:xfrm>
          <a:prstGeom prst="rect">
            <a:avLst/>
          </a:prstGeom>
          <a:noFill/>
          <a:ln>
            <a:noFill/>
          </a:ln>
        </p:spPr>
      </p:pic>
      <p:sp>
        <p:nvSpPr>
          <p:cNvPr id="643" name="Google Shape;643;p29"/>
          <p:cNvSpPr txBox="1"/>
          <p:nvPr/>
        </p:nvSpPr>
        <p:spPr>
          <a:xfrm>
            <a:off x="1905000" y="2627500"/>
            <a:ext cx="1104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output parameter. </a:t>
            </a:r>
            <a:endParaRPr/>
          </a:p>
        </p:txBody>
      </p:sp>
      <p:pic>
        <p:nvPicPr>
          <p:cNvPr id="644" name="Google Shape;644;p29"/>
          <p:cNvPicPr preferRelativeResize="0"/>
          <p:nvPr/>
        </p:nvPicPr>
        <p:blipFill>
          <a:blip r:embed="rId8">
            <a:alphaModFix/>
          </a:blip>
          <a:stretch>
            <a:fillRect/>
          </a:stretch>
        </p:blipFill>
        <p:spPr>
          <a:xfrm>
            <a:off x="3405100" y="961883"/>
            <a:ext cx="1028700" cy="428625"/>
          </a:xfrm>
          <a:prstGeom prst="rect">
            <a:avLst/>
          </a:prstGeom>
          <a:noFill/>
          <a:ln>
            <a:noFill/>
          </a:ln>
        </p:spPr>
      </p:pic>
      <p:pic>
        <p:nvPicPr>
          <p:cNvPr id="645" name="Google Shape;645;p29"/>
          <p:cNvPicPr preferRelativeResize="0"/>
          <p:nvPr/>
        </p:nvPicPr>
        <p:blipFill>
          <a:blip r:embed="rId9">
            <a:alphaModFix/>
          </a:blip>
          <a:stretch>
            <a:fillRect/>
          </a:stretch>
        </p:blipFill>
        <p:spPr>
          <a:xfrm>
            <a:off x="3428838" y="1417570"/>
            <a:ext cx="1543050" cy="400050"/>
          </a:xfrm>
          <a:prstGeom prst="rect">
            <a:avLst/>
          </a:prstGeom>
          <a:noFill/>
          <a:ln>
            <a:noFill/>
          </a:ln>
        </p:spPr>
      </p:pic>
      <p:pic>
        <p:nvPicPr>
          <p:cNvPr id="646" name="Google Shape;646;p29"/>
          <p:cNvPicPr preferRelativeResize="0"/>
          <p:nvPr/>
        </p:nvPicPr>
        <p:blipFill>
          <a:blip r:embed="rId10">
            <a:alphaModFix/>
          </a:blip>
          <a:stretch>
            <a:fillRect/>
          </a:stretch>
        </p:blipFill>
        <p:spPr>
          <a:xfrm>
            <a:off x="3233650" y="2687583"/>
            <a:ext cx="1371600" cy="352425"/>
          </a:xfrm>
          <a:prstGeom prst="rect">
            <a:avLst/>
          </a:prstGeom>
          <a:noFill/>
          <a:ln>
            <a:noFill/>
          </a:ln>
        </p:spPr>
      </p:pic>
      <p:pic>
        <p:nvPicPr>
          <p:cNvPr id="647" name="Google Shape;647;p29"/>
          <p:cNvPicPr preferRelativeResize="0"/>
          <p:nvPr/>
        </p:nvPicPr>
        <p:blipFill>
          <a:blip r:embed="rId11">
            <a:alphaModFix/>
          </a:blip>
          <a:stretch>
            <a:fillRect/>
          </a:stretch>
        </p:blipFill>
        <p:spPr>
          <a:xfrm>
            <a:off x="3308000" y="3721283"/>
            <a:ext cx="904875" cy="495300"/>
          </a:xfrm>
          <a:prstGeom prst="rect">
            <a:avLst/>
          </a:prstGeom>
          <a:noFill/>
          <a:ln>
            <a:noFill/>
          </a:ln>
        </p:spPr>
      </p:pic>
      <p:pic>
        <p:nvPicPr>
          <p:cNvPr id="648" name="Google Shape;648;p29"/>
          <p:cNvPicPr preferRelativeResize="0"/>
          <p:nvPr/>
        </p:nvPicPr>
        <p:blipFill>
          <a:blip r:embed="rId12">
            <a:alphaModFix/>
          </a:blip>
          <a:stretch>
            <a:fillRect/>
          </a:stretch>
        </p:blipFill>
        <p:spPr>
          <a:xfrm>
            <a:off x="3214588" y="4283243"/>
            <a:ext cx="2524125" cy="742950"/>
          </a:xfrm>
          <a:prstGeom prst="rect">
            <a:avLst/>
          </a:prstGeom>
          <a:noFill/>
          <a:ln>
            <a:noFill/>
          </a:ln>
        </p:spPr>
      </p:pic>
      <p:pic>
        <p:nvPicPr>
          <p:cNvPr id="649" name="Google Shape;649;p29"/>
          <p:cNvPicPr preferRelativeResize="0"/>
          <p:nvPr/>
        </p:nvPicPr>
        <p:blipFill>
          <a:blip r:embed="rId13">
            <a:alphaModFix/>
          </a:blip>
          <a:stretch>
            <a:fillRect/>
          </a:stretch>
        </p:blipFill>
        <p:spPr>
          <a:xfrm>
            <a:off x="5598263" y="2620893"/>
            <a:ext cx="1562100" cy="352425"/>
          </a:xfrm>
          <a:prstGeom prst="rect">
            <a:avLst/>
          </a:prstGeom>
          <a:noFill/>
          <a:ln>
            <a:noFill/>
          </a:ln>
        </p:spPr>
      </p:pic>
      <p:sp>
        <p:nvSpPr>
          <p:cNvPr id="650" name="Google Shape;650;p29"/>
          <p:cNvSpPr txBox="1"/>
          <p:nvPr/>
        </p:nvSpPr>
        <p:spPr>
          <a:xfrm>
            <a:off x="5598275" y="1243700"/>
            <a:ext cx="1104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input</a:t>
            </a:r>
            <a:endParaRPr/>
          </a:p>
        </p:txBody>
      </p:sp>
      <p:sp>
        <p:nvSpPr>
          <p:cNvPr id="651" name="Google Shape;651;p29"/>
          <p:cNvSpPr txBox="1"/>
          <p:nvPr/>
        </p:nvSpPr>
        <p:spPr>
          <a:xfrm>
            <a:off x="7108773" y="525743"/>
            <a:ext cx="1850400" cy="445800"/>
          </a:xfrm>
          <a:prstGeom prst="rect">
            <a:avLst/>
          </a:prstGeom>
          <a:solidFill>
            <a:srgbClr val="FDF7E6"/>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Delete</a:t>
            </a:r>
            <a:r>
              <a:rPr lang="en">
                <a:solidFill>
                  <a:schemeClr val="dk1"/>
                </a:solidFill>
              </a:rPr>
              <a:t> subscription </a:t>
            </a:r>
            <a:endParaRPr>
              <a:solidFill>
                <a:schemeClr val="dk1"/>
              </a:solidFill>
            </a:endParaRPr>
          </a:p>
          <a:p>
            <a:pPr indent="0" lvl="0" marL="0" rtl="0" algn="l">
              <a:spcBef>
                <a:spcPts val="0"/>
              </a:spcBef>
              <a:spcAft>
                <a:spcPts val="0"/>
              </a:spcAft>
              <a:buNone/>
            </a:pPr>
            <a:r>
              <a:t/>
            </a:r>
            <a:endParaRPr/>
          </a:p>
        </p:txBody>
      </p:sp>
      <p:pic>
        <p:nvPicPr>
          <p:cNvPr id="652" name="Google Shape;652;p29"/>
          <p:cNvPicPr preferRelativeResize="0"/>
          <p:nvPr/>
        </p:nvPicPr>
        <p:blipFill>
          <a:blip r:embed="rId14">
            <a:alphaModFix/>
          </a:blip>
          <a:stretch>
            <a:fillRect/>
          </a:stretch>
        </p:blipFill>
        <p:spPr>
          <a:xfrm>
            <a:off x="7221207" y="1235495"/>
            <a:ext cx="1504950" cy="333375"/>
          </a:xfrm>
          <a:prstGeom prst="rect">
            <a:avLst/>
          </a:prstGeom>
          <a:noFill/>
          <a:ln>
            <a:noFill/>
          </a:ln>
        </p:spPr>
      </p:pic>
      <p:sp>
        <p:nvSpPr>
          <p:cNvPr id="653" name="Google Shape;653;p29"/>
          <p:cNvSpPr txBox="1"/>
          <p:nvPr/>
        </p:nvSpPr>
        <p:spPr>
          <a:xfrm>
            <a:off x="7772400" y="2627500"/>
            <a:ext cx="1104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 output parameter. </a:t>
            </a:r>
            <a:endParaRPr/>
          </a:p>
        </p:txBody>
      </p:sp>
      <p:sp>
        <p:nvSpPr>
          <p:cNvPr id="654" name="Google Shape;654;p29"/>
          <p:cNvSpPr/>
          <p:nvPr/>
        </p:nvSpPr>
        <p:spPr>
          <a:xfrm>
            <a:off x="7198436" y="4812936"/>
            <a:ext cx="809100" cy="228900"/>
          </a:xfrm>
          <a:prstGeom prst="rect">
            <a:avLst/>
          </a:prstGeom>
          <a:solidFill>
            <a:srgbClr val="E7F1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EG MECM need to Align with ETSI</a:t>
            </a:r>
            <a:endParaRPr sz="600"/>
          </a:p>
        </p:txBody>
      </p:sp>
      <p:sp>
        <p:nvSpPr>
          <p:cNvPr id="655" name="Google Shape;655;p29"/>
          <p:cNvSpPr/>
          <p:nvPr/>
        </p:nvSpPr>
        <p:spPr>
          <a:xfrm>
            <a:off x="8179770" y="4812936"/>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Not Implemented</a:t>
            </a:r>
            <a:endParaRPr sz="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lang="en" sz="3100"/>
              <a:t>Thank you</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2389509" y="836768"/>
            <a:ext cx="4408941" cy="2606566"/>
          </a:xfrm>
          <a:prstGeom prst="rect">
            <a:avLst/>
          </a:prstGeom>
          <a:noFill/>
          <a:ln>
            <a:noFill/>
          </a:ln>
        </p:spPr>
      </p:pic>
      <p:sp>
        <p:nvSpPr>
          <p:cNvPr id="61" name="Google Shape;61;p14"/>
          <p:cNvSpPr/>
          <p:nvPr/>
        </p:nvSpPr>
        <p:spPr>
          <a:xfrm>
            <a:off x="2476750" y="4210126"/>
            <a:ext cx="2043300" cy="8853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Provides Intermediate UPF</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flow scheduling and load balancing</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Traffic redirection</a:t>
            </a:r>
            <a:endParaRPr b="0" i="0" sz="800" u="none" cap="none" strike="noStrike">
              <a:solidFill>
                <a:srgbClr val="000000"/>
              </a:solidFill>
              <a:latin typeface="Times New Roman"/>
              <a:ea typeface="Times New Roman"/>
              <a:cs typeface="Times New Roman"/>
              <a:sym typeface="Times New Roman"/>
            </a:endParaRPr>
          </a:p>
        </p:txBody>
      </p:sp>
      <p:sp>
        <p:nvSpPr>
          <p:cNvPr id="62" name="Google Shape;62;p14"/>
          <p:cNvSpPr/>
          <p:nvPr/>
        </p:nvSpPr>
        <p:spPr>
          <a:xfrm>
            <a:off x="2476750" y="4050384"/>
            <a:ext cx="2043300" cy="1599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 Plane</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4626580" y="4210126"/>
            <a:ext cx="2043300" cy="8853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Runs on containers/VM of MEC hosts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Interworks with the MEPM via Mp1 interface for lifecycle, flow rule management and service governance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Provides services for other APPs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Access MEC services</a:t>
            </a:r>
            <a:endParaRPr b="0" i="0" sz="800" u="none" cap="none" strike="noStrike">
              <a:solidFill>
                <a:srgbClr val="000000"/>
              </a:solidFill>
              <a:latin typeface="Times New Roman"/>
              <a:ea typeface="Times New Roman"/>
              <a:cs typeface="Times New Roman"/>
              <a:sym typeface="Times New Roman"/>
            </a:endParaRPr>
          </a:p>
        </p:txBody>
      </p:sp>
      <p:sp>
        <p:nvSpPr>
          <p:cNvPr id="64" name="Google Shape;64;p14"/>
          <p:cNvSpPr/>
          <p:nvPr/>
        </p:nvSpPr>
        <p:spPr>
          <a:xfrm>
            <a:off x="4626580" y="4050384"/>
            <a:ext cx="2043300" cy="1599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MEC App</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4626580" y="141282"/>
            <a:ext cx="4101000" cy="6954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Maintenance view: Deployed host, available resources/services and topology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management, App repository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Host selection for app deployment</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Initiate App instantiation or instance termination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location migration</a:t>
            </a:r>
            <a:endParaRPr b="0" i="0" sz="800" u="none" cap="none" strike="noStrike">
              <a:solidFill>
                <a:srgbClr val="000000"/>
              </a:solidFill>
              <a:latin typeface="Times New Roman"/>
              <a:ea typeface="Times New Roman"/>
              <a:cs typeface="Times New Roman"/>
              <a:sym typeface="Times New Roman"/>
            </a:endParaRPr>
          </a:p>
        </p:txBody>
      </p:sp>
      <p:sp>
        <p:nvSpPr>
          <p:cNvPr id="66" name="Google Shape;66;p14"/>
          <p:cNvSpPr/>
          <p:nvPr/>
        </p:nvSpPr>
        <p:spPr>
          <a:xfrm>
            <a:off x="4626580" y="0"/>
            <a:ext cx="4101000" cy="1410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MEC Orchestrator</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6730751" y="1133838"/>
            <a:ext cx="2043300" cy="13215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instance lifecycle management, including status report to the MEO</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MEP NE management, including NE and service deployment</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Flow and DNS rule management, including rule setting receipe and distribution to each MEP</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Virtual resource status, fault report and performance statistics collection for each MEC host</a:t>
            </a:r>
            <a:endParaRPr b="0" i="0" sz="800" u="none" cap="none" strike="noStrike">
              <a:solidFill>
                <a:srgbClr val="000000"/>
              </a:solidFill>
              <a:latin typeface="Times New Roman"/>
              <a:ea typeface="Times New Roman"/>
              <a:cs typeface="Times New Roman"/>
              <a:sym typeface="Times New Roman"/>
            </a:endParaRPr>
          </a:p>
        </p:txBody>
      </p:sp>
      <p:sp>
        <p:nvSpPr>
          <p:cNvPr id="68" name="Google Shape;68;p14"/>
          <p:cNvSpPr/>
          <p:nvPr/>
        </p:nvSpPr>
        <p:spPr>
          <a:xfrm>
            <a:off x="6730751" y="895188"/>
            <a:ext cx="2043300" cy="2388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300" u="none" cap="none" strike="noStrike">
                <a:solidFill>
                  <a:srgbClr val="000000"/>
                </a:solidFill>
                <a:latin typeface="Arial"/>
                <a:ea typeface="Arial"/>
                <a:cs typeface="Arial"/>
                <a:sym typeface="Arial"/>
              </a:rPr>
              <a:t>MEC Platform Manager</a:t>
            </a:r>
            <a:endParaRPr b="0" i="0" sz="1300" u="none" cap="none" strike="noStrike">
              <a:solidFill>
                <a:srgbClr val="000000"/>
              </a:solidFill>
              <a:latin typeface="Arial"/>
              <a:ea typeface="Arial"/>
              <a:cs typeface="Arial"/>
              <a:sym typeface="Arial"/>
            </a:endParaRPr>
          </a:p>
        </p:txBody>
      </p:sp>
      <p:sp>
        <p:nvSpPr>
          <p:cNvPr id="69" name="Google Shape;69;p14"/>
          <p:cNvSpPr/>
          <p:nvPr/>
        </p:nvSpPr>
        <p:spPr>
          <a:xfrm>
            <a:off x="6730751" y="2694116"/>
            <a:ext cx="2043300" cy="23760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Provides services governance for apps(Release,discovery, subscription and consumption)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Receives flow rule settings and sends them to the data plane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 DNS policies and uses them in DNS services (service/proxy)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Monitors app integration and O&amp;M status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Offer basic app services, including API GW capability exposure.</a:t>
            </a:r>
            <a:endParaRPr b="0" i="0" sz="800" u="none" cap="none" strike="noStrike">
              <a:solidFill>
                <a:srgbClr val="000000"/>
              </a:solidFill>
              <a:latin typeface="Times New Roman"/>
              <a:ea typeface="Times New Roman"/>
              <a:cs typeface="Times New Roman"/>
              <a:sym typeface="Times New Roman"/>
            </a:endParaRPr>
          </a:p>
        </p:txBody>
      </p:sp>
      <p:sp>
        <p:nvSpPr>
          <p:cNvPr id="70" name="Google Shape;70;p14"/>
          <p:cNvSpPr/>
          <p:nvPr/>
        </p:nvSpPr>
        <p:spPr>
          <a:xfrm>
            <a:off x="6730751" y="2534374"/>
            <a:ext cx="2043300" cy="1599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MEC Platform</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3222314" y="2827964"/>
            <a:ext cx="718200" cy="196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14"/>
          <p:cNvCxnSpPr>
            <a:stCxn id="71" idx="2"/>
            <a:endCxn id="62" idx="0"/>
          </p:cNvCxnSpPr>
          <p:nvPr/>
        </p:nvCxnSpPr>
        <p:spPr>
          <a:xfrm rot="5400000">
            <a:off x="3026714" y="3495764"/>
            <a:ext cx="1026300" cy="83100"/>
          </a:xfrm>
          <a:prstGeom prst="bentConnector3">
            <a:avLst>
              <a:gd fmla="val 49998" name="adj1"/>
            </a:avLst>
          </a:prstGeom>
          <a:noFill/>
          <a:ln cap="flat" cmpd="sng" w="19050">
            <a:solidFill>
              <a:srgbClr val="0000FF"/>
            </a:solidFill>
            <a:prstDash val="solid"/>
            <a:round/>
            <a:headEnd len="sm" w="sm" type="none"/>
            <a:tailEnd len="sm" w="sm" type="none"/>
          </a:ln>
        </p:spPr>
      </p:cxnSp>
      <p:sp>
        <p:nvSpPr>
          <p:cNvPr id="73" name="Google Shape;73;p14"/>
          <p:cNvSpPr/>
          <p:nvPr/>
        </p:nvSpPr>
        <p:spPr>
          <a:xfrm>
            <a:off x="5571283" y="1437101"/>
            <a:ext cx="718200" cy="1962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 name="Google Shape;74;p14"/>
          <p:cNvCxnSpPr>
            <a:stCxn id="65" idx="1"/>
            <a:endCxn id="73" idx="1"/>
          </p:cNvCxnSpPr>
          <p:nvPr/>
        </p:nvCxnSpPr>
        <p:spPr>
          <a:xfrm>
            <a:off x="4626580" y="488982"/>
            <a:ext cx="944700" cy="1046100"/>
          </a:xfrm>
          <a:prstGeom prst="bentConnector3">
            <a:avLst>
              <a:gd fmla="val -23765" name="adj1"/>
            </a:avLst>
          </a:prstGeom>
          <a:noFill/>
          <a:ln cap="flat" cmpd="sng" w="19050">
            <a:solidFill>
              <a:srgbClr val="00FF00"/>
            </a:solidFill>
            <a:prstDash val="solid"/>
            <a:round/>
            <a:headEnd len="sm" w="sm" type="none"/>
            <a:tailEnd len="sm" w="sm" type="none"/>
          </a:ln>
        </p:spPr>
      </p:cxnSp>
      <p:sp>
        <p:nvSpPr>
          <p:cNvPr id="75" name="Google Shape;75;p14"/>
          <p:cNvSpPr/>
          <p:nvPr/>
        </p:nvSpPr>
        <p:spPr>
          <a:xfrm>
            <a:off x="5238420" y="2098229"/>
            <a:ext cx="1169100" cy="6216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14"/>
          <p:cNvCxnSpPr>
            <a:stCxn id="68" idx="1"/>
            <a:endCxn id="75" idx="3"/>
          </p:cNvCxnSpPr>
          <p:nvPr/>
        </p:nvCxnSpPr>
        <p:spPr>
          <a:xfrm flipH="1">
            <a:off x="6407651" y="1014588"/>
            <a:ext cx="323100" cy="1394400"/>
          </a:xfrm>
          <a:prstGeom prst="bentConnector3">
            <a:avLst>
              <a:gd fmla="val 49989" name="adj1"/>
            </a:avLst>
          </a:prstGeom>
          <a:noFill/>
          <a:ln cap="flat" cmpd="sng" w="19050">
            <a:solidFill>
              <a:srgbClr val="00FF00"/>
            </a:solidFill>
            <a:prstDash val="solid"/>
            <a:round/>
            <a:headEnd len="sm" w="sm" type="none"/>
            <a:tailEnd len="sm" w="sm" type="none"/>
          </a:ln>
        </p:spPr>
      </p:cxnSp>
      <p:sp>
        <p:nvSpPr>
          <p:cNvPr id="77" name="Google Shape;77;p14"/>
          <p:cNvSpPr/>
          <p:nvPr/>
        </p:nvSpPr>
        <p:spPr>
          <a:xfrm>
            <a:off x="4151671" y="1829198"/>
            <a:ext cx="771900" cy="10266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4"/>
          <p:cNvCxnSpPr>
            <a:stCxn id="77" idx="2"/>
            <a:endCxn id="69" idx="1"/>
          </p:cNvCxnSpPr>
          <p:nvPr/>
        </p:nvCxnSpPr>
        <p:spPr>
          <a:xfrm flipH="1" rot="-5400000">
            <a:off x="5120971" y="2272448"/>
            <a:ext cx="1026300" cy="2193000"/>
          </a:xfrm>
          <a:prstGeom prst="bentConnector2">
            <a:avLst/>
          </a:prstGeom>
          <a:noFill/>
          <a:ln cap="flat" cmpd="sng" w="19050">
            <a:solidFill>
              <a:srgbClr val="00FF00"/>
            </a:solidFill>
            <a:prstDash val="solid"/>
            <a:round/>
            <a:headEnd len="sm" w="sm" type="none"/>
            <a:tailEnd len="sm" w="sm" type="none"/>
          </a:ln>
        </p:spPr>
      </p:cxnSp>
      <p:sp>
        <p:nvSpPr>
          <p:cNvPr id="79" name="Google Shape;79;p14"/>
          <p:cNvSpPr/>
          <p:nvPr/>
        </p:nvSpPr>
        <p:spPr>
          <a:xfrm>
            <a:off x="3195725" y="2430972"/>
            <a:ext cx="885900" cy="3408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14"/>
          <p:cNvCxnSpPr>
            <a:stCxn id="79" idx="3"/>
            <a:endCxn id="64" idx="1"/>
          </p:cNvCxnSpPr>
          <p:nvPr/>
        </p:nvCxnSpPr>
        <p:spPr>
          <a:xfrm>
            <a:off x="4081625" y="2601372"/>
            <a:ext cx="545100" cy="1529100"/>
          </a:xfrm>
          <a:prstGeom prst="bentConnector3">
            <a:avLst>
              <a:gd fmla="val 50011" name="adj1"/>
            </a:avLst>
          </a:prstGeom>
          <a:noFill/>
          <a:ln cap="flat" cmpd="sng" w="19050">
            <a:solidFill>
              <a:srgbClr val="00FF00"/>
            </a:solidFill>
            <a:prstDash val="solid"/>
            <a:round/>
            <a:headEnd len="sm" w="sm" type="none"/>
            <a:tailEnd len="sm" w="sm" type="none"/>
          </a:ln>
        </p:spPr>
      </p:cxnSp>
      <p:sp>
        <p:nvSpPr>
          <p:cNvPr id="81" name="Google Shape;81;p14"/>
          <p:cNvSpPr/>
          <p:nvPr/>
        </p:nvSpPr>
        <p:spPr>
          <a:xfrm>
            <a:off x="151150" y="3936645"/>
            <a:ext cx="2193000" cy="12069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Allocating, managing and releasing virtualized resources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preparing the virtualization infrastructure to run a software image.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collecting and reporting performance and fault information about the virtualized resources;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when supported, performing application relocation.</a:t>
            </a:r>
            <a:endParaRPr b="0" i="0" sz="800" u="none" cap="none" strike="noStrike">
              <a:solidFill>
                <a:srgbClr val="000000"/>
              </a:solidFill>
              <a:latin typeface="Times New Roman"/>
              <a:ea typeface="Times New Roman"/>
              <a:cs typeface="Times New Roman"/>
              <a:sym typeface="Times New Roman"/>
            </a:endParaRPr>
          </a:p>
        </p:txBody>
      </p:sp>
      <p:sp>
        <p:nvSpPr>
          <p:cNvPr id="82" name="Google Shape;82;p14"/>
          <p:cNvSpPr/>
          <p:nvPr/>
        </p:nvSpPr>
        <p:spPr>
          <a:xfrm>
            <a:off x="151150" y="3691925"/>
            <a:ext cx="2193000" cy="2448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VIM</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151150" y="318958"/>
            <a:ext cx="2193000" cy="13617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receives requests via the CFS portal and from device applications for instantiation or termination of applications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Granted requests are forwarded to the multi-access edge orchestrator for further processing.</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receives requests from device applications for relocating applications between external clouds and the MEC system.</a:t>
            </a:r>
            <a:endParaRPr b="0" i="0" sz="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84" name="Google Shape;84;p14"/>
          <p:cNvSpPr/>
          <p:nvPr/>
        </p:nvSpPr>
        <p:spPr>
          <a:xfrm>
            <a:off x="151150" y="42803"/>
            <a:ext cx="2193000" cy="2763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OSS</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5289053" y="994823"/>
            <a:ext cx="960600" cy="196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5289053" y="2887090"/>
            <a:ext cx="960600" cy="196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 name="Google Shape;87;p14"/>
          <p:cNvCxnSpPr>
            <a:stCxn id="84" idx="3"/>
            <a:endCxn id="85" idx="1"/>
          </p:cNvCxnSpPr>
          <p:nvPr/>
        </p:nvCxnSpPr>
        <p:spPr>
          <a:xfrm>
            <a:off x="2344150" y="180953"/>
            <a:ext cx="2944800" cy="912000"/>
          </a:xfrm>
          <a:prstGeom prst="bentConnector3">
            <a:avLst>
              <a:gd fmla="val 50002" name="adj1"/>
            </a:avLst>
          </a:prstGeom>
          <a:noFill/>
          <a:ln cap="flat" cmpd="sng" w="19050">
            <a:solidFill>
              <a:srgbClr val="0000FF"/>
            </a:solidFill>
            <a:prstDash val="solid"/>
            <a:round/>
            <a:headEnd len="sm" w="sm" type="none"/>
            <a:tailEnd len="sm" w="sm" type="none"/>
          </a:ln>
        </p:spPr>
      </p:cxnSp>
      <p:cxnSp>
        <p:nvCxnSpPr>
          <p:cNvPr id="88" name="Google Shape;88;p14"/>
          <p:cNvCxnSpPr>
            <a:stCxn id="82" idx="3"/>
            <a:endCxn id="86" idx="2"/>
          </p:cNvCxnSpPr>
          <p:nvPr/>
        </p:nvCxnSpPr>
        <p:spPr>
          <a:xfrm flipH="1" rot="10800000">
            <a:off x="2344150" y="3083225"/>
            <a:ext cx="3425100" cy="731100"/>
          </a:xfrm>
          <a:prstGeom prst="bentConnector2">
            <a:avLst/>
          </a:prstGeom>
          <a:noFill/>
          <a:ln cap="flat" cmpd="sng" w="19050">
            <a:solidFill>
              <a:srgbClr val="0000FF"/>
            </a:solidFill>
            <a:prstDash val="solid"/>
            <a:round/>
            <a:headEnd len="sm" w="sm" type="none"/>
            <a:tailEnd len="sm" w="sm" type="none"/>
          </a:ln>
        </p:spPr>
      </p:cxnSp>
      <p:sp>
        <p:nvSpPr>
          <p:cNvPr id="89" name="Google Shape;89;p14"/>
          <p:cNvSpPr/>
          <p:nvPr/>
        </p:nvSpPr>
        <p:spPr>
          <a:xfrm>
            <a:off x="151150" y="1994128"/>
            <a:ext cx="2193000" cy="1638000"/>
          </a:xfrm>
          <a:prstGeom prst="rect">
            <a:avLst/>
          </a:prstGeom>
          <a:solidFill>
            <a:srgbClr val="FFFFF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allows device applications to request on-boarding, instantiation, termination of user applications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relocation of user applications in and out of the MEC system.</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Informs the device applications about the state of the user applications.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Authorizes requests from device applications in the device and interacts with the OSS and the multi-access edge orchestrator for further processing of these requests.</a:t>
            </a:r>
            <a:endParaRPr b="0" i="0" sz="800" u="none" cap="none" strike="noStrike">
              <a:solidFill>
                <a:srgbClr val="000000"/>
              </a:solidFill>
              <a:latin typeface="Times New Roman"/>
              <a:ea typeface="Times New Roman"/>
              <a:cs typeface="Times New Roman"/>
              <a:sym typeface="Times New Roman"/>
            </a:endParaRPr>
          </a:p>
        </p:txBody>
      </p:sp>
      <p:sp>
        <p:nvSpPr>
          <p:cNvPr id="90" name="Google Shape;90;p14"/>
          <p:cNvSpPr/>
          <p:nvPr/>
        </p:nvSpPr>
        <p:spPr>
          <a:xfrm>
            <a:off x="151150" y="1752023"/>
            <a:ext cx="2193000" cy="242400"/>
          </a:xfrm>
          <a:prstGeom prst="roundRect">
            <a:avLst>
              <a:gd fmla="val 16667" name="adj"/>
            </a:avLst>
          </a:prstGeom>
          <a:solidFill>
            <a:srgbClr val="FFFF00"/>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User APP LCM Proxy</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4450237" y="1092791"/>
            <a:ext cx="382200" cy="3882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14"/>
          <p:cNvCxnSpPr>
            <a:stCxn id="90" idx="3"/>
          </p:cNvCxnSpPr>
          <p:nvPr/>
        </p:nvCxnSpPr>
        <p:spPr>
          <a:xfrm flipH="1" rot="10800000">
            <a:off x="2344150" y="1354223"/>
            <a:ext cx="2088900" cy="519000"/>
          </a:xfrm>
          <a:prstGeom prst="bentConnector3">
            <a:avLst>
              <a:gd fmla="val 50000" name="adj1"/>
            </a:avLst>
          </a:prstGeom>
          <a:noFill/>
          <a:ln cap="flat" cmpd="sng" w="19050">
            <a:solidFill>
              <a:srgbClr val="0000FF"/>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rotWithShape="1">
          <a:blip r:embed="rId3">
            <a:alphaModFix/>
          </a:blip>
          <a:srcRect b="0" l="0" r="0" t="0"/>
          <a:stretch/>
        </p:blipFill>
        <p:spPr>
          <a:xfrm>
            <a:off x="2783856" y="754803"/>
            <a:ext cx="3903290" cy="2790844"/>
          </a:xfrm>
          <a:prstGeom prst="rect">
            <a:avLst/>
          </a:prstGeom>
          <a:noFill/>
          <a:ln>
            <a:noFill/>
          </a:ln>
        </p:spPr>
      </p:pic>
      <p:sp>
        <p:nvSpPr>
          <p:cNvPr id="98" name="Google Shape;98;p15"/>
          <p:cNvSpPr/>
          <p:nvPr/>
        </p:nvSpPr>
        <p:spPr>
          <a:xfrm>
            <a:off x="59800" y="821567"/>
            <a:ext cx="2587800" cy="9477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mgmt</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On boarding</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Search, delete, enable, disable</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Life cycle mgmt</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Instantiation</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Termination</a:t>
            </a:r>
            <a:endParaRPr b="0" i="0" sz="800" u="none" cap="none" strike="noStrike">
              <a:solidFill>
                <a:srgbClr val="000000"/>
              </a:solidFill>
              <a:latin typeface="Times New Roman"/>
              <a:ea typeface="Times New Roman"/>
              <a:cs typeface="Times New Roman"/>
              <a:sym typeface="Times New Roman"/>
            </a:endParaRPr>
          </a:p>
          <a:p>
            <a:pPr indent="-279400" lvl="1" marL="6858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Status change</a:t>
            </a:r>
            <a:endParaRPr b="0" i="0" sz="800" u="none" cap="none" strike="noStrike">
              <a:solidFill>
                <a:srgbClr val="000000"/>
              </a:solidFill>
              <a:latin typeface="Times New Roman"/>
              <a:ea typeface="Times New Roman"/>
              <a:cs typeface="Times New Roman"/>
              <a:sym typeface="Times New Roman"/>
            </a:endParaRPr>
          </a:p>
        </p:txBody>
      </p:sp>
      <p:sp>
        <p:nvSpPr>
          <p:cNvPr id="99" name="Google Shape;99;p15"/>
          <p:cNvSpPr/>
          <p:nvPr/>
        </p:nvSpPr>
        <p:spPr>
          <a:xfrm>
            <a:off x="59800" y="650531"/>
            <a:ext cx="2587800" cy="1710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Mm1 Reference Point</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a:off x="59800" y="1995599"/>
            <a:ext cx="2587800" cy="9477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Mgmt data model definition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Data model, data retrieval from MEPM</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Data model change notice to the OSS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Traffic distribution rule addition, activation or deactivation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DNS rule addition, activation, or deactivation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Fault management.</a:t>
            </a:r>
            <a:endParaRPr b="0" i="0" sz="800" u="none" cap="none" strike="noStrike">
              <a:solidFill>
                <a:srgbClr val="000000"/>
              </a:solidFill>
              <a:latin typeface="Times New Roman"/>
              <a:ea typeface="Times New Roman"/>
              <a:cs typeface="Times New Roman"/>
              <a:sym typeface="Times New Roman"/>
            </a:endParaRPr>
          </a:p>
        </p:txBody>
      </p:sp>
      <p:sp>
        <p:nvSpPr>
          <p:cNvPr id="101" name="Google Shape;101;p15"/>
          <p:cNvSpPr/>
          <p:nvPr/>
        </p:nvSpPr>
        <p:spPr>
          <a:xfrm>
            <a:off x="59800" y="1824563"/>
            <a:ext cx="2587800" cy="1710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Mm2 Reference Point</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59800" y="3182750"/>
            <a:ext cx="2587800" cy="15486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4572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mgmt</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data requesting</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package change notice</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pkg on-boarding notice</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pkg retrieval</a:t>
            </a:r>
            <a:endParaRPr b="0" i="0" sz="800" u="none" cap="none" strike="noStrike">
              <a:solidFill>
                <a:srgbClr val="000000"/>
              </a:solidFill>
              <a:latin typeface="Times New Roman"/>
              <a:ea typeface="Times New Roman"/>
              <a:cs typeface="Times New Roman"/>
              <a:sym typeface="Times New Roman"/>
            </a:endParaRPr>
          </a:p>
          <a:p>
            <a:pPr indent="-279400" lvl="0" marL="4572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Life cycle mgmt (MEO-&gt;MEPM)</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instantiation and termination</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instance status change</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Status request</a:t>
            </a:r>
            <a:endParaRPr b="0" i="0" sz="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Times New Roman"/>
                <a:ea typeface="Times New Roman"/>
                <a:cs typeface="Times New Roman"/>
                <a:sym typeface="Times New Roman"/>
              </a:rPr>
              <a:t>                 (MEO-&gt;MEPM)</a:t>
            </a:r>
            <a:endParaRPr b="0" i="0" sz="800" u="none" cap="none" strike="noStrike">
              <a:solidFill>
                <a:srgbClr val="000000"/>
              </a:solidFill>
              <a:latin typeface="Times New Roman"/>
              <a:ea typeface="Times New Roman"/>
              <a:cs typeface="Times New Roman"/>
              <a:sym typeface="Times New Roman"/>
            </a:endParaRPr>
          </a:p>
          <a:p>
            <a:pPr indent="-279400" lvl="1" marL="57150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App lifecycle change notice</a:t>
            </a:r>
            <a:endParaRPr b="0" i="0" sz="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103" name="Google Shape;103;p15"/>
          <p:cNvSpPr/>
          <p:nvPr/>
        </p:nvSpPr>
        <p:spPr>
          <a:xfrm>
            <a:off x="59800" y="2998000"/>
            <a:ext cx="2587800" cy="1848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Mm3 Reference Point</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7141735" y="3563139"/>
            <a:ext cx="1925100" cy="6558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Handle device applications requests for running applications in the MEC system.</a:t>
            </a:r>
            <a:endParaRPr b="0" i="0" sz="800" u="none" cap="none" strike="noStrike">
              <a:solidFill>
                <a:srgbClr val="000000"/>
              </a:solidFill>
              <a:latin typeface="Times New Roman"/>
              <a:ea typeface="Times New Roman"/>
              <a:cs typeface="Times New Roman"/>
              <a:sym typeface="Times New Roman"/>
            </a:endParaRPr>
          </a:p>
        </p:txBody>
      </p:sp>
      <p:sp>
        <p:nvSpPr>
          <p:cNvPr id="105" name="Google Shape;105;p15"/>
          <p:cNvSpPr/>
          <p:nvPr/>
        </p:nvSpPr>
        <p:spPr>
          <a:xfrm>
            <a:off x="7141735" y="3420809"/>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Mm8 Reference Point</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a:off x="7147821" y="4418875"/>
            <a:ext cx="1925100" cy="6711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MEC applications requested by device application.</a:t>
            </a:r>
            <a:endParaRPr b="0" i="0" sz="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107" name="Google Shape;107;p15"/>
          <p:cNvSpPr/>
          <p:nvPr/>
        </p:nvSpPr>
        <p:spPr>
          <a:xfrm>
            <a:off x="7147822" y="4273250"/>
            <a:ext cx="1925100" cy="145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Mm9 Reference Point</a:t>
            </a:r>
            <a:endParaRPr b="0" i="0" sz="1200" u="none" cap="none" strike="noStrike">
              <a:solidFill>
                <a:srgbClr val="000000"/>
              </a:solidFill>
              <a:latin typeface="Arial"/>
              <a:ea typeface="Arial"/>
              <a:cs typeface="Arial"/>
              <a:sym typeface="Arial"/>
            </a:endParaRPr>
          </a:p>
        </p:txBody>
      </p:sp>
      <p:sp>
        <p:nvSpPr>
          <p:cNvPr id="108" name="Google Shape;108;p15"/>
          <p:cNvSpPr/>
          <p:nvPr/>
        </p:nvSpPr>
        <p:spPr>
          <a:xfrm>
            <a:off x="7137624" y="2716742"/>
            <a:ext cx="1925100" cy="6558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the virtualization infrastructure inside MEC host.</a:t>
            </a:r>
            <a:endParaRPr b="0" i="0" sz="800" u="none" cap="none" strike="noStrike">
              <a:solidFill>
                <a:srgbClr val="000000"/>
              </a:solidFill>
              <a:latin typeface="Times New Roman"/>
              <a:ea typeface="Times New Roman"/>
              <a:cs typeface="Times New Roman"/>
              <a:sym typeface="Times New Roman"/>
            </a:endParaRPr>
          </a:p>
        </p:txBody>
      </p:sp>
      <p:sp>
        <p:nvSpPr>
          <p:cNvPr id="109" name="Google Shape;109;p15"/>
          <p:cNvSpPr/>
          <p:nvPr/>
        </p:nvSpPr>
        <p:spPr>
          <a:xfrm>
            <a:off x="7137624" y="2574413"/>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Mm7 Reference Point</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a:off x="7137625" y="1934799"/>
            <a:ext cx="1925100" cy="571500"/>
          </a:xfrm>
          <a:prstGeom prst="rect">
            <a:avLst/>
          </a:prstGeom>
          <a:solidFill>
            <a:srgbClr val="E7F1E3"/>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virtualized resource to realize the application lifecycle management.</a:t>
            </a:r>
            <a:endParaRPr b="0" i="0" sz="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Times New Roman"/>
              <a:ea typeface="Times New Roman"/>
              <a:cs typeface="Times New Roman"/>
              <a:sym typeface="Times New Roman"/>
            </a:endParaRPr>
          </a:p>
        </p:txBody>
      </p:sp>
      <p:sp>
        <p:nvSpPr>
          <p:cNvPr id="111" name="Google Shape;111;p15"/>
          <p:cNvSpPr/>
          <p:nvPr/>
        </p:nvSpPr>
        <p:spPr>
          <a:xfrm>
            <a:off x="7128074" y="1792475"/>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Mm6 Reference Point</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a:off x="7137625" y="988291"/>
            <a:ext cx="1925100" cy="728100"/>
          </a:xfrm>
          <a:prstGeom prst="rect">
            <a:avLst/>
          </a:prstGeom>
          <a:solidFill>
            <a:srgbClr val="F4D5C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Perform platform configuration</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Configuration of the application rules and requirements</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Performs application lifecycle support procedures</a:t>
            </a:r>
            <a:endParaRPr b="0" i="0" sz="800" u="none" cap="none" strike="noStrike">
              <a:solidFill>
                <a:srgbClr val="000000"/>
              </a:solidFill>
              <a:latin typeface="Times New Roman"/>
              <a:ea typeface="Times New Roman"/>
              <a:cs typeface="Times New Roman"/>
              <a:sym typeface="Times New Roman"/>
            </a:endParaRPr>
          </a:p>
        </p:txBody>
      </p:sp>
      <p:sp>
        <p:nvSpPr>
          <p:cNvPr id="113" name="Google Shape;113;p15"/>
          <p:cNvSpPr/>
          <p:nvPr/>
        </p:nvSpPr>
        <p:spPr>
          <a:xfrm>
            <a:off x="7139987" y="846202"/>
            <a:ext cx="1925100" cy="1581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Mm5 Reference Point</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7122723" y="142330"/>
            <a:ext cx="1925100" cy="655800"/>
          </a:xfrm>
          <a:prstGeom prst="rect">
            <a:avLst/>
          </a:prstGeom>
          <a:solidFill>
            <a:srgbClr val="E7F1E3"/>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virtualized resources of the MEC host, including keeping track of available resource capacity</a:t>
            </a:r>
            <a:endParaRPr b="0" i="0" sz="800" u="none" cap="none" strike="noStrike">
              <a:solidFill>
                <a:srgbClr val="000000"/>
              </a:solidFill>
              <a:latin typeface="Times New Roman"/>
              <a:ea typeface="Times New Roman"/>
              <a:cs typeface="Times New Roman"/>
              <a:sym typeface="Times New Roman"/>
            </a:endParaRPr>
          </a:p>
          <a:p>
            <a:pPr indent="-279400" lvl="0" marL="285750" marR="0" rtl="0" algn="l">
              <a:lnSpc>
                <a:spcPct val="100000"/>
              </a:lnSpc>
              <a:spcBef>
                <a:spcPts val="0"/>
              </a:spcBef>
              <a:spcAft>
                <a:spcPts val="0"/>
              </a:spcAft>
              <a:buClr>
                <a:srgbClr val="000000"/>
              </a:buClr>
              <a:buSzPts val="800"/>
              <a:buFont typeface="Times New Roman"/>
              <a:buChar char="❏"/>
            </a:pPr>
            <a:r>
              <a:rPr b="0" i="0" lang="en" sz="800" u="none" cap="none" strike="noStrike">
                <a:solidFill>
                  <a:srgbClr val="000000"/>
                </a:solidFill>
                <a:latin typeface="Times New Roman"/>
                <a:ea typeface="Times New Roman"/>
                <a:cs typeface="Times New Roman"/>
                <a:sym typeface="Times New Roman"/>
              </a:rPr>
              <a:t>manage application images.</a:t>
            </a:r>
            <a:endParaRPr b="0" i="0" sz="800" u="none" cap="none" strike="noStrike">
              <a:solidFill>
                <a:srgbClr val="000000"/>
              </a:solidFill>
              <a:latin typeface="Times New Roman"/>
              <a:ea typeface="Times New Roman"/>
              <a:cs typeface="Times New Roman"/>
              <a:sym typeface="Times New Roman"/>
            </a:endParaRPr>
          </a:p>
        </p:txBody>
      </p:sp>
      <p:sp>
        <p:nvSpPr>
          <p:cNvPr id="115" name="Google Shape;115;p15"/>
          <p:cNvSpPr/>
          <p:nvPr/>
        </p:nvSpPr>
        <p:spPr>
          <a:xfrm>
            <a:off x="7122723" y="0"/>
            <a:ext cx="1925100" cy="142500"/>
          </a:xfrm>
          <a:prstGeom prst="roundRect">
            <a:avLst>
              <a:gd fmla="val 16667" name="adj"/>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Mm4 Reference Point</a:t>
            </a:r>
            <a:endParaRPr b="0" i="0" sz="1400" u="none" cap="none" strike="noStrike">
              <a:solidFill>
                <a:srgbClr val="000000"/>
              </a:solidFill>
              <a:latin typeface="Arial"/>
              <a:ea typeface="Arial"/>
              <a:cs typeface="Arial"/>
              <a:sym typeface="Arial"/>
            </a:endParaRPr>
          </a:p>
        </p:txBody>
      </p:sp>
      <p:sp>
        <p:nvSpPr>
          <p:cNvPr id="116" name="Google Shape;116;p15"/>
          <p:cNvSpPr txBox="1"/>
          <p:nvPr/>
        </p:nvSpPr>
        <p:spPr>
          <a:xfrm>
            <a:off x="3001275" y="3456586"/>
            <a:ext cx="3856800"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There are three groups of reference points defined between the system entities:</a:t>
            </a:r>
            <a:endParaRPr b="0" i="0" sz="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 reference points regarding the MEC platform functionality (Mp);</a:t>
            </a:r>
            <a:endParaRPr b="0" i="0" sz="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 management reference points (Mm); and</a:t>
            </a:r>
            <a:endParaRPr b="0" i="0" sz="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55CC"/>
                </a:solidFill>
                <a:latin typeface="Arial"/>
                <a:ea typeface="Arial"/>
                <a:cs typeface="Arial"/>
                <a:sym typeface="Arial"/>
              </a:rPr>
              <a:t>• reference points connecting to external entities (Mx).</a:t>
            </a:r>
            <a:endParaRPr b="0" i="0" sz="800" u="none" cap="none" strike="noStrike">
              <a:solidFill>
                <a:srgbClr val="1155CC"/>
              </a:solidFill>
              <a:latin typeface="Arial"/>
              <a:ea typeface="Arial"/>
              <a:cs typeface="Arial"/>
              <a:sym typeface="Arial"/>
            </a:endParaRPr>
          </a:p>
        </p:txBody>
      </p:sp>
      <p:sp>
        <p:nvSpPr>
          <p:cNvPr id="117" name="Google Shape;117;p15"/>
          <p:cNvSpPr/>
          <p:nvPr/>
        </p:nvSpPr>
        <p:spPr>
          <a:xfrm>
            <a:off x="2987350" y="4257700"/>
            <a:ext cx="1629000" cy="307800"/>
          </a:xfrm>
          <a:prstGeom prst="rect">
            <a:avLst/>
          </a:prstGeom>
          <a:solidFill>
            <a:srgbClr val="FDF7E6"/>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ETSI Standard </a:t>
            </a:r>
            <a:r>
              <a:rPr lang="en" sz="1000"/>
              <a:t>Available</a:t>
            </a:r>
            <a:endParaRPr sz="1000"/>
          </a:p>
        </p:txBody>
      </p:sp>
      <p:sp>
        <p:nvSpPr>
          <p:cNvPr id="118" name="Google Shape;118;p15"/>
          <p:cNvSpPr/>
          <p:nvPr/>
        </p:nvSpPr>
        <p:spPr>
          <a:xfrm>
            <a:off x="4803700" y="4257700"/>
            <a:ext cx="1629000" cy="307800"/>
          </a:xfrm>
          <a:prstGeom prst="rect">
            <a:avLst/>
          </a:prstGeom>
          <a:solidFill>
            <a:srgbClr val="D9EAD3"/>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VIM Specific API</a:t>
            </a:r>
            <a:endParaRPr sz="1000"/>
          </a:p>
        </p:txBody>
      </p:sp>
      <p:sp>
        <p:nvSpPr>
          <p:cNvPr id="119" name="Google Shape;119;p15"/>
          <p:cNvSpPr/>
          <p:nvPr/>
        </p:nvSpPr>
        <p:spPr>
          <a:xfrm>
            <a:off x="2987350" y="4655100"/>
            <a:ext cx="1629000" cy="412200"/>
          </a:xfrm>
          <a:prstGeom prst="rect">
            <a:avLst/>
          </a:prstGeom>
          <a:solidFill>
            <a:srgbClr val="F4D5CF"/>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ETSI Standard Not Available</a:t>
            </a:r>
            <a:endParaRPr sz="1000"/>
          </a:p>
        </p:txBody>
      </p:sp>
      <p:sp>
        <p:nvSpPr>
          <p:cNvPr id="120" name="Google Shape;120;p15"/>
          <p:cNvSpPr/>
          <p:nvPr/>
        </p:nvSpPr>
        <p:spPr>
          <a:xfrm>
            <a:off x="4803700" y="4655100"/>
            <a:ext cx="1629000" cy="412200"/>
          </a:xfrm>
          <a:prstGeom prst="rect">
            <a:avLst/>
          </a:prstGeom>
          <a:solidFill>
            <a:srgbClr val="D9D2E9"/>
          </a:solidFill>
          <a:ln cap="flat" cmpd="sng" w="19050">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t>Out of Scope/</a:t>
            </a:r>
            <a:endParaRPr sz="1000"/>
          </a:p>
          <a:p>
            <a:pPr indent="0" lvl="0" marL="0" marR="0" rtl="0" algn="ctr">
              <a:lnSpc>
                <a:spcPct val="100000"/>
              </a:lnSpc>
              <a:spcBef>
                <a:spcPts val="0"/>
              </a:spcBef>
              <a:spcAft>
                <a:spcPts val="0"/>
              </a:spcAft>
              <a:buNone/>
            </a:pPr>
            <a:r>
              <a:rPr lang="en" sz="1000"/>
              <a:t>Future Study</a:t>
            </a:r>
            <a:endParaRPr sz="1000"/>
          </a:p>
        </p:txBody>
      </p:sp>
      <p:sp>
        <p:nvSpPr>
          <p:cNvPr id="121" name="Google Shape;121;p15"/>
          <p:cNvSpPr txBox="1"/>
          <p:nvPr/>
        </p:nvSpPr>
        <p:spPr>
          <a:xfrm>
            <a:off x="278775" y="83625"/>
            <a:ext cx="5087700" cy="4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ETSI MEC API summary</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nvSpPr>
        <p:spPr>
          <a:xfrm>
            <a:off x="0" y="0"/>
            <a:ext cx="6487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Architecture Alignment with ETSI MEC (Management Part)</a:t>
            </a:r>
            <a:endParaRPr b="1"/>
          </a:p>
        </p:txBody>
      </p:sp>
      <p:sp>
        <p:nvSpPr>
          <p:cNvPr id="127" name="Google Shape;127;p16"/>
          <p:cNvSpPr/>
          <p:nvPr/>
        </p:nvSpPr>
        <p:spPr>
          <a:xfrm>
            <a:off x="4265332"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6"/>
          <p:cNvGrpSpPr/>
          <p:nvPr/>
        </p:nvGrpSpPr>
        <p:grpSpPr>
          <a:xfrm>
            <a:off x="-4989675" y="49796"/>
            <a:ext cx="4081193" cy="4331407"/>
            <a:chOff x="0" y="1345500"/>
            <a:chExt cx="3694725" cy="2530175"/>
          </a:xfrm>
        </p:grpSpPr>
        <p:pic>
          <p:nvPicPr>
            <p:cNvPr id="129" name="Google Shape;129;p16"/>
            <p:cNvPicPr preferRelativeResize="0"/>
            <p:nvPr/>
          </p:nvPicPr>
          <p:blipFill>
            <a:blip r:embed="rId3">
              <a:alphaModFix/>
            </a:blip>
            <a:stretch>
              <a:fillRect/>
            </a:stretch>
          </p:blipFill>
          <p:spPr>
            <a:xfrm>
              <a:off x="0" y="1345500"/>
              <a:ext cx="3694725" cy="2479890"/>
            </a:xfrm>
            <a:prstGeom prst="rect">
              <a:avLst/>
            </a:prstGeom>
            <a:noFill/>
            <a:ln>
              <a:noFill/>
            </a:ln>
          </p:spPr>
        </p:pic>
        <p:sp>
          <p:nvSpPr>
            <p:cNvPr id="130" name="Google Shape;130;p16"/>
            <p:cNvSpPr/>
            <p:nvPr/>
          </p:nvSpPr>
          <p:spPr>
            <a:xfrm>
              <a:off x="47847" y="2344475"/>
              <a:ext cx="2356500" cy="153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6"/>
          <p:cNvSpPr/>
          <p:nvPr/>
        </p:nvSpPr>
        <p:spPr>
          <a:xfrm>
            <a:off x="4331542" y="2215796"/>
            <a:ext cx="861000" cy="6237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Infra Manager</a:t>
            </a:r>
            <a:endParaRPr b="0" sz="1100" strike="noStrike">
              <a:latin typeface="Arial"/>
              <a:ea typeface="Arial"/>
              <a:cs typeface="Arial"/>
              <a:sym typeface="Arial"/>
            </a:endParaRPr>
          </a:p>
        </p:txBody>
      </p:sp>
      <p:sp>
        <p:nvSpPr>
          <p:cNvPr id="132" name="Google Shape;132;p16"/>
          <p:cNvSpPr/>
          <p:nvPr/>
        </p:nvSpPr>
        <p:spPr>
          <a:xfrm>
            <a:off x="4331542" y="1488478"/>
            <a:ext cx="861000" cy="5544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Platform Manager</a:t>
            </a:r>
            <a:endParaRPr b="0" sz="1100" strike="noStrike">
              <a:latin typeface="Arial"/>
              <a:ea typeface="Arial"/>
              <a:cs typeface="Arial"/>
              <a:sym typeface="Arial"/>
            </a:endParaRPr>
          </a:p>
        </p:txBody>
      </p:sp>
      <p:sp>
        <p:nvSpPr>
          <p:cNvPr id="133" name="Google Shape;133;p16"/>
          <p:cNvSpPr/>
          <p:nvPr/>
        </p:nvSpPr>
        <p:spPr>
          <a:xfrm>
            <a:off x="5335161" y="1696283"/>
            <a:ext cx="2714400" cy="6237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Inventory</a:t>
            </a:r>
            <a:endParaRPr sz="1500"/>
          </a:p>
        </p:txBody>
      </p:sp>
      <p:sp>
        <p:nvSpPr>
          <p:cNvPr id="134" name="Google Shape;134;p16"/>
          <p:cNvSpPr/>
          <p:nvPr/>
        </p:nvSpPr>
        <p:spPr>
          <a:xfrm>
            <a:off x="5335161" y="1038233"/>
            <a:ext cx="134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AppO</a:t>
            </a:r>
            <a:endParaRPr b="0" sz="1500" strike="noStrike">
              <a:latin typeface="Arial"/>
              <a:ea typeface="Arial"/>
              <a:cs typeface="Arial"/>
              <a:sym typeface="Arial"/>
            </a:endParaRPr>
          </a:p>
        </p:txBody>
      </p:sp>
      <p:sp>
        <p:nvSpPr>
          <p:cNvPr id="135" name="Google Shape;135;p16"/>
          <p:cNvSpPr/>
          <p:nvPr/>
        </p:nvSpPr>
        <p:spPr>
          <a:xfrm>
            <a:off x="6791800" y="1038233"/>
            <a:ext cx="125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APM</a:t>
            </a:r>
            <a:endParaRPr sz="1500"/>
          </a:p>
        </p:txBody>
      </p:sp>
      <p:sp>
        <p:nvSpPr>
          <p:cNvPr id="136" name="Google Shape;136;p16"/>
          <p:cNvSpPr/>
          <p:nvPr/>
        </p:nvSpPr>
        <p:spPr>
          <a:xfrm>
            <a:off x="5335161" y="2423601"/>
            <a:ext cx="13245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200" strike="noStrike">
                <a:latin typeface="Arial"/>
                <a:ea typeface="Arial"/>
                <a:cs typeface="Arial"/>
                <a:sym typeface="Arial"/>
              </a:rPr>
              <a:t>Placement</a:t>
            </a:r>
            <a:endParaRPr b="0" sz="1200" strike="noStrike">
              <a:latin typeface="Arial"/>
              <a:ea typeface="Arial"/>
              <a:cs typeface="Arial"/>
              <a:sym typeface="Arial"/>
            </a:endParaRPr>
          </a:p>
        </p:txBody>
      </p:sp>
      <p:sp>
        <p:nvSpPr>
          <p:cNvPr id="137" name="Google Shape;137;p16"/>
          <p:cNvSpPr/>
          <p:nvPr/>
        </p:nvSpPr>
        <p:spPr>
          <a:xfrm>
            <a:off x="8116018"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rot="1354">
            <a:off x="8281599" y="1008825"/>
            <a:ext cx="761700" cy="3756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050" strike="noStrike">
                <a:latin typeface="Arial"/>
                <a:ea typeface="Arial"/>
                <a:cs typeface="Arial"/>
                <a:sym typeface="Arial"/>
              </a:rPr>
              <a:t>Common Services</a:t>
            </a:r>
            <a:endParaRPr b="0" sz="1050" strike="noStrike">
              <a:latin typeface="Arial"/>
              <a:ea typeface="Arial"/>
              <a:cs typeface="Arial"/>
              <a:sym typeface="Arial"/>
            </a:endParaRPr>
          </a:p>
        </p:txBody>
      </p:sp>
      <p:sp>
        <p:nvSpPr>
          <p:cNvPr id="139" name="Google Shape;139;p16"/>
          <p:cNvSpPr/>
          <p:nvPr/>
        </p:nvSpPr>
        <p:spPr>
          <a:xfrm>
            <a:off x="8182229" y="1973357"/>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Logging</a:t>
            </a:r>
            <a:endParaRPr b="0" sz="1100" strike="noStrike">
              <a:latin typeface="Arial"/>
              <a:ea typeface="Arial"/>
              <a:cs typeface="Arial"/>
              <a:sym typeface="Arial"/>
            </a:endParaRPr>
          </a:p>
        </p:txBody>
      </p:sp>
      <p:sp>
        <p:nvSpPr>
          <p:cNvPr id="140" name="Google Shape;140;p16"/>
          <p:cNvSpPr/>
          <p:nvPr/>
        </p:nvSpPr>
        <p:spPr>
          <a:xfrm>
            <a:off x="8182229" y="1488478"/>
            <a:ext cx="861000" cy="381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Security Services</a:t>
            </a:r>
            <a:endParaRPr b="0" sz="1100" strike="noStrike">
              <a:latin typeface="Arial"/>
              <a:ea typeface="Arial"/>
              <a:cs typeface="Arial"/>
              <a:sym typeface="Arial"/>
            </a:endParaRPr>
          </a:p>
        </p:txBody>
      </p:sp>
      <p:sp>
        <p:nvSpPr>
          <p:cNvPr id="141" name="Google Shape;141;p16"/>
          <p:cNvSpPr/>
          <p:nvPr/>
        </p:nvSpPr>
        <p:spPr>
          <a:xfrm>
            <a:off x="6791800" y="2423601"/>
            <a:ext cx="12582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300" strike="noStrike">
                <a:latin typeface="Arial"/>
                <a:ea typeface="Arial"/>
                <a:cs typeface="Arial"/>
                <a:sym typeface="Arial"/>
              </a:rPr>
              <a:t>Policy</a:t>
            </a:r>
            <a:endParaRPr b="0" sz="1300" strike="noStrike">
              <a:latin typeface="Arial"/>
              <a:ea typeface="Arial"/>
              <a:cs typeface="Arial"/>
              <a:sym typeface="Arial"/>
            </a:endParaRPr>
          </a:p>
        </p:txBody>
      </p:sp>
      <p:sp>
        <p:nvSpPr>
          <p:cNvPr id="142" name="Google Shape;142;p16"/>
          <p:cNvSpPr/>
          <p:nvPr/>
        </p:nvSpPr>
        <p:spPr>
          <a:xfrm>
            <a:off x="8182229" y="2492870"/>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DB etc.</a:t>
            </a:r>
            <a:endParaRPr b="0" sz="1100" strike="noStrike">
              <a:latin typeface="Arial"/>
              <a:ea typeface="Arial"/>
              <a:cs typeface="Arial"/>
              <a:sym typeface="Arial"/>
            </a:endParaRPr>
          </a:p>
        </p:txBody>
      </p:sp>
      <p:sp>
        <p:nvSpPr>
          <p:cNvPr id="143" name="Google Shape;143;p16"/>
          <p:cNvSpPr/>
          <p:nvPr/>
        </p:nvSpPr>
        <p:spPr>
          <a:xfrm>
            <a:off x="4805473" y="4636102"/>
            <a:ext cx="3840300" cy="346200"/>
          </a:xfrm>
          <a:prstGeom prst="rect">
            <a:avLst/>
          </a:prstGeom>
          <a:no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a:t>K8s/Future VIM</a:t>
            </a:r>
            <a:endParaRPr/>
          </a:p>
        </p:txBody>
      </p:sp>
      <p:sp>
        <p:nvSpPr>
          <p:cNvPr id="144" name="Google Shape;144;p16"/>
          <p:cNvSpPr/>
          <p:nvPr/>
        </p:nvSpPr>
        <p:spPr>
          <a:xfrm>
            <a:off x="6626273" y="4415470"/>
            <a:ext cx="160200" cy="196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6626273" y="2946397"/>
            <a:ext cx="160200" cy="196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nvSpPr>
        <p:spPr>
          <a:xfrm rot="1032">
            <a:off x="4298500" y="904859"/>
            <a:ext cx="999600" cy="37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0" lang="en" sz="1050" strike="noStrike">
                <a:latin typeface="Arial"/>
                <a:ea typeface="Arial"/>
                <a:cs typeface="Arial"/>
                <a:sym typeface="Arial"/>
              </a:rPr>
              <a:t>Management</a:t>
            </a:r>
            <a:endParaRPr b="0" sz="1050" strike="noStrike">
              <a:latin typeface="Arial"/>
              <a:ea typeface="Arial"/>
              <a:cs typeface="Arial"/>
              <a:sym typeface="Arial"/>
            </a:endParaRPr>
          </a:p>
        </p:txBody>
      </p:sp>
      <p:cxnSp>
        <p:nvCxnSpPr>
          <p:cNvPr id="147" name="Google Shape;147;p16"/>
          <p:cNvCxnSpPr/>
          <p:nvPr/>
        </p:nvCxnSpPr>
        <p:spPr>
          <a:xfrm rot="10800000">
            <a:off x="4182456" y="334650"/>
            <a:ext cx="42000" cy="47949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16"/>
          <p:cNvSpPr/>
          <p:nvPr/>
        </p:nvSpPr>
        <p:spPr>
          <a:xfrm>
            <a:off x="696500" y="4362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OSS</a:t>
            </a:r>
            <a:endParaRPr/>
          </a:p>
        </p:txBody>
      </p:sp>
      <p:sp>
        <p:nvSpPr>
          <p:cNvPr id="149" name="Google Shape;149;p16"/>
          <p:cNvSpPr/>
          <p:nvPr/>
        </p:nvSpPr>
        <p:spPr>
          <a:xfrm>
            <a:off x="1435400" y="1571625"/>
            <a:ext cx="2358600" cy="833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MEO</a:t>
            </a:r>
            <a:endParaRPr/>
          </a:p>
        </p:txBody>
      </p:sp>
      <p:sp>
        <p:nvSpPr>
          <p:cNvPr id="150" name="Google Shape;150;p16"/>
          <p:cNvSpPr/>
          <p:nvPr/>
        </p:nvSpPr>
        <p:spPr>
          <a:xfrm>
            <a:off x="696400" y="3244025"/>
            <a:ext cx="3097500" cy="91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MEPM</a:t>
            </a:r>
            <a:endParaRPr/>
          </a:p>
        </p:txBody>
      </p:sp>
      <p:sp>
        <p:nvSpPr>
          <p:cNvPr id="151" name="Google Shape;151;p16"/>
          <p:cNvSpPr/>
          <p:nvPr/>
        </p:nvSpPr>
        <p:spPr>
          <a:xfrm>
            <a:off x="7675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APPLCM</a:t>
            </a:r>
            <a:endParaRPr sz="1200"/>
          </a:p>
        </p:txBody>
      </p:sp>
      <p:sp>
        <p:nvSpPr>
          <p:cNvPr id="152" name="Google Shape;152;p16"/>
          <p:cNvSpPr/>
          <p:nvPr/>
        </p:nvSpPr>
        <p:spPr>
          <a:xfrm>
            <a:off x="18146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Rules Mgmt</a:t>
            </a:r>
            <a:endParaRPr sz="1200"/>
          </a:p>
        </p:txBody>
      </p:sp>
      <p:sp>
        <p:nvSpPr>
          <p:cNvPr id="153" name="Google Shape;153;p16"/>
          <p:cNvSpPr/>
          <p:nvPr/>
        </p:nvSpPr>
        <p:spPr>
          <a:xfrm>
            <a:off x="2819613"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Element Mgmt</a:t>
            </a:r>
            <a:endParaRPr sz="1200"/>
          </a:p>
        </p:txBody>
      </p:sp>
      <p:sp>
        <p:nvSpPr>
          <p:cNvPr id="154" name="Google Shape;154;p16"/>
          <p:cNvSpPr/>
          <p:nvPr/>
        </p:nvSpPr>
        <p:spPr>
          <a:xfrm>
            <a:off x="696500" y="46039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VIM</a:t>
            </a:r>
            <a:endParaRPr/>
          </a:p>
        </p:txBody>
      </p:sp>
      <p:cxnSp>
        <p:nvCxnSpPr>
          <p:cNvPr id="155" name="Google Shape;155;p16"/>
          <p:cNvCxnSpPr>
            <a:endCxn id="149" idx="0"/>
          </p:cNvCxnSpPr>
          <p:nvPr/>
        </p:nvCxnSpPr>
        <p:spPr>
          <a:xfrm>
            <a:off x="2614400" y="847425"/>
            <a:ext cx="300" cy="7242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16"/>
          <p:cNvCxnSpPr/>
          <p:nvPr/>
        </p:nvCxnSpPr>
        <p:spPr>
          <a:xfrm>
            <a:off x="1049575" y="834575"/>
            <a:ext cx="12900" cy="24114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16"/>
          <p:cNvCxnSpPr>
            <a:stCxn id="149" idx="2"/>
          </p:cNvCxnSpPr>
          <p:nvPr/>
        </p:nvCxnSpPr>
        <p:spPr>
          <a:xfrm flipH="1">
            <a:off x="2614400" y="2404725"/>
            <a:ext cx="300" cy="8157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6"/>
          <p:cNvCxnSpPr>
            <a:stCxn id="152" idx="2"/>
            <a:endCxn id="154" idx="0"/>
          </p:cNvCxnSpPr>
          <p:nvPr/>
        </p:nvCxnSpPr>
        <p:spPr>
          <a:xfrm>
            <a:off x="2245150" y="4133250"/>
            <a:ext cx="0" cy="470700"/>
          </a:xfrm>
          <a:prstGeom prst="straightConnector1">
            <a:avLst/>
          </a:prstGeom>
          <a:noFill/>
          <a:ln cap="flat" cmpd="sng" w="9525">
            <a:solidFill>
              <a:schemeClr val="dk2"/>
            </a:solidFill>
            <a:prstDash val="solid"/>
            <a:round/>
            <a:headEnd len="med" w="med" type="none"/>
            <a:tailEnd len="med" w="med" type="none"/>
          </a:ln>
        </p:spPr>
      </p:cxnSp>
      <p:sp>
        <p:nvSpPr>
          <p:cNvPr id="159" name="Google Shape;159;p16"/>
          <p:cNvSpPr/>
          <p:nvPr/>
        </p:nvSpPr>
        <p:spPr>
          <a:xfrm>
            <a:off x="4871700" y="3180620"/>
            <a:ext cx="3912300" cy="11961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 </a:t>
            </a:r>
            <a:endParaRPr b="0" sz="1500" strike="noStrike">
              <a:latin typeface="Arial"/>
              <a:ea typeface="Arial"/>
              <a:cs typeface="Arial"/>
              <a:sym typeface="Arial"/>
            </a:endParaRPr>
          </a:p>
        </p:txBody>
      </p:sp>
      <p:sp>
        <p:nvSpPr>
          <p:cNvPr id="160" name="Google Shape;160;p16"/>
          <p:cNvSpPr txBox="1"/>
          <p:nvPr/>
        </p:nvSpPr>
        <p:spPr>
          <a:xfrm>
            <a:off x="6262113" y="3143033"/>
            <a:ext cx="993300" cy="2769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100" strike="noStrike">
                <a:latin typeface="Arial"/>
                <a:ea typeface="Arial"/>
                <a:cs typeface="Arial"/>
                <a:sym typeface="Arial"/>
              </a:rPr>
              <a:t>MEPM </a:t>
            </a:r>
            <a:endParaRPr b="0" sz="1100" strike="noStrike">
              <a:latin typeface="Arial"/>
              <a:ea typeface="Arial"/>
              <a:cs typeface="Arial"/>
              <a:sym typeface="Arial"/>
            </a:endParaRPr>
          </a:p>
        </p:txBody>
      </p:sp>
      <p:sp>
        <p:nvSpPr>
          <p:cNvPr id="161" name="Google Shape;161;p16"/>
          <p:cNvSpPr/>
          <p:nvPr/>
        </p:nvSpPr>
        <p:spPr>
          <a:xfrm>
            <a:off x="6420373" y="3372842"/>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AppRules</a:t>
            </a:r>
            <a:endParaRPr b="0" sz="1050" strike="noStrike">
              <a:latin typeface="Arial"/>
              <a:ea typeface="Arial"/>
              <a:cs typeface="Arial"/>
              <a:sym typeface="Arial"/>
            </a:endParaRPr>
          </a:p>
        </p:txBody>
      </p:sp>
      <p:sp>
        <p:nvSpPr>
          <p:cNvPr id="162" name="Google Shape;162;p16"/>
          <p:cNvSpPr/>
          <p:nvPr/>
        </p:nvSpPr>
        <p:spPr>
          <a:xfrm>
            <a:off x="4917800" y="3372845"/>
            <a:ext cx="1450800" cy="1003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 sz="1050" strike="noStrike">
                <a:latin typeface="Arial"/>
                <a:ea typeface="Arial"/>
                <a:cs typeface="Arial"/>
                <a:sym typeface="Arial"/>
              </a:rPr>
              <a:t>AppLCM</a:t>
            </a:r>
            <a:endParaRPr b="0" sz="1050" strike="noStrike">
              <a:latin typeface="Arial"/>
              <a:ea typeface="Arial"/>
              <a:cs typeface="Arial"/>
              <a:sym typeface="Arial"/>
            </a:endParaRPr>
          </a:p>
        </p:txBody>
      </p:sp>
      <p:sp>
        <p:nvSpPr>
          <p:cNvPr id="163" name="Google Shape;163;p16"/>
          <p:cNvSpPr/>
          <p:nvPr/>
        </p:nvSpPr>
        <p:spPr>
          <a:xfrm>
            <a:off x="7599522" y="3372846"/>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Element management</a:t>
            </a:r>
            <a:endParaRPr b="0" sz="1050" strike="noStrike">
              <a:latin typeface="Arial"/>
              <a:ea typeface="Arial"/>
              <a:cs typeface="Arial"/>
              <a:sym typeface="Arial"/>
            </a:endParaRPr>
          </a:p>
        </p:txBody>
      </p:sp>
      <p:sp>
        <p:nvSpPr>
          <p:cNvPr id="164" name="Google Shape;164;p16"/>
          <p:cNvSpPr/>
          <p:nvPr/>
        </p:nvSpPr>
        <p:spPr>
          <a:xfrm>
            <a:off x="4993997" y="3942370"/>
            <a:ext cx="639600" cy="384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K8s plugin</a:t>
            </a:r>
            <a:endParaRPr b="0" sz="1050" strike="noStrike">
              <a:latin typeface="Arial"/>
              <a:ea typeface="Arial"/>
              <a:cs typeface="Arial"/>
              <a:sym typeface="Arial"/>
            </a:endParaRPr>
          </a:p>
        </p:txBody>
      </p:sp>
      <p:sp>
        <p:nvSpPr>
          <p:cNvPr id="165" name="Google Shape;165;p16"/>
          <p:cNvSpPr/>
          <p:nvPr/>
        </p:nvSpPr>
        <p:spPr>
          <a:xfrm>
            <a:off x="4995125" y="3638870"/>
            <a:ext cx="1324500" cy="276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LCM Controller</a:t>
            </a:r>
            <a:endParaRPr b="0" sz="1050" strike="noStrike">
              <a:latin typeface="Arial"/>
              <a:ea typeface="Arial"/>
              <a:cs typeface="Arial"/>
              <a:sym typeface="Arial"/>
            </a:endParaRPr>
          </a:p>
        </p:txBody>
      </p:sp>
      <p:sp>
        <p:nvSpPr>
          <p:cNvPr id="166" name="Google Shape;166;p16"/>
          <p:cNvSpPr/>
          <p:nvPr/>
        </p:nvSpPr>
        <p:spPr>
          <a:xfrm>
            <a:off x="5679797" y="3942370"/>
            <a:ext cx="639600" cy="3849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Future</a:t>
            </a:r>
            <a:r>
              <a:rPr lang="en" sz="1050"/>
              <a:t> plugin</a:t>
            </a:r>
            <a:endParaRPr b="0" sz="1050" strike="noStrike">
              <a:latin typeface="Arial"/>
              <a:ea typeface="Arial"/>
              <a:cs typeface="Arial"/>
              <a:sym typeface="Arial"/>
            </a:endParaRPr>
          </a:p>
        </p:txBody>
      </p:sp>
      <p:cxnSp>
        <p:nvCxnSpPr>
          <p:cNvPr id="167" name="Google Shape;167;p16"/>
          <p:cNvCxnSpPr/>
          <p:nvPr/>
        </p:nvCxnSpPr>
        <p:spPr>
          <a:xfrm flipH="1" rot="10800000">
            <a:off x="10600" y="949800"/>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168" name="Google Shape;168;p16"/>
          <p:cNvCxnSpPr/>
          <p:nvPr/>
        </p:nvCxnSpPr>
        <p:spPr>
          <a:xfrm flipH="1" rot="10800000">
            <a:off x="-15053" y="3057747"/>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169" name="Google Shape;169;p16"/>
          <p:cNvCxnSpPr/>
          <p:nvPr/>
        </p:nvCxnSpPr>
        <p:spPr>
          <a:xfrm flipH="1" rot="10800000">
            <a:off x="-15053" y="4505547"/>
            <a:ext cx="9158400" cy="387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nvSpPr>
        <p:spPr>
          <a:xfrm>
            <a:off x="0" y="0"/>
            <a:ext cx="6487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API Alignment with ETSI MEC Summary (Management Part)</a:t>
            </a:r>
            <a:endParaRPr b="1"/>
          </a:p>
        </p:txBody>
      </p:sp>
      <p:sp>
        <p:nvSpPr>
          <p:cNvPr id="175" name="Google Shape;175;p17"/>
          <p:cNvSpPr/>
          <p:nvPr/>
        </p:nvSpPr>
        <p:spPr>
          <a:xfrm>
            <a:off x="4265332"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17"/>
          <p:cNvGrpSpPr/>
          <p:nvPr/>
        </p:nvGrpSpPr>
        <p:grpSpPr>
          <a:xfrm>
            <a:off x="-4930545" y="49797"/>
            <a:ext cx="4277014" cy="4331407"/>
            <a:chOff x="0" y="1345500"/>
            <a:chExt cx="3694725" cy="2530175"/>
          </a:xfrm>
        </p:grpSpPr>
        <p:pic>
          <p:nvPicPr>
            <p:cNvPr id="177" name="Google Shape;177;p17"/>
            <p:cNvPicPr preferRelativeResize="0"/>
            <p:nvPr/>
          </p:nvPicPr>
          <p:blipFill>
            <a:blip r:embed="rId3">
              <a:alphaModFix/>
            </a:blip>
            <a:stretch>
              <a:fillRect/>
            </a:stretch>
          </p:blipFill>
          <p:spPr>
            <a:xfrm>
              <a:off x="0" y="1345500"/>
              <a:ext cx="3694725" cy="2479890"/>
            </a:xfrm>
            <a:prstGeom prst="rect">
              <a:avLst/>
            </a:prstGeom>
            <a:noFill/>
            <a:ln>
              <a:noFill/>
            </a:ln>
          </p:spPr>
        </p:pic>
        <p:sp>
          <p:nvSpPr>
            <p:cNvPr id="178" name="Google Shape;178;p17"/>
            <p:cNvSpPr/>
            <p:nvPr/>
          </p:nvSpPr>
          <p:spPr>
            <a:xfrm>
              <a:off x="47847" y="2344475"/>
              <a:ext cx="2356500" cy="153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7"/>
          <p:cNvSpPr/>
          <p:nvPr/>
        </p:nvSpPr>
        <p:spPr>
          <a:xfrm>
            <a:off x="4331542" y="2215796"/>
            <a:ext cx="861000" cy="6237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Infra Manager</a:t>
            </a:r>
            <a:endParaRPr b="0" sz="1100" strike="noStrike">
              <a:latin typeface="Arial"/>
              <a:ea typeface="Arial"/>
              <a:cs typeface="Arial"/>
              <a:sym typeface="Arial"/>
            </a:endParaRPr>
          </a:p>
        </p:txBody>
      </p:sp>
      <p:sp>
        <p:nvSpPr>
          <p:cNvPr id="180" name="Google Shape;180;p17"/>
          <p:cNvSpPr/>
          <p:nvPr/>
        </p:nvSpPr>
        <p:spPr>
          <a:xfrm>
            <a:off x="4331542" y="1488478"/>
            <a:ext cx="861000" cy="5544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Platform Manager</a:t>
            </a:r>
            <a:endParaRPr b="0" sz="1100" strike="noStrike">
              <a:latin typeface="Arial"/>
              <a:ea typeface="Arial"/>
              <a:cs typeface="Arial"/>
              <a:sym typeface="Arial"/>
            </a:endParaRPr>
          </a:p>
        </p:txBody>
      </p:sp>
      <p:sp>
        <p:nvSpPr>
          <p:cNvPr id="181" name="Google Shape;181;p17"/>
          <p:cNvSpPr/>
          <p:nvPr/>
        </p:nvSpPr>
        <p:spPr>
          <a:xfrm>
            <a:off x="5335161" y="1696283"/>
            <a:ext cx="2714400" cy="6237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Inventory</a:t>
            </a:r>
            <a:endParaRPr sz="1500"/>
          </a:p>
        </p:txBody>
      </p:sp>
      <p:sp>
        <p:nvSpPr>
          <p:cNvPr id="182" name="Google Shape;182;p17"/>
          <p:cNvSpPr/>
          <p:nvPr/>
        </p:nvSpPr>
        <p:spPr>
          <a:xfrm>
            <a:off x="5335161" y="1038233"/>
            <a:ext cx="134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AppO</a:t>
            </a:r>
            <a:endParaRPr b="0" sz="1500" strike="noStrike">
              <a:latin typeface="Arial"/>
              <a:ea typeface="Arial"/>
              <a:cs typeface="Arial"/>
              <a:sym typeface="Arial"/>
            </a:endParaRPr>
          </a:p>
        </p:txBody>
      </p:sp>
      <p:sp>
        <p:nvSpPr>
          <p:cNvPr id="183" name="Google Shape;183;p17"/>
          <p:cNvSpPr/>
          <p:nvPr/>
        </p:nvSpPr>
        <p:spPr>
          <a:xfrm>
            <a:off x="6791800" y="1038233"/>
            <a:ext cx="1258200" cy="554400"/>
          </a:xfrm>
          <a:prstGeom prst="rect">
            <a:avLst/>
          </a:prstGeom>
          <a:solidFill>
            <a:srgbClr val="C9DAF8"/>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500"/>
              <a:t>APM</a:t>
            </a:r>
            <a:endParaRPr sz="1500"/>
          </a:p>
        </p:txBody>
      </p:sp>
      <p:sp>
        <p:nvSpPr>
          <p:cNvPr id="184" name="Google Shape;184;p17"/>
          <p:cNvSpPr/>
          <p:nvPr/>
        </p:nvSpPr>
        <p:spPr>
          <a:xfrm>
            <a:off x="5335161" y="2423601"/>
            <a:ext cx="13245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200" strike="noStrike">
                <a:latin typeface="Arial"/>
                <a:ea typeface="Arial"/>
                <a:cs typeface="Arial"/>
                <a:sym typeface="Arial"/>
              </a:rPr>
              <a:t>Placement</a:t>
            </a:r>
            <a:endParaRPr b="0" sz="1200" strike="noStrike">
              <a:latin typeface="Arial"/>
              <a:ea typeface="Arial"/>
              <a:cs typeface="Arial"/>
              <a:sym typeface="Arial"/>
            </a:endParaRPr>
          </a:p>
        </p:txBody>
      </p:sp>
      <p:sp>
        <p:nvSpPr>
          <p:cNvPr id="185" name="Google Shape;185;p17"/>
          <p:cNvSpPr/>
          <p:nvPr/>
        </p:nvSpPr>
        <p:spPr>
          <a:xfrm>
            <a:off x="8116018" y="1038233"/>
            <a:ext cx="993300" cy="19395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txBox="1"/>
          <p:nvPr/>
        </p:nvSpPr>
        <p:spPr>
          <a:xfrm rot="1354">
            <a:off x="8281599" y="1008825"/>
            <a:ext cx="761700" cy="3756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050" strike="noStrike">
                <a:latin typeface="Arial"/>
                <a:ea typeface="Arial"/>
                <a:cs typeface="Arial"/>
                <a:sym typeface="Arial"/>
              </a:rPr>
              <a:t>Common Services</a:t>
            </a:r>
            <a:endParaRPr b="0" sz="1050" strike="noStrike">
              <a:latin typeface="Arial"/>
              <a:ea typeface="Arial"/>
              <a:cs typeface="Arial"/>
              <a:sym typeface="Arial"/>
            </a:endParaRPr>
          </a:p>
        </p:txBody>
      </p:sp>
      <p:sp>
        <p:nvSpPr>
          <p:cNvPr id="187" name="Google Shape;187;p17"/>
          <p:cNvSpPr/>
          <p:nvPr/>
        </p:nvSpPr>
        <p:spPr>
          <a:xfrm>
            <a:off x="8182229" y="1973357"/>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Logging</a:t>
            </a:r>
            <a:endParaRPr b="0" sz="1100" strike="noStrike">
              <a:latin typeface="Arial"/>
              <a:ea typeface="Arial"/>
              <a:cs typeface="Arial"/>
              <a:sym typeface="Arial"/>
            </a:endParaRPr>
          </a:p>
        </p:txBody>
      </p:sp>
      <p:sp>
        <p:nvSpPr>
          <p:cNvPr id="188" name="Google Shape;188;p17"/>
          <p:cNvSpPr/>
          <p:nvPr/>
        </p:nvSpPr>
        <p:spPr>
          <a:xfrm>
            <a:off x="8182229" y="1488478"/>
            <a:ext cx="861000" cy="381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Security Services</a:t>
            </a:r>
            <a:endParaRPr b="0" sz="1100" strike="noStrike">
              <a:latin typeface="Arial"/>
              <a:ea typeface="Arial"/>
              <a:cs typeface="Arial"/>
              <a:sym typeface="Arial"/>
            </a:endParaRPr>
          </a:p>
        </p:txBody>
      </p:sp>
      <p:sp>
        <p:nvSpPr>
          <p:cNvPr id="189" name="Google Shape;189;p17"/>
          <p:cNvSpPr/>
          <p:nvPr/>
        </p:nvSpPr>
        <p:spPr>
          <a:xfrm>
            <a:off x="6791800" y="2423601"/>
            <a:ext cx="1258200" cy="5544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300" strike="noStrike">
                <a:latin typeface="Arial"/>
                <a:ea typeface="Arial"/>
                <a:cs typeface="Arial"/>
                <a:sym typeface="Arial"/>
              </a:rPr>
              <a:t>Policy</a:t>
            </a:r>
            <a:endParaRPr b="0" sz="1300" strike="noStrike">
              <a:latin typeface="Arial"/>
              <a:ea typeface="Arial"/>
              <a:cs typeface="Arial"/>
              <a:sym typeface="Arial"/>
            </a:endParaRPr>
          </a:p>
        </p:txBody>
      </p:sp>
      <p:sp>
        <p:nvSpPr>
          <p:cNvPr id="190" name="Google Shape;190;p17"/>
          <p:cNvSpPr/>
          <p:nvPr/>
        </p:nvSpPr>
        <p:spPr>
          <a:xfrm>
            <a:off x="8182229" y="2492870"/>
            <a:ext cx="861000" cy="4155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100" strike="noStrike">
                <a:latin typeface="Arial"/>
                <a:ea typeface="Arial"/>
                <a:cs typeface="Arial"/>
                <a:sym typeface="Arial"/>
              </a:rPr>
              <a:t>DB etc.</a:t>
            </a:r>
            <a:endParaRPr b="0" sz="1100" strike="noStrike">
              <a:latin typeface="Arial"/>
              <a:ea typeface="Arial"/>
              <a:cs typeface="Arial"/>
              <a:sym typeface="Arial"/>
            </a:endParaRPr>
          </a:p>
        </p:txBody>
      </p:sp>
      <p:sp>
        <p:nvSpPr>
          <p:cNvPr id="191" name="Google Shape;191;p17"/>
          <p:cNvSpPr/>
          <p:nvPr/>
        </p:nvSpPr>
        <p:spPr>
          <a:xfrm>
            <a:off x="4805475" y="4636100"/>
            <a:ext cx="4266600" cy="346200"/>
          </a:xfrm>
          <a:prstGeom prst="rect">
            <a:avLst/>
          </a:prstGeom>
          <a:no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a:t>K8s/Future VIM</a:t>
            </a:r>
            <a:endParaRPr/>
          </a:p>
        </p:txBody>
      </p:sp>
      <p:sp>
        <p:nvSpPr>
          <p:cNvPr id="192" name="Google Shape;192;p17"/>
          <p:cNvSpPr/>
          <p:nvPr/>
        </p:nvSpPr>
        <p:spPr>
          <a:xfrm>
            <a:off x="6626273" y="4415470"/>
            <a:ext cx="160200" cy="196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txBox="1"/>
          <p:nvPr/>
        </p:nvSpPr>
        <p:spPr>
          <a:xfrm rot="1032">
            <a:off x="4298500" y="904859"/>
            <a:ext cx="999600" cy="37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0" lang="en" sz="1050" strike="noStrike">
                <a:latin typeface="Arial"/>
                <a:ea typeface="Arial"/>
                <a:cs typeface="Arial"/>
                <a:sym typeface="Arial"/>
              </a:rPr>
              <a:t>Management</a:t>
            </a:r>
            <a:endParaRPr b="0" sz="1050" strike="noStrike">
              <a:latin typeface="Arial"/>
              <a:ea typeface="Arial"/>
              <a:cs typeface="Arial"/>
              <a:sym typeface="Arial"/>
            </a:endParaRPr>
          </a:p>
        </p:txBody>
      </p:sp>
      <p:cxnSp>
        <p:nvCxnSpPr>
          <p:cNvPr id="194" name="Google Shape;194;p17"/>
          <p:cNvCxnSpPr/>
          <p:nvPr/>
        </p:nvCxnSpPr>
        <p:spPr>
          <a:xfrm rot="10800000">
            <a:off x="4182456" y="334650"/>
            <a:ext cx="42000" cy="4794900"/>
          </a:xfrm>
          <a:prstGeom prst="straightConnector1">
            <a:avLst/>
          </a:prstGeom>
          <a:noFill/>
          <a:ln cap="flat" cmpd="sng" w="9525">
            <a:solidFill>
              <a:schemeClr val="dk2"/>
            </a:solidFill>
            <a:prstDash val="solid"/>
            <a:round/>
            <a:headEnd len="med" w="med" type="none"/>
            <a:tailEnd len="med" w="med" type="none"/>
          </a:ln>
        </p:spPr>
      </p:cxnSp>
      <p:sp>
        <p:nvSpPr>
          <p:cNvPr id="195" name="Google Shape;195;p17"/>
          <p:cNvSpPr/>
          <p:nvPr/>
        </p:nvSpPr>
        <p:spPr>
          <a:xfrm>
            <a:off x="696500" y="4362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OSS</a:t>
            </a:r>
            <a:endParaRPr/>
          </a:p>
        </p:txBody>
      </p:sp>
      <p:sp>
        <p:nvSpPr>
          <p:cNvPr id="196" name="Google Shape;196;p17"/>
          <p:cNvSpPr/>
          <p:nvPr/>
        </p:nvSpPr>
        <p:spPr>
          <a:xfrm>
            <a:off x="1435400" y="1571625"/>
            <a:ext cx="2358600" cy="833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MEO</a:t>
            </a:r>
            <a:endParaRPr/>
          </a:p>
        </p:txBody>
      </p:sp>
      <p:sp>
        <p:nvSpPr>
          <p:cNvPr id="197" name="Google Shape;197;p17"/>
          <p:cNvSpPr/>
          <p:nvPr/>
        </p:nvSpPr>
        <p:spPr>
          <a:xfrm>
            <a:off x="696400" y="3244025"/>
            <a:ext cx="3097500" cy="91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MEPM</a:t>
            </a:r>
            <a:endParaRPr/>
          </a:p>
        </p:txBody>
      </p:sp>
      <p:sp>
        <p:nvSpPr>
          <p:cNvPr id="198" name="Google Shape;198;p17"/>
          <p:cNvSpPr/>
          <p:nvPr/>
        </p:nvSpPr>
        <p:spPr>
          <a:xfrm>
            <a:off x="7675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APPLCM</a:t>
            </a:r>
            <a:endParaRPr sz="1200"/>
          </a:p>
        </p:txBody>
      </p:sp>
      <p:sp>
        <p:nvSpPr>
          <p:cNvPr id="199" name="Google Shape;199;p17"/>
          <p:cNvSpPr/>
          <p:nvPr/>
        </p:nvSpPr>
        <p:spPr>
          <a:xfrm>
            <a:off x="1814650"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Rules Mgmt</a:t>
            </a:r>
            <a:endParaRPr sz="1200"/>
          </a:p>
        </p:txBody>
      </p:sp>
      <p:sp>
        <p:nvSpPr>
          <p:cNvPr id="200" name="Google Shape;200;p17"/>
          <p:cNvSpPr/>
          <p:nvPr/>
        </p:nvSpPr>
        <p:spPr>
          <a:xfrm>
            <a:off x="2819613" y="3671550"/>
            <a:ext cx="861000" cy="46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Element Mgmt</a:t>
            </a:r>
            <a:endParaRPr sz="1200"/>
          </a:p>
        </p:txBody>
      </p:sp>
      <p:sp>
        <p:nvSpPr>
          <p:cNvPr id="201" name="Google Shape;201;p17"/>
          <p:cNvSpPr/>
          <p:nvPr/>
        </p:nvSpPr>
        <p:spPr>
          <a:xfrm>
            <a:off x="696500" y="4603925"/>
            <a:ext cx="3097500" cy="38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VIM</a:t>
            </a:r>
            <a:endParaRPr/>
          </a:p>
        </p:txBody>
      </p:sp>
      <p:cxnSp>
        <p:nvCxnSpPr>
          <p:cNvPr id="202" name="Google Shape;202;p17"/>
          <p:cNvCxnSpPr>
            <a:endCxn id="196" idx="0"/>
          </p:cNvCxnSpPr>
          <p:nvPr/>
        </p:nvCxnSpPr>
        <p:spPr>
          <a:xfrm>
            <a:off x="2614400" y="847425"/>
            <a:ext cx="300" cy="7242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17"/>
          <p:cNvCxnSpPr/>
          <p:nvPr/>
        </p:nvCxnSpPr>
        <p:spPr>
          <a:xfrm>
            <a:off x="1125775" y="834575"/>
            <a:ext cx="12900" cy="24114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17"/>
          <p:cNvCxnSpPr>
            <a:stCxn id="196" idx="2"/>
          </p:cNvCxnSpPr>
          <p:nvPr/>
        </p:nvCxnSpPr>
        <p:spPr>
          <a:xfrm flipH="1">
            <a:off x="2614400" y="2404725"/>
            <a:ext cx="300" cy="8157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17"/>
          <p:cNvCxnSpPr>
            <a:stCxn id="199" idx="2"/>
            <a:endCxn id="201" idx="0"/>
          </p:cNvCxnSpPr>
          <p:nvPr/>
        </p:nvCxnSpPr>
        <p:spPr>
          <a:xfrm>
            <a:off x="2245150" y="4133250"/>
            <a:ext cx="0" cy="470700"/>
          </a:xfrm>
          <a:prstGeom prst="straightConnector1">
            <a:avLst/>
          </a:prstGeom>
          <a:noFill/>
          <a:ln cap="flat" cmpd="sng" w="9525">
            <a:solidFill>
              <a:schemeClr val="dk2"/>
            </a:solidFill>
            <a:prstDash val="solid"/>
            <a:round/>
            <a:headEnd len="med" w="med" type="none"/>
            <a:tailEnd len="med" w="med" type="none"/>
          </a:ln>
        </p:spPr>
      </p:cxnSp>
      <p:sp>
        <p:nvSpPr>
          <p:cNvPr id="206" name="Google Shape;206;p17"/>
          <p:cNvSpPr/>
          <p:nvPr/>
        </p:nvSpPr>
        <p:spPr>
          <a:xfrm>
            <a:off x="4871700" y="3180620"/>
            <a:ext cx="3912300" cy="1196100"/>
          </a:xfrm>
          <a:prstGeom prst="rect">
            <a:avLst/>
          </a:prstGeom>
          <a:solidFill>
            <a:srgbClr val="EEEEEE"/>
          </a:solidFill>
          <a:ln cap="flat" cmpd="sng" w="9525">
            <a:solidFill>
              <a:srgbClr val="EEEEEE"/>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 sz="1500" strike="noStrike">
                <a:latin typeface="Arial"/>
                <a:ea typeface="Arial"/>
                <a:cs typeface="Arial"/>
                <a:sym typeface="Arial"/>
              </a:rPr>
              <a:t> </a:t>
            </a:r>
            <a:endParaRPr b="0" sz="1500" strike="noStrike">
              <a:latin typeface="Arial"/>
              <a:ea typeface="Arial"/>
              <a:cs typeface="Arial"/>
              <a:sym typeface="Arial"/>
            </a:endParaRPr>
          </a:p>
        </p:txBody>
      </p:sp>
      <p:sp>
        <p:nvSpPr>
          <p:cNvPr id="207" name="Google Shape;207;p17"/>
          <p:cNvSpPr txBox="1"/>
          <p:nvPr/>
        </p:nvSpPr>
        <p:spPr>
          <a:xfrm>
            <a:off x="6262113" y="3143033"/>
            <a:ext cx="993300" cy="2769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 sz="1100" strike="noStrike">
                <a:latin typeface="Arial"/>
                <a:ea typeface="Arial"/>
                <a:cs typeface="Arial"/>
                <a:sym typeface="Arial"/>
              </a:rPr>
              <a:t>MEPM </a:t>
            </a:r>
            <a:endParaRPr b="0" sz="1100" strike="noStrike">
              <a:latin typeface="Arial"/>
              <a:ea typeface="Arial"/>
              <a:cs typeface="Arial"/>
              <a:sym typeface="Arial"/>
            </a:endParaRPr>
          </a:p>
        </p:txBody>
      </p:sp>
      <p:sp>
        <p:nvSpPr>
          <p:cNvPr id="208" name="Google Shape;208;p17"/>
          <p:cNvSpPr/>
          <p:nvPr/>
        </p:nvSpPr>
        <p:spPr>
          <a:xfrm>
            <a:off x="6420373" y="3372842"/>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AppRules</a:t>
            </a:r>
            <a:endParaRPr b="0" sz="1050" strike="noStrike">
              <a:latin typeface="Arial"/>
              <a:ea typeface="Arial"/>
              <a:cs typeface="Arial"/>
              <a:sym typeface="Arial"/>
            </a:endParaRPr>
          </a:p>
        </p:txBody>
      </p:sp>
      <p:sp>
        <p:nvSpPr>
          <p:cNvPr id="209" name="Google Shape;209;p17"/>
          <p:cNvSpPr/>
          <p:nvPr/>
        </p:nvSpPr>
        <p:spPr>
          <a:xfrm>
            <a:off x="4917800" y="3372845"/>
            <a:ext cx="1450800" cy="10038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 sz="1050" strike="noStrike">
                <a:latin typeface="Arial"/>
                <a:ea typeface="Arial"/>
                <a:cs typeface="Arial"/>
                <a:sym typeface="Arial"/>
              </a:rPr>
              <a:t>AppLCM</a:t>
            </a:r>
            <a:endParaRPr b="0" sz="1050" strike="noStrike">
              <a:latin typeface="Arial"/>
              <a:ea typeface="Arial"/>
              <a:cs typeface="Arial"/>
              <a:sym typeface="Arial"/>
            </a:endParaRPr>
          </a:p>
        </p:txBody>
      </p:sp>
      <p:sp>
        <p:nvSpPr>
          <p:cNvPr id="210" name="Google Shape;210;p17"/>
          <p:cNvSpPr/>
          <p:nvPr/>
        </p:nvSpPr>
        <p:spPr>
          <a:xfrm>
            <a:off x="7599522" y="3372846"/>
            <a:ext cx="1125900" cy="10038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Element management</a:t>
            </a:r>
            <a:endParaRPr b="0" sz="1050" strike="noStrike">
              <a:latin typeface="Arial"/>
              <a:ea typeface="Arial"/>
              <a:cs typeface="Arial"/>
              <a:sym typeface="Arial"/>
            </a:endParaRPr>
          </a:p>
        </p:txBody>
      </p:sp>
      <p:sp>
        <p:nvSpPr>
          <p:cNvPr id="211" name="Google Shape;211;p17"/>
          <p:cNvSpPr/>
          <p:nvPr/>
        </p:nvSpPr>
        <p:spPr>
          <a:xfrm>
            <a:off x="4993997" y="3942370"/>
            <a:ext cx="639600" cy="384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K8s plugin</a:t>
            </a:r>
            <a:endParaRPr b="0" sz="1050" strike="noStrike">
              <a:latin typeface="Arial"/>
              <a:ea typeface="Arial"/>
              <a:cs typeface="Arial"/>
              <a:sym typeface="Arial"/>
            </a:endParaRPr>
          </a:p>
        </p:txBody>
      </p:sp>
      <p:sp>
        <p:nvSpPr>
          <p:cNvPr id="212" name="Google Shape;212;p17"/>
          <p:cNvSpPr/>
          <p:nvPr/>
        </p:nvSpPr>
        <p:spPr>
          <a:xfrm>
            <a:off x="4995125" y="3638870"/>
            <a:ext cx="1324500" cy="276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LCM Controller</a:t>
            </a:r>
            <a:endParaRPr b="0" sz="1050" strike="noStrike">
              <a:latin typeface="Arial"/>
              <a:ea typeface="Arial"/>
              <a:cs typeface="Arial"/>
              <a:sym typeface="Arial"/>
            </a:endParaRPr>
          </a:p>
        </p:txBody>
      </p:sp>
      <p:sp>
        <p:nvSpPr>
          <p:cNvPr id="213" name="Google Shape;213;p17"/>
          <p:cNvSpPr/>
          <p:nvPr/>
        </p:nvSpPr>
        <p:spPr>
          <a:xfrm>
            <a:off x="5679797" y="3942370"/>
            <a:ext cx="639600" cy="3849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1050"/>
              <a:t>Future plugin</a:t>
            </a:r>
            <a:endParaRPr b="0" sz="1050" strike="noStrike">
              <a:latin typeface="Arial"/>
              <a:ea typeface="Arial"/>
              <a:cs typeface="Arial"/>
              <a:sym typeface="Arial"/>
            </a:endParaRPr>
          </a:p>
        </p:txBody>
      </p:sp>
      <p:cxnSp>
        <p:nvCxnSpPr>
          <p:cNvPr id="214" name="Google Shape;214;p17"/>
          <p:cNvCxnSpPr/>
          <p:nvPr/>
        </p:nvCxnSpPr>
        <p:spPr>
          <a:xfrm flipH="1" rot="10800000">
            <a:off x="10600" y="949800"/>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215" name="Google Shape;215;p17"/>
          <p:cNvCxnSpPr/>
          <p:nvPr/>
        </p:nvCxnSpPr>
        <p:spPr>
          <a:xfrm flipH="1" rot="10800000">
            <a:off x="-15053" y="3057747"/>
            <a:ext cx="9158400" cy="38700"/>
          </a:xfrm>
          <a:prstGeom prst="straightConnector1">
            <a:avLst/>
          </a:prstGeom>
          <a:noFill/>
          <a:ln cap="flat" cmpd="sng" w="9525">
            <a:solidFill>
              <a:schemeClr val="dk2"/>
            </a:solidFill>
            <a:prstDash val="dot"/>
            <a:round/>
            <a:headEnd len="med" w="med" type="none"/>
            <a:tailEnd len="med" w="med" type="none"/>
          </a:ln>
        </p:spPr>
      </p:cxnSp>
      <p:cxnSp>
        <p:nvCxnSpPr>
          <p:cNvPr id="216" name="Google Shape;216;p17"/>
          <p:cNvCxnSpPr/>
          <p:nvPr/>
        </p:nvCxnSpPr>
        <p:spPr>
          <a:xfrm flipH="1" rot="10800000">
            <a:off x="-15053" y="4505547"/>
            <a:ext cx="9158400" cy="38700"/>
          </a:xfrm>
          <a:prstGeom prst="straightConnector1">
            <a:avLst/>
          </a:prstGeom>
          <a:noFill/>
          <a:ln cap="flat" cmpd="sng" w="9525">
            <a:solidFill>
              <a:schemeClr val="dk2"/>
            </a:solidFill>
            <a:prstDash val="dot"/>
            <a:round/>
            <a:headEnd len="med" w="med" type="none"/>
            <a:tailEnd len="med" w="med" type="none"/>
          </a:ln>
        </p:spPr>
      </p:cxnSp>
      <p:sp>
        <p:nvSpPr>
          <p:cNvPr id="217" name="Google Shape;217;p17"/>
          <p:cNvSpPr/>
          <p:nvPr/>
        </p:nvSpPr>
        <p:spPr>
          <a:xfrm>
            <a:off x="7256925" y="465425"/>
            <a:ext cx="160200" cy="5544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8" name="Google Shape;218;p17"/>
          <p:cNvSpPr/>
          <p:nvPr/>
        </p:nvSpPr>
        <p:spPr>
          <a:xfrm>
            <a:off x="5925550" y="465425"/>
            <a:ext cx="160200" cy="5544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nvSpPr>
        <p:spPr>
          <a:xfrm>
            <a:off x="4919395" y="594750"/>
            <a:ext cx="11259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sz="900">
              <a:solidFill>
                <a:schemeClr val="dk1"/>
              </a:solidFill>
            </a:endParaRPr>
          </a:p>
        </p:txBody>
      </p:sp>
      <p:sp>
        <p:nvSpPr>
          <p:cNvPr id="220" name="Google Shape;220;p17"/>
          <p:cNvSpPr txBox="1"/>
          <p:nvPr/>
        </p:nvSpPr>
        <p:spPr>
          <a:xfrm>
            <a:off x="7383751" y="547428"/>
            <a:ext cx="16884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Package Management</a:t>
            </a:r>
            <a:endParaRPr sz="900">
              <a:solidFill>
                <a:schemeClr val="dk1"/>
              </a:solidFill>
            </a:endParaRPr>
          </a:p>
        </p:txBody>
      </p:sp>
      <p:sp>
        <p:nvSpPr>
          <p:cNvPr id="221" name="Google Shape;221;p17"/>
          <p:cNvSpPr/>
          <p:nvPr/>
        </p:nvSpPr>
        <p:spPr>
          <a:xfrm>
            <a:off x="5593000" y="2992875"/>
            <a:ext cx="160200" cy="3849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txBox="1"/>
          <p:nvPr/>
        </p:nvSpPr>
        <p:spPr>
          <a:xfrm>
            <a:off x="4586832" y="3059500"/>
            <a:ext cx="11259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sz="900">
              <a:solidFill>
                <a:schemeClr val="dk1"/>
              </a:solidFill>
            </a:endParaRPr>
          </a:p>
        </p:txBody>
      </p:sp>
      <p:sp>
        <p:nvSpPr>
          <p:cNvPr id="223" name="Google Shape;223;p17"/>
          <p:cNvSpPr txBox="1"/>
          <p:nvPr/>
        </p:nvSpPr>
        <p:spPr>
          <a:xfrm>
            <a:off x="2610957" y="984347"/>
            <a:ext cx="1348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b="1" sz="900"/>
          </a:p>
          <a:p>
            <a:pPr indent="0" lvl="0" marL="0" rtl="0" algn="l">
              <a:spcBef>
                <a:spcPts val="0"/>
              </a:spcBef>
              <a:spcAft>
                <a:spcPts val="0"/>
              </a:spcAft>
              <a:buNone/>
            </a:pPr>
            <a:r>
              <a:rPr b="1" lang="en" sz="900">
                <a:solidFill>
                  <a:schemeClr val="dk1"/>
                </a:solidFill>
              </a:rPr>
              <a:t>Application PkgM</a:t>
            </a:r>
            <a:endParaRPr b="1" sz="900">
              <a:solidFill>
                <a:schemeClr val="dk1"/>
              </a:solidFill>
            </a:endParaRPr>
          </a:p>
          <a:p>
            <a:pPr indent="0" lvl="0" marL="0" rtl="0" algn="l">
              <a:spcBef>
                <a:spcPts val="0"/>
              </a:spcBef>
              <a:spcAft>
                <a:spcPts val="0"/>
              </a:spcAft>
              <a:buClr>
                <a:schemeClr val="dk1"/>
              </a:buClr>
              <a:buSzPts val="1100"/>
              <a:buFont typeface="Arial"/>
              <a:buNone/>
            </a:pPr>
            <a:r>
              <a:t/>
            </a:r>
            <a:endParaRPr b="1" sz="900">
              <a:solidFill>
                <a:schemeClr val="dk1"/>
              </a:solidFill>
            </a:endParaRPr>
          </a:p>
        </p:txBody>
      </p:sp>
      <p:sp>
        <p:nvSpPr>
          <p:cNvPr id="224" name="Google Shape;224;p17"/>
          <p:cNvSpPr txBox="1"/>
          <p:nvPr/>
        </p:nvSpPr>
        <p:spPr>
          <a:xfrm>
            <a:off x="2602333" y="2576588"/>
            <a:ext cx="1348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Application LCM</a:t>
            </a:r>
            <a:endParaRPr b="1" sz="900"/>
          </a:p>
          <a:p>
            <a:pPr indent="0" lvl="0" marL="0" rtl="0" algn="l">
              <a:spcBef>
                <a:spcPts val="0"/>
              </a:spcBef>
              <a:spcAft>
                <a:spcPts val="0"/>
              </a:spcAft>
              <a:buNone/>
            </a:pPr>
            <a:r>
              <a:rPr b="1" lang="en" sz="900">
                <a:solidFill>
                  <a:srgbClr val="FF0000"/>
                </a:solidFill>
              </a:rPr>
              <a:t>Application PkgM</a:t>
            </a:r>
            <a:endParaRPr b="1" sz="900">
              <a:solidFill>
                <a:srgbClr val="FF0000"/>
              </a:solidFill>
            </a:endParaRPr>
          </a:p>
          <a:p>
            <a:pPr indent="0" lvl="0" marL="0" rtl="0" algn="l">
              <a:spcBef>
                <a:spcPts val="0"/>
              </a:spcBef>
              <a:spcAft>
                <a:spcPts val="0"/>
              </a:spcAft>
              <a:buNone/>
            </a:pPr>
            <a:r>
              <a:rPr b="1" lang="en" sz="900">
                <a:solidFill>
                  <a:srgbClr val="FF0000"/>
                </a:solidFill>
              </a:rPr>
              <a:t>Application Lccn</a:t>
            </a:r>
            <a:endParaRPr b="1" sz="900">
              <a:solidFill>
                <a:srgbClr val="FF0000"/>
              </a:solidFill>
            </a:endParaRPr>
          </a:p>
          <a:p>
            <a:pPr indent="0" lvl="0" marL="0" rtl="0" algn="l">
              <a:spcBef>
                <a:spcPts val="0"/>
              </a:spcBef>
              <a:spcAft>
                <a:spcPts val="0"/>
              </a:spcAft>
              <a:buNone/>
            </a:pPr>
            <a:r>
              <a:t/>
            </a:r>
            <a:endParaRPr b="1" sz="900">
              <a:solidFill>
                <a:schemeClr val="dk1"/>
              </a:solidFill>
            </a:endParaRPr>
          </a:p>
        </p:txBody>
      </p:sp>
      <p:sp>
        <p:nvSpPr>
          <p:cNvPr id="225" name="Google Shape;225;p17"/>
          <p:cNvSpPr txBox="1"/>
          <p:nvPr/>
        </p:nvSpPr>
        <p:spPr>
          <a:xfrm>
            <a:off x="-271550" y="1708600"/>
            <a:ext cx="1450800" cy="461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t>MM2</a:t>
            </a:r>
            <a:endParaRPr b="1" sz="900"/>
          </a:p>
          <a:p>
            <a:pPr indent="0" lvl="0" marL="0" rtl="0" algn="r">
              <a:spcBef>
                <a:spcPts val="0"/>
              </a:spcBef>
              <a:spcAft>
                <a:spcPts val="0"/>
              </a:spcAft>
              <a:buNone/>
            </a:pPr>
            <a:r>
              <a:rPr b="1" lang="en" sz="900">
                <a:solidFill>
                  <a:srgbClr val="FF0000"/>
                </a:solidFill>
              </a:rPr>
              <a:t>Configuration Mgmt</a:t>
            </a:r>
            <a:endParaRPr b="1" sz="900">
              <a:solidFill>
                <a:srgbClr val="FF0000"/>
              </a:solidFill>
            </a:endParaRPr>
          </a:p>
          <a:p>
            <a:pPr indent="0" lvl="0" marL="0" rtl="0" algn="r">
              <a:spcBef>
                <a:spcPts val="0"/>
              </a:spcBef>
              <a:spcAft>
                <a:spcPts val="0"/>
              </a:spcAft>
              <a:buNone/>
            </a:pPr>
            <a:r>
              <a:rPr b="1" lang="en" sz="900">
                <a:solidFill>
                  <a:srgbClr val="FF0000"/>
                </a:solidFill>
              </a:rPr>
              <a:t>Fault Mgmt</a:t>
            </a:r>
            <a:endParaRPr b="1" sz="900">
              <a:solidFill>
                <a:srgbClr val="FF0000"/>
              </a:solidFill>
            </a:endParaRPr>
          </a:p>
        </p:txBody>
      </p:sp>
      <p:cxnSp>
        <p:nvCxnSpPr>
          <p:cNvPr id="226" name="Google Shape;226;p17"/>
          <p:cNvCxnSpPr>
            <a:stCxn id="196" idx="3"/>
            <a:endCxn id="201" idx="3"/>
          </p:cNvCxnSpPr>
          <p:nvPr/>
        </p:nvCxnSpPr>
        <p:spPr>
          <a:xfrm>
            <a:off x="3794000" y="1988175"/>
            <a:ext cx="600" cy="2808300"/>
          </a:xfrm>
          <a:prstGeom prst="bentConnector3">
            <a:avLst>
              <a:gd fmla="val 39687500" name="adj1"/>
            </a:avLst>
          </a:prstGeom>
          <a:noFill/>
          <a:ln cap="flat" cmpd="sng" w="9525">
            <a:solidFill>
              <a:schemeClr val="dk2"/>
            </a:solidFill>
            <a:prstDash val="solid"/>
            <a:round/>
            <a:headEnd len="med" w="med" type="none"/>
            <a:tailEnd len="med" w="med" type="none"/>
          </a:ln>
        </p:spPr>
      </p:cxnSp>
      <p:sp>
        <p:nvSpPr>
          <p:cNvPr id="227" name="Google Shape;227;p17"/>
          <p:cNvSpPr txBox="1"/>
          <p:nvPr/>
        </p:nvSpPr>
        <p:spPr>
          <a:xfrm>
            <a:off x="7179232" y="4280682"/>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Resource Monitoring</a:t>
            </a:r>
            <a:endParaRPr b="1" sz="900">
              <a:solidFill>
                <a:schemeClr val="dk1"/>
              </a:solidFill>
            </a:endParaRPr>
          </a:p>
          <a:p>
            <a:pPr indent="0" lvl="0" marL="0" rtl="0" algn="r">
              <a:spcBef>
                <a:spcPts val="0"/>
              </a:spcBef>
              <a:spcAft>
                <a:spcPts val="0"/>
              </a:spcAft>
              <a:buNone/>
            </a:pPr>
            <a:r>
              <a:rPr b="1" lang="en" sz="900">
                <a:solidFill>
                  <a:schemeClr val="dk1"/>
                </a:solidFill>
              </a:rPr>
              <a:t>Image Management</a:t>
            </a:r>
            <a:endParaRPr b="1" sz="900">
              <a:solidFill>
                <a:schemeClr val="dk1"/>
              </a:solidFill>
            </a:endParaRPr>
          </a:p>
        </p:txBody>
      </p:sp>
      <p:sp>
        <p:nvSpPr>
          <p:cNvPr id="228" name="Google Shape;228;p17"/>
          <p:cNvSpPr txBox="1"/>
          <p:nvPr/>
        </p:nvSpPr>
        <p:spPr>
          <a:xfrm>
            <a:off x="535747" y="4178818"/>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MM6</a:t>
            </a:r>
            <a:endParaRPr b="1" sz="900">
              <a:solidFill>
                <a:schemeClr val="dk1"/>
              </a:solidFill>
            </a:endParaRPr>
          </a:p>
          <a:p>
            <a:pPr indent="0" lvl="0" marL="0" rtl="0" algn="r">
              <a:spcBef>
                <a:spcPts val="0"/>
              </a:spcBef>
              <a:spcAft>
                <a:spcPts val="0"/>
              </a:spcAft>
              <a:buNone/>
            </a:pPr>
            <a:r>
              <a:rPr b="1" lang="en" sz="900">
                <a:solidFill>
                  <a:schemeClr val="dk1"/>
                </a:solidFill>
              </a:rPr>
              <a:t>Virtualized</a:t>
            </a:r>
            <a:r>
              <a:rPr b="1" lang="en" sz="900">
                <a:solidFill>
                  <a:schemeClr val="dk1"/>
                </a:solidFill>
              </a:rPr>
              <a:t> Resource Mgmt</a:t>
            </a:r>
            <a:endParaRPr b="1" sz="900">
              <a:solidFill>
                <a:schemeClr val="dk1"/>
              </a:solidFill>
            </a:endParaRPr>
          </a:p>
        </p:txBody>
      </p:sp>
      <p:sp>
        <p:nvSpPr>
          <p:cNvPr id="229" name="Google Shape;229;p17"/>
          <p:cNvSpPr txBox="1"/>
          <p:nvPr/>
        </p:nvSpPr>
        <p:spPr>
          <a:xfrm>
            <a:off x="4945307" y="4353875"/>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Virtualized Resource Mgmt</a:t>
            </a:r>
            <a:endParaRPr b="1" sz="900">
              <a:solidFill>
                <a:schemeClr val="dk1"/>
              </a:solidFill>
            </a:endParaRPr>
          </a:p>
        </p:txBody>
      </p:sp>
      <p:sp>
        <p:nvSpPr>
          <p:cNvPr id="230" name="Google Shape;230;p17"/>
          <p:cNvSpPr/>
          <p:nvPr/>
        </p:nvSpPr>
        <p:spPr>
          <a:xfrm>
            <a:off x="8883025" y="2975625"/>
            <a:ext cx="160200" cy="1660500"/>
          </a:xfrm>
          <a:prstGeom prst="up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txBox="1"/>
          <p:nvPr/>
        </p:nvSpPr>
        <p:spPr>
          <a:xfrm>
            <a:off x="2356812" y="4133544"/>
            <a:ext cx="1749600" cy="31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900">
                <a:solidFill>
                  <a:schemeClr val="dk1"/>
                </a:solidFill>
              </a:rPr>
              <a:t>Resource Monitoring</a:t>
            </a:r>
            <a:endParaRPr b="1" sz="900">
              <a:solidFill>
                <a:schemeClr val="dk1"/>
              </a:solidFill>
            </a:endParaRPr>
          </a:p>
          <a:p>
            <a:pPr indent="0" lvl="0" marL="0" rtl="0" algn="r">
              <a:spcBef>
                <a:spcPts val="0"/>
              </a:spcBef>
              <a:spcAft>
                <a:spcPts val="0"/>
              </a:spcAft>
              <a:buNone/>
            </a:pPr>
            <a:r>
              <a:rPr b="1" lang="en" sz="900">
                <a:solidFill>
                  <a:schemeClr val="dk1"/>
                </a:solidFill>
              </a:rPr>
              <a:t>Image Management</a:t>
            </a:r>
            <a:endParaRPr b="1" sz="900">
              <a:solidFill>
                <a:schemeClr val="dk1"/>
              </a:solidFill>
            </a:endParaRPr>
          </a:p>
        </p:txBody>
      </p:sp>
      <p:sp>
        <p:nvSpPr>
          <p:cNvPr id="232" name="Google Shape;232;p17"/>
          <p:cNvSpPr txBox="1"/>
          <p:nvPr/>
        </p:nvSpPr>
        <p:spPr>
          <a:xfrm>
            <a:off x="2022452" y="2727775"/>
            <a:ext cx="639600" cy="3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MM3</a:t>
            </a:r>
            <a:endParaRPr sz="1000"/>
          </a:p>
        </p:txBody>
      </p:sp>
      <p:sp>
        <p:nvSpPr>
          <p:cNvPr id="233" name="Google Shape;233;p17"/>
          <p:cNvSpPr txBox="1"/>
          <p:nvPr/>
        </p:nvSpPr>
        <p:spPr>
          <a:xfrm>
            <a:off x="2022452" y="1051375"/>
            <a:ext cx="639600" cy="3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MM1</a:t>
            </a:r>
            <a:endParaRPr sz="1000"/>
          </a:p>
        </p:txBody>
      </p:sp>
      <p:sp>
        <p:nvSpPr>
          <p:cNvPr id="234" name="Google Shape;234;p17"/>
          <p:cNvSpPr txBox="1"/>
          <p:nvPr/>
        </p:nvSpPr>
        <p:spPr>
          <a:xfrm>
            <a:off x="3602602" y="2865038"/>
            <a:ext cx="639600" cy="3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MM4</a:t>
            </a:r>
            <a:endParaRPr sz="1000"/>
          </a:p>
        </p:txBody>
      </p:sp>
      <p:sp>
        <p:nvSpPr>
          <p:cNvPr id="235" name="Google Shape;235;p17"/>
          <p:cNvSpPr txBox="1"/>
          <p:nvPr/>
        </p:nvSpPr>
        <p:spPr>
          <a:xfrm>
            <a:off x="-244500" y="3294575"/>
            <a:ext cx="993300" cy="91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800">
                <a:solidFill>
                  <a:schemeClr val="dk1"/>
                </a:solidFill>
              </a:rPr>
              <a:t>MM5</a:t>
            </a:r>
            <a:endParaRPr b="1" sz="800">
              <a:solidFill>
                <a:schemeClr val="dk1"/>
              </a:solidFill>
            </a:endParaRPr>
          </a:p>
          <a:p>
            <a:pPr indent="0" lvl="0" marL="0" rtl="0" algn="r">
              <a:spcBef>
                <a:spcPts val="0"/>
              </a:spcBef>
              <a:spcAft>
                <a:spcPts val="0"/>
              </a:spcAft>
              <a:buNone/>
            </a:pPr>
            <a:r>
              <a:rPr b="1" lang="en" sz="800">
                <a:solidFill>
                  <a:schemeClr val="dk1"/>
                </a:solidFill>
              </a:rPr>
              <a:t>Config Mgmt</a:t>
            </a:r>
            <a:endParaRPr b="1" sz="800">
              <a:solidFill>
                <a:schemeClr val="dk1"/>
              </a:solidFill>
            </a:endParaRPr>
          </a:p>
          <a:p>
            <a:pPr indent="0" lvl="0" marL="0" rtl="0" algn="r">
              <a:spcBef>
                <a:spcPts val="0"/>
              </a:spcBef>
              <a:spcAft>
                <a:spcPts val="0"/>
              </a:spcAft>
              <a:buNone/>
            </a:pPr>
            <a:r>
              <a:rPr b="1" lang="en" sz="800">
                <a:solidFill>
                  <a:srgbClr val="FF0000"/>
                </a:solidFill>
              </a:rPr>
              <a:t>Rules Mgmt</a:t>
            </a:r>
            <a:endParaRPr b="1" sz="800">
              <a:solidFill>
                <a:srgbClr val="FF0000"/>
              </a:solidFill>
            </a:endParaRPr>
          </a:p>
          <a:p>
            <a:pPr indent="0" lvl="0" marL="0" rtl="0" algn="r">
              <a:spcBef>
                <a:spcPts val="0"/>
              </a:spcBef>
              <a:spcAft>
                <a:spcPts val="0"/>
              </a:spcAft>
              <a:buNone/>
            </a:pPr>
            <a:r>
              <a:t/>
            </a:r>
            <a:endParaRPr b="1" sz="800">
              <a:solidFill>
                <a:schemeClr val="dk1"/>
              </a:solidFill>
            </a:endParaRPr>
          </a:p>
          <a:p>
            <a:pPr indent="0" lvl="0" marL="0" rtl="0" algn="r">
              <a:spcBef>
                <a:spcPts val="0"/>
              </a:spcBef>
              <a:spcAft>
                <a:spcPts val="0"/>
              </a:spcAft>
              <a:buNone/>
            </a:pPr>
            <a:r>
              <a:rPr b="1" lang="en" sz="800">
                <a:solidFill>
                  <a:srgbClr val="FF0000"/>
                </a:solidFill>
              </a:rPr>
              <a:t>AppLCM Support</a:t>
            </a:r>
            <a:endParaRPr b="1" sz="800">
              <a:solidFill>
                <a:srgbClr val="FF0000"/>
              </a:solidFill>
            </a:endParaRPr>
          </a:p>
          <a:p>
            <a:pPr indent="0" lvl="0" marL="0" rtl="0" algn="r">
              <a:spcBef>
                <a:spcPts val="0"/>
              </a:spcBef>
              <a:spcAft>
                <a:spcPts val="0"/>
              </a:spcAft>
              <a:buNone/>
            </a:pPr>
            <a:r>
              <a:t/>
            </a:r>
            <a:endParaRPr b="1" sz="800">
              <a:solidFill>
                <a:schemeClr val="dk1"/>
              </a:solidFill>
            </a:endParaRPr>
          </a:p>
        </p:txBody>
      </p:sp>
      <p:cxnSp>
        <p:nvCxnSpPr>
          <p:cNvPr id="236" name="Google Shape;236;p17"/>
          <p:cNvCxnSpPr/>
          <p:nvPr/>
        </p:nvCxnSpPr>
        <p:spPr>
          <a:xfrm rot="10800000">
            <a:off x="74600" y="3810375"/>
            <a:ext cx="603000" cy="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17"/>
          <p:cNvSpPr/>
          <p:nvPr/>
        </p:nvSpPr>
        <p:spPr>
          <a:xfrm>
            <a:off x="4331550" y="3784700"/>
            <a:ext cx="514800" cy="196500"/>
          </a:xfrm>
          <a:prstGeom prst="lef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8" name="Google Shape;238;p17"/>
          <p:cNvSpPr txBox="1"/>
          <p:nvPr/>
        </p:nvSpPr>
        <p:spPr>
          <a:xfrm>
            <a:off x="4289425" y="3942375"/>
            <a:ext cx="6396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Towards MEP</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aphicFrame>
        <p:nvGraphicFramePr>
          <p:cNvPr id="243" name="Google Shape;243;p18"/>
          <p:cNvGraphicFramePr/>
          <p:nvPr/>
        </p:nvGraphicFramePr>
        <p:xfrm>
          <a:off x="113200" y="381000"/>
          <a:ext cx="3000000" cy="3000000"/>
        </p:xfrm>
        <a:graphic>
          <a:graphicData uri="http://schemas.openxmlformats.org/drawingml/2006/table">
            <a:tbl>
              <a:tblPr>
                <a:noFill/>
                <a:tableStyleId>{3133F2AC-340D-43B4-9B79-CC9FF042F340}</a:tableStyleId>
              </a:tblPr>
              <a:tblGrid>
                <a:gridCol w="752475"/>
                <a:gridCol w="3379450"/>
                <a:gridCol w="638850"/>
                <a:gridCol w="4208450"/>
              </a:tblGrid>
              <a:tr h="381000">
                <a:tc>
                  <a:txBody>
                    <a:bodyPr/>
                    <a:lstStyle/>
                    <a:p>
                      <a:pPr indent="0" lvl="0" marL="0" rtl="0" algn="l">
                        <a:spcBef>
                          <a:spcPts val="0"/>
                        </a:spcBef>
                        <a:spcAft>
                          <a:spcPts val="0"/>
                        </a:spcAft>
                        <a:buNone/>
                      </a:pPr>
                      <a:r>
                        <a:rPr b="1" lang="en" sz="900"/>
                        <a:t>Mm1 </a:t>
                      </a:r>
                      <a:endParaRPr b="1" sz="900"/>
                    </a:p>
                  </a:txBody>
                  <a:tcPr marT="91425" marB="91425" marR="91425" marL="91425">
                    <a:solidFill>
                      <a:srgbClr val="E8EEF0"/>
                    </a:solidFill>
                  </a:tcPr>
                </a:tc>
                <a:tc>
                  <a:txBody>
                    <a:bodyPr/>
                    <a:lstStyle/>
                    <a:p>
                      <a:pPr indent="0" lvl="0" marL="0" rtl="0" algn="l">
                        <a:spcBef>
                          <a:spcPts val="0"/>
                        </a:spcBef>
                        <a:spcAft>
                          <a:spcPts val="0"/>
                        </a:spcAft>
                        <a:buNone/>
                      </a:pPr>
                      <a:r>
                        <a:rPr b="1" lang="en" sz="900"/>
                        <a:t>APM Functional requirement description</a:t>
                      </a:r>
                      <a:endParaRPr b="1" sz="900"/>
                    </a:p>
                  </a:txBody>
                  <a:tcPr marT="91425" marB="91425" marR="91425" marL="91425">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Mm1</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LCM </a:t>
                      </a:r>
                      <a:r>
                        <a:rPr b="1" lang="en" sz="900">
                          <a:solidFill>
                            <a:schemeClr val="dk1"/>
                          </a:solidFill>
                        </a:rPr>
                        <a:t>Functional requirement description</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r>
              <a:tr h="482250">
                <a:tc>
                  <a:txBody>
                    <a:bodyPr/>
                    <a:lstStyle/>
                    <a:p>
                      <a:pPr indent="0" lvl="0" marL="0" rtl="0" algn="l">
                        <a:spcBef>
                          <a:spcPts val="0"/>
                        </a:spcBef>
                        <a:spcAft>
                          <a:spcPts val="0"/>
                        </a:spcAft>
                        <a:buNone/>
                      </a:pPr>
                      <a:r>
                        <a:rPr lang="en" sz="900"/>
                        <a:t>AppPkgm.001</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a:t>
                      </a:r>
                      <a:r>
                        <a:rPr i="1" lang="en" sz="900"/>
                        <a:t> MEO</a:t>
                      </a:r>
                      <a:r>
                        <a:rPr lang="en" sz="900"/>
                        <a:t> on the Mm1 reference point shall support </a:t>
                      </a:r>
                      <a:r>
                        <a:rPr b="1" lang="en" sz="900"/>
                        <a:t>on-boarding an Application Package.</a:t>
                      </a:r>
                      <a:endParaRPr b="1" sz="900"/>
                    </a:p>
                  </a:txBody>
                  <a:tcPr marT="91425" marB="91425" marR="91425" marL="91425">
                    <a:lnR cap="flat" cmpd="sng" w="9525">
                      <a:solidFill>
                        <a:srgbClr val="9E9E9E"/>
                      </a:solidFill>
                      <a:prstDash val="solid"/>
                      <a:round/>
                      <a:headEnd len="sm" w="sm" type="none"/>
                      <a:tailEnd len="sm" w="sm" type="none"/>
                    </a:lnR>
                    <a:solidFill>
                      <a:srgbClr val="E7F1E3"/>
                    </a:solidFill>
                  </a:tcPr>
                </a:tc>
                <a:tc>
                  <a:txBody>
                    <a:bodyPr/>
                    <a:lstStyle/>
                    <a:p>
                      <a:pPr indent="0" lvl="0" marL="0" rtl="0" algn="l">
                        <a:spcBef>
                          <a:spcPts val="0"/>
                        </a:spcBef>
                        <a:spcAft>
                          <a:spcPts val="0"/>
                        </a:spcAft>
                        <a:buNone/>
                      </a:pPr>
                      <a:r>
                        <a:rPr lang="en" sz="900"/>
                        <a:t>AppLcm.001</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instantiating</a:t>
                      </a:r>
                      <a:r>
                        <a:rPr lang="en" sz="900"/>
                        <a:t> an Application instance.</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96200">
                <a:tc>
                  <a:txBody>
                    <a:bodyPr/>
                    <a:lstStyle/>
                    <a:p>
                      <a:pPr indent="0" lvl="0" marL="0" rtl="0" algn="l">
                        <a:spcBef>
                          <a:spcPts val="0"/>
                        </a:spcBef>
                        <a:spcAft>
                          <a:spcPts val="0"/>
                        </a:spcAft>
                        <a:buNone/>
                      </a:pPr>
                      <a:r>
                        <a:rPr lang="en" sz="900"/>
                        <a:t>AppPkgm.002</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a:t>
                      </a:r>
                      <a:r>
                        <a:rPr lang="en" sz="900"/>
                        <a:t>r</a:t>
                      </a:r>
                      <a:r>
                        <a:rPr lang="en" sz="900"/>
                        <a:t>eference point shall support </a:t>
                      </a:r>
                      <a:r>
                        <a:rPr b="1" lang="en" sz="900"/>
                        <a:t>querying</a:t>
                      </a:r>
                      <a:r>
                        <a:rPr lang="en" sz="900"/>
                        <a:t> Application Package information</a:t>
                      </a:r>
                      <a:endParaRPr sz="900"/>
                    </a:p>
                  </a:txBody>
                  <a:tcPr marT="91425" marB="91425" marR="91425" marL="91425">
                    <a:lnR cap="flat" cmpd="sng" w="9525">
                      <a:solidFill>
                        <a:srgbClr val="9E9E9E"/>
                      </a:solidFill>
                      <a:prstDash val="solid"/>
                      <a:round/>
                      <a:headEnd len="sm" w="sm" type="none"/>
                      <a:tailEnd len="sm" w="sm" type="none"/>
                    </a:lnR>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AppLcm.002</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terminating</a:t>
                      </a:r>
                      <a:r>
                        <a:rPr lang="en" sz="900"/>
                        <a:t> an Application instance.</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81000">
                <a:tc>
                  <a:txBody>
                    <a:bodyPr/>
                    <a:lstStyle/>
                    <a:p>
                      <a:pPr indent="0" lvl="0" marL="0" rtl="0" algn="l">
                        <a:spcBef>
                          <a:spcPts val="0"/>
                        </a:spcBef>
                        <a:spcAft>
                          <a:spcPts val="0"/>
                        </a:spcAft>
                        <a:buNone/>
                      </a:pPr>
                      <a:r>
                        <a:rPr lang="en" sz="900"/>
                        <a:t>AppPkgm.003</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 point shall support </a:t>
                      </a:r>
                      <a:r>
                        <a:rPr b="1" lang="en" sz="900"/>
                        <a:t>deleting</a:t>
                      </a:r>
                      <a:r>
                        <a:rPr lang="en" sz="900"/>
                        <a:t> an Application Package.</a:t>
                      </a:r>
                      <a:endParaRPr sz="900"/>
                    </a:p>
                  </a:txBody>
                  <a:tcPr marT="91425" marB="91425" marR="91425" marL="91425">
                    <a:lnR cap="flat" cmpd="sng" w="9525">
                      <a:solidFill>
                        <a:srgbClr val="9E9E9E"/>
                      </a:solidFill>
                      <a:prstDash val="solid"/>
                      <a:round/>
                      <a:headEnd len="sm" w="sm" type="none"/>
                      <a:tailEnd len="sm" w="sm" type="none"/>
                    </a:lnR>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AppLcm.003</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requesting to change the state of an application instance </a:t>
                      </a:r>
                      <a:r>
                        <a:rPr lang="en" sz="900"/>
                        <a:t>(see note).</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None/>
                      </a:pPr>
                      <a:r>
                        <a:rPr lang="en" sz="900"/>
                        <a:t>AppPkgm.004</a:t>
                      </a:r>
                      <a:endParaRPr sz="900"/>
                    </a:p>
                  </a:txBody>
                  <a:tcPr marT="91425" marB="91425" marR="91425" marL="91425">
                    <a:solidFill>
                      <a:srgbClr val="FDF7E6"/>
                    </a:solidFill>
                  </a:tcPr>
                </a:tc>
                <a:tc>
                  <a:txBody>
                    <a:bodyPr/>
                    <a:lstStyle/>
                    <a:p>
                      <a:pPr indent="0" lvl="0" marL="0" rtl="0" algn="l">
                        <a:spcBef>
                          <a:spcPts val="0"/>
                        </a:spcBef>
                        <a:spcAft>
                          <a:spcPts val="0"/>
                        </a:spcAft>
                        <a:buNone/>
                      </a:pPr>
                      <a:r>
                        <a:rPr lang="en" sz="900"/>
                        <a:t>APM interface produced by the </a:t>
                      </a:r>
                      <a:r>
                        <a:rPr i="1" lang="en" sz="900"/>
                        <a:t>MEO</a:t>
                      </a:r>
                      <a:r>
                        <a:rPr lang="en" sz="900"/>
                        <a:t> on the Mm1 reference point shall support </a:t>
                      </a:r>
                      <a:r>
                        <a:rPr b="1" lang="en" sz="900"/>
                        <a:t>enabling</a:t>
                      </a:r>
                      <a:r>
                        <a:rPr lang="en" sz="900"/>
                        <a:t> an application package.</a:t>
                      </a:r>
                      <a:endParaRPr sz="900"/>
                    </a:p>
                  </a:txBody>
                  <a:tcPr marT="91425" marB="91425" marR="91425" marL="91425">
                    <a:lnR cap="flat" cmpd="sng" w="9525">
                      <a:solidFill>
                        <a:srgbClr val="9E9E9E"/>
                      </a:solidFill>
                      <a:prstDash val="solid"/>
                      <a:round/>
                      <a:headEnd len="sm" w="sm" type="none"/>
                      <a:tailEnd len="sm" w="sm" type="none"/>
                    </a:lnR>
                    <a:solidFill>
                      <a:srgbClr val="FDF7E6"/>
                    </a:solidFill>
                  </a:tcPr>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AppLcm.004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900"/>
                        <a:t>The Application Lifecycle Management interface produced by the </a:t>
                      </a:r>
                      <a:r>
                        <a:rPr i="1" lang="en" sz="900"/>
                        <a:t>MEO</a:t>
                      </a:r>
                      <a:r>
                        <a:rPr lang="en" sz="900"/>
                        <a:t> on the Mm1 reference point shall support </a:t>
                      </a:r>
                      <a:r>
                        <a:rPr b="1" lang="en" sz="900"/>
                        <a:t>providing notifications</a:t>
                      </a:r>
                      <a:r>
                        <a:rPr lang="en" sz="900"/>
                        <a:t> as a result of lcm operations.</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None/>
                      </a:pPr>
                      <a:r>
                        <a:rPr lang="en" sz="900"/>
                        <a:t>AppPkgm.005</a:t>
                      </a:r>
                      <a:endParaRPr sz="900"/>
                    </a:p>
                  </a:txBody>
                  <a:tcPr marT="91425" marB="91425" marR="91425" marL="91425">
                    <a:solidFill>
                      <a:srgbClr val="FDF7E6"/>
                    </a:solidFill>
                  </a:tcPr>
                </a:tc>
                <a:tc>
                  <a:txBody>
                    <a:bodyPr/>
                    <a:lstStyle/>
                    <a:p>
                      <a:pPr indent="0" lvl="0" marL="0" rtl="0" algn="l">
                        <a:spcBef>
                          <a:spcPts val="0"/>
                        </a:spcBef>
                        <a:spcAft>
                          <a:spcPts val="0"/>
                        </a:spcAft>
                        <a:buNone/>
                      </a:pPr>
                      <a:r>
                        <a:rPr lang="en" sz="900"/>
                        <a:t>APM interface produced by the </a:t>
                      </a:r>
                      <a:r>
                        <a:rPr i="1" lang="en" sz="900"/>
                        <a:t>MEO</a:t>
                      </a:r>
                      <a:r>
                        <a:rPr lang="en" sz="900"/>
                        <a:t> on the Mm1 reference point shall support </a:t>
                      </a:r>
                      <a:r>
                        <a:rPr b="1" lang="en" sz="900"/>
                        <a:t>disabling</a:t>
                      </a:r>
                      <a:r>
                        <a:rPr lang="en" sz="900"/>
                        <a:t> an application package.</a:t>
                      </a:r>
                      <a:endParaRPr sz="900"/>
                    </a:p>
                  </a:txBody>
                  <a:tcPr marT="91425" marB="91425" marR="91425" marL="91425">
                    <a:solidFill>
                      <a:srgbClr val="FDF7E6"/>
                    </a:solidFill>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396200">
                <a:tc>
                  <a:txBody>
                    <a:bodyPr/>
                    <a:lstStyle/>
                    <a:p>
                      <a:pPr indent="0" lvl="0" marL="0" rtl="0" algn="l">
                        <a:spcBef>
                          <a:spcPts val="0"/>
                        </a:spcBef>
                        <a:spcAft>
                          <a:spcPts val="0"/>
                        </a:spcAft>
                        <a:buNone/>
                      </a:pPr>
                      <a:r>
                        <a:rPr lang="en" sz="900"/>
                        <a:t>AppPkgm.006</a:t>
                      </a:r>
                      <a:endParaRPr sz="900"/>
                    </a:p>
                  </a:txBody>
                  <a:tcPr marT="91425" marB="91425" marR="91425" marL="91425">
                    <a:solidFill>
                      <a:srgbClr val="FDF7E6"/>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a:t>
                      </a:r>
                      <a:endParaRPr sz="900"/>
                    </a:p>
                    <a:p>
                      <a:pPr indent="0" lvl="0" marL="0" rtl="0" algn="l">
                        <a:spcBef>
                          <a:spcPts val="0"/>
                        </a:spcBef>
                        <a:spcAft>
                          <a:spcPts val="0"/>
                        </a:spcAft>
                        <a:buNone/>
                      </a:pPr>
                      <a:r>
                        <a:rPr lang="en" sz="900"/>
                        <a:t>point shall support providing </a:t>
                      </a:r>
                      <a:r>
                        <a:rPr b="1" lang="en" sz="900"/>
                        <a:t>notifications</a:t>
                      </a:r>
                      <a:r>
                        <a:rPr lang="en" sz="900"/>
                        <a:t> as a result of changes on application package states.</a:t>
                      </a:r>
                      <a:endParaRPr sz="900"/>
                    </a:p>
                  </a:txBody>
                  <a:tcPr marT="91425" marB="91425" marR="91425" marL="91425">
                    <a:solidFill>
                      <a:srgbClr val="FDF7E6"/>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sz="900"/>
                        <a:t>AppPkgm.007</a:t>
                      </a:r>
                      <a:endParaRPr sz="900"/>
                    </a:p>
                  </a:txBody>
                  <a:tcPr marT="91425" marB="91425" marR="91425" marL="91425">
                    <a:solidFill>
                      <a:srgbClr val="FDF7E6"/>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a:t>
                      </a:r>
                      <a:endParaRPr sz="900"/>
                    </a:p>
                    <a:p>
                      <a:pPr indent="0" lvl="0" marL="0" rtl="0" algn="l">
                        <a:spcBef>
                          <a:spcPts val="0"/>
                        </a:spcBef>
                        <a:spcAft>
                          <a:spcPts val="0"/>
                        </a:spcAft>
                        <a:buNone/>
                      </a:pPr>
                      <a:r>
                        <a:rPr lang="en" sz="900"/>
                        <a:t>point shall support providing </a:t>
                      </a:r>
                      <a:r>
                        <a:rPr b="1" lang="en" sz="900"/>
                        <a:t>notifications</a:t>
                      </a:r>
                      <a:r>
                        <a:rPr lang="en" sz="900"/>
                        <a:t> about the on-boarding of application packages</a:t>
                      </a:r>
                      <a:endParaRPr sz="900"/>
                    </a:p>
                  </a:txBody>
                  <a:tcPr marT="91425" marB="91425" marR="91425" marL="91425">
                    <a:solidFill>
                      <a:srgbClr val="FDF7E6"/>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sz="900"/>
                        <a:t>AppPkgm.008</a:t>
                      </a:r>
                      <a:endParaRPr sz="900"/>
                    </a:p>
                  </a:txBody>
                  <a:tcPr marT="91425" marB="91425" marR="91425" marL="91425">
                    <a:solidFill>
                      <a:srgbClr val="E7F1E3"/>
                    </a:solidFill>
                  </a:tcPr>
                </a:tc>
                <a:tc>
                  <a:txBody>
                    <a:bodyPr/>
                    <a:lstStyle/>
                    <a:p>
                      <a:pPr indent="0" lvl="0" marL="0" rtl="0" algn="l">
                        <a:spcBef>
                          <a:spcPts val="0"/>
                        </a:spcBef>
                        <a:spcAft>
                          <a:spcPts val="0"/>
                        </a:spcAft>
                        <a:buClr>
                          <a:schemeClr val="dk1"/>
                        </a:buClr>
                        <a:buSzPts val="1100"/>
                        <a:buFont typeface="Arial"/>
                        <a:buNone/>
                      </a:pPr>
                      <a:r>
                        <a:rPr lang="en" sz="900"/>
                        <a:t>APM interface produced by the </a:t>
                      </a:r>
                      <a:r>
                        <a:rPr i="1" lang="en" sz="900"/>
                        <a:t>MEO</a:t>
                      </a:r>
                      <a:r>
                        <a:rPr lang="en" sz="900"/>
                        <a:t> on the Mm1 reference</a:t>
                      </a:r>
                      <a:endParaRPr sz="900"/>
                    </a:p>
                    <a:p>
                      <a:pPr indent="0" lvl="0" marL="0" rtl="0" algn="l">
                        <a:spcBef>
                          <a:spcPts val="0"/>
                        </a:spcBef>
                        <a:spcAft>
                          <a:spcPts val="0"/>
                        </a:spcAft>
                        <a:buNone/>
                      </a:pPr>
                      <a:r>
                        <a:rPr lang="en" sz="900"/>
                        <a:t>point shall support </a:t>
                      </a:r>
                      <a:r>
                        <a:rPr b="1" lang="en" sz="900"/>
                        <a:t>fetching an application package,</a:t>
                      </a:r>
                      <a:r>
                        <a:rPr lang="en" sz="900"/>
                        <a:t> or </a:t>
                      </a:r>
                      <a:r>
                        <a:rPr b="1" lang="en" sz="900"/>
                        <a:t>selected files contained in a package.</a:t>
                      </a:r>
                      <a:endParaRPr b="1" sz="900"/>
                    </a:p>
                  </a:txBody>
                  <a:tcPr marT="91425" marB="91425" marR="91425" marL="91425">
                    <a:solidFill>
                      <a:srgbClr val="E7F1E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44" name="Google Shape;244;p18"/>
          <p:cNvSpPr txBox="1"/>
          <p:nvPr/>
        </p:nvSpPr>
        <p:spPr>
          <a:xfrm>
            <a:off x="0" y="0"/>
            <a:ext cx="6487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API Alignment with ETSI MEC: MM1 Details</a:t>
            </a:r>
            <a:endParaRPr b="1">
              <a:solidFill>
                <a:schemeClr val="dk1"/>
              </a:solidFill>
            </a:endParaRPr>
          </a:p>
        </p:txBody>
      </p:sp>
      <p:sp>
        <p:nvSpPr>
          <p:cNvPr id="245" name="Google Shape;245;p18"/>
          <p:cNvSpPr/>
          <p:nvPr/>
        </p:nvSpPr>
        <p:spPr>
          <a:xfrm>
            <a:off x="4259992" y="2884988"/>
            <a:ext cx="4848900" cy="2180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7212375" y="4826875"/>
            <a:ext cx="809100" cy="228900"/>
          </a:xfrm>
          <a:prstGeom prst="rect">
            <a:avLst/>
          </a:prstGeom>
          <a:solidFill>
            <a:srgbClr val="E7F1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EG MECM need to Align with ETSI</a:t>
            </a:r>
            <a:endParaRPr sz="600"/>
          </a:p>
        </p:txBody>
      </p:sp>
      <p:sp>
        <p:nvSpPr>
          <p:cNvPr id="247" name="Google Shape;247;p18"/>
          <p:cNvSpPr/>
          <p:nvPr/>
        </p:nvSpPr>
        <p:spPr>
          <a:xfrm>
            <a:off x="8193709" y="4826875"/>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Not Implemented</a:t>
            </a:r>
            <a:endParaRPr sz="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aphicFrame>
        <p:nvGraphicFramePr>
          <p:cNvPr id="252" name="Google Shape;252;p19"/>
          <p:cNvGraphicFramePr/>
          <p:nvPr/>
        </p:nvGraphicFramePr>
        <p:xfrm>
          <a:off x="0" y="393080"/>
          <a:ext cx="3000000" cy="3000000"/>
        </p:xfrm>
        <a:graphic>
          <a:graphicData uri="http://schemas.openxmlformats.org/drawingml/2006/table">
            <a:tbl>
              <a:tblPr>
                <a:noFill/>
                <a:tableStyleId>{3133F2AC-340D-43B4-9B79-CC9FF042F340}</a:tableStyleId>
              </a:tblPr>
              <a:tblGrid>
                <a:gridCol w="476150"/>
                <a:gridCol w="4192225"/>
                <a:gridCol w="490850"/>
                <a:gridCol w="3984750"/>
              </a:tblGrid>
              <a:tr h="381000">
                <a:tc>
                  <a:txBody>
                    <a:bodyPr/>
                    <a:lstStyle/>
                    <a:p>
                      <a:pPr indent="0" lvl="0" marL="0" rtl="0" algn="l">
                        <a:spcBef>
                          <a:spcPts val="0"/>
                        </a:spcBef>
                        <a:spcAft>
                          <a:spcPts val="0"/>
                        </a:spcAft>
                        <a:buNone/>
                      </a:pPr>
                      <a:r>
                        <a:rPr b="1" lang="en" sz="900"/>
                        <a:t>Mm3</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t>APM </a:t>
                      </a:r>
                      <a:r>
                        <a:rPr b="1" lang="en" sz="900"/>
                        <a:t>Functional requirement description</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solidFill>
                            <a:schemeClr val="dk1"/>
                          </a:solidFill>
                        </a:rPr>
                        <a:t>Mm3</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LCM </a:t>
                      </a:r>
                      <a:r>
                        <a:rPr b="1" lang="en" sz="900">
                          <a:solidFill>
                            <a:schemeClr val="dk1"/>
                          </a:solidFill>
                        </a:rPr>
                        <a:t>Functional requirement description</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r>
              <a:tr h="482250">
                <a:tc>
                  <a:txBody>
                    <a:bodyPr/>
                    <a:lstStyle/>
                    <a:p>
                      <a:pPr indent="0" lvl="0" marL="0" rtl="0" algn="l">
                        <a:spcBef>
                          <a:spcPts val="0"/>
                        </a:spcBef>
                        <a:spcAft>
                          <a:spcPts val="0"/>
                        </a:spcAft>
                        <a:buNone/>
                      </a:pPr>
                      <a:r>
                        <a:rPr lang="en" sz="800"/>
                        <a:t>AppPkgm.001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 </a:t>
                      </a:r>
                      <a:r>
                        <a:rPr b="1" lang="en" sz="800"/>
                        <a:t>querying</a:t>
                      </a:r>
                      <a:r>
                        <a:rPr lang="en" sz="800"/>
                        <a:t> application package information</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AppLcm.001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instantiating an Application.</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96200">
                <a:tc>
                  <a:txBody>
                    <a:bodyPr/>
                    <a:lstStyle/>
                    <a:p>
                      <a:pPr indent="0" lvl="0" marL="0" rtl="0" algn="l">
                        <a:spcBef>
                          <a:spcPts val="0"/>
                        </a:spcBef>
                        <a:spcAft>
                          <a:spcPts val="0"/>
                        </a:spcAft>
                        <a:buNone/>
                      </a:pPr>
                      <a:r>
                        <a:rPr lang="en" sz="800"/>
                        <a:t>AppPkgm.002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 providing </a:t>
                      </a:r>
                      <a:r>
                        <a:rPr b="1" lang="en" sz="800"/>
                        <a:t>notifications</a:t>
                      </a:r>
                      <a:r>
                        <a:rPr lang="en" sz="800"/>
                        <a:t> as a result of </a:t>
                      </a:r>
                      <a:r>
                        <a:rPr b="1" lang="en" sz="800"/>
                        <a:t>changes on application package states.</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AppLcm.002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terminating an application instance.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81000">
                <a:tc>
                  <a:txBody>
                    <a:bodyPr/>
                    <a:lstStyle/>
                    <a:p>
                      <a:pPr indent="0" lvl="0" marL="0" rtl="0" algn="l">
                        <a:spcBef>
                          <a:spcPts val="0"/>
                        </a:spcBef>
                        <a:spcAft>
                          <a:spcPts val="0"/>
                        </a:spcAft>
                        <a:buNone/>
                      </a:pPr>
                      <a:r>
                        <a:rPr lang="en" sz="800"/>
                        <a:t>AppPkgm.003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 providing </a:t>
                      </a:r>
                      <a:r>
                        <a:rPr b="1" lang="en" sz="800"/>
                        <a:t>notifications</a:t>
                      </a:r>
                      <a:r>
                        <a:rPr lang="en" sz="800"/>
                        <a:t> about the</a:t>
                      </a:r>
                      <a:r>
                        <a:rPr b="1" lang="en" sz="800"/>
                        <a:t> on-boarding of application packages.</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AppLcm.003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querying information about an application instance.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381000">
                <a:tc>
                  <a:txBody>
                    <a:bodyPr/>
                    <a:lstStyle/>
                    <a:p>
                      <a:pPr indent="0" lvl="0" marL="0" rtl="0" algn="l">
                        <a:spcBef>
                          <a:spcPts val="0"/>
                        </a:spcBef>
                        <a:spcAft>
                          <a:spcPts val="0"/>
                        </a:spcAft>
                        <a:buNone/>
                      </a:pPr>
                      <a:r>
                        <a:rPr lang="en" sz="800"/>
                        <a:t>AppPkgm.004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APM interface produced by the </a:t>
                      </a:r>
                      <a:r>
                        <a:rPr i="1" lang="en" sz="800"/>
                        <a:t>MEO</a:t>
                      </a:r>
                      <a:r>
                        <a:rPr lang="en" sz="800"/>
                        <a:t> on the Mm3 reference point shall support</a:t>
                      </a:r>
                      <a:r>
                        <a:rPr b="1" lang="en" sz="800"/>
                        <a:t> fetching an application package</a:t>
                      </a:r>
                      <a:r>
                        <a:rPr lang="en" sz="800"/>
                        <a:t>, or </a:t>
                      </a:r>
                      <a:r>
                        <a:rPr b="1" lang="en" sz="800"/>
                        <a:t>selected files contained in a package.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solidFill>
                            <a:schemeClr val="dk1"/>
                          </a:solidFill>
                        </a:rPr>
                        <a:t>AppLcm.004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Application Lifecycle Management interface produced by the </a:t>
                      </a:r>
                      <a:r>
                        <a:rPr i="1" lang="en" sz="800"/>
                        <a:t>MEC Platform Manager</a:t>
                      </a:r>
                      <a:r>
                        <a:rPr lang="en" sz="800"/>
                        <a:t> on the Mm3 reference point shall support </a:t>
                      </a:r>
                      <a:r>
                        <a:rPr b="1" lang="en" sz="800"/>
                        <a:t>requesting to change the state of an application instance</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AppLccn.001</a:t>
                      </a:r>
                      <a:endParaRPr sz="800">
                        <a:solidFill>
                          <a:schemeClr val="dk1"/>
                        </a:solidFill>
                      </a:endParaRPr>
                    </a:p>
                    <a:p>
                      <a:pPr indent="0" lvl="0" marL="0" rtl="0" algn="l">
                        <a:spcBef>
                          <a:spcPts val="0"/>
                        </a:spcBef>
                        <a:spcAft>
                          <a:spcPts val="0"/>
                        </a:spcAft>
                        <a:buNone/>
                      </a:pPr>
                      <a:r>
                        <a:t/>
                      </a:r>
                      <a:endParaRPr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Application Lifecycle Change Notification interface produced by the </a:t>
                      </a:r>
                      <a:r>
                        <a:rPr i="1" lang="en" sz="800">
                          <a:solidFill>
                            <a:schemeClr val="dk1"/>
                          </a:solidFill>
                        </a:rPr>
                        <a:t>MEC Platform Manager</a:t>
                      </a:r>
                      <a:r>
                        <a:rPr lang="en" sz="800">
                          <a:solidFill>
                            <a:schemeClr val="dk1"/>
                          </a:solidFill>
                        </a:rPr>
                        <a:t> on the Mm3 reference point shall support providing </a:t>
                      </a:r>
                      <a:r>
                        <a:rPr b="1" lang="en" sz="800">
                          <a:solidFill>
                            <a:schemeClr val="dk1"/>
                          </a:solidFill>
                        </a:rPr>
                        <a:t>to</a:t>
                      </a:r>
                      <a:r>
                        <a:rPr lang="en" sz="800">
                          <a:solidFill>
                            <a:schemeClr val="dk1"/>
                          </a:solidFill>
                        </a:rPr>
                        <a:t> the </a:t>
                      </a:r>
                      <a:r>
                        <a:rPr b="1" lang="en" sz="800">
                          <a:solidFill>
                            <a:schemeClr val="dk1"/>
                          </a:solidFill>
                        </a:rPr>
                        <a:t>MEO</a:t>
                      </a:r>
                      <a:r>
                        <a:rPr lang="en" sz="800">
                          <a:solidFill>
                            <a:schemeClr val="dk1"/>
                          </a:solidFill>
                        </a:rPr>
                        <a:t> </a:t>
                      </a:r>
                      <a:r>
                        <a:rPr b="1" lang="en" sz="800">
                          <a:solidFill>
                            <a:schemeClr val="dk1"/>
                          </a:solidFill>
                        </a:rPr>
                        <a:t>notifications</a:t>
                      </a:r>
                      <a:r>
                        <a:rPr lang="en" sz="800">
                          <a:solidFill>
                            <a:schemeClr val="dk1"/>
                          </a:solidFill>
                        </a:rPr>
                        <a:t> about </a:t>
                      </a:r>
                      <a:r>
                        <a:rPr b="1" lang="en" sz="800">
                          <a:solidFill>
                            <a:schemeClr val="dk1"/>
                          </a:solidFill>
                        </a:rPr>
                        <a:t>changes</a:t>
                      </a:r>
                      <a:r>
                        <a:rPr lang="en" sz="800">
                          <a:solidFill>
                            <a:schemeClr val="dk1"/>
                          </a:solidFill>
                        </a:rPr>
                        <a:t> of an</a:t>
                      </a:r>
                      <a:r>
                        <a:rPr b="1" lang="en" sz="800">
                          <a:solidFill>
                            <a:schemeClr val="dk1"/>
                          </a:solidFill>
                        </a:rPr>
                        <a:t> application instance</a:t>
                      </a:r>
                      <a:r>
                        <a:rPr lang="en" sz="800">
                          <a:solidFill>
                            <a:schemeClr val="dk1"/>
                          </a:solidFill>
                        </a:rPr>
                        <a:t> that are related to application lifecycle management operations.</a:t>
                      </a:r>
                      <a:endParaRPr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AppLcm.005</a:t>
                      </a:r>
                      <a:endParaRPr sz="13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c>
                  <a:txBody>
                    <a:bodyPr/>
                    <a:lstStyle/>
                    <a:p>
                      <a:pPr indent="0" lvl="0" marL="0" rtl="0" algn="l">
                        <a:spcBef>
                          <a:spcPts val="0"/>
                        </a:spcBef>
                        <a:spcAft>
                          <a:spcPts val="0"/>
                        </a:spcAft>
                        <a:buNone/>
                      </a:pPr>
                      <a:r>
                        <a:rPr lang="en" sz="800"/>
                        <a:t>The Application Lifecycle Management interface produced by the</a:t>
                      </a:r>
                      <a:r>
                        <a:rPr i="1" lang="en" sz="800"/>
                        <a:t> MEC Platform Manager</a:t>
                      </a:r>
                      <a:r>
                        <a:rPr lang="en" sz="800"/>
                        <a:t> on the Mm3 reference point shall support </a:t>
                      </a:r>
                      <a:r>
                        <a:rPr b="1" lang="en" sz="800"/>
                        <a:t>querying the status of an ongoing application lifecycle management operation.</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7F1E3"/>
                    </a:solidFill>
                  </a:tcPr>
                </a:tc>
              </a:tr>
              <a:tr h="662575">
                <a:tc>
                  <a:txBody>
                    <a:bodyPr/>
                    <a:lstStyle/>
                    <a:p>
                      <a:pPr indent="0" lvl="0" marL="0" rtl="0" algn="l">
                        <a:spcBef>
                          <a:spcPts val="0"/>
                        </a:spcBef>
                        <a:spcAft>
                          <a:spcPts val="0"/>
                        </a:spcAft>
                        <a:buNone/>
                      </a:pPr>
                      <a:r>
                        <a:rPr lang="en" sz="800">
                          <a:solidFill>
                            <a:schemeClr val="dk1"/>
                          </a:solidFill>
                        </a:rPr>
                        <a:t>AppLccn.002</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Notifications provided on the Application Lifecycle Change Notification interface produced by the</a:t>
                      </a:r>
                      <a:r>
                        <a:rPr i="1" lang="en" sz="800">
                          <a:solidFill>
                            <a:schemeClr val="dk1"/>
                          </a:solidFill>
                        </a:rPr>
                        <a:t> MEC Platform Manager</a:t>
                      </a:r>
                      <a:r>
                        <a:rPr lang="en" sz="800">
                          <a:solidFill>
                            <a:schemeClr val="dk1"/>
                          </a:solidFill>
                        </a:rPr>
                        <a:t> on the Mm3 reference point shall</a:t>
                      </a:r>
                      <a:r>
                        <a:rPr b="1" lang="en" sz="800">
                          <a:solidFill>
                            <a:schemeClr val="dk1"/>
                          </a:solidFill>
                        </a:rPr>
                        <a:t> contain information about the type of application lifecycle operation, the identification of the application instance</a:t>
                      </a:r>
                      <a:endParaRPr b="1"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AppLccn.004</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The Application Lifecycle Change Notification interface produced by the </a:t>
                      </a:r>
                      <a:r>
                        <a:rPr i="1" lang="en" sz="800">
                          <a:solidFill>
                            <a:schemeClr val="dk1"/>
                          </a:solidFill>
                        </a:rPr>
                        <a:t>MEC Platform Manager</a:t>
                      </a:r>
                      <a:r>
                        <a:rPr lang="en" sz="800">
                          <a:solidFill>
                            <a:schemeClr val="dk1"/>
                          </a:solidFill>
                        </a:rPr>
                        <a:t> on the Mm3 reference point shall </a:t>
                      </a:r>
                      <a:r>
                        <a:rPr b="1" lang="en" sz="800">
                          <a:solidFill>
                            <a:schemeClr val="dk1"/>
                          </a:solidFill>
                        </a:rPr>
                        <a:t>support</a:t>
                      </a:r>
                      <a:r>
                        <a:rPr lang="en" sz="800">
                          <a:solidFill>
                            <a:schemeClr val="dk1"/>
                          </a:solidFill>
                        </a:rPr>
                        <a:t> </a:t>
                      </a:r>
                      <a:r>
                        <a:rPr b="1" lang="en" sz="800">
                          <a:solidFill>
                            <a:schemeClr val="dk1"/>
                          </a:solidFill>
                        </a:rPr>
                        <a:t>notifying</a:t>
                      </a:r>
                      <a:r>
                        <a:rPr lang="en" sz="800">
                          <a:solidFill>
                            <a:schemeClr val="dk1"/>
                          </a:solidFill>
                        </a:rPr>
                        <a:t> t</a:t>
                      </a:r>
                      <a:r>
                        <a:rPr b="1" lang="en" sz="800">
                          <a:solidFill>
                            <a:schemeClr val="dk1"/>
                          </a:solidFill>
                        </a:rPr>
                        <a:t>he result</a:t>
                      </a:r>
                      <a:r>
                        <a:rPr lang="en" sz="800">
                          <a:solidFill>
                            <a:schemeClr val="dk1"/>
                          </a:solidFill>
                        </a:rPr>
                        <a:t> (successful or failed) </a:t>
                      </a:r>
                      <a:r>
                        <a:rPr b="1" lang="en" sz="800">
                          <a:solidFill>
                            <a:schemeClr val="dk1"/>
                          </a:solidFill>
                        </a:rPr>
                        <a:t>of application instantiation</a:t>
                      </a:r>
                      <a:r>
                        <a:rPr lang="en" sz="800">
                          <a:solidFill>
                            <a:schemeClr val="dk1"/>
                          </a:solidFill>
                        </a:rPr>
                        <a:t> with indicating the application instance identifier, and the consumed, modified or released resources.</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381000">
                <a:tc>
                  <a:txBody>
                    <a:bodyPr/>
                    <a:lstStyle/>
                    <a:p>
                      <a:pPr indent="0" lvl="0" marL="0" rtl="0" algn="l">
                        <a:spcBef>
                          <a:spcPts val="0"/>
                        </a:spcBef>
                        <a:spcAft>
                          <a:spcPts val="0"/>
                        </a:spcAft>
                        <a:buNone/>
                      </a:pPr>
                      <a:r>
                        <a:rPr lang="en" sz="800">
                          <a:solidFill>
                            <a:schemeClr val="dk1"/>
                          </a:solidFill>
                        </a:rPr>
                        <a:t>AppLccn.003</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gridSpan="2">
                  <a:txBody>
                    <a:bodyPr/>
                    <a:lstStyle/>
                    <a:p>
                      <a:pPr indent="0" lvl="0" marL="0" rtl="0" algn="l">
                        <a:spcBef>
                          <a:spcPts val="0"/>
                        </a:spcBef>
                        <a:spcAft>
                          <a:spcPts val="0"/>
                        </a:spcAft>
                        <a:buNone/>
                      </a:pPr>
                      <a:r>
                        <a:rPr lang="en" sz="800">
                          <a:solidFill>
                            <a:schemeClr val="dk1"/>
                          </a:solidFill>
                        </a:rPr>
                        <a:t>Notifications provided on the Application Lifecycle Change Notification interface produced by the </a:t>
                      </a:r>
                      <a:r>
                        <a:rPr i="1" lang="en" sz="800">
                          <a:solidFill>
                            <a:schemeClr val="dk1"/>
                          </a:solidFill>
                        </a:rPr>
                        <a:t>MEC Platform Manager </a:t>
                      </a:r>
                      <a:r>
                        <a:rPr lang="en" sz="800">
                          <a:solidFill>
                            <a:schemeClr val="dk1"/>
                          </a:solidFill>
                        </a:rPr>
                        <a:t>on the Mm3 reference point shall support indicating the</a:t>
                      </a:r>
                      <a:r>
                        <a:rPr b="1" lang="en" sz="800">
                          <a:solidFill>
                            <a:schemeClr val="dk1"/>
                          </a:solidFill>
                        </a:rPr>
                        <a:t> start of the lifecycle operation,</a:t>
                      </a:r>
                      <a:r>
                        <a:rPr lang="en" sz="800">
                          <a:solidFill>
                            <a:schemeClr val="dk1"/>
                          </a:solidFill>
                        </a:rPr>
                        <a:t> the </a:t>
                      </a:r>
                      <a:r>
                        <a:rPr b="1" lang="en" sz="800">
                          <a:solidFill>
                            <a:schemeClr val="dk1"/>
                          </a:solidFill>
                        </a:rPr>
                        <a:t>end</a:t>
                      </a:r>
                      <a:r>
                        <a:rPr lang="en" sz="800">
                          <a:solidFill>
                            <a:schemeClr val="dk1"/>
                          </a:solidFill>
                        </a:rPr>
                        <a:t> and the </a:t>
                      </a:r>
                      <a:r>
                        <a:rPr b="1" lang="en" sz="800">
                          <a:solidFill>
                            <a:schemeClr val="dk1"/>
                          </a:solidFill>
                        </a:rPr>
                        <a:t>results of the lifecycle operation</a:t>
                      </a:r>
                      <a:r>
                        <a:rPr lang="en" sz="800">
                          <a:solidFill>
                            <a:schemeClr val="dk1"/>
                          </a:solidFill>
                        </a:rPr>
                        <a:t> including any error produced from the lifecycle operation.</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FDF7E6"/>
                    </a:solidFill>
                  </a:tcPr>
                </a:tc>
                <a:tc hMerge="1"/>
                <a:tc>
                  <a:txBody>
                    <a:bodyPr/>
                    <a:lstStyle/>
                    <a:p>
                      <a:pPr indent="0" lvl="0" marL="0" rtl="0" algn="l">
                        <a:spcBef>
                          <a:spcPts val="0"/>
                        </a:spcBef>
                        <a:spcAft>
                          <a:spcPts val="0"/>
                        </a:spcAft>
                        <a:buNone/>
                      </a:pPr>
                      <a:r>
                        <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53" name="Google Shape;253;p19"/>
          <p:cNvSpPr txBox="1"/>
          <p:nvPr/>
        </p:nvSpPr>
        <p:spPr>
          <a:xfrm>
            <a:off x="0" y="0"/>
            <a:ext cx="66672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API Alignment with ETSI MEC: MM3 Details</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254" name="Google Shape;254;p19"/>
          <p:cNvSpPr/>
          <p:nvPr/>
        </p:nvSpPr>
        <p:spPr>
          <a:xfrm>
            <a:off x="5157436" y="4558072"/>
            <a:ext cx="3972600" cy="76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7198436" y="4812936"/>
            <a:ext cx="809100" cy="228900"/>
          </a:xfrm>
          <a:prstGeom prst="rect">
            <a:avLst/>
          </a:prstGeom>
          <a:solidFill>
            <a:srgbClr val="E7F1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EG MECM need to Align with ETSI</a:t>
            </a:r>
            <a:endParaRPr sz="600"/>
          </a:p>
        </p:txBody>
      </p:sp>
      <p:sp>
        <p:nvSpPr>
          <p:cNvPr id="256" name="Google Shape;256;p19"/>
          <p:cNvSpPr/>
          <p:nvPr/>
        </p:nvSpPr>
        <p:spPr>
          <a:xfrm>
            <a:off x="8179770" y="4812936"/>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Not Implemented</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graphicFrame>
        <p:nvGraphicFramePr>
          <p:cNvPr id="261" name="Google Shape;261;p20"/>
          <p:cNvGraphicFramePr/>
          <p:nvPr/>
        </p:nvGraphicFramePr>
        <p:xfrm>
          <a:off x="0" y="448837"/>
          <a:ext cx="3000000" cy="3000000"/>
        </p:xfrm>
        <a:graphic>
          <a:graphicData uri="http://schemas.openxmlformats.org/drawingml/2006/table">
            <a:tbl>
              <a:tblPr>
                <a:noFill/>
                <a:tableStyleId>{3133F2AC-340D-43B4-9B79-CC9FF042F340}</a:tableStyleId>
              </a:tblPr>
              <a:tblGrid>
                <a:gridCol w="476150"/>
                <a:gridCol w="4192225"/>
                <a:gridCol w="490850"/>
                <a:gridCol w="3984750"/>
              </a:tblGrid>
              <a:tr h="357800">
                <a:tc>
                  <a:txBody>
                    <a:bodyPr/>
                    <a:lstStyle/>
                    <a:p>
                      <a:pPr indent="0" lvl="0" marL="0" rtl="0" algn="l">
                        <a:spcBef>
                          <a:spcPts val="0"/>
                        </a:spcBef>
                        <a:spcAft>
                          <a:spcPts val="0"/>
                        </a:spcAft>
                        <a:buNone/>
                      </a:pPr>
                      <a:r>
                        <a:rPr b="1" lang="en" sz="900"/>
                        <a:t>Mm2</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t>Functional requirement description</a:t>
                      </a:r>
                      <a:endParaRPr b="1" sz="900"/>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None/>
                      </a:pPr>
                      <a:r>
                        <a:rPr b="1" lang="en" sz="900">
                          <a:solidFill>
                            <a:schemeClr val="dk1"/>
                          </a:solidFill>
                        </a:rPr>
                        <a:t>Mm2</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c>
                  <a:txBody>
                    <a:bodyPr/>
                    <a:lstStyle/>
                    <a:p>
                      <a:pPr indent="0" lvl="0" marL="0" rtl="0" algn="l">
                        <a:spcBef>
                          <a:spcPts val="0"/>
                        </a:spcBef>
                        <a:spcAft>
                          <a:spcPts val="0"/>
                        </a:spcAft>
                        <a:buClr>
                          <a:schemeClr val="dk1"/>
                        </a:buClr>
                        <a:buSzPts val="1100"/>
                        <a:buFont typeface="Arial"/>
                        <a:buNone/>
                      </a:pPr>
                      <a:r>
                        <a:rPr b="1" lang="en" sz="900">
                          <a:solidFill>
                            <a:schemeClr val="dk1"/>
                          </a:solidFill>
                        </a:rPr>
                        <a:t>Functional requirement description</a:t>
                      </a:r>
                      <a:endParaRPr b="1" sz="900">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E8EEF0"/>
                    </a:solidFill>
                  </a:tcPr>
                </a:tc>
              </a:tr>
              <a:tr h="520550">
                <a:tc>
                  <a:txBody>
                    <a:bodyPr/>
                    <a:lstStyle/>
                    <a:p>
                      <a:pPr indent="0" lvl="0" marL="0" rtl="0" algn="l">
                        <a:spcBef>
                          <a:spcPts val="0"/>
                        </a:spcBef>
                        <a:spcAft>
                          <a:spcPts val="0"/>
                        </a:spcAft>
                        <a:buNone/>
                      </a:pPr>
                      <a:r>
                        <a:rPr lang="en" sz="800"/>
                        <a:t>MEA-CM-1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create managed object instances representing mobile edge application instances in the mobile edge platform manager. </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MEH-CM-1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retrieve the information model of the mobile edge host, or parts thereof, from the mobile edge platform manager.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520550">
                <a:tc>
                  <a:txBody>
                    <a:bodyPr/>
                    <a:lstStyle/>
                    <a:p>
                      <a:pPr indent="0" lvl="0" marL="0" rtl="0" algn="l">
                        <a:spcBef>
                          <a:spcPts val="0"/>
                        </a:spcBef>
                        <a:spcAft>
                          <a:spcPts val="0"/>
                        </a:spcAft>
                        <a:buNone/>
                      </a:pPr>
                      <a:r>
                        <a:rPr lang="en" sz="800"/>
                        <a:t>MEA-CM-2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 allowing the OSS to delete managed object instances representing mobile edge application instances in the mobile edge platform manager.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allowing the mobile edge platform manager to notify changes related to the information model of the mobile edge host to the OSS.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404275">
                <a:tc>
                  <a:txBody>
                    <a:bodyPr/>
                    <a:lstStyle/>
                    <a:p>
                      <a:pPr indent="0" lvl="0" marL="0" rtl="0" algn="l">
                        <a:spcBef>
                          <a:spcPts val="0"/>
                        </a:spcBef>
                        <a:spcAft>
                          <a:spcPts val="0"/>
                        </a:spcAft>
                        <a:buNone/>
                      </a:pPr>
                      <a:r>
                        <a:rPr lang="en" sz="800"/>
                        <a:t>MEA-CM3: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allowing the </a:t>
                      </a:r>
                      <a:r>
                        <a:rPr b="1" lang="en" sz="800"/>
                        <a:t>OSS to activate and deactivate the DNS rules related to a certain mobile edge application instance.</a:t>
                      </a:r>
                      <a:r>
                        <a:rPr lang="en" sz="800"/>
                        <a:t>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MEH-CM-3</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a:t>
                      </a:r>
                      <a:r>
                        <a:rPr b="1" lang="en" sz="800"/>
                        <a:t> allowing the OSS to configure the mobile edge host.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404275">
                <a:tc>
                  <a:txBody>
                    <a:bodyPr/>
                    <a:lstStyle/>
                    <a:p>
                      <a:pPr indent="0" lvl="0" marL="0" rtl="0" algn="l">
                        <a:spcBef>
                          <a:spcPts val="0"/>
                        </a:spcBef>
                        <a:spcAft>
                          <a:spcPts val="0"/>
                        </a:spcAft>
                        <a:buNone/>
                      </a:pPr>
                      <a:r>
                        <a:rPr lang="en" sz="800"/>
                        <a:t>MEA-CM-4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t>
                      </a:r>
                      <a:r>
                        <a:rPr b="1" lang="en" sz="800"/>
                        <a:t>allowing the OSS to activate and deactivate the traffic rules related to a certain mobile edge application instance.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MEH-CM-4</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The Mm2 reference point shall support a capability</a:t>
                      </a:r>
                      <a:r>
                        <a:rPr b="1" lang="en" sz="800"/>
                        <a:t> allowing the OSS to configure the DNS rules.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592100">
                <a:tc>
                  <a:txBody>
                    <a:bodyPr/>
                    <a:lstStyle/>
                    <a:p>
                      <a:pPr indent="0" lvl="0" marL="0" rtl="0" algn="l">
                        <a:spcBef>
                          <a:spcPts val="0"/>
                        </a:spcBef>
                        <a:spcAft>
                          <a:spcPts val="0"/>
                        </a:spcAft>
                        <a:buNone/>
                      </a:pPr>
                      <a:r>
                        <a:rPr lang="en" sz="800">
                          <a:solidFill>
                            <a:schemeClr val="dk1"/>
                          </a:solidFill>
                        </a:rPr>
                        <a:t>MEA-CM-5</a:t>
                      </a:r>
                      <a:endParaRPr sz="800">
                        <a:solidFill>
                          <a:schemeClr val="dk1"/>
                        </a:solidFill>
                      </a:endParaRPr>
                    </a:p>
                    <a:p>
                      <a:pPr indent="0" lvl="0" marL="0" rtl="0" algn="l">
                        <a:spcBef>
                          <a:spcPts val="0"/>
                        </a:spcBef>
                        <a:spcAft>
                          <a:spcPts val="0"/>
                        </a:spcAft>
                        <a:buNone/>
                      </a:pPr>
                      <a:r>
                        <a:t/>
                      </a:r>
                      <a:endParaRPr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t>
                      </a:r>
                      <a:r>
                        <a:rPr b="1" lang="en" sz="800">
                          <a:solidFill>
                            <a:schemeClr val="dk1"/>
                          </a:solidFill>
                        </a:rPr>
                        <a:t>allowing the mobile edge platform manager to notify changes of managed object instances representing mobile edge application instances to the OSS. </a:t>
                      </a:r>
                      <a:endParaRPr b="1" sz="13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MEH-CM-5</a:t>
                      </a:r>
                      <a:endParaRPr sz="13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t> The Mm2 reference point shall support a capability allowing the</a:t>
                      </a:r>
                      <a:r>
                        <a:rPr b="1" lang="en" sz="800"/>
                        <a:t> OSS to configure the traffic rules.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636825">
                <a:tc>
                  <a:txBody>
                    <a:bodyPr/>
                    <a:lstStyle/>
                    <a:p>
                      <a:pPr indent="0" lvl="0" marL="0" rtl="0" algn="l">
                        <a:spcBef>
                          <a:spcPts val="0"/>
                        </a:spcBef>
                        <a:spcAft>
                          <a:spcPts val="0"/>
                        </a:spcAft>
                        <a:buClr>
                          <a:schemeClr val="dk1"/>
                        </a:buClr>
                        <a:buSzPts val="1100"/>
                        <a:buFont typeface="Arial"/>
                        <a:buNone/>
                      </a:pPr>
                      <a:r>
                        <a:rPr lang="en" sz="800">
                          <a:solidFill>
                            <a:schemeClr val="dk1"/>
                          </a:solidFill>
                        </a:rPr>
                        <a:t>MEA-CM-6</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allowing the mobile edge platform manager to </a:t>
                      </a:r>
                      <a:r>
                        <a:rPr b="1" lang="en" sz="800">
                          <a:solidFill>
                            <a:schemeClr val="dk1"/>
                          </a:solidFill>
                        </a:rPr>
                        <a:t>notify object creation and deletion events of managed object instances representing mobile edge application instances to the OSS.</a:t>
                      </a:r>
                      <a:r>
                        <a:rPr lang="en" sz="800">
                          <a:solidFill>
                            <a:schemeClr val="dk1"/>
                          </a:solidFill>
                        </a:rPr>
                        <a:t> </a:t>
                      </a:r>
                      <a:endParaRPr b="1"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MEH-FM-1</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t>
                      </a:r>
                      <a:r>
                        <a:rPr b="1" lang="en" sz="800">
                          <a:solidFill>
                            <a:schemeClr val="dk1"/>
                          </a:solidFill>
                        </a:rPr>
                        <a:t>allowing the mobile edge platform manager to send mobile edge platform related alarms to the OSS. </a:t>
                      </a:r>
                      <a:endParaRPr b="1"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r h="753125">
                <a:tc>
                  <a:txBody>
                    <a:bodyPr/>
                    <a:lstStyle/>
                    <a:p>
                      <a:pPr indent="0" lvl="0" marL="0" rtl="0" algn="l">
                        <a:spcBef>
                          <a:spcPts val="0"/>
                        </a:spcBef>
                        <a:spcAft>
                          <a:spcPts val="0"/>
                        </a:spcAft>
                        <a:buClr>
                          <a:schemeClr val="dk1"/>
                        </a:buClr>
                        <a:buSzPts val="1100"/>
                        <a:buFont typeface="Arial"/>
                        <a:buNone/>
                      </a:pPr>
                      <a:r>
                        <a:rPr lang="en" sz="800">
                          <a:solidFill>
                            <a:schemeClr val="dk1"/>
                          </a:solidFill>
                        </a:rPr>
                        <a:t>MEA-SM-1</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The Mm2 reference point shall support a capability </a:t>
                      </a:r>
                      <a:r>
                        <a:rPr b="1" lang="en" sz="800">
                          <a:solidFill>
                            <a:schemeClr val="dk1"/>
                          </a:solidFill>
                        </a:rPr>
                        <a:t>allowing the mobile edge platform manager to expose the operational state of instantiated mobile edge applications to the OSS. </a:t>
                      </a:r>
                      <a:endParaRPr b="1" sz="800">
                        <a:solidFill>
                          <a:schemeClr val="dk1"/>
                        </a:solidFill>
                      </a:endParaRPr>
                    </a:p>
                    <a:p>
                      <a:pPr indent="0" lvl="0" marL="0" rtl="0" algn="l">
                        <a:spcBef>
                          <a:spcPts val="0"/>
                        </a:spcBef>
                        <a:spcAft>
                          <a:spcPts val="0"/>
                        </a:spcAft>
                        <a:buClr>
                          <a:schemeClr val="dk1"/>
                        </a:buClr>
                        <a:buSzPts val="1100"/>
                        <a:buFont typeface="Arial"/>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MEH-FM-2</a:t>
                      </a:r>
                      <a:endParaRPr sz="8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c>
                  <a:txBody>
                    <a:bodyPr/>
                    <a:lstStyle/>
                    <a:p>
                      <a:pPr indent="0" lvl="0" marL="0" rtl="0" algn="l">
                        <a:spcBef>
                          <a:spcPts val="0"/>
                        </a:spcBef>
                        <a:spcAft>
                          <a:spcPts val="0"/>
                        </a:spcAft>
                        <a:buNone/>
                      </a:pPr>
                      <a:r>
                        <a:rPr lang="en" sz="800">
                          <a:solidFill>
                            <a:schemeClr val="dk1"/>
                          </a:solidFill>
                        </a:rPr>
                        <a:t>The Mm2 reference point shall support a capability </a:t>
                      </a:r>
                      <a:r>
                        <a:rPr b="1" lang="en" sz="800">
                          <a:solidFill>
                            <a:schemeClr val="dk1"/>
                          </a:solidFill>
                        </a:rPr>
                        <a:t>allowing the OSS to retrieve and manage alarms from the mobile edge platform manager. </a:t>
                      </a:r>
                      <a:endParaRPr b="1"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DF7E6"/>
                    </a:solidFill>
                  </a:tcPr>
                </a:tc>
              </a:tr>
            </a:tbl>
          </a:graphicData>
        </a:graphic>
      </p:graphicFrame>
      <p:sp>
        <p:nvSpPr>
          <p:cNvPr id="262" name="Google Shape;262;p20"/>
          <p:cNvSpPr txBox="1"/>
          <p:nvPr/>
        </p:nvSpPr>
        <p:spPr>
          <a:xfrm>
            <a:off x="0" y="0"/>
            <a:ext cx="66672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EdgeGallery API Alignment with ETSI MEC: MM2 Details</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263" name="Google Shape;263;p20"/>
          <p:cNvSpPr/>
          <p:nvPr/>
        </p:nvSpPr>
        <p:spPr>
          <a:xfrm>
            <a:off x="8179770" y="4896570"/>
            <a:ext cx="809100" cy="228900"/>
          </a:xfrm>
          <a:prstGeom prst="rect">
            <a:avLst/>
          </a:prstGeom>
          <a:solidFill>
            <a:srgbClr val="FDF7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chemeClr val="dk1"/>
                </a:solidFill>
              </a:rPr>
              <a:t>Not Implemented</a:t>
            </a:r>
            <a:endParaRPr sz="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p:nvPr/>
        </p:nvSpPr>
        <p:spPr>
          <a:xfrm>
            <a:off x="255625" y="4320600"/>
            <a:ext cx="3803700" cy="6351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9" name="Google Shape;269;p21"/>
          <p:cNvSpPr/>
          <p:nvPr/>
        </p:nvSpPr>
        <p:spPr>
          <a:xfrm>
            <a:off x="255625" y="3558600"/>
            <a:ext cx="3803700" cy="6351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255625" y="2568000"/>
            <a:ext cx="3803700" cy="8913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255625" y="1115100"/>
            <a:ext cx="3803700" cy="13656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txBox="1"/>
          <p:nvPr/>
        </p:nvSpPr>
        <p:spPr>
          <a:xfrm>
            <a:off x="457200" y="304800"/>
            <a:ext cx="36021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Application package management</a:t>
            </a:r>
            <a:endParaRPr b="1"/>
          </a:p>
        </p:txBody>
      </p:sp>
      <p:cxnSp>
        <p:nvCxnSpPr>
          <p:cNvPr id="273" name="Google Shape;273;p21"/>
          <p:cNvCxnSpPr/>
          <p:nvPr/>
        </p:nvCxnSpPr>
        <p:spPr>
          <a:xfrm>
            <a:off x="4328275" y="0"/>
            <a:ext cx="0" cy="514110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21"/>
          <p:cNvSpPr txBox="1"/>
          <p:nvPr/>
        </p:nvSpPr>
        <p:spPr>
          <a:xfrm>
            <a:off x="76200" y="0"/>
            <a:ext cx="39951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Flow Alignment with ETSI MEC</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275" name="Google Shape;275;p21"/>
          <p:cNvSpPr/>
          <p:nvPr/>
        </p:nvSpPr>
        <p:spPr>
          <a:xfrm>
            <a:off x="4713180" y="3605776"/>
            <a:ext cx="3188100" cy="1267500"/>
          </a:xfrm>
          <a:prstGeom prst="roundRect">
            <a:avLst>
              <a:gd fmla="val 16667" name="adj"/>
            </a:avLst>
          </a:prstGeom>
          <a:solidFill>
            <a:srgbClr val="E7F1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4675225" y="2567999"/>
            <a:ext cx="3226200" cy="891300"/>
          </a:xfrm>
          <a:prstGeom prst="roundRect">
            <a:avLst>
              <a:gd fmla="val 16667" name="adj"/>
            </a:avLst>
          </a:prstGeom>
          <a:solidFill>
            <a:srgbClr val="E8EEF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4675225" y="1115100"/>
            <a:ext cx="3226200" cy="1365600"/>
          </a:xfrm>
          <a:prstGeom prst="roundRect">
            <a:avLst>
              <a:gd fmla="val 16667" name="adj"/>
            </a:avLst>
          </a:prstGeom>
          <a:solidFill>
            <a:srgbClr val="FDF7E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45826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279" name="Google Shape;279;p21"/>
          <p:cNvCxnSpPr/>
          <p:nvPr/>
        </p:nvCxnSpPr>
        <p:spPr>
          <a:xfrm>
            <a:off x="4880075" y="944750"/>
            <a:ext cx="0" cy="3967200"/>
          </a:xfrm>
          <a:prstGeom prst="straightConnector1">
            <a:avLst/>
          </a:prstGeom>
          <a:noFill/>
          <a:ln cap="flat" cmpd="sng" w="9525">
            <a:solidFill>
              <a:schemeClr val="dk2"/>
            </a:solidFill>
            <a:prstDash val="solid"/>
            <a:round/>
            <a:headEnd len="med" w="med" type="none"/>
            <a:tailEnd len="med" w="med" type="none"/>
          </a:ln>
        </p:spPr>
      </p:cxnSp>
      <p:sp>
        <p:nvSpPr>
          <p:cNvPr id="280" name="Google Shape;280;p21"/>
          <p:cNvSpPr/>
          <p:nvPr/>
        </p:nvSpPr>
        <p:spPr>
          <a:xfrm>
            <a:off x="58018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APM</a:t>
            </a:r>
            <a:endParaRPr sz="1000"/>
          </a:p>
        </p:txBody>
      </p:sp>
      <p:cxnSp>
        <p:nvCxnSpPr>
          <p:cNvPr id="281" name="Google Shape;281;p21"/>
          <p:cNvCxnSpPr/>
          <p:nvPr/>
        </p:nvCxnSpPr>
        <p:spPr>
          <a:xfrm>
            <a:off x="6099275" y="944750"/>
            <a:ext cx="0" cy="3967200"/>
          </a:xfrm>
          <a:prstGeom prst="straightConnector1">
            <a:avLst/>
          </a:prstGeom>
          <a:noFill/>
          <a:ln cap="flat" cmpd="sng" w="9525">
            <a:solidFill>
              <a:schemeClr val="dk2"/>
            </a:solidFill>
            <a:prstDash val="solid"/>
            <a:round/>
            <a:headEnd len="med" w="med" type="none"/>
            <a:tailEnd len="med" w="med" type="none"/>
          </a:ln>
        </p:spPr>
      </p:cxnSp>
      <p:sp>
        <p:nvSpPr>
          <p:cNvPr id="282" name="Google Shape;282;p21"/>
          <p:cNvSpPr/>
          <p:nvPr/>
        </p:nvSpPr>
        <p:spPr>
          <a:xfrm>
            <a:off x="72496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283" name="Google Shape;283;p21"/>
          <p:cNvCxnSpPr/>
          <p:nvPr/>
        </p:nvCxnSpPr>
        <p:spPr>
          <a:xfrm>
            <a:off x="7547075" y="944750"/>
            <a:ext cx="0" cy="39672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21"/>
          <p:cNvCxnSpPr/>
          <p:nvPr/>
        </p:nvCxnSpPr>
        <p:spPr>
          <a:xfrm>
            <a:off x="4872150" y="13304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285" name="Google Shape;285;p21"/>
          <p:cNvSpPr txBox="1"/>
          <p:nvPr/>
        </p:nvSpPr>
        <p:spPr>
          <a:xfrm>
            <a:off x="5141250" y="1330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id</a:t>
            </a:r>
            <a:endParaRPr sz="900"/>
          </a:p>
        </p:txBody>
      </p:sp>
      <p:cxnSp>
        <p:nvCxnSpPr>
          <p:cNvPr id="286" name="Google Shape;286;p21"/>
          <p:cNvCxnSpPr/>
          <p:nvPr/>
        </p:nvCxnSpPr>
        <p:spPr>
          <a:xfrm rot="10800000">
            <a:off x="4899200" y="1595175"/>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287" name="Google Shape;287;p21"/>
          <p:cNvCxnSpPr/>
          <p:nvPr/>
        </p:nvCxnSpPr>
        <p:spPr>
          <a:xfrm>
            <a:off x="6091350" y="2321050"/>
            <a:ext cx="1482300" cy="0"/>
          </a:xfrm>
          <a:prstGeom prst="straightConnector1">
            <a:avLst/>
          </a:prstGeom>
          <a:noFill/>
          <a:ln cap="flat" cmpd="sng" w="9525">
            <a:solidFill>
              <a:schemeClr val="dk2"/>
            </a:solidFill>
            <a:prstDash val="solid"/>
            <a:round/>
            <a:headEnd len="med" w="med" type="none"/>
            <a:tailEnd len="med" w="med" type="triangle"/>
          </a:ln>
        </p:spPr>
      </p:cxnSp>
      <p:sp>
        <p:nvSpPr>
          <p:cNvPr id="288" name="Google Shape;288;p21"/>
          <p:cNvSpPr txBox="1"/>
          <p:nvPr/>
        </p:nvSpPr>
        <p:spPr>
          <a:xfrm>
            <a:off x="6107950" y="2092250"/>
            <a:ext cx="1469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Upload application image to edge</a:t>
            </a:r>
            <a:endParaRPr sz="900"/>
          </a:p>
        </p:txBody>
      </p:sp>
      <p:sp>
        <p:nvSpPr>
          <p:cNvPr id="289" name="Google Shape;289;p21"/>
          <p:cNvSpPr txBox="1"/>
          <p:nvPr/>
        </p:nvSpPr>
        <p:spPr>
          <a:xfrm>
            <a:off x="4912650" y="1101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OnBoard app Pkg</a:t>
            </a:r>
            <a:endParaRPr sz="900"/>
          </a:p>
        </p:txBody>
      </p:sp>
      <p:sp>
        <p:nvSpPr>
          <p:cNvPr id="290" name="Google Shape;290;p21"/>
          <p:cNvSpPr/>
          <p:nvPr/>
        </p:nvSpPr>
        <p:spPr>
          <a:xfrm>
            <a:off x="6130125" y="1638750"/>
            <a:ext cx="151500" cy="459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txBox="1"/>
          <p:nvPr/>
        </p:nvSpPr>
        <p:spPr>
          <a:xfrm>
            <a:off x="6208050" y="15588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Create AppPackage info</a:t>
            </a:r>
            <a:endParaRPr sz="900"/>
          </a:p>
        </p:txBody>
      </p:sp>
      <p:sp>
        <p:nvSpPr>
          <p:cNvPr id="292" name="Google Shape;292;p21"/>
          <p:cNvSpPr txBox="1"/>
          <p:nvPr/>
        </p:nvSpPr>
        <p:spPr>
          <a:xfrm>
            <a:off x="4887425" y="120075"/>
            <a:ext cx="4114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Application package management </a:t>
            </a:r>
            <a:endParaRPr b="1"/>
          </a:p>
        </p:txBody>
      </p:sp>
      <p:cxnSp>
        <p:nvCxnSpPr>
          <p:cNvPr id="293" name="Google Shape;293;p21"/>
          <p:cNvCxnSpPr/>
          <p:nvPr/>
        </p:nvCxnSpPr>
        <p:spPr>
          <a:xfrm>
            <a:off x="4872150" y="2778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294" name="Google Shape;294;p21"/>
          <p:cNvSpPr txBox="1"/>
          <p:nvPr/>
        </p:nvSpPr>
        <p:spPr>
          <a:xfrm>
            <a:off x="4912650" y="2549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295" name="Google Shape;295;p21"/>
          <p:cNvCxnSpPr/>
          <p:nvPr/>
        </p:nvCxnSpPr>
        <p:spPr>
          <a:xfrm rot="10800000">
            <a:off x="4872150" y="31592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21"/>
          <p:cNvCxnSpPr/>
          <p:nvPr/>
        </p:nvCxnSpPr>
        <p:spPr>
          <a:xfrm>
            <a:off x="4872150" y="3768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21"/>
          <p:cNvSpPr txBox="1"/>
          <p:nvPr/>
        </p:nvSpPr>
        <p:spPr>
          <a:xfrm>
            <a:off x="4912650" y="3540050"/>
            <a:ext cx="1368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 package</a:t>
            </a:r>
            <a:endParaRPr sz="900"/>
          </a:p>
        </p:txBody>
      </p:sp>
      <p:cxnSp>
        <p:nvCxnSpPr>
          <p:cNvPr id="298" name="Google Shape;298;p21"/>
          <p:cNvCxnSpPr/>
          <p:nvPr/>
        </p:nvCxnSpPr>
        <p:spPr>
          <a:xfrm>
            <a:off x="6091350" y="4149850"/>
            <a:ext cx="1458900" cy="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21"/>
          <p:cNvSpPr txBox="1"/>
          <p:nvPr/>
        </p:nvSpPr>
        <p:spPr>
          <a:xfrm>
            <a:off x="6184150" y="3921050"/>
            <a:ext cx="14691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application image from edge</a:t>
            </a:r>
            <a:endParaRPr sz="900"/>
          </a:p>
        </p:txBody>
      </p:sp>
      <p:cxnSp>
        <p:nvCxnSpPr>
          <p:cNvPr id="300" name="Google Shape;300;p21"/>
          <p:cNvCxnSpPr/>
          <p:nvPr/>
        </p:nvCxnSpPr>
        <p:spPr>
          <a:xfrm rot="10800000">
            <a:off x="4872150" y="4683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01" name="Google Shape;301;p21"/>
          <p:cNvSpPr/>
          <p:nvPr/>
        </p:nvSpPr>
        <p:spPr>
          <a:xfrm>
            <a:off x="6130125" y="4193665"/>
            <a:ext cx="151500" cy="459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txBox="1"/>
          <p:nvPr/>
        </p:nvSpPr>
        <p:spPr>
          <a:xfrm>
            <a:off x="6208050" y="4266165"/>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AppPackage info</a:t>
            </a:r>
            <a:endParaRPr sz="900"/>
          </a:p>
        </p:txBody>
      </p:sp>
      <p:sp>
        <p:nvSpPr>
          <p:cNvPr id="303" name="Google Shape;303;p21"/>
          <p:cNvSpPr/>
          <p:nvPr/>
        </p:nvSpPr>
        <p:spPr>
          <a:xfrm>
            <a:off x="1630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OSS</a:t>
            </a:r>
            <a:endParaRPr sz="1000"/>
          </a:p>
        </p:txBody>
      </p:sp>
      <p:cxnSp>
        <p:nvCxnSpPr>
          <p:cNvPr id="304" name="Google Shape;304;p21"/>
          <p:cNvCxnSpPr/>
          <p:nvPr/>
        </p:nvCxnSpPr>
        <p:spPr>
          <a:xfrm>
            <a:off x="460475" y="950625"/>
            <a:ext cx="0" cy="4060500"/>
          </a:xfrm>
          <a:prstGeom prst="straightConnector1">
            <a:avLst/>
          </a:prstGeom>
          <a:noFill/>
          <a:ln cap="flat" cmpd="sng" w="9525">
            <a:solidFill>
              <a:schemeClr val="dk2"/>
            </a:solidFill>
            <a:prstDash val="solid"/>
            <a:round/>
            <a:headEnd len="med" w="med" type="none"/>
            <a:tailEnd len="med" w="med" type="none"/>
          </a:ln>
        </p:spPr>
      </p:cxnSp>
      <p:sp>
        <p:nvSpPr>
          <p:cNvPr id="305" name="Google Shape;305;p21"/>
          <p:cNvSpPr/>
          <p:nvPr/>
        </p:nvSpPr>
        <p:spPr>
          <a:xfrm>
            <a:off x="13822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MEO</a:t>
            </a:r>
            <a:endParaRPr sz="1000"/>
          </a:p>
        </p:txBody>
      </p:sp>
      <p:cxnSp>
        <p:nvCxnSpPr>
          <p:cNvPr id="306" name="Google Shape;306;p21"/>
          <p:cNvCxnSpPr/>
          <p:nvPr/>
        </p:nvCxnSpPr>
        <p:spPr>
          <a:xfrm>
            <a:off x="1679675" y="950625"/>
            <a:ext cx="0" cy="4060500"/>
          </a:xfrm>
          <a:prstGeom prst="straightConnector1">
            <a:avLst/>
          </a:prstGeom>
          <a:noFill/>
          <a:ln cap="flat" cmpd="sng" w="9525">
            <a:solidFill>
              <a:schemeClr val="dk2"/>
            </a:solidFill>
            <a:prstDash val="solid"/>
            <a:round/>
            <a:headEnd len="med" w="med" type="none"/>
            <a:tailEnd len="med" w="med" type="none"/>
          </a:ln>
        </p:spPr>
      </p:cxnSp>
      <p:sp>
        <p:nvSpPr>
          <p:cNvPr id="307" name="Google Shape;307;p21"/>
          <p:cNvSpPr/>
          <p:nvPr/>
        </p:nvSpPr>
        <p:spPr>
          <a:xfrm>
            <a:off x="26014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MEPM</a:t>
            </a:r>
            <a:endParaRPr sz="1000"/>
          </a:p>
        </p:txBody>
      </p:sp>
      <p:cxnSp>
        <p:nvCxnSpPr>
          <p:cNvPr id="308" name="Google Shape;308;p21"/>
          <p:cNvCxnSpPr/>
          <p:nvPr/>
        </p:nvCxnSpPr>
        <p:spPr>
          <a:xfrm>
            <a:off x="2898875" y="950625"/>
            <a:ext cx="0" cy="4060500"/>
          </a:xfrm>
          <a:prstGeom prst="straightConnector1">
            <a:avLst/>
          </a:prstGeom>
          <a:noFill/>
          <a:ln cap="flat" cmpd="sng" w="9525">
            <a:solidFill>
              <a:schemeClr val="dk2"/>
            </a:solidFill>
            <a:prstDash val="solid"/>
            <a:round/>
            <a:headEnd len="med" w="med" type="none"/>
            <a:tailEnd len="med" w="med" type="none"/>
          </a:ln>
        </p:spPr>
      </p:cxnSp>
      <p:sp>
        <p:nvSpPr>
          <p:cNvPr id="309" name="Google Shape;309;p21"/>
          <p:cNvSpPr/>
          <p:nvPr/>
        </p:nvSpPr>
        <p:spPr>
          <a:xfrm>
            <a:off x="3515825" y="699525"/>
            <a:ext cx="594900" cy="25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INFRA</a:t>
            </a:r>
            <a:endParaRPr sz="1000"/>
          </a:p>
        </p:txBody>
      </p:sp>
      <p:cxnSp>
        <p:nvCxnSpPr>
          <p:cNvPr id="310" name="Google Shape;310;p21"/>
          <p:cNvCxnSpPr/>
          <p:nvPr/>
        </p:nvCxnSpPr>
        <p:spPr>
          <a:xfrm>
            <a:off x="3813275" y="950625"/>
            <a:ext cx="0" cy="40605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21"/>
          <p:cNvCxnSpPr/>
          <p:nvPr/>
        </p:nvCxnSpPr>
        <p:spPr>
          <a:xfrm>
            <a:off x="452550" y="1254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21"/>
          <p:cNvSpPr txBox="1"/>
          <p:nvPr/>
        </p:nvSpPr>
        <p:spPr>
          <a:xfrm>
            <a:off x="493050" y="10254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OnBoard app Pkg</a:t>
            </a:r>
            <a:endParaRPr sz="900"/>
          </a:p>
        </p:txBody>
      </p:sp>
      <p:cxnSp>
        <p:nvCxnSpPr>
          <p:cNvPr id="313" name="Google Shape;313;p21"/>
          <p:cNvCxnSpPr/>
          <p:nvPr/>
        </p:nvCxnSpPr>
        <p:spPr>
          <a:xfrm rot="10800000">
            <a:off x="479600" y="1595175"/>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21"/>
          <p:cNvCxnSpPr/>
          <p:nvPr/>
        </p:nvCxnSpPr>
        <p:spPr>
          <a:xfrm>
            <a:off x="1691300" y="18329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21"/>
          <p:cNvSpPr txBox="1"/>
          <p:nvPr/>
        </p:nvSpPr>
        <p:spPr>
          <a:xfrm>
            <a:off x="1748150" y="1482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Onboard Notification</a:t>
            </a:r>
            <a:endParaRPr sz="900"/>
          </a:p>
        </p:txBody>
      </p:sp>
      <p:sp>
        <p:nvSpPr>
          <p:cNvPr id="316" name="Google Shape;316;p21"/>
          <p:cNvSpPr/>
          <p:nvPr/>
        </p:nvSpPr>
        <p:spPr>
          <a:xfrm>
            <a:off x="1709275" y="1290175"/>
            <a:ext cx="98700" cy="2511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txBox="1"/>
          <p:nvPr/>
        </p:nvSpPr>
        <p:spPr>
          <a:xfrm>
            <a:off x="1712250" y="12540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validate</a:t>
            </a:r>
            <a:endParaRPr sz="900"/>
          </a:p>
        </p:txBody>
      </p:sp>
      <p:cxnSp>
        <p:nvCxnSpPr>
          <p:cNvPr id="318" name="Google Shape;318;p21"/>
          <p:cNvCxnSpPr/>
          <p:nvPr/>
        </p:nvCxnSpPr>
        <p:spPr>
          <a:xfrm rot="10800000">
            <a:off x="1709225" y="2139953"/>
            <a:ext cx="1158000" cy="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21"/>
          <p:cNvSpPr txBox="1"/>
          <p:nvPr/>
        </p:nvSpPr>
        <p:spPr>
          <a:xfrm>
            <a:off x="1788450" y="1892003"/>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Fetch app pkg</a:t>
            </a:r>
            <a:endParaRPr sz="900"/>
          </a:p>
        </p:txBody>
      </p:sp>
      <p:cxnSp>
        <p:nvCxnSpPr>
          <p:cNvPr id="320" name="Google Shape;320;p21"/>
          <p:cNvCxnSpPr/>
          <p:nvPr/>
        </p:nvCxnSpPr>
        <p:spPr>
          <a:xfrm>
            <a:off x="1671750" y="2425603"/>
            <a:ext cx="2145600" cy="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21"/>
          <p:cNvSpPr txBox="1"/>
          <p:nvPr/>
        </p:nvSpPr>
        <p:spPr>
          <a:xfrm>
            <a:off x="1788450" y="2196803"/>
            <a:ext cx="19179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Upload application image to edge</a:t>
            </a:r>
            <a:endParaRPr sz="900"/>
          </a:p>
        </p:txBody>
      </p:sp>
      <p:sp>
        <p:nvSpPr>
          <p:cNvPr id="322" name="Google Shape;322;p21"/>
          <p:cNvSpPr txBox="1"/>
          <p:nvPr/>
        </p:nvSpPr>
        <p:spPr>
          <a:xfrm>
            <a:off x="569250" y="1330250"/>
            <a:ext cx="1140300" cy="1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900"/>
              <a:t>appPkgId, appDId</a:t>
            </a:r>
            <a:endParaRPr sz="900"/>
          </a:p>
          <a:p>
            <a:pPr indent="0" lvl="0" marL="0" rtl="0" algn="l">
              <a:spcBef>
                <a:spcPts val="0"/>
              </a:spcBef>
              <a:spcAft>
                <a:spcPts val="0"/>
              </a:spcAft>
              <a:buNone/>
            </a:pPr>
            <a:r>
              <a:t/>
            </a:r>
            <a:endParaRPr sz="900"/>
          </a:p>
        </p:txBody>
      </p:sp>
      <p:cxnSp>
        <p:nvCxnSpPr>
          <p:cNvPr id="323" name="Google Shape;323;p21"/>
          <p:cNvCxnSpPr/>
          <p:nvPr/>
        </p:nvCxnSpPr>
        <p:spPr>
          <a:xfrm>
            <a:off x="452550" y="27020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p21"/>
          <p:cNvSpPr txBox="1"/>
          <p:nvPr/>
        </p:nvSpPr>
        <p:spPr>
          <a:xfrm>
            <a:off x="493050" y="2473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325" name="Google Shape;325;p21"/>
          <p:cNvCxnSpPr/>
          <p:nvPr/>
        </p:nvCxnSpPr>
        <p:spPr>
          <a:xfrm rot="10800000">
            <a:off x="452550" y="3083050"/>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21"/>
          <p:cNvCxnSpPr/>
          <p:nvPr/>
        </p:nvCxnSpPr>
        <p:spPr>
          <a:xfrm rot="10800000">
            <a:off x="1671750" y="28544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21"/>
          <p:cNvSpPr txBox="1"/>
          <p:nvPr/>
        </p:nvSpPr>
        <p:spPr>
          <a:xfrm>
            <a:off x="1712250" y="2625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Query app pkg info</a:t>
            </a:r>
            <a:endParaRPr sz="900"/>
          </a:p>
        </p:txBody>
      </p:sp>
      <p:cxnSp>
        <p:nvCxnSpPr>
          <p:cNvPr id="328" name="Google Shape;328;p21"/>
          <p:cNvCxnSpPr/>
          <p:nvPr/>
        </p:nvCxnSpPr>
        <p:spPr>
          <a:xfrm>
            <a:off x="1671750" y="32354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29" name="Google Shape;329;p21"/>
          <p:cNvSpPr txBox="1"/>
          <p:nvPr/>
        </p:nvSpPr>
        <p:spPr>
          <a:xfrm>
            <a:off x="569250" y="28542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info</a:t>
            </a:r>
            <a:endParaRPr sz="900"/>
          </a:p>
        </p:txBody>
      </p:sp>
      <p:sp>
        <p:nvSpPr>
          <p:cNvPr id="330" name="Google Shape;330;p21"/>
          <p:cNvSpPr txBox="1"/>
          <p:nvPr/>
        </p:nvSpPr>
        <p:spPr>
          <a:xfrm>
            <a:off x="1788450" y="30066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 pkg info</a:t>
            </a:r>
            <a:endParaRPr sz="900"/>
          </a:p>
        </p:txBody>
      </p:sp>
      <p:cxnSp>
        <p:nvCxnSpPr>
          <p:cNvPr id="331" name="Google Shape;331;p21"/>
          <p:cNvCxnSpPr/>
          <p:nvPr/>
        </p:nvCxnSpPr>
        <p:spPr>
          <a:xfrm>
            <a:off x="452550" y="3768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2" name="Google Shape;332;p21"/>
          <p:cNvSpPr txBox="1"/>
          <p:nvPr/>
        </p:nvSpPr>
        <p:spPr>
          <a:xfrm>
            <a:off x="416850" y="3540050"/>
            <a:ext cx="12552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Disable/Enable app package</a:t>
            </a:r>
            <a:endParaRPr sz="900"/>
          </a:p>
        </p:txBody>
      </p:sp>
      <p:cxnSp>
        <p:nvCxnSpPr>
          <p:cNvPr id="333" name="Google Shape;333;p21"/>
          <p:cNvCxnSpPr/>
          <p:nvPr/>
        </p:nvCxnSpPr>
        <p:spPr>
          <a:xfrm>
            <a:off x="1691300" y="39665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21"/>
          <p:cNvSpPr txBox="1"/>
          <p:nvPr/>
        </p:nvSpPr>
        <p:spPr>
          <a:xfrm>
            <a:off x="1748150" y="3616250"/>
            <a:ext cx="12552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AppPackageState</a:t>
            </a:r>
            <a:endParaRPr sz="900"/>
          </a:p>
          <a:p>
            <a:pPr indent="0" lvl="0" marL="0" rtl="0" algn="l">
              <a:spcBef>
                <a:spcPts val="0"/>
              </a:spcBef>
              <a:spcAft>
                <a:spcPts val="0"/>
              </a:spcAft>
              <a:buClr>
                <a:schemeClr val="dk1"/>
              </a:buClr>
              <a:buSzPts val="1100"/>
              <a:buFont typeface="Arial"/>
              <a:buNone/>
            </a:pPr>
            <a:r>
              <a:rPr lang="en" sz="900"/>
              <a:t>ChangeNotification</a:t>
            </a:r>
            <a:endParaRPr>
              <a:solidFill>
                <a:schemeClr val="dk1"/>
              </a:solidFill>
            </a:endParaRPr>
          </a:p>
          <a:p>
            <a:pPr indent="0" lvl="0" marL="0" rtl="0" algn="l">
              <a:spcBef>
                <a:spcPts val="0"/>
              </a:spcBef>
              <a:spcAft>
                <a:spcPts val="0"/>
              </a:spcAft>
              <a:buNone/>
            </a:pPr>
            <a:r>
              <a:t/>
            </a:r>
            <a:endParaRPr sz="900"/>
          </a:p>
        </p:txBody>
      </p:sp>
      <p:cxnSp>
        <p:nvCxnSpPr>
          <p:cNvPr id="335" name="Google Shape;335;p21"/>
          <p:cNvCxnSpPr/>
          <p:nvPr/>
        </p:nvCxnSpPr>
        <p:spPr>
          <a:xfrm rot="10800000">
            <a:off x="439285" y="4109775"/>
            <a:ext cx="1211700" cy="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21"/>
          <p:cNvCxnSpPr/>
          <p:nvPr/>
        </p:nvCxnSpPr>
        <p:spPr>
          <a:xfrm>
            <a:off x="452550" y="45308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21"/>
          <p:cNvSpPr txBox="1"/>
          <p:nvPr/>
        </p:nvSpPr>
        <p:spPr>
          <a:xfrm>
            <a:off x="493050" y="4302050"/>
            <a:ext cx="11403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Delete appPkg</a:t>
            </a:r>
            <a:endParaRPr sz="900"/>
          </a:p>
        </p:txBody>
      </p:sp>
      <p:cxnSp>
        <p:nvCxnSpPr>
          <p:cNvPr id="338" name="Google Shape;338;p21"/>
          <p:cNvCxnSpPr/>
          <p:nvPr/>
        </p:nvCxnSpPr>
        <p:spPr>
          <a:xfrm>
            <a:off x="1671750" y="4683250"/>
            <a:ext cx="1211700" cy="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21"/>
          <p:cNvSpPr txBox="1"/>
          <p:nvPr/>
        </p:nvSpPr>
        <p:spPr>
          <a:xfrm>
            <a:off x="1712250" y="4454450"/>
            <a:ext cx="1255200" cy="1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900"/>
              <a:t>AppPackageState</a:t>
            </a:r>
            <a:endParaRPr sz="900"/>
          </a:p>
          <a:p>
            <a:pPr indent="0" lvl="0" marL="0" marR="0" rtl="0" algn="l">
              <a:lnSpc>
                <a:spcPct val="100000"/>
              </a:lnSpc>
              <a:spcBef>
                <a:spcPts val="0"/>
              </a:spcBef>
              <a:spcAft>
                <a:spcPts val="0"/>
              </a:spcAft>
              <a:buNone/>
            </a:pPr>
            <a:r>
              <a:rPr lang="en" sz="900"/>
              <a:t>ChangeNotification</a:t>
            </a:r>
            <a:endParaRPr sz="900"/>
          </a:p>
        </p:txBody>
      </p:sp>
      <p:cxnSp>
        <p:nvCxnSpPr>
          <p:cNvPr id="340" name="Google Shape;340;p21"/>
          <p:cNvCxnSpPr/>
          <p:nvPr/>
        </p:nvCxnSpPr>
        <p:spPr>
          <a:xfrm rot="10800000">
            <a:off x="439285" y="4795575"/>
            <a:ext cx="1211700" cy="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p21"/>
          <p:cNvSpPr txBox="1"/>
          <p:nvPr/>
        </p:nvSpPr>
        <p:spPr>
          <a:xfrm>
            <a:off x="2469950" y="2754127"/>
            <a:ext cx="13506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t>This flow can be used by the MEPM to obtain the application requirements, traffic redirection rules and DNS rules that it needs to configure the MEC platform to run the application. </a:t>
            </a:r>
            <a:endParaRPr sz="500"/>
          </a:p>
        </p:txBody>
      </p:sp>
      <p:sp>
        <p:nvSpPr>
          <p:cNvPr id="342" name="Google Shape;342;p21"/>
          <p:cNvSpPr txBox="1"/>
          <p:nvPr/>
        </p:nvSpPr>
        <p:spPr>
          <a:xfrm>
            <a:off x="4572000" y="0"/>
            <a:ext cx="39951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EdgeGallery Existing Flow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
        <p:nvSpPr>
          <p:cNvPr id="343" name="Google Shape;343;p21"/>
          <p:cNvSpPr/>
          <p:nvPr/>
        </p:nvSpPr>
        <p:spPr>
          <a:xfrm>
            <a:off x="7986000" y="4565775"/>
            <a:ext cx="1069800" cy="459600"/>
          </a:xfrm>
          <a:prstGeom prst="roundRect">
            <a:avLst>
              <a:gd fmla="val 16667" name="adj"/>
            </a:avLst>
          </a:prstGeom>
          <a:solidFill>
            <a:srgbClr val="DD7E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Not Implemented</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