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emf" ContentType="image/x-emf"/>
  <Override PartName="/ppt/embeddings/oleObject1.xlsx" ContentType="application/vnd.openxmlformats-officedocument.spreadsheetml.sheet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</a:t>
            </a:r>
            <a:r>
              <a:rPr b="0" lang="en-IN" sz="4400" spc="-1" strike="noStrike">
                <a:latin typeface="Arial"/>
              </a:rPr>
              <a:t>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559BE3F-1B78-44E1-A803-24EA72B49A00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</a:t>
            </a:r>
            <a:r>
              <a:rPr b="0" lang="en-IN" sz="1800" spc="-1" strike="noStrike">
                <a:latin typeface="Arial"/>
              </a:rPr>
              <a:t>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Hardware Capabilities Exposure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417600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DejaVu Sans"/>
              </a:rPr>
              <a:t>Gaurav Agrawal, Shashikanth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Requirement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467280"/>
            <a:ext cx="8519400" cy="39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Requirements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On portal List Hardware</a:t>
            </a:r>
            <a:r>
              <a:rPr b="1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 </a:t>
            </a: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Capabilities including GPU/ NPU etc. </a:t>
            </a:r>
            <a:r>
              <a:rPr b="1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(only externally configured value, not available one)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Capabilities</a:t>
            </a: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 display per edge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List of consumers per capability per edge.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TBD: List of capabilities used per application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Capabilities Registration/ Exposure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Hardware Capabilities – Registers as external system to MECM-Inventory by administrator and exposed by MECM-Inventory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Future Considerations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1. Usage of these capabilities during Orchestration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2. Maintain Availabile inventory for these capabilities by dynamically getting the initial &amp; current usage/availability status.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HW Capability Exposure Solution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649440"/>
            <a:ext cx="439200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MECM-FE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925520" y="1224720"/>
            <a:ext cx="143280" cy="43128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5148000" y="13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4428000" y="1224000"/>
            <a:ext cx="144000" cy="432000"/>
          </a:xfrm>
          <a:custGeom>
            <a:avLst/>
            <a:gdLst/>
            <a:ahLst/>
            <a:rect l="0" t="0" r="r" b="b"/>
            <a:pathLst>
              <a:path w="402" h="1202">
                <a:moveTo>
                  <a:pt x="100" y="1201"/>
                </a:moveTo>
                <a:lnTo>
                  <a:pt x="100" y="300"/>
                </a:lnTo>
                <a:lnTo>
                  <a:pt x="0" y="300"/>
                </a:lnTo>
                <a:lnTo>
                  <a:pt x="200" y="0"/>
                </a:lnTo>
                <a:lnTo>
                  <a:pt x="401" y="300"/>
                </a:lnTo>
                <a:lnTo>
                  <a:pt x="300" y="300"/>
                </a:lnTo>
                <a:lnTo>
                  <a:pt x="300" y="1201"/>
                </a:lnTo>
                <a:lnTo>
                  <a:pt x="100" y="1201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2137320" y="1263600"/>
            <a:ext cx="226944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per node HW Capabilities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per node/per capability consumers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104000" y="1296000"/>
            <a:ext cx="288000" cy="309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4a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4b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3636000" y="1656000"/>
            <a:ext cx="143856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MECM-Inventory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721440" y="1656000"/>
            <a:ext cx="143856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1368000" y="1224000"/>
            <a:ext cx="143280" cy="43128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1152000" y="13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-36000" y="1188000"/>
            <a:ext cx="151200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Instantiation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 HW capabilities details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13"/>
          <p:cNvSpPr txBox="1"/>
          <p:nvPr/>
        </p:nvSpPr>
        <p:spPr>
          <a:xfrm>
            <a:off x="2808000" y="2952000"/>
            <a:ext cx="2586240" cy="44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NE</a:t>
            </a:r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W </a:t>
            </a:r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API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GET 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/ten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ants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/{te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nan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t_id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}/m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ech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osts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/ 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{m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ech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ost_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ip}/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cap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abili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ties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2981520" y="2698920"/>
            <a:ext cx="20944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Get </a:t>
            </a: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per </a:t>
            </a: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nod</a:t>
            </a: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HW </a:t>
            </a: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cap</a:t>
            </a: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abili</a:t>
            </a: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ty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2801520" y="27205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50" spc="-1" strike="noStrike">
                <a:solidFill>
                  <a:srgbClr val="000000"/>
                </a:solidFill>
                <a:latin typeface="Arial"/>
              </a:rPr>
              <a:t>4a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16"/>
          <p:cNvSpPr txBox="1"/>
          <p:nvPr/>
        </p:nvSpPr>
        <p:spPr>
          <a:xfrm>
            <a:off x="2808720" y="3420000"/>
            <a:ext cx="1619280" cy="169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[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2448000" y="20664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2268000" y="208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2196000" y="1944000"/>
            <a:ext cx="1440000" cy="144000"/>
          </a:xfrm>
          <a:custGeom>
            <a:avLst/>
            <a:gdLst/>
            <a:ahLst/>
            <a:rect l="0" t="0" r="r" b="b"/>
            <a:pathLst>
              <a:path w="4001" h="402">
                <a:moveTo>
                  <a:pt x="0" y="100"/>
                </a:moveTo>
                <a:lnTo>
                  <a:pt x="3000" y="100"/>
                </a:lnTo>
                <a:lnTo>
                  <a:pt x="3000" y="0"/>
                </a:lnTo>
                <a:lnTo>
                  <a:pt x="4000" y="200"/>
                </a:lnTo>
                <a:lnTo>
                  <a:pt x="3000" y="401"/>
                </a:lnTo>
                <a:lnTo>
                  <a:pt x="30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6401520" y="22608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Registers HW Capabilities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6185520" y="2476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2"/>
          <p:cNvSpPr txBox="1"/>
          <p:nvPr/>
        </p:nvSpPr>
        <p:spPr>
          <a:xfrm>
            <a:off x="5760000" y="463680"/>
            <a:ext cx="2756160" cy="44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POST /inventory/v1/tenants/{tenant_id}/mechosts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PUT /tenants/{tenant_id}/mechosts/{mechost_ip}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</p:txBody>
      </p:sp>
      <p:sp>
        <p:nvSpPr>
          <p:cNvPr id="108" name="TextShape 23"/>
          <p:cNvSpPr txBox="1"/>
          <p:nvPr/>
        </p:nvSpPr>
        <p:spPr>
          <a:xfrm>
            <a:off x="5722200" y="826920"/>
            <a:ext cx="1619280" cy="169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Additional Input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"hwcapabilities": {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"type": "GPU",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"vendor": "testvendor",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"model": "testmodel",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"specification": [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"spectype": "noofcards",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"specvalue": "2"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4"/>
          <p:cNvSpPr txBox="1"/>
          <p:nvPr/>
        </p:nvSpPr>
        <p:spPr>
          <a:xfrm>
            <a:off x="7276680" y="844920"/>
            <a:ext cx="2011320" cy="163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u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w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y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w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u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w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w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u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w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y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g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7020000" y="25200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Instantation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6840000" y="25416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7"/>
          <p:cNvSpPr txBox="1"/>
          <p:nvPr/>
        </p:nvSpPr>
        <p:spPr>
          <a:xfrm>
            <a:off x="6378480" y="2736000"/>
            <a:ext cx="2765520" cy="92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POST /appo/v1/tenants/{tenant_id}/app_instances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Additonal Variable: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List&lt;HwCapabilities&gt;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hwcapabilities: [capability1, capability2]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5148000" y="3600000"/>
            <a:ext cx="20944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Get per node per HW capability applications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4968000" y="36216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50" spc="-1" strike="noStrike">
                <a:solidFill>
                  <a:srgbClr val="000000"/>
                </a:solidFill>
                <a:latin typeface="Arial"/>
              </a:rPr>
              <a:t>4b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30"/>
          <p:cNvSpPr txBox="1"/>
          <p:nvPr/>
        </p:nvSpPr>
        <p:spPr>
          <a:xfrm>
            <a:off x="4901760" y="3960000"/>
            <a:ext cx="3162240" cy="115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NEW API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GET /tenants/{tenant_id}/mechosts/ {mechost_ip}/capabilities/{capability_type}/applications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apps: [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appid” : “id1”,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appname: “appname1”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</p:txBody>
      </p:sp>
      <p:sp>
        <p:nvSpPr>
          <p:cNvPr id="116" name="CustomShape 31"/>
          <p:cNvSpPr/>
          <p:nvPr/>
        </p:nvSpPr>
        <p:spPr>
          <a:xfrm>
            <a:off x="72000" y="2664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32"/>
          <p:cNvSpPr/>
          <p:nvPr/>
        </p:nvSpPr>
        <p:spPr>
          <a:xfrm>
            <a:off x="245520" y="26424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33"/>
          <p:cNvSpPr txBox="1"/>
          <p:nvPr/>
        </p:nvSpPr>
        <p:spPr>
          <a:xfrm>
            <a:off x="77760" y="3024000"/>
            <a:ext cx="2514240" cy="95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IN" sz="800" spc="-1" strike="noStrike">
                <a:solidFill>
                  <a:srgbClr val="067d17"/>
                </a:solidFill>
                <a:latin typeface="JetBrains Mono"/>
              </a:rPr>
              <a:t>NEW API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GET /tenants/{tenant_id}/mechosts/ {mechost_ip}/app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{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appid” : “id1”,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appname: “appname1”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capabilities”: [capabilityType1, capabilityType2]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}</a:t>
            </a:r>
            <a:endParaRPr b="0" lang="en-IN" sz="800" spc="-1" strike="noStrike">
              <a:solidFill>
                <a:srgbClr val="067d17"/>
              </a:solidFill>
              <a:latin typeface="JetBrains Mono"/>
              <a:ea typeface="JetBrains Mon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Invento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ry DB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476000" y="2268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52000" y="3204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HwCapability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816000" y="1404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pl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24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25" name="TextShape 7"/>
          <p:cNvSpPr txBox="1"/>
          <p:nvPr/>
        </p:nvSpPr>
        <p:spPr>
          <a:xfrm>
            <a:off x="1548000" y="3028680"/>
            <a:ext cx="85752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Edge contains 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HwCapability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8"/>
          <p:cNvSpPr txBox="1"/>
          <p:nvPr/>
        </p:nvSpPr>
        <p:spPr>
          <a:xfrm>
            <a:off x="2145960" y="2799000"/>
            <a:ext cx="2660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9"/>
          <p:cNvSpPr txBox="1"/>
          <p:nvPr/>
        </p:nvSpPr>
        <p:spPr>
          <a:xfrm>
            <a:off x="3436560" y="327600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10"/>
          <p:cNvSpPr txBox="1"/>
          <p:nvPr/>
        </p:nvSpPr>
        <p:spPr>
          <a:xfrm>
            <a:off x="2145960" y="2007000"/>
            <a:ext cx="2660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11"/>
          <p:cNvSpPr txBox="1"/>
          <p:nvPr/>
        </p:nvSpPr>
        <p:spPr>
          <a:xfrm>
            <a:off x="3420000" y="144612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Line 12"/>
          <p:cNvSpPr/>
          <p:nvPr/>
        </p:nvSpPr>
        <p:spPr>
          <a:xfrm>
            <a:off x="4644000" y="1980000"/>
            <a:ext cx="0" cy="12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13"/>
          <p:cNvSpPr txBox="1"/>
          <p:nvPr/>
        </p:nvSpPr>
        <p:spPr>
          <a:xfrm>
            <a:off x="4665960" y="2988000"/>
            <a:ext cx="4366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14"/>
          <p:cNvSpPr txBox="1"/>
          <p:nvPr/>
        </p:nvSpPr>
        <p:spPr>
          <a:xfrm>
            <a:off x="4644000" y="198000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15"/>
          <p:cNvSpPr txBox="1"/>
          <p:nvPr/>
        </p:nvSpPr>
        <p:spPr>
          <a:xfrm>
            <a:off x="1548000" y="1687680"/>
            <a:ext cx="85752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ge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nt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ns 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Ap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pli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ca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tio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ns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16"/>
          <p:cNvSpPr txBox="1"/>
          <p:nvPr/>
        </p:nvSpPr>
        <p:spPr>
          <a:xfrm>
            <a:off x="4788000" y="2524680"/>
            <a:ext cx="10800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Capability is related to Applications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17"/>
          <p:cNvSpPr txBox="1"/>
          <p:nvPr/>
        </p:nvSpPr>
        <p:spPr>
          <a:xfrm>
            <a:off x="6414480" y="1489680"/>
            <a:ext cx="2405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Added by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Also it’s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associations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are added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by APPO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18"/>
          <p:cNvSpPr txBox="1"/>
          <p:nvPr/>
        </p:nvSpPr>
        <p:spPr>
          <a:xfrm>
            <a:off x="432000" y="3888000"/>
            <a:ext cx="2405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Line 19"/>
          <p:cNvSpPr/>
          <p:nvPr/>
        </p:nvSpPr>
        <p:spPr>
          <a:xfrm flipV="1">
            <a:off x="1008000" y="2952000"/>
            <a:ext cx="432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0"/>
          <p:cNvSpPr/>
          <p:nvPr/>
        </p:nvSpPr>
        <p:spPr>
          <a:xfrm flipV="1">
            <a:off x="1584000" y="3780000"/>
            <a:ext cx="2268000" cy="3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1"/>
          <p:cNvSpPr/>
          <p:nvPr/>
        </p:nvSpPr>
        <p:spPr>
          <a:xfrm flipH="1" flipV="1">
            <a:off x="5688000" y="1800000"/>
            <a:ext cx="72648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MECM-FE Design (TBD: YangYang)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Security Impact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2" name="Object 2"/>
          <p:cNvGraphicFramePr/>
          <p:nvPr/>
        </p:nvGraphicFramePr>
        <p:xfrm>
          <a:off x="3168000" y="1728000"/>
          <a:ext cx="2741040" cy="51696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4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00" y="1728000"/>
                    <a:ext cx="2741040" cy="516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42280" y="25718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2020-10-21T19:11:27Z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(2)Wd7e4XQTHymTkRPKCqhQFzw0VYY47L9M2tiHOKyvcQEuk/XYFXfnMOQFy5oxWB6boHV+KeoE
Lhm5dFyfBRLAOHsG1e65fKoY5ABh9aBXwGO+Ku6JpEAKEheDGb/6NYppnno1ul8JkmSh80aH
roj7CGLIA9IYsTM1bkH6drN6aejVBz748ZQAbYmzCrLQzASabmX4ETZTSlbg5wergd+dlDun
NFwIIjjM2h2LhybbQx</vt:lpwstr>
  </property>
  <property fmtid="{D5CDD505-2E9C-101B-9397-08002B2CF9AE}" pid="3" name="_2015_ms_pID_7253431">
    <vt:lpwstr>dIGdgRybCEYXuN8pCBtRIxhld1tsorb/BcPbg9N1kBHl2ocWuMSqjN
5PvUxWfi9BjC+AFw/a+Fst+agbPrnsYKqkrjrCJNV4czlI0Msfcpoph1ooEaLW6lTK+UNIE5
ghezqQsgzr0SoY+FkBj4tO6Yp4nPza1H0njLwzwSa1aPHP0+/F1xhMXbSFJ6HL3vn/c=</vt:lpwstr>
  </property>
</Properties>
</file>