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58ffa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58ffa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b58ffa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b58ffa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b58ffa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rgbClr val="000000"/>
                </a:solidFill>
              </a:rPr>
              <a:t>MECM Admin role support</a:t>
            </a:r>
            <a:endParaRPr sz="4000">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Shashikanth</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MECM-FE design (TBD: yangyang)</a:t>
            </a:r>
            <a:endParaRPr/>
          </a:p>
        </p:txBody>
      </p:sp>
      <p:sp>
        <p:nvSpPr>
          <p:cNvPr id="248" name="Google Shape;2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4000"/>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64" name="Google Shape;264;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65" name="Google Shape;265;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66" name="Google Shape;266;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72" name="Google Shape;272;p2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73" name="Google Shape;273;p2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79" name="Google Shape;279;p2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85" name="Google Shape;285;p2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291" name="Google Shape;291;p29"/>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292" name="Google Shape;292;p29"/>
          <p:cNvGrpSpPr/>
          <p:nvPr/>
        </p:nvGrpSpPr>
        <p:grpSpPr>
          <a:xfrm>
            <a:off x="7728367" y="2143075"/>
            <a:ext cx="1095950" cy="1238250"/>
            <a:chOff x="4856017" y="772675"/>
            <a:chExt cx="1095950" cy="1238250"/>
          </a:xfrm>
        </p:grpSpPr>
        <p:pic>
          <p:nvPicPr>
            <p:cNvPr id="293" name="Google Shape;293;p2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4" name="Google Shape;294;p29"/>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295" name="Google Shape;295;p29"/>
          <p:cNvSpPr txBox="1"/>
          <p:nvPr/>
        </p:nvSpPr>
        <p:spPr>
          <a:xfrm>
            <a:off x="7195361" y="521225"/>
            <a:ext cx="22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301" name="Google Shape;301;p30"/>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302" name="Google Shape;302;p30"/>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303" name="Google Shape;303;p30"/>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9" name="Google Shape;30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0" name="Google Shape;310;p31"/>
          <p:cNvGrpSpPr/>
          <p:nvPr/>
        </p:nvGrpSpPr>
        <p:grpSpPr>
          <a:xfrm>
            <a:off x="6779608" y="3056850"/>
            <a:ext cx="1095950" cy="1238250"/>
            <a:chOff x="7135858" y="3514950"/>
            <a:chExt cx="1095950" cy="1238250"/>
          </a:xfrm>
        </p:grpSpPr>
        <p:pic>
          <p:nvPicPr>
            <p:cNvPr id="311" name="Google Shape;311;p31"/>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312" name="Google Shape;312;p31"/>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description</a:t>
            </a:r>
            <a:endParaRPr/>
          </a:p>
        </p:txBody>
      </p:sp>
      <p:sp>
        <p:nvSpPr>
          <p:cNvPr id="61" name="Google Shape;61;p14"/>
          <p:cNvSpPr txBox="1"/>
          <p:nvPr>
            <p:ph idx="1" type="body"/>
          </p:nvPr>
        </p:nvSpPr>
        <p:spPr>
          <a:xfrm>
            <a:off x="311700" y="125932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900">
                <a:solidFill>
                  <a:schemeClr val="dk1"/>
                </a:solidFill>
              </a:rPr>
              <a:t>MECM User Roles:</a:t>
            </a:r>
            <a:endParaRPr b="1" sz="1900">
              <a:solidFill>
                <a:schemeClr val="dk1"/>
              </a:solidFill>
            </a:endParaRPr>
          </a:p>
          <a:p>
            <a:pPr indent="0" lvl="0" marL="0" rtl="0" algn="l">
              <a:lnSpc>
                <a:spcPct val="100000"/>
              </a:lnSpc>
              <a:spcBef>
                <a:spcPts val="0"/>
              </a:spcBef>
              <a:spcAft>
                <a:spcPts val="0"/>
              </a:spcAft>
              <a:buNone/>
            </a:pPr>
            <a:r>
              <a:rPr lang="en" sz="1900">
                <a:solidFill>
                  <a:schemeClr val="dk1"/>
                </a:solidFill>
              </a:rPr>
              <a:t>    A</a:t>
            </a:r>
            <a:r>
              <a:rPr lang="en" sz="1700">
                <a:solidFill>
                  <a:schemeClr val="dk1"/>
                </a:solidFill>
              </a:rPr>
              <a:t>dministration role support is required to have better control over underlying infrastructure and resources of all the tenant.</a:t>
            </a:r>
            <a:endParaRPr sz="1700">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rtl="0" algn="l">
              <a:lnSpc>
                <a:spcPct val="100000"/>
              </a:lnSpc>
              <a:spcBef>
                <a:spcPts val="0"/>
              </a:spcBef>
              <a:spcAft>
                <a:spcPts val="0"/>
              </a:spcAft>
              <a:buNone/>
            </a:pPr>
            <a:r>
              <a:rPr lang="en" sz="1700">
                <a:solidFill>
                  <a:schemeClr val="dk1"/>
                </a:solidFill>
              </a:rPr>
              <a:t>Currently MECM support following roles</a:t>
            </a:r>
            <a:endParaRPr sz="1900">
              <a:solidFill>
                <a:schemeClr val="dk1"/>
              </a:solidFill>
            </a:endParaRPr>
          </a:p>
          <a:p>
            <a:pPr indent="-330200" lvl="0" marL="457200" rtl="0" algn="l">
              <a:spcBef>
                <a:spcPts val="0"/>
              </a:spcBef>
              <a:spcAft>
                <a:spcPts val="0"/>
              </a:spcAft>
              <a:buClr>
                <a:srgbClr val="000000"/>
              </a:buClr>
              <a:buSzPts val="1600"/>
              <a:buAutoNum type="arabicPeriod"/>
            </a:pPr>
            <a:r>
              <a:rPr b="1" lang="en" sz="1700">
                <a:solidFill>
                  <a:schemeClr val="dk1"/>
                </a:solidFill>
              </a:rPr>
              <a:t>Tenant </a:t>
            </a:r>
            <a:r>
              <a:rPr lang="en" sz="1700">
                <a:solidFill>
                  <a:schemeClr val="dk1"/>
                </a:solidFill>
              </a:rPr>
              <a:t>                     already supported in v0.9 </a:t>
            </a:r>
            <a:endParaRPr sz="1700">
              <a:solidFill>
                <a:schemeClr val="dk1"/>
              </a:solidFill>
            </a:endParaRPr>
          </a:p>
          <a:p>
            <a:pPr indent="-330200" lvl="0" marL="457200" rtl="0" algn="l">
              <a:spcBef>
                <a:spcPts val="0"/>
              </a:spcBef>
              <a:spcAft>
                <a:spcPts val="0"/>
              </a:spcAft>
              <a:buClr>
                <a:srgbClr val="000000"/>
              </a:buClr>
              <a:buSzPts val="1600"/>
              <a:buAutoNum type="arabicPeriod"/>
            </a:pPr>
            <a:r>
              <a:rPr b="1" lang="en" sz="1700">
                <a:solidFill>
                  <a:schemeClr val="dk1"/>
                </a:solidFill>
              </a:rPr>
              <a:t>Guest</a:t>
            </a:r>
            <a:r>
              <a:rPr lang="en" sz="1700">
                <a:solidFill>
                  <a:schemeClr val="dk1"/>
                </a:solidFill>
              </a:rPr>
              <a:t>                       already supported in v1.0</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323" name="Google Shape;32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29" name="Google Shape;32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335" name="Google Shape;33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41" name="Google Shape;34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47" name="Google Shape;34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53" name="Google Shape;353;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4" name="Google Shape;354;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5" name="Google Shape;355;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56" name="Google Shape;356;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Architecture</a:t>
            </a:r>
            <a:endParaRPr/>
          </a:p>
        </p:txBody>
      </p:sp>
      <p:sp>
        <p:nvSpPr>
          <p:cNvPr id="67" name="Google Shape;67;p15"/>
          <p:cNvSpPr/>
          <p:nvPr/>
        </p:nvSpPr>
        <p:spPr>
          <a:xfrm>
            <a:off x="929592" y="3253375"/>
            <a:ext cx="6938100" cy="10464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17826" y="418175"/>
            <a:ext cx="7994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MECM Portal</a:t>
            </a:r>
            <a:endParaRPr sz="2300"/>
          </a:p>
        </p:txBody>
      </p:sp>
      <p:sp>
        <p:nvSpPr>
          <p:cNvPr id="69" name="Google Shape;69;p15"/>
          <p:cNvSpPr/>
          <p:nvPr/>
        </p:nvSpPr>
        <p:spPr>
          <a:xfrm>
            <a:off x="2121178" y="847300"/>
            <a:ext cx="4676100" cy="2246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3917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sp>
        <p:nvSpPr>
          <p:cNvPr id="71" name="Google Shape;71;p15"/>
          <p:cNvSpPr/>
          <p:nvPr/>
        </p:nvSpPr>
        <p:spPr>
          <a:xfrm>
            <a:off x="2222179" y="1745863"/>
            <a:ext cx="4474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72" name="Google Shape;72;p15"/>
          <p:cNvSpPr/>
          <p:nvPr/>
        </p:nvSpPr>
        <p:spPr>
          <a:xfrm>
            <a:off x="456151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sp>
        <p:nvSpPr>
          <p:cNvPr id="73" name="Google Shape;73;p15"/>
          <p:cNvSpPr/>
          <p:nvPr/>
        </p:nvSpPr>
        <p:spPr>
          <a:xfrm>
            <a:off x="1047240" y="3443909"/>
            <a:ext cx="3199500" cy="322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sp>
        <p:nvSpPr>
          <p:cNvPr id="74" name="Google Shape;74;p15"/>
          <p:cNvSpPr/>
          <p:nvPr/>
        </p:nvSpPr>
        <p:spPr>
          <a:xfrm>
            <a:off x="1053977" y="3846593"/>
            <a:ext cx="1582800" cy="4113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K8sPlugin</a:t>
            </a:r>
            <a:endParaRPr/>
          </a:p>
        </p:txBody>
      </p:sp>
      <p:sp>
        <p:nvSpPr>
          <p:cNvPr id="75" name="Google Shape;75;p15"/>
          <p:cNvSpPr/>
          <p:nvPr/>
        </p:nvSpPr>
        <p:spPr>
          <a:xfrm>
            <a:off x="4561588" y="2468985"/>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Policy&amp;Analytics</a:t>
            </a:r>
            <a:endParaRPr/>
          </a:p>
        </p:txBody>
      </p:sp>
      <p:sp>
        <p:nvSpPr>
          <p:cNvPr id="76" name="Google Shape;76;p15"/>
          <p:cNvSpPr/>
          <p:nvPr/>
        </p:nvSpPr>
        <p:spPr>
          <a:xfrm>
            <a:off x="2239177" y="2457616"/>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Placement</a:t>
            </a:r>
            <a:endParaRPr/>
          </a:p>
        </p:txBody>
      </p:sp>
      <p:sp>
        <p:nvSpPr>
          <p:cNvPr id="77" name="Google Shape;77;p15"/>
          <p:cNvSpPr/>
          <p:nvPr/>
        </p:nvSpPr>
        <p:spPr>
          <a:xfrm>
            <a:off x="6858220"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sz="1300"/>
              <a:t>Common services</a:t>
            </a:r>
            <a:endParaRPr sz="13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78" name="Google Shape;78;p15"/>
          <p:cNvSpPr/>
          <p:nvPr/>
        </p:nvSpPr>
        <p:spPr>
          <a:xfrm>
            <a:off x="6188238" y="3337371"/>
            <a:ext cx="1582800" cy="907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Element manager</a:t>
            </a:r>
            <a:endParaRPr/>
          </a:p>
        </p:txBody>
      </p:sp>
      <p:sp>
        <p:nvSpPr>
          <p:cNvPr id="79" name="Google Shape;79;p15"/>
          <p:cNvSpPr/>
          <p:nvPr/>
        </p:nvSpPr>
        <p:spPr>
          <a:xfrm>
            <a:off x="6946684" y="116843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Security services</a:t>
            </a:r>
            <a:endParaRPr/>
          </a:p>
        </p:txBody>
      </p:sp>
      <p:sp>
        <p:nvSpPr>
          <p:cNvPr id="80" name="Google Shape;80;p15"/>
          <p:cNvSpPr/>
          <p:nvPr/>
        </p:nvSpPr>
        <p:spPr>
          <a:xfrm>
            <a:off x="6946684" y="1837265"/>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Logging</a:t>
            </a:r>
            <a:endParaRPr/>
          </a:p>
        </p:txBody>
      </p:sp>
      <p:sp>
        <p:nvSpPr>
          <p:cNvPr id="81" name="Google Shape;81;p15"/>
          <p:cNvSpPr/>
          <p:nvPr/>
        </p:nvSpPr>
        <p:spPr>
          <a:xfrm>
            <a:off x="6946684" y="251116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82" name="Google Shape;82;p15"/>
          <p:cNvSpPr/>
          <p:nvPr/>
        </p:nvSpPr>
        <p:spPr>
          <a:xfrm>
            <a:off x="417826"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Management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83" name="Google Shape;83;p15"/>
          <p:cNvSpPr/>
          <p:nvPr/>
        </p:nvSpPr>
        <p:spPr>
          <a:xfrm>
            <a:off x="517700" y="2194235"/>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 Manager</a:t>
            </a:r>
            <a:endParaRPr/>
          </a:p>
        </p:txBody>
      </p:sp>
      <p:sp>
        <p:nvSpPr>
          <p:cNvPr id="84" name="Google Shape;84;p15"/>
          <p:cNvSpPr/>
          <p:nvPr/>
        </p:nvSpPr>
        <p:spPr>
          <a:xfrm>
            <a:off x="517700" y="1190578"/>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Platform manager</a:t>
            </a:r>
            <a:endParaRPr/>
          </a:p>
        </p:txBody>
      </p:sp>
      <p:sp>
        <p:nvSpPr>
          <p:cNvPr id="85" name="Google Shape;85;p15"/>
          <p:cNvSpPr/>
          <p:nvPr/>
        </p:nvSpPr>
        <p:spPr>
          <a:xfrm>
            <a:off x="4426169" y="3337381"/>
            <a:ext cx="1582800" cy="907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Rules &amp; Requirement manager</a:t>
            </a:r>
            <a:endParaRPr/>
          </a:p>
        </p:txBody>
      </p:sp>
      <p:sp>
        <p:nvSpPr>
          <p:cNvPr id="86" name="Google Shape;86;p15"/>
          <p:cNvSpPr/>
          <p:nvPr/>
        </p:nvSpPr>
        <p:spPr>
          <a:xfrm>
            <a:off x="2776792" y="3827445"/>
            <a:ext cx="1470000" cy="41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3rd party plugin</a:t>
            </a:r>
            <a:endParaRPr/>
          </a:p>
        </p:txBody>
      </p:sp>
      <p:sp>
        <p:nvSpPr>
          <p:cNvPr id="87" name="Google Shape;87;p15"/>
          <p:cNvSpPr/>
          <p:nvPr/>
        </p:nvSpPr>
        <p:spPr>
          <a:xfrm>
            <a:off x="929733" y="4472466"/>
            <a:ext cx="6937800" cy="322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K8s/Openstack</a:t>
            </a:r>
            <a:endParaRPr/>
          </a:p>
        </p:txBody>
      </p:sp>
      <p:sp>
        <p:nvSpPr>
          <p:cNvPr id="88" name="Google Shape;88;p15"/>
          <p:cNvSpPr/>
          <p:nvPr/>
        </p:nvSpPr>
        <p:spPr>
          <a:xfrm>
            <a:off x="4246870" y="4299559"/>
            <a:ext cx="144000" cy="174600"/>
          </a:xfrm>
          <a:prstGeom prst="upDownArrow">
            <a:avLst>
              <a:gd fmla="val 50000" name="adj1"/>
              <a:gd fmla="val 50000" name="adj2"/>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89" name="Google Shape;89;p15"/>
          <p:cNvSpPr txBox="1"/>
          <p:nvPr/>
        </p:nvSpPr>
        <p:spPr>
          <a:xfrm>
            <a:off x="2121178" y="763689"/>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90" name="Google Shape;90;p15"/>
          <p:cNvSpPr txBox="1"/>
          <p:nvPr/>
        </p:nvSpPr>
        <p:spPr>
          <a:xfrm>
            <a:off x="882003" y="3160488"/>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MEPM</a:t>
            </a:r>
            <a:endParaRPr sz="1200"/>
          </a:p>
        </p:txBody>
      </p:sp>
      <p:cxnSp>
        <p:nvCxnSpPr>
          <p:cNvPr id="91" name="Google Shape;91;p15"/>
          <p:cNvCxnSpPr/>
          <p:nvPr/>
        </p:nvCxnSpPr>
        <p:spPr>
          <a:xfrm flipH="1" rot="10800000">
            <a:off x="250900" y="3154517"/>
            <a:ext cx="8581500" cy="37800"/>
          </a:xfrm>
          <a:prstGeom prst="straightConnector1">
            <a:avLst/>
          </a:prstGeom>
          <a:noFill/>
          <a:ln cap="flat" cmpd="sng" w="9525">
            <a:solidFill>
              <a:srgbClr val="595959"/>
            </a:solidFill>
            <a:prstDash val="dash"/>
            <a:round/>
            <a:headEnd len="med" w="med" type="none"/>
            <a:tailEnd len="med" w="med" type="none"/>
          </a:ln>
        </p:spPr>
      </p:cxnSp>
      <p:sp>
        <p:nvSpPr>
          <p:cNvPr id="92" name="Google Shape;92;p15"/>
          <p:cNvSpPr/>
          <p:nvPr/>
        </p:nvSpPr>
        <p:spPr>
          <a:xfrm>
            <a:off x="8114533" y="4853001"/>
            <a:ext cx="776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3" name="Google Shape;93;p15"/>
          <p:cNvSpPr txBox="1"/>
          <p:nvPr/>
        </p:nvSpPr>
        <p:spPr>
          <a:xfrm>
            <a:off x="7883900" y="4590575"/>
            <a:ext cx="13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06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3065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Tenant </a:t>
            </a:r>
            <a:endParaRPr b="1" sz="1700"/>
          </a:p>
        </p:txBody>
      </p:sp>
      <p:sp>
        <p:nvSpPr>
          <p:cNvPr id="101" name="Google Shape;101;p16"/>
          <p:cNvSpPr txBox="1"/>
          <p:nvPr/>
        </p:nvSpPr>
        <p:spPr>
          <a:xfrm>
            <a:off x="35298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Configurations</a:t>
            </a:r>
            <a:r>
              <a:rPr lang="en"/>
              <a:t> </a:t>
            </a:r>
            <a:endParaRPr/>
          </a:p>
        </p:txBody>
      </p:sp>
      <p:sp>
        <p:nvSpPr>
          <p:cNvPr id="102" name="Google Shape;102;p16"/>
          <p:cNvSpPr txBox="1"/>
          <p:nvPr/>
        </p:nvSpPr>
        <p:spPr>
          <a:xfrm>
            <a:off x="73672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Administrator</a:t>
            </a:r>
            <a:endParaRPr/>
          </a:p>
        </p:txBody>
      </p:sp>
      <p:sp>
        <p:nvSpPr>
          <p:cNvPr id="103" name="Google Shape;103;p16"/>
          <p:cNvSpPr txBox="1"/>
          <p:nvPr/>
        </p:nvSpPr>
        <p:spPr>
          <a:xfrm>
            <a:off x="2608450" y="26382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4" name="Google Shape;104;p16"/>
          <p:cNvSpPr txBox="1"/>
          <p:nvPr/>
        </p:nvSpPr>
        <p:spPr>
          <a:xfrm>
            <a:off x="5732650" y="25620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5" name="Google Shape;105;p16"/>
          <p:cNvSpPr txBox="1"/>
          <p:nvPr/>
        </p:nvSpPr>
        <p:spPr>
          <a:xfrm>
            <a:off x="168200" y="2118725"/>
            <a:ext cx="236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1.Distribute application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2.Perform LCM 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3.Query distribution status, deployment status, configurations, KPI and capabilities</a:t>
            </a:r>
            <a:endParaRPr/>
          </a:p>
        </p:txBody>
      </p:sp>
      <p:sp>
        <p:nvSpPr>
          <p:cNvPr id="106" name="Google Shape;106;p16"/>
          <p:cNvSpPr txBox="1"/>
          <p:nvPr/>
        </p:nvSpPr>
        <p:spPr>
          <a:xfrm>
            <a:off x="3444800" y="2499725"/>
            <a:ext cx="23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Configure applcm, host, appstore, apprule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p:nvPr/>
        </p:nvSpPr>
        <p:spPr>
          <a:xfrm>
            <a:off x="6328325" y="1477525"/>
            <a:ext cx="2700450" cy="3530300"/>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Configure applcm, host, appstore, apprule manager.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Distribute application package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Perform LCM on application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Query distribution status, deployment status, configurations, kpi</a:t>
            </a:r>
            <a:endParaRPr>
              <a:solidFill>
                <a:schemeClr val="dk1"/>
              </a:solidFill>
            </a:endParaRPr>
          </a:p>
          <a:p>
            <a:pPr indent="0" lvl="0" marL="0" rtl="0" algn="l">
              <a:spcBef>
                <a:spcPts val="0"/>
              </a:spcBef>
              <a:spcAft>
                <a:spcPts val="0"/>
              </a:spcAft>
              <a:buNone/>
            </a:pPr>
            <a:r>
              <a:t/>
            </a:r>
            <a:endParaR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911">
                <a:solidFill>
                  <a:srgbClr val="000000"/>
                </a:solidFill>
              </a:rPr>
              <a:t>MECM Administrator user role</a:t>
            </a:r>
            <a:endParaRPr b="1" sz="2911">
              <a:solidFill>
                <a:srgbClr val="000000"/>
              </a:solidFill>
            </a:endParaRPr>
          </a:p>
        </p:txBody>
      </p:sp>
      <p:sp>
        <p:nvSpPr>
          <p:cNvPr id="119" name="Google Shape;119;p17"/>
          <p:cNvSpPr/>
          <p:nvPr/>
        </p:nvSpPr>
        <p:spPr>
          <a:xfrm>
            <a:off x="3197600" y="2383575"/>
            <a:ext cx="2417100" cy="1222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query available tenants from user-mgmt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0" name="Google Shape;120;p17"/>
          <p:cNvSpPr/>
          <p:nvPr/>
        </p:nvSpPr>
        <p:spPr>
          <a:xfrm>
            <a:off x="6029100" y="886525"/>
            <a:ext cx="2473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perform </a:t>
            </a:r>
            <a:endParaRPr/>
          </a:p>
          <a:p>
            <a:pPr indent="0" lvl="0" marL="0" rtl="0" algn="ctr">
              <a:spcBef>
                <a:spcPts val="0"/>
              </a:spcBef>
              <a:spcAft>
                <a:spcPts val="0"/>
              </a:spcAft>
              <a:buNone/>
            </a:pPr>
            <a:r>
              <a:rPr lang="en"/>
              <a:t>1.Application package </a:t>
            </a:r>
            <a:r>
              <a:rPr lang="en">
                <a:solidFill>
                  <a:schemeClr val="dk1"/>
                </a:solidFill>
              </a:rPr>
              <a:t>d</a:t>
            </a:r>
            <a:r>
              <a:rPr lang="en">
                <a:solidFill>
                  <a:schemeClr val="dk1"/>
                </a:solidFill>
              </a:rPr>
              <a:t>istribution</a:t>
            </a:r>
            <a:r>
              <a:rPr lang="en"/>
              <a:t>.</a:t>
            </a:r>
            <a:endParaRPr/>
          </a:p>
          <a:p>
            <a:pPr indent="0" lvl="0" marL="0" rtl="0" algn="ctr">
              <a:spcBef>
                <a:spcPts val="0"/>
              </a:spcBef>
              <a:spcAft>
                <a:spcPts val="0"/>
              </a:spcAft>
              <a:buNone/>
            </a:pPr>
            <a:r>
              <a:rPr lang="en"/>
              <a:t>2.Application LCM operations etc...</a:t>
            </a:r>
            <a:endParaRPr/>
          </a:p>
          <a:p>
            <a:pPr indent="0" lvl="0" marL="0" rtl="0" algn="ctr">
              <a:spcBef>
                <a:spcPts val="0"/>
              </a:spcBef>
              <a:spcAft>
                <a:spcPts val="0"/>
              </a:spcAft>
              <a:buNone/>
            </a:pPr>
            <a:r>
              <a:t/>
            </a:r>
            <a:endParaRPr/>
          </a:p>
        </p:txBody>
      </p:sp>
      <p:sp>
        <p:nvSpPr>
          <p:cNvPr id="121" name="Google Shape;121;p17"/>
          <p:cNvSpPr/>
          <p:nvPr/>
        </p:nvSpPr>
        <p:spPr>
          <a:xfrm>
            <a:off x="6029100" y="3249675"/>
            <a:ext cx="2710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view </a:t>
            </a:r>
            <a:endParaRPr/>
          </a:p>
          <a:p>
            <a:pPr indent="0" lvl="0" marL="0" rtl="0" algn="ctr">
              <a:spcBef>
                <a:spcPts val="0"/>
              </a:spcBef>
              <a:spcAft>
                <a:spcPts val="0"/>
              </a:spcAft>
              <a:buNone/>
            </a:pPr>
            <a:r>
              <a:rPr lang="en"/>
              <a:t>1. Deployed </a:t>
            </a:r>
            <a:r>
              <a:rPr lang="en"/>
              <a:t>applications and its status</a:t>
            </a:r>
            <a:endParaRPr/>
          </a:p>
          <a:p>
            <a:pPr indent="0" lvl="0" marL="0" rtl="0" algn="ctr">
              <a:spcBef>
                <a:spcPts val="0"/>
              </a:spcBef>
              <a:spcAft>
                <a:spcPts val="0"/>
              </a:spcAft>
              <a:buNone/>
            </a:pPr>
            <a:r>
              <a:rPr lang="en"/>
              <a:t>2. Distributed application packages and its status</a:t>
            </a:r>
            <a:endParaRPr/>
          </a:p>
          <a:p>
            <a:pPr indent="0" lvl="0" marL="0" rtl="0" algn="ctr">
              <a:spcBef>
                <a:spcPts val="0"/>
              </a:spcBef>
              <a:spcAft>
                <a:spcPts val="0"/>
              </a:spcAft>
              <a:buNone/>
            </a:pPr>
            <a:r>
              <a:rPr lang="en"/>
              <a:t>3. Configured application rules etc...</a:t>
            </a:r>
            <a:endParaRPr/>
          </a:p>
        </p:txBody>
      </p:sp>
      <p:sp>
        <p:nvSpPr>
          <p:cNvPr id="122" name="Google Shape;122;p17"/>
          <p:cNvSpPr/>
          <p:nvPr/>
        </p:nvSpPr>
        <p:spPr>
          <a:xfrm>
            <a:off x="340050" y="1017725"/>
            <a:ext cx="23157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Host, Applcm, AppruleMgr and Appstore configurations etc... </a:t>
            </a:r>
            <a:endParaRPr/>
          </a:p>
        </p:txBody>
      </p:sp>
      <p:sp>
        <p:nvSpPr>
          <p:cNvPr id="123" name="Google Shape;123;p17"/>
          <p:cNvSpPr/>
          <p:nvPr/>
        </p:nvSpPr>
        <p:spPr>
          <a:xfrm>
            <a:off x="301075" y="3396750"/>
            <a:ext cx="24171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edge KPI(CPU, MEM, DISK) and host software capabilities</a:t>
            </a:r>
            <a:endParaRPr/>
          </a:p>
        </p:txBody>
      </p:sp>
      <p:pic>
        <p:nvPicPr>
          <p:cNvPr id="124" name="Google Shape;124;p17"/>
          <p:cNvPicPr preferRelativeResize="0"/>
          <p:nvPr/>
        </p:nvPicPr>
        <p:blipFill rotWithShape="1">
          <a:blip r:embed="rId3">
            <a:alphaModFix/>
          </a:blip>
          <a:srcRect b="34645" l="9370" r="10603" t="7359"/>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Changes to existing MECM Tenant user</a:t>
            </a:r>
            <a:r>
              <a:rPr b="1" lang="en" sz="1911">
                <a:solidFill>
                  <a:srgbClr val="000000"/>
                </a:solidFill>
              </a:rPr>
              <a:t> roles</a:t>
            </a:r>
            <a:endParaRPr b="1" sz="2911">
              <a:solidFill>
                <a:srgbClr val="000000"/>
              </a:solidFill>
            </a:endParaRPr>
          </a:p>
        </p:txBody>
      </p:sp>
      <p:sp>
        <p:nvSpPr>
          <p:cNvPr id="130" name="Google Shape;130;p1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rgbClr val="000000"/>
                </a:solidFill>
              </a:rPr>
              <a:t>Current:</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rgbClr val="000000"/>
                </a:solidFill>
              </a:rPr>
              <a:t>    </a:t>
            </a:r>
            <a:r>
              <a:rPr b="1" lang="en" sz="1385">
                <a:solidFill>
                  <a:srgbClr val="000000"/>
                </a:solidFill>
              </a:rPr>
              <a:t>Tenant: </a:t>
            </a:r>
            <a:r>
              <a:rPr lang="en" sz="1385">
                <a:solidFill>
                  <a:srgbClr val="000000"/>
                </a:solidFill>
              </a:rPr>
              <a:t>These users have full permission on corresponding tenant it includes</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 Edge configurations(Host, Applcm, Apprule, Appstore).</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 Application package distribution.</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iii. Application LCM operations. </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chemeClr val="dk1"/>
                </a:solidFill>
              </a:rPr>
              <a:t>              iv. Query host KPI and capabilities.</a:t>
            </a:r>
            <a:endParaRPr sz="1385">
              <a:solidFill>
                <a:schemeClr val="dk1"/>
              </a:solidFill>
            </a:endParaRPr>
          </a:p>
          <a:p>
            <a:pPr indent="0" lvl="0" marL="457200" rtl="0" algn="l">
              <a:lnSpc>
                <a:spcPct val="95000"/>
              </a:lnSpc>
              <a:spcBef>
                <a:spcPts val="1200"/>
              </a:spcBef>
              <a:spcAft>
                <a:spcPts val="0"/>
              </a:spcAft>
              <a:buSzPts val="358"/>
              <a:buNone/>
            </a:pPr>
            <a:r>
              <a:rPr lang="en" sz="1385">
                <a:solidFill>
                  <a:schemeClr val="dk1"/>
                </a:solidFill>
              </a:rPr>
              <a:t>Query API’s returns data related to a tenant.</a:t>
            </a:r>
            <a:endParaRPr sz="1385">
              <a:solidFill>
                <a:schemeClr val="dk1"/>
              </a:solidFill>
            </a:endParaRPr>
          </a:p>
          <a:p>
            <a:pPr indent="0" lvl="0" marL="0" rtl="0" algn="l">
              <a:lnSpc>
                <a:spcPct val="95000"/>
              </a:lnSpc>
              <a:spcBef>
                <a:spcPts val="1200"/>
              </a:spcBef>
              <a:spcAft>
                <a:spcPts val="0"/>
              </a:spcAft>
              <a:buSzPts val="358"/>
              <a:buNone/>
            </a:pPr>
            <a:r>
              <a:rPr b="1" lang="en" sz="1385">
                <a:solidFill>
                  <a:srgbClr val="000000"/>
                </a:solidFill>
              </a:rPr>
              <a:t>New: </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chemeClr val="dk1"/>
                </a:solidFill>
              </a:rPr>
              <a:t>    Tenant: </a:t>
            </a:r>
            <a:r>
              <a:rPr lang="en" sz="1385">
                <a:solidFill>
                  <a:schemeClr val="dk1"/>
                </a:solidFill>
              </a:rPr>
              <a:t>These users have permission to</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 Distribute Application Package.</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 Application LCM operations.</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iii. Query packages, deployment, host KPI and capabilities.</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85">
                <a:solidFill>
                  <a:srgbClr val="0000FF"/>
                </a:solidFill>
              </a:rPr>
              <a:t>Edge configurations(Host, Applcm, Apprule, Appstore) permission to be removed as hosts are shared among all tenants.</a:t>
            </a:r>
            <a:endParaRPr sz="1385">
              <a:solidFill>
                <a:srgbClr val="0000FF"/>
              </a:solidFill>
            </a:endParaRPr>
          </a:p>
          <a:p>
            <a:pPr indent="0" lvl="0" marL="0" rtl="0" algn="l">
              <a:lnSpc>
                <a:spcPct val="95000"/>
              </a:lnSpc>
              <a:spcBef>
                <a:spcPts val="1200"/>
              </a:spcBef>
              <a:spcAft>
                <a:spcPts val="0"/>
              </a:spcAft>
              <a:buNone/>
            </a:pPr>
            <a:r>
              <a:t/>
            </a:r>
            <a:endParaRPr b="1" sz="1385">
              <a:solidFill>
                <a:schemeClr val="dk1"/>
              </a:solidFill>
            </a:endParaRPr>
          </a:p>
          <a:p>
            <a:pPr indent="0" lvl="0" marL="0" rtl="0" algn="l">
              <a:lnSpc>
                <a:spcPct val="95000"/>
              </a:lnSpc>
              <a:spcBef>
                <a:spcPts val="1200"/>
              </a:spcBef>
              <a:spcAft>
                <a:spcPts val="1200"/>
              </a:spcAft>
              <a:buNone/>
            </a:pPr>
            <a:r>
              <a:t/>
            </a: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40" name="Google Shape;140;p19"/>
          <p:cNvSpPr/>
          <p:nvPr/>
        </p:nvSpPr>
        <p:spPr>
          <a:xfrm>
            <a:off x="2724150"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41" name="Google Shape;141;p19"/>
          <p:cNvSpPr/>
          <p:nvPr/>
        </p:nvSpPr>
        <p:spPr>
          <a:xfrm>
            <a:off x="57586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2" name="Google Shape;142;p19"/>
          <p:cNvSpPr/>
          <p:nvPr/>
        </p:nvSpPr>
        <p:spPr>
          <a:xfrm>
            <a:off x="6984369"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3" name="Google Shape;143;p19"/>
          <p:cNvCxnSpPr/>
          <p:nvPr/>
        </p:nvCxnSpPr>
        <p:spPr>
          <a:xfrm>
            <a:off x="75972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a:off x="3260850"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a:off x="629537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7521069"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80575" y="2939763"/>
            <a:ext cx="2508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1156927" y="261918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49" name="Google Shape;149;p19"/>
          <p:cNvSpPr/>
          <p:nvPr/>
        </p:nvSpPr>
        <p:spPr>
          <a:xfrm>
            <a:off x="43870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0" name="Google Shape;150;p19"/>
          <p:cNvCxnSpPr/>
          <p:nvPr/>
        </p:nvCxnSpPr>
        <p:spPr>
          <a:xfrm>
            <a:off x="4923775" y="966726"/>
            <a:ext cx="0" cy="3948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9"/>
          <p:cNvSpPr/>
          <p:nvPr/>
        </p:nvSpPr>
        <p:spPr>
          <a:xfrm>
            <a:off x="794500" y="3052213"/>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9"/>
          <p:cNvSpPr txBox="1"/>
          <p:nvPr/>
        </p:nvSpPr>
        <p:spPr>
          <a:xfrm>
            <a:off x="934827" y="3076388"/>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53" name="Google Shape;153;p19"/>
          <p:cNvSpPr/>
          <p:nvPr/>
        </p:nvSpPr>
        <p:spPr>
          <a:xfrm>
            <a:off x="8183125" y="5770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154" name="Google Shape;154;p19"/>
          <p:cNvCxnSpPr/>
          <p:nvPr/>
        </p:nvCxnSpPr>
        <p:spPr>
          <a:xfrm>
            <a:off x="8719825"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a:off x="808475" y="1426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3468738" y="10259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57" name="Google Shape;157;p19"/>
          <p:cNvCxnSpPr/>
          <p:nvPr/>
        </p:nvCxnSpPr>
        <p:spPr>
          <a:xfrm>
            <a:off x="780575" y="38276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3587902" y="35405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59" name="Google Shape;159;p19"/>
          <p:cNvCxnSpPr/>
          <p:nvPr/>
        </p:nvCxnSpPr>
        <p:spPr>
          <a:xfrm>
            <a:off x="780575" y="4524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3958675" y="40739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61" name="Google Shape;161;p19"/>
          <p:cNvCxnSpPr/>
          <p:nvPr/>
        </p:nvCxnSpPr>
        <p:spPr>
          <a:xfrm>
            <a:off x="4934425" y="47058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txBox="1"/>
          <p:nvPr/>
        </p:nvSpPr>
        <p:spPr>
          <a:xfrm>
            <a:off x="609600" y="990600"/>
            <a:ext cx="34761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/inventory/v1/appstores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/inventory/v1/apprulemgrs</a:t>
            </a:r>
            <a:endParaRPr sz="900">
              <a:solidFill>
                <a:srgbClr val="4A86E8"/>
              </a:solidFill>
              <a:latin typeface="Courier New"/>
              <a:ea typeface="Courier New"/>
              <a:cs typeface="Courier New"/>
              <a:sym typeface="Courier New"/>
            </a:endParaRPr>
          </a:p>
        </p:txBody>
      </p:sp>
      <p:sp>
        <p:nvSpPr>
          <p:cNvPr id="163" name="Google Shape;163;p19"/>
          <p:cNvSpPr txBox="1"/>
          <p:nvPr/>
        </p:nvSpPr>
        <p:spPr>
          <a:xfrm>
            <a:off x="685800" y="35814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4" name="Google Shape;164;p19"/>
          <p:cNvSpPr txBox="1"/>
          <p:nvPr/>
        </p:nvSpPr>
        <p:spPr>
          <a:xfrm>
            <a:off x="609600" y="43015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65" name="Google Shape;165;p19"/>
          <p:cNvSpPr txBox="1"/>
          <p:nvPr/>
        </p:nvSpPr>
        <p:spPr>
          <a:xfrm>
            <a:off x="5858100" y="11021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a:off x="6319025" y="2411513"/>
            <a:ext cx="24114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614250" y="1945013"/>
            <a:ext cx="3556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/inventory/v1/mechosts/{mechost_ip}/k8sconfig</a:t>
            </a:r>
            <a:endParaRPr sz="900">
              <a:solidFill>
                <a:srgbClr val="4A86E8"/>
              </a:solidFill>
              <a:latin typeface="Courier New"/>
              <a:ea typeface="Courier New"/>
              <a:cs typeface="Courier New"/>
              <a:sym typeface="Courier New"/>
            </a:endParaRPr>
          </a:p>
        </p:txBody>
      </p:sp>
      <p:sp>
        <p:nvSpPr>
          <p:cNvPr id="171" name="Google Shape;171;p19"/>
          <p:cNvSpPr txBox="1"/>
          <p:nvPr/>
        </p:nvSpPr>
        <p:spPr>
          <a:xfrm>
            <a:off x="4872150" y="1904113"/>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6402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update: configuration APIs</a:t>
            </a:r>
            <a:endParaRPr/>
          </a:p>
        </p:txBody>
      </p:sp>
      <p:sp>
        <p:nvSpPr>
          <p:cNvPr id="173" name="Google Shape;173;p19"/>
          <p:cNvSpPr txBox="1"/>
          <p:nvPr/>
        </p:nvSpPr>
        <p:spPr>
          <a:xfrm>
            <a:off x="-81622" y="1198070"/>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175" name="Google Shape;175;p19"/>
          <p:cNvSpPr txBox="1"/>
          <p:nvPr/>
        </p:nvSpPr>
        <p:spPr>
          <a:xfrm>
            <a:off x="8237958" y="4962303"/>
            <a:ext cx="432300" cy="111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84" name="Google Shape;184;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85" name="Google Shape;185;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86" name="Google Shape;186;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87" name="Google Shape;187;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2" name="Google Shape;192;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0"/>
          <p:cNvCxnSpPr/>
          <p:nvPr/>
        </p:nvCxnSpPr>
        <p:spPr>
          <a:xfrm>
            <a:off x="808475" y="19598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755275" y="1871550"/>
            <a:ext cx="31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95" name="Google Shape;195;p20"/>
          <p:cNvCxnSpPr/>
          <p:nvPr/>
        </p:nvCxnSpPr>
        <p:spPr>
          <a:xfrm>
            <a:off x="780575" y="35990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740302" y="32357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97" name="Google Shape;197;p20"/>
          <p:cNvCxnSpPr/>
          <p:nvPr/>
        </p:nvCxnSpPr>
        <p:spPr>
          <a:xfrm>
            <a:off x="780575" y="42960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3206900" y="39215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9" name="Google Shape;199;p20"/>
          <p:cNvSpPr txBox="1"/>
          <p:nvPr/>
        </p:nvSpPr>
        <p:spPr>
          <a:xfrm>
            <a:off x="609600" y="1524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/inventory/v1/apprules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GET /inventory/v1/appstores</a:t>
            </a:r>
            <a:endParaRPr sz="900">
              <a:solidFill>
                <a:srgbClr val="4A86E8"/>
              </a:solidFill>
              <a:latin typeface="Courier New"/>
              <a:ea typeface="Courier New"/>
              <a:cs typeface="Courier New"/>
              <a:sym typeface="Courier New"/>
            </a:endParaRPr>
          </a:p>
        </p:txBody>
      </p:sp>
      <p:sp>
        <p:nvSpPr>
          <p:cNvPr id="200" name="Google Shape;200;p20"/>
          <p:cNvSpPr txBox="1"/>
          <p:nvPr/>
        </p:nvSpPr>
        <p:spPr>
          <a:xfrm>
            <a:off x="685800" y="3352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1" name="Google Shape;201;p20"/>
          <p:cNvSpPr txBox="1"/>
          <p:nvPr/>
        </p:nvSpPr>
        <p:spPr>
          <a:xfrm>
            <a:off x="685800" y="40729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02" name="Google Shape;202;p20"/>
          <p:cNvSpPr txBox="1"/>
          <p:nvPr/>
        </p:nvSpPr>
        <p:spPr>
          <a:xfrm>
            <a:off x="5581175" y="1635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a:t>
            </a:r>
            <a:r>
              <a:rPr lang="en">
                <a:solidFill>
                  <a:srgbClr val="FF0000"/>
                </a:solidFill>
              </a:rPr>
              <a:t>MECM_TENANT/MECM_GUEST</a:t>
            </a:r>
            <a:r>
              <a:rPr lang="en">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a:t>
            </a:r>
            <a:r>
              <a:rPr lang="en">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 </a:t>
            </a:r>
            <a:r>
              <a:rPr lang="en">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update</a:t>
            </a:r>
            <a:r>
              <a:rPr lang="en"/>
              <a:t>: Query APIs</a:t>
            </a:r>
            <a:endParaRPr/>
          </a:p>
        </p:txBody>
      </p:sp>
      <p:sp>
        <p:nvSpPr>
          <p:cNvPr id="206" name="Google Shape;206;p20"/>
          <p:cNvSpPr txBox="1"/>
          <p:nvPr/>
        </p:nvSpPr>
        <p:spPr>
          <a:xfrm>
            <a:off x="-48322" y="15174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txBox="1"/>
          <p:nvPr/>
        </p:nvSpPr>
        <p:spPr>
          <a:xfrm>
            <a:off x="1143002" y="2397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09" name="Google Shape;209;p20"/>
          <p:cNvSpPr/>
          <p:nvPr/>
        </p:nvSpPr>
        <p:spPr>
          <a:xfrm>
            <a:off x="780575" y="2830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0"/>
          <p:cNvSpPr txBox="1"/>
          <p:nvPr/>
        </p:nvSpPr>
        <p:spPr>
          <a:xfrm>
            <a:off x="920902" y="28547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1" name="Google Shape;211;p20"/>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12" name="Google Shape;212;p20"/>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221" name="Google Shape;221;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222" name="Google Shape;222;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223" name="Google Shape;223;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224" name="Google Shape;224;p21"/>
          <p:cNvCxnSpPr/>
          <p:nvPr/>
        </p:nvCxnSpPr>
        <p:spPr>
          <a:xfrm>
            <a:off x="759725"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1"/>
          <p:cNvCxnSpPr/>
          <p:nvPr/>
        </p:nvCxnSpPr>
        <p:spPr>
          <a:xfrm>
            <a:off x="3260852"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1"/>
          <p:cNvCxnSpPr/>
          <p:nvPr/>
        </p:nvCxnSpPr>
        <p:spPr>
          <a:xfrm>
            <a:off x="6295380"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1"/>
          <p:cNvCxnSpPr/>
          <p:nvPr/>
        </p:nvCxnSpPr>
        <p:spPr>
          <a:xfrm>
            <a:off x="7521075" y="1189475"/>
            <a:ext cx="0" cy="27234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229" name="Google Shape;229;p21"/>
          <p:cNvCxnSpPr/>
          <p:nvPr/>
        </p:nvCxnSpPr>
        <p:spPr>
          <a:xfrm>
            <a:off x="4923779" y="1193511"/>
            <a:ext cx="0" cy="27234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21"/>
          <p:cNvSpPr txBox="1"/>
          <p:nvPr/>
        </p:nvSpPr>
        <p:spPr>
          <a:xfrm>
            <a:off x="4742975" y="2778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update: Query APIs</a:t>
            </a:r>
            <a:endParaRPr/>
          </a:p>
        </p:txBody>
      </p:sp>
      <p:sp>
        <p:nvSpPr>
          <p:cNvPr id="232" name="Google Shape;232;p21"/>
          <p:cNvSpPr txBox="1"/>
          <p:nvPr/>
        </p:nvSpPr>
        <p:spPr>
          <a:xfrm>
            <a:off x="-48322" y="21270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34" name="Google Shape;234;p21"/>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1"/>
          <p:cNvSpPr txBox="1"/>
          <p:nvPr/>
        </p:nvSpPr>
        <p:spPr>
          <a:xfrm>
            <a:off x="762000" y="19812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/appo/v1/hosts/{host_ip}/mep_capabilities</a:t>
            </a:r>
            <a:endParaRPr/>
          </a:p>
        </p:txBody>
      </p:sp>
      <p:cxnSp>
        <p:nvCxnSpPr>
          <p:cNvPr id="236" name="Google Shape;236;p21"/>
          <p:cNvCxnSpPr/>
          <p:nvPr/>
        </p:nvCxnSpPr>
        <p:spPr>
          <a:xfrm>
            <a:off x="780575" y="23148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1"/>
          <p:cNvSpPr txBox="1"/>
          <p:nvPr/>
        </p:nvSpPr>
        <p:spPr>
          <a:xfrm>
            <a:off x="762000" y="26670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/appo/v1/hosts/{host_ip}/kpi</a:t>
            </a:r>
            <a:endParaRPr/>
          </a:p>
        </p:txBody>
      </p:sp>
      <p:cxnSp>
        <p:nvCxnSpPr>
          <p:cNvPr id="238" name="Google Shape;238;p21"/>
          <p:cNvCxnSpPr/>
          <p:nvPr/>
        </p:nvCxnSpPr>
        <p:spPr>
          <a:xfrm>
            <a:off x="780575" y="3000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1"/>
          <p:cNvSpPr/>
          <p:nvPr/>
        </p:nvSpPr>
        <p:spPr>
          <a:xfrm>
            <a:off x="80511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240" name="Google Shape;240;p21"/>
          <p:cNvCxnSpPr/>
          <p:nvPr/>
        </p:nvCxnSpPr>
        <p:spPr>
          <a:xfrm>
            <a:off x="8664075" y="1189475"/>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1"/>
          <p:cNvCxnSpPr/>
          <p:nvPr/>
        </p:nvCxnSpPr>
        <p:spPr>
          <a:xfrm>
            <a:off x="4962300" y="3576750"/>
            <a:ext cx="36798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1"/>
          <p:cNvSpPr txBox="1"/>
          <p:nvPr/>
        </p:nvSpPr>
        <p:spPr>
          <a:xfrm>
            <a:off x="4952275" y="18357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