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64" r:id="rId3"/>
    <p:sldId id="265" r:id="rId4"/>
    <p:sldId id="256" r:id="rId5"/>
    <p:sldId id="266" r:id="rId6"/>
    <p:sldId id="267" r:id="rId7"/>
    <p:sldId id="260" r:id="rId8"/>
    <p:sldId id="259" r:id="rId9"/>
    <p:sldId id="262" r:id="rId10"/>
    <p:sldId id="270" r:id="rId11"/>
    <p:sldId id="271" r:id="rId12"/>
    <p:sldId id="269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3F369-0035-475D-B0D3-2FAB4339708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1D37-1116-4900-8F02-D23B50B9A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0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endParaRPr lang="en-IN" sz="11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8440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BD5D-D089-4837-9131-04B25B294EAF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63F4-210B-4CC7-935B-013B0E40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25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BD5D-D089-4837-9131-04B25B294EAF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63F4-210B-4CC7-935B-013B0E40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21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BD5D-D089-4837-9131-04B25B294EAF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63F4-210B-4CC7-935B-013B0E40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104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123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15680" y="557760"/>
            <a:ext cx="11359680" cy="83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5867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15680" y="1536480"/>
            <a:ext cx="11359680" cy="455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6313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15680" y="557760"/>
            <a:ext cx="11359680" cy="83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5867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15680" y="1536480"/>
            <a:ext cx="11359680" cy="4554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555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15680" y="557760"/>
            <a:ext cx="11359680" cy="83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5867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15680" y="1536480"/>
            <a:ext cx="5543040" cy="4554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67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6160" y="1536480"/>
            <a:ext cx="5543040" cy="4554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815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15680" y="557760"/>
            <a:ext cx="11359680" cy="83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58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9125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15680" y="593280"/>
            <a:ext cx="11359680" cy="353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93122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15680" y="557760"/>
            <a:ext cx="11359680" cy="83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5867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15680" y="1536480"/>
            <a:ext cx="5543040" cy="21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67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6160" y="1536480"/>
            <a:ext cx="5543040" cy="4554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67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15680" y="3915360"/>
            <a:ext cx="5543040" cy="21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2879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15680" y="557760"/>
            <a:ext cx="11359680" cy="83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5867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15680" y="1536480"/>
            <a:ext cx="5543040" cy="4554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67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6160" y="1536480"/>
            <a:ext cx="5543040" cy="21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67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6160" y="3915360"/>
            <a:ext cx="5543040" cy="21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466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BD5D-D089-4837-9131-04B25B294EAF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63F4-210B-4CC7-935B-013B0E40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6197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15680" y="557760"/>
            <a:ext cx="11359680" cy="83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5867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15680" y="1536480"/>
            <a:ext cx="5543040" cy="21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67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6160" y="1536480"/>
            <a:ext cx="5543040" cy="21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67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15680" y="3915360"/>
            <a:ext cx="11359680" cy="21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6190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15680" y="557760"/>
            <a:ext cx="11359680" cy="83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5867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15680" y="1536480"/>
            <a:ext cx="11359680" cy="21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67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15680" y="3915360"/>
            <a:ext cx="11359680" cy="21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38566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15680" y="557760"/>
            <a:ext cx="11359680" cy="83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5867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15680" y="1536480"/>
            <a:ext cx="5543040" cy="21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67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6160" y="1536480"/>
            <a:ext cx="5543040" cy="21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67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15680" y="3915360"/>
            <a:ext cx="5543040" cy="21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67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6160" y="3915360"/>
            <a:ext cx="5543040" cy="21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2409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15680" y="557760"/>
            <a:ext cx="11359680" cy="83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5867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15680" y="1536480"/>
            <a:ext cx="3657600" cy="21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67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256640" y="1536480"/>
            <a:ext cx="3657600" cy="21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67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97600" y="1536480"/>
            <a:ext cx="3657600" cy="21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67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15680" y="3915360"/>
            <a:ext cx="3657600" cy="21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67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256640" y="3915360"/>
            <a:ext cx="3657600" cy="21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67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97600" y="3915360"/>
            <a:ext cx="3657600" cy="21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642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BD5D-D089-4837-9131-04B25B294EAF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63F4-210B-4CC7-935B-013B0E40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27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BD5D-D089-4837-9131-04B25B294EAF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63F4-210B-4CC7-935B-013B0E40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16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BD5D-D089-4837-9131-04B25B294EAF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63F4-210B-4CC7-935B-013B0E40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59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BD5D-D089-4837-9131-04B25B294EAF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63F4-210B-4CC7-935B-013B0E40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80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BD5D-D089-4837-9131-04B25B294EAF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63F4-210B-4CC7-935B-013B0E40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91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BD5D-D089-4837-9131-04B25B294EAF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63F4-210B-4CC7-935B-013B0E40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BD5D-D089-4837-9131-04B25B294EAF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63F4-210B-4CC7-935B-013B0E40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82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3BD5D-D089-4837-9131-04B25B294EAF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963F4-210B-4CC7-935B-013B0E407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36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15680" y="593280"/>
            <a:ext cx="11359680" cy="7627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2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15680" y="1536480"/>
            <a:ext cx="11359680" cy="4554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Click to edit the outline text format</a:t>
            </a:r>
          </a:p>
          <a:p>
            <a:pPr marL="1151971" lvl="1" indent="-431989">
              <a:spcBef>
                <a:spcPts val="151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400" b="0" strike="noStrike" spc="-1">
                <a:latin typeface="Arial"/>
              </a:rPr>
              <a:t>Second Outline Level</a:t>
            </a:r>
          </a:p>
          <a:p>
            <a:pPr marL="1727957" lvl="2" indent="-383990">
              <a:spcBef>
                <a:spcPts val="11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2303942" lvl="3" indent="-287993">
              <a:spcBef>
                <a:spcPts val="75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400" b="0" strike="noStrike" spc="-1">
                <a:latin typeface="Arial"/>
              </a:rPr>
              <a:t>Fourth Outline Level</a:t>
            </a:r>
          </a:p>
          <a:p>
            <a:pPr marL="2879928" lvl="4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Fifth Outline Level</a:t>
            </a:r>
          </a:p>
          <a:p>
            <a:pPr marL="3455914" lvl="5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Sixth Outline Level</a:t>
            </a:r>
          </a:p>
          <a:p>
            <a:pPr marL="4031899" lvl="6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59136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5986" indent="-431989" algn="l" defTabSz="1219170" rtl="0" eaLnBrk="1" latinLnBrk="0" hangingPunct="1">
        <a:lnSpc>
          <a:spcPct val="90000"/>
        </a:lnSpc>
        <a:spcBef>
          <a:spcPts val="1889"/>
        </a:spcBef>
        <a:buClr>
          <a:srgbClr val="000000"/>
        </a:buClr>
        <a:buSzPct val="45000"/>
        <a:buFont typeface="Wingdings" charset="2"/>
        <a:buChar char="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15680" y="992640"/>
            <a:ext cx="11359680" cy="273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b"/>
          <a:lstStyle/>
          <a:p>
            <a:pPr algn="ctr">
              <a:lnSpc>
                <a:spcPct val="100000"/>
              </a:lnSpc>
            </a:pPr>
            <a:r>
              <a:rPr lang="en-IN" sz="6933" spc="-1" dirty="0" smtClean="0">
                <a:solidFill>
                  <a:srgbClr val="000000"/>
                </a:solidFill>
                <a:latin typeface="Arial"/>
                <a:ea typeface="Arial"/>
              </a:rPr>
              <a:t>Monitoring Service HLD</a:t>
            </a:r>
            <a:endParaRPr lang="en-IN" sz="6933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9165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/>
        </p:nvSpPr>
        <p:spPr>
          <a:xfrm>
            <a:off x="182879" y="139337"/>
            <a:ext cx="5408451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33" spc="-1" dirty="0" smtClean="0">
                <a:solidFill>
                  <a:srgbClr val="000000"/>
                </a:solidFill>
                <a:latin typeface="Arial"/>
                <a:ea typeface="Arial"/>
              </a:rPr>
              <a:t>Other WG requests</a:t>
            </a:r>
            <a:endParaRPr lang="zh-CN" altLang="en-US" sz="3733" spc="-1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724" y="1469036"/>
            <a:ext cx="1149745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Test/Integration Team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Static Tool checking for Python code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party dependency Tool for Python</a:t>
            </a:r>
          </a:p>
          <a:p>
            <a:pPr marL="342900" indent="-342900">
              <a:buAutoNum type="arabicPeriod"/>
            </a:pPr>
            <a:endParaRPr lang="en-US" sz="2800" dirty="0" smtClean="0"/>
          </a:p>
          <a:p>
            <a:r>
              <a:rPr lang="en-US" sz="2800" dirty="0" smtClean="0"/>
              <a:t>Architecture/TSC Team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New Repository Approval – Example-APPS is created.</a:t>
            </a:r>
          </a:p>
          <a:p>
            <a:pPr marL="342900" indent="-342900">
              <a:buFontTx/>
              <a:buAutoNum type="arabicPeriod"/>
            </a:pPr>
            <a:r>
              <a:rPr lang="en-US" sz="2800" dirty="0"/>
              <a:t>Test coverage exception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Security Team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Some security design exceptions needed, considering it’s a demo application.</a:t>
            </a:r>
          </a:p>
        </p:txBody>
      </p:sp>
    </p:spTree>
    <p:extLst>
      <p:ext uri="{BB962C8B-B14F-4D97-AF65-F5344CB8AC3E}">
        <p14:creationId xmlns:p14="http://schemas.microsoft.com/office/powerpoint/2010/main" val="893684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/>
        </p:nvSpPr>
        <p:spPr>
          <a:xfrm>
            <a:off x="182880" y="139337"/>
            <a:ext cx="5544152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33" spc="-1" dirty="0" smtClean="0">
                <a:solidFill>
                  <a:srgbClr val="000000"/>
                </a:solidFill>
                <a:latin typeface="Arial"/>
                <a:ea typeface="Arial"/>
              </a:rPr>
              <a:t>Security Considerations</a:t>
            </a:r>
            <a:endParaRPr lang="zh-CN" altLang="en-US" sz="3733" spc="-1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560930"/>
              </p:ext>
            </p:extLst>
          </p:nvPr>
        </p:nvGraphicFramePr>
        <p:xfrm>
          <a:off x="1891259" y="2337112"/>
          <a:ext cx="2995534" cy="2527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1259" y="2337112"/>
                        <a:ext cx="2995534" cy="25274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01527"/>
              </p:ext>
            </p:extLst>
          </p:nvPr>
        </p:nvGraphicFramePr>
        <p:xfrm>
          <a:off x="7452610" y="2337112"/>
          <a:ext cx="2605790" cy="219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Worksheet" showAsIcon="1" r:id="rId5" imgW="914400" imgH="771480" progId="Excel.Sheet.12">
                  <p:embed/>
                </p:oleObj>
              </mc:Choice>
              <mc:Fallback>
                <p:oleObj name="Worksheet" showAsIcon="1" r:id="rId5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52610" y="2337112"/>
                        <a:ext cx="2605790" cy="2198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8540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23040" y="3429120"/>
            <a:ext cx="11359680" cy="76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 algn="ctr">
              <a:lnSpc>
                <a:spcPct val="100000"/>
              </a:lnSpc>
            </a:pPr>
            <a:r>
              <a:rPr lang="en-IN" sz="4800" spc="-1">
                <a:solidFill>
                  <a:srgbClr val="000000"/>
                </a:solidFill>
                <a:latin typeface="Arial"/>
                <a:ea typeface="Arial"/>
              </a:rPr>
              <a:t>Thanks</a:t>
            </a:r>
            <a:endParaRPr lang="en-IN" sz="48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03799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84000" y="100800"/>
            <a:ext cx="11359680" cy="76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r>
              <a:rPr lang="en-IN" sz="3733" spc="-1" dirty="0" smtClean="0">
                <a:solidFill>
                  <a:srgbClr val="000000"/>
                </a:solidFill>
                <a:ea typeface="Arial"/>
              </a:rPr>
              <a:t>Overview</a:t>
            </a:r>
            <a:endParaRPr lang="en-IN" sz="3733" spc="-1" dirty="0">
              <a:solidFill>
                <a:prstClr val="black"/>
              </a:solidFill>
            </a:endParaRPr>
          </a:p>
        </p:txBody>
      </p:sp>
      <p:pic>
        <p:nvPicPr>
          <p:cNvPr id="4" name="Picture 2" descr="C:\Users\c00402768\AppData\Roaming\eSpace_Desktop\UserData\c00402768\imagefiles\originalImgfiles\661806A5-CDC5-4410-B963-9D8AE711EAC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68" y="1455974"/>
            <a:ext cx="8551235" cy="541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5"/>
          <p:cNvSpPr txBox="1"/>
          <p:nvPr/>
        </p:nvSpPr>
        <p:spPr>
          <a:xfrm>
            <a:off x="9015147" y="1889113"/>
            <a:ext cx="27285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Add Cameras</a:t>
            </a:r>
            <a:r>
              <a:rPr lang="en-US" altLang="zh-CN" dirty="0"/>
              <a:t>: Live feed or recorded feed</a:t>
            </a:r>
          </a:p>
          <a:p>
            <a:endParaRPr lang="en-US" altLang="zh-CN" dirty="0"/>
          </a:p>
          <a:p>
            <a:r>
              <a:rPr lang="en-US" altLang="zh-CN" b="1" dirty="0" smtClean="0"/>
              <a:t>Add person for monitoring</a:t>
            </a:r>
            <a:r>
              <a:rPr lang="en-US" altLang="zh-CN" dirty="0" smtClean="0"/>
              <a:t>: Upload visiting person image (maybe from mobile).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Monitoring</a:t>
            </a:r>
            <a:r>
              <a:rPr lang="en-US" altLang="zh-CN" dirty="0" smtClean="0"/>
              <a:t>: Once person go to the front of the camera, the notification is shown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320514" y="196407"/>
            <a:ext cx="5871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Monitoring Service</a:t>
            </a:r>
            <a:r>
              <a:rPr lang="en-US" dirty="0" smtClean="0"/>
              <a:t>: It monitors a given person by leveraging platform provided face recognition capability and notify the detected person with location information for 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318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00402768\AppData\Roaming\eSpace_Desktop\UserData\c00402768\imagefiles\originalImgfiles\6BE86A2A-3A7D-4F33-B1BF-8312F8A2F6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4" y="1652337"/>
            <a:ext cx="8309191" cy="500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22217" y="95794"/>
            <a:ext cx="3222172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3733" spc="-1" dirty="0" smtClean="0">
                <a:solidFill>
                  <a:srgbClr val="000000"/>
                </a:solidFill>
                <a:latin typeface="Arial"/>
                <a:ea typeface="Arial"/>
              </a:rPr>
              <a:t>Future Plan</a:t>
            </a:r>
            <a:endParaRPr lang="en-IN" sz="3733" spc="-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51863" y="0"/>
            <a:ext cx="6339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Centralized Solution: </a:t>
            </a:r>
          </a:p>
          <a:p>
            <a:r>
              <a:rPr lang="en-US" altLang="zh-CN" dirty="0" smtClean="0"/>
              <a:t>Centralized location: Adding camera, Adding Person, Distribution of Images to edge locations</a:t>
            </a:r>
          </a:p>
          <a:p>
            <a:r>
              <a:rPr lang="en-US" altLang="zh-CN" dirty="0" smtClean="0"/>
              <a:t>Edge locations: Face detection, Notifying the detected face with location to Center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00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2217" y="95794"/>
            <a:ext cx="4169572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3733" spc="-1" dirty="0" smtClean="0">
                <a:solidFill>
                  <a:srgbClr val="000000"/>
                </a:solidFill>
                <a:latin typeface="Arial"/>
                <a:ea typeface="Arial"/>
              </a:rPr>
              <a:t>Solution Design</a:t>
            </a:r>
            <a:endParaRPr lang="en-IN" sz="3733" spc="-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1160121" y="1870917"/>
            <a:ext cx="2950920" cy="574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Monitoring Service - FE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1160121" y="2919570"/>
            <a:ext cx="2950920" cy="574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Monitoring Service - BE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7430757" y="1870917"/>
            <a:ext cx="3353743" cy="57492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Face Recognition Service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9" name="CustomShape 2"/>
          <p:cNvSpPr/>
          <p:nvPr/>
        </p:nvSpPr>
        <p:spPr>
          <a:xfrm>
            <a:off x="4977257" y="1870917"/>
            <a:ext cx="1587284" cy="2855722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APIGW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10" name="CustomShape 2"/>
          <p:cNvSpPr/>
          <p:nvPr/>
        </p:nvSpPr>
        <p:spPr>
          <a:xfrm>
            <a:off x="7430757" y="3010133"/>
            <a:ext cx="3353743" cy="1716506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MEP</a:t>
            </a:r>
          </a:p>
          <a:p>
            <a:pPr algn="ctr">
              <a:lnSpc>
                <a:spcPct val="100000"/>
              </a:lnSpc>
            </a:pPr>
            <a:r>
              <a:rPr lang="en-IN" sz="2000" spc="-1" dirty="0" smtClean="0">
                <a:solidFill>
                  <a:srgbClr val="000000"/>
                </a:solidFill>
                <a:latin typeface="Arial"/>
              </a:rPr>
              <a:t>(MEP-Server + MEP-</a:t>
            </a:r>
            <a:r>
              <a:rPr lang="en-IN" sz="2000" spc="-1" dirty="0" err="1" smtClean="0">
                <a:solidFill>
                  <a:srgbClr val="000000"/>
                </a:solidFill>
                <a:latin typeface="Arial"/>
              </a:rPr>
              <a:t>Auth</a:t>
            </a:r>
            <a:r>
              <a:rPr lang="en-IN" sz="2000" spc="-1" dirty="0" smtClean="0">
                <a:solidFill>
                  <a:srgbClr val="000000"/>
                </a:solidFill>
                <a:latin typeface="Arial"/>
              </a:rPr>
              <a:t>)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1160121" y="4046191"/>
            <a:ext cx="2950920" cy="574920"/>
          </a:xfrm>
          <a:prstGeom prst="rect">
            <a:avLst/>
          </a:prstGeom>
          <a:solidFill>
            <a:srgbClr val="92D050"/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0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MEP-Agent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10413656" y="5057607"/>
            <a:ext cx="1515096" cy="574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NEW</a:t>
            </a:r>
            <a:endParaRPr lang="en-IN" b="0" strike="noStrike" spc="-1" dirty="0">
              <a:latin typeface="Arial"/>
            </a:endParaRPr>
          </a:p>
        </p:txBody>
      </p:sp>
      <p:sp>
        <p:nvSpPr>
          <p:cNvPr id="13" name="CustomShape 2"/>
          <p:cNvSpPr/>
          <p:nvPr/>
        </p:nvSpPr>
        <p:spPr>
          <a:xfrm>
            <a:off x="10413656" y="5915860"/>
            <a:ext cx="1515096" cy="574920"/>
          </a:xfrm>
          <a:prstGeom prst="rect">
            <a:avLst/>
          </a:prstGeom>
          <a:solidFill>
            <a:srgbClr val="92D050"/>
          </a:solidFill>
          <a:ln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pc="-1" dirty="0" smtClean="0">
                <a:solidFill>
                  <a:srgbClr val="000000"/>
                </a:solidFill>
                <a:latin typeface="Arial"/>
              </a:rPr>
              <a:t>Change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6692877" y="2063648"/>
            <a:ext cx="674655" cy="2859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/>
          <p:cNvSpPr/>
          <p:nvPr/>
        </p:nvSpPr>
        <p:spPr>
          <a:xfrm>
            <a:off x="6660321" y="3831105"/>
            <a:ext cx="674655" cy="2859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>
            <a:off x="4174266" y="3064061"/>
            <a:ext cx="674655" cy="2859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>
            <a:off x="4206822" y="4190682"/>
            <a:ext cx="674655" cy="2859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/>
          <p:cNvSpPr/>
          <p:nvPr/>
        </p:nvSpPr>
        <p:spPr>
          <a:xfrm>
            <a:off x="2506775" y="2445837"/>
            <a:ext cx="288758" cy="47373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-Down Arrow 18"/>
          <p:cNvSpPr/>
          <p:nvPr/>
        </p:nvSpPr>
        <p:spPr>
          <a:xfrm>
            <a:off x="2490733" y="3546249"/>
            <a:ext cx="288758" cy="47373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3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120746" y="738315"/>
            <a:ext cx="888274" cy="269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zh-CN" altLang="en-US" dirty="0"/>
          </a:p>
        </p:txBody>
      </p:sp>
      <p:cxnSp>
        <p:nvCxnSpPr>
          <p:cNvPr id="6" name="直接连接符 5"/>
          <p:cNvCxnSpPr>
            <a:stCxn id="4" idx="2"/>
          </p:cNvCxnSpPr>
          <p:nvPr/>
        </p:nvCxnSpPr>
        <p:spPr>
          <a:xfrm>
            <a:off x="8564883" y="1008281"/>
            <a:ext cx="43543" cy="475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006047" y="720575"/>
            <a:ext cx="888274" cy="269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Mep</a:t>
            </a:r>
            <a:r>
              <a:rPr lang="en-US" altLang="zh-CN" sz="1000" dirty="0" smtClean="0"/>
              <a:t>-agent</a:t>
            </a:r>
            <a:endParaRPr lang="zh-CN" altLang="en-US" sz="1000" dirty="0"/>
          </a:p>
        </p:txBody>
      </p:sp>
      <p:cxnSp>
        <p:nvCxnSpPr>
          <p:cNvPr id="8" name="直接连接符 7"/>
          <p:cNvCxnSpPr>
            <a:stCxn id="7" idx="2"/>
          </p:cNvCxnSpPr>
          <p:nvPr/>
        </p:nvCxnSpPr>
        <p:spPr>
          <a:xfrm>
            <a:off x="7450184" y="990541"/>
            <a:ext cx="43543" cy="475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210697" y="81737"/>
            <a:ext cx="179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Monitoring </a:t>
            </a:r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548054" y="720575"/>
            <a:ext cx="888274" cy="269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MEP + APIGW</a:t>
            </a:r>
            <a:endParaRPr lang="zh-CN" altLang="en-US" sz="1000" dirty="0"/>
          </a:p>
        </p:txBody>
      </p:sp>
      <p:cxnSp>
        <p:nvCxnSpPr>
          <p:cNvPr id="14" name="直接连接符 13"/>
          <p:cNvCxnSpPr>
            <a:stCxn id="13" idx="2"/>
          </p:cNvCxnSpPr>
          <p:nvPr/>
        </p:nvCxnSpPr>
        <p:spPr>
          <a:xfrm>
            <a:off x="4992191" y="990541"/>
            <a:ext cx="43543" cy="475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592542" y="720575"/>
            <a:ext cx="888274" cy="269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app-Service + MEP-Agent</a:t>
            </a:r>
            <a:endParaRPr lang="zh-CN" altLang="en-US" sz="1000" dirty="0"/>
          </a:p>
        </p:txBody>
      </p:sp>
      <p:cxnSp>
        <p:nvCxnSpPr>
          <p:cNvPr id="18" name="直接连接符 17"/>
          <p:cNvCxnSpPr>
            <a:stCxn id="17" idx="2"/>
          </p:cNvCxnSpPr>
          <p:nvPr/>
        </p:nvCxnSpPr>
        <p:spPr>
          <a:xfrm>
            <a:off x="6036679" y="990541"/>
            <a:ext cx="43543" cy="475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26422" y="191589"/>
            <a:ext cx="3622231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33" spc="-1" dirty="0" smtClean="0">
                <a:solidFill>
                  <a:srgbClr val="000000"/>
                </a:solidFill>
                <a:latin typeface="Arial"/>
                <a:ea typeface="Arial"/>
              </a:rPr>
              <a:t>Call </a:t>
            </a:r>
            <a:r>
              <a:rPr lang="en-US" altLang="zh-CN" sz="3733" spc="-1" dirty="0">
                <a:solidFill>
                  <a:srgbClr val="000000"/>
                </a:solidFill>
                <a:latin typeface="Arial"/>
                <a:ea typeface="Arial"/>
              </a:rPr>
              <a:t>Flow</a:t>
            </a:r>
            <a:endParaRPr lang="zh-CN" altLang="en-US" sz="3733" spc="-1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810103" y="476736"/>
            <a:ext cx="2621280" cy="564315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5026483" y="3555631"/>
            <a:ext cx="2457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123443" y="3383544"/>
            <a:ext cx="33133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2.3 register service</a:t>
            </a:r>
            <a:r>
              <a:rPr lang="zh-CN" altLang="en-US" sz="900" dirty="0" smtClean="0"/>
              <a:t>（</a:t>
            </a:r>
            <a:r>
              <a:rPr lang="en-US" altLang="zh-CN" sz="900" dirty="0" smtClean="0"/>
              <a:t>publish monitoring service</a:t>
            </a:r>
            <a:r>
              <a:rPr lang="zh-CN" altLang="en-US" sz="900" dirty="0" smtClean="0"/>
              <a:t>）</a:t>
            </a:r>
            <a:endParaRPr lang="zh-CN" altLang="en-US" sz="900" dirty="0"/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5023761" y="2699691"/>
            <a:ext cx="2457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592542" y="2484247"/>
            <a:ext cx="145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2.1 Get token(</a:t>
            </a:r>
            <a:r>
              <a:rPr lang="en-US" altLang="zh-CN" sz="900" dirty="0" err="1" smtClean="0"/>
              <a:t>ak</a:t>
            </a:r>
            <a:r>
              <a:rPr lang="en-US" altLang="zh-CN" sz="900" dirty="0" smtClean="0"/>
              <a:t>/</a:t>
            </a:r>
            <a:r>
              <a:rPr lang="en-US" altLang="zh-CN" sz="900" dirty="0" err="1" smtClean="0"/>
              <a:t>sk</a:t>
            </a:r>
            <a:r>
              <a:rPr lang="en-US" altLang="zh-CN" sz="900" dirty="0" smtClean="0"/>
              <a:t>/</a:t>
            </a:r>
            <a:r>
              <a:rPr lang="en-US" altLang="zh-CN" sz="900" dirty="0" err="1" smtClean="0"/>
              <a:t>appInsId</a:t>
            </a:r>
            <a:r>
              <a:rPr lang="en-US" altLang="zh-CN" sz="900" dirty="0" smtClean="0"/>
              <a:t>)</a:t>
            </a:r>
            <a:endParaRPr lang="zh-CN" altLang="en-US" sz="900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5023761" y="3247382"/>
            <a:ext cx="2457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975054" y="3031937"/>
            <a:ext cx="251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</a:rPr>
              <a:t>2.2 Add Subscription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</a:rPr>
              <a:t>monitor the status of face recognition service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4992191" y="1647656"/>
            <a:ext cx="1044488" cy="1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815840" y="1457242"/>
            <a:ext cx="30044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1.1register service</a:t>
            </a:r>
            <a:r>
              <a:rPr lang="zh-CN" altLang="en-US" sz="900" dirty="0"/>
              <a:t>（</a:t>
            </a:r>
            <a:r>
              <a:rPr lang="en-US" altLang="zh-CN" sz="900" dirty="0"/>
              <a:t>publish face </a:t>
            </a:r>
            <a:r>
              <a:rPr lang="en-US" altLang="zh-CN" sz="900" dirty="0"/>
              <a:t>recognition</a:t>
            </a:r>
            <a:r>
              <a:rPr lang="en-US" altLang="zh-CN" sz="900" dirty="0"/>
              <a:t> service</a:t>
            </a:r>
            <a:r>
              <a:rPr lang="zh-CN" altLang="en-US" sz="900" dirty="0"/>
              <a:t>）</a:t>
            </a:r>
            <a:endParaRPr lang="zh-CN" altLang="en-US" sz="900" dirty="0"/>
          </a:p>
        </p:txBody>
      </p:sp>
      <p:sp>
        <p:nvSpPr>
          <p:cNvPr id="40" name="文本框 39"/>
          <p:cNvSpPr txBox="1"/>
          <p:nvPr/>
        </p:nvSpPr>
        <p:spPr>
          <a:xfrm>
            <a:off x="5551981" y="399503"/>
            <a:ext cx="1027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Face </a:t>
            </a:r>
            <a:r>
              <a:rPr lang="en-US" altLang="zh-CN" sz="800" dirty="0" smtClean="0"/>
              <a:t>Recognition</a:t>
            </a:r>
          </a:p>
          <a:p>
            <a:pPr algn="ctr"/>
            <a:r>
              <a:rPr lang="en-US" altLang="zh-CN" sz="800" b="1" dirty="0" smtClean="0"/>
              <a:t>(Pre-Install)</a:t>
            </a:r>
            <a:endParaRPr lang="zh-CN" altLang="en-US" sz="800" b="1" dirty="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5013962" y="4157523"/>
            <a:ext cx="2479765" cy="1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4931127" y="3967626"/>
            <a:ext cx="265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</a:rPr>
              <a:t>3. Service status notification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</a:rPr>
              <a:t>face  recognition service status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838944" y="1731207"/>
            <a:ext cx="309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1.2 Publish service route</a:t>
            </a:r>
            <a:r>
              <a:rPr lang="zh-CN" altLang="en-US" sz="900" dirty="0"/>
              <a:t>（</a:t>
            </a:r>
            <a:r>
              <a:rPr lang="en-US" altLang="zh-CN" sz="900" dirty="0"/>
              <a:t>publish face </a:t>
            </a:r>
            <a:r>
              <a:rPr lang="en-US" altLang="zh-CN" sz="900" dirty="0" err="1"/>
              <a:t>recoginition</a:t>
            </a:r>
            <a:r>
              <a:rPr lang="en-US" altLang="zh-CN" sz="900" dirty="0"/>
              <a:t> route</a:t>
            </a:r>
            <a:r>
              <a:rPr lang="zh-CN" altLang="en-US" sz="900" dirty="0"/>
              <a:t>）</a:t>
            </a:r>
            <a:endParaRPr lang="en-US" altLang="zh-CN" sz="900" dirty="0"/>
          </a:p>
          <a:p>
            <a:r>
              <a:rPr lang="en-US" altLang="zh-CN" sz="900" dirty="0"/>
              <a:t>publish to </a:t>
            </a:r>
            <a:r>
              <a:rPr lang="en-US" altLang="zh-CN" sz="900" dirty="0" err="1"/>
              <a:t>kong</a:t>
            </a:r>
            <a:endParaRPr lang="zh-CN" altLang="en-US" sz="900" dirty="0"/>
          </a:p>
        </p:txBody>
      </p:sp>
      <p:sp>
        <p:nvSpPr>
          <p:cNvPr id="49" name="文本框 48"/>
          <p:cNvSpPr txBox="1"/>
          <p:nvPr/>
        </p:nvSpPr>
        <p:spPr>
          <a:xfrm>
            <a:off x="5334410" y="4990478"/>
            <a:ext cx="20540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4.1 Call face recognition</a:t>
            </a:r>
            <a:r>
              <a:rPr lang="zh-CN" altLang="en-US" sz="900" dirty="0" smtClean="0"/>
              <a:t>（</a:t>
            </a:r>
            <a:r>
              <a:rPr lang="en-US" altLang="zh-CN" sz="900" b="1" dirty="0"/>
              <a:t>token</a:t>
            </a:r>
            <a:r>
              <a:rPr lang="zh-CN" altLang="en-US" sz="900" dirty="0" smtClean="0"/>
              <a:t>）</a:t>
            </a:r>
            <a:endParaRPr lang="zh-CN" altLang="en-US" sz="900" dirty="0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5020771" y="5560978"/>
            <a:ext cx="1059451" cy="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5212086" y="5352956"/>
            <a:ext cx="156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4.2 reroute to</a:t>
            </a:r>
            <a:r>
              <a:rPr lang="zh-CN" altLang="en-US" sz="900" dirty="0"/>
              <a:t> </a:t>
            </a:r>
            <a:r>
              <a:rPr lang="en-US" altLang="zh-CN" sz="900" dirty="0" smtClean="0"/>
              <a:t>the target service</a:t>
            </a:r>
          </a:p>
        </p:txBody>
      </p:sp>
      <p:cxnSp>
        <p:nvCxnSpPr>
          <p:cNvPr id="38" name="直接箭头连接符 37"/>
          <p:cNvCxnSpPr/>
          <p:nvPr/>
        </p:nvCxnSpPr>
        <p:spPr>
          <a:xfrm flipH="1" flipV="1">
            <a:off x="5013963" y="5212089"/>
            <a:ext cx="3601737" cy="15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7481754" y="4415748"/>
            <a:ext cx="112667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411119" y="4200304"/>
            <a:ext cx="241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</a:rPr>
              <a:t>3.1. service status notification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 face  recognition service status 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H="1" flipV="1">
            <a:off x="7481750" y="4716126"/>
            <a:ext cx="1126673" cy="4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7481754" y="4518100"/>
            <a:ext cx="1083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002060"/>
                </a:solidFill>
              </a:rPr>
              <a:t>4.0</a:t>
            </a:r>
            <a:r>
              <a:rPr lang="zh-CN" altLang="en-US" sz="900" b="1" dirty="0" smtClean="0">
                <a:solidFill>
                  <a:srgbClr val="002060"/>
                </a:solidFill>
              </a:rPr>
              <a:t> </a:t>
            </a:r>
            <a:r>
              <a:rPr lang="en-US" altLang="zh-CN" sz="900" b="1" dirty="0" smtClean="0">
                <a:solidFill>
                  <a:srgbClr val="002060"/>
                </a:solidFill>
              </a:rPr>
              <a:t>Get token</a:t>
            </a:r>
            <a:endParaRPr lang="zh-CN" altLang="en-US" sz="900" b="1" dirty="0">
              <a:solidFill>
                <a:srgbClr val="002060"/>
              </a:solidFill>
            </a:endParaRPr>
          </a:p>
        </p:txBody>
      </p:sp>
      <p:sp>
        <p:nvSpPr>
          <p:cNvPr id="2" name="线形标注 1 1"/>
          <p:cNvSpPr/>
          <p:nvPr/>
        </p:nvSpPr>
        <p:spPr>
          <a:xfrm>
            <a:off x="287383" y="1040150"/>
            <a:ext cx="1737364" cy="912406"/>
          </a:xfrm>
          <a:prstGeom prst="borderCallout1">
            <a:avLst>
              <a:gd name="adj1" fmla="val 25117"/>
              <a:gd name="adj2" fmla="val 103399"/>
              <a:gd name="adj3" fmla="val 50589"/>
              <a:gd name="adj4" fmla="val 3208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382090" y="1128008"/>
            <a:ext cx="1466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Publish service info</a:t>
            </a:r>
          </a:p>
          <a:p>
            <a:r>
              <a:rPr lang="en-US" altLang="zh-CN" sz="1100" dirty="0" smtClean="0"/>
              <a:t>192.168.1.5:9996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/</a:t>
            </a:r>
            <a:r>
              <a:rPr lang="en-US" altLang="zh-CN" sz="1100" dirty="0" err="1" smtClean="0"/>
              <a:t>facerecognition</a:t>
            </a:r>
            <a:endParaRPr lang="zh-CN" altLang="en-US" sz="1100" dirty="0"/>
          </a:p>
        </p:txBody>
      </p:sp>
      <p:sp>
        <p:nvSpPr>
          <p:cNvPr id="42" name="线形标注 1 41"/>
          <p:cNvSpPr/>
          <p:nvPr/>
        </p:nvSpPr>
        <p:spPr>
          <a:xfrm>
            <a:off x="327109" y="4608047"/>
            <a:ext cx="1885012" cy="820670"/>
          </a:xfrm>
          <a:prstGeom prst="borderCallout1">
            <a:avLst>
              <a:gd name="adj1" fmla="val 25117"/>
              <a:gd name="adj2" fmla="val 103399"/>
              <a:gd name="adj3" fmla="val 68993"/>
              <a:gd name="adj4" fmla="val 307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43" name="文本框 42"/>
          <p:cNvSpPr txBox="1"/>
          <p:nvPr/>
        </p:nvSpPr>
        <p:spPr>
          <a:xfrm>
            <a:off x="247923" y="4722868"/>
            <a:ext cx="19641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APP call the service:</a:t>
            </a:r>
          </a:p>
          <a:p>
            <a:r>
              <a:rPr lang="en-US" altLang="zh-CN" sz="1100" dirty="0" smtClean="0"/>
              <a:t>apigw.mep.org:/</a:t>
            </a:r>
            <a:r>
              <a:rPr lang="en-US" altLang="zh-CN" sz="1100" dirty="0"/>
              <a:t> </a:t>
            </a:r>
            <a:r>
              <a:rPr lang="en-US" altLang="zh-CN" sz="1100" dirty="0" err="1" smtClean="0"/>
              <a:t>facerecognition</a:t>
            </a:r>
            <a:endParaRPr lang="zh-CN" altLang="en-US" sz="1100" dirty="0"/>
          </a:p>
        </p:txBody>
      </p:sp>
      <p:sp>
        <p:nvSpPr>
          <p:cNvPr id="5" name="文本框 4"/>
          <p:cNvSpPr txBox="1"/>
          <p:nvPr/>
        </p:nvSpPr>
        <p:spPr>
          <a:xfrm>
            <a:off x="9699452" y="694421"/>
            <a:ext cx="243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100" dirty="0" smtClean="0"/>
          </a:p>
          <a:p>
            <a:r>
              <a:rPr lang="en-US" altLang="zh-CN" sz="1100" dirty="0" err="1" smtClean="0"/>
              <a:t>facerecognition</a:t>
            </a:r>
            <a:r>
              <a:rPr lang="en-US" altLang="zh-CN" sz="1100" dirty="0" smtClean="0"/>
              <a:t>:</a:t>
            </a:r>
          </a:p>
          <a:p>
            <a:endParaRPr lang="en-US" altLang="zh-CN" sz="1100" dirty="0"/>
          </a:p>
          <a:p>
            <a:r>
              <a:rPr lang="en-US" altLang="zh-CN" sz="1100" dirty="0" smtClean="0"/>
              <a:t>/v1/face-recognition</a:t>
            </a:r>
          </a:p>
        </p:txBody>
      </p:sp>
      <p:sp>
        <p:nvSpPr>
          <p:cNvPr id="10" name="矩形 9"/>
          <p:cNvSpPr/>
          <p:nvPr/>
        </p:nvSpPr>
        <p:spPr>
          <a:xfrm>
            <a:off x="281683" y="5543538"/>
            <a:ext cx="260039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apigw.mep.org</a:t>
            </a:r>
            <a:r>
              <a:rPr lang="en-US" altLang="zh-CN" sz="1100" dirty="0" smtClean="0"/>
              <a:t>:/</a:t>
            </a:r>
            <a:r>
              <a:rPr lang="en-US" altLang="zh-CN" sz="1100" dirty="0"/>
              <a:t> </a:t>
            </a:r>
            <a:r>
              <a:rPr lang="en-US" altLang="zh-CN" sz="1100" dirty="0" err="1"/>
              <a:t>facerecognition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+  API </a:t>
            </a:r>
            <a:r>
              <a:rPr lang="en-US" altLang="zh-CN" sz="1100" dirty="0" err="1" smtClean="0"/>
              <a:t>url</a:t>
            </a:r>
            <a:endParaRPr lang="en-US" altLang="zh-CN" sz="1100" dirty="0" smtClean="0"/>
          </a:p>
          <a:p>
            <a:endParaRPr lang="zh-CN" altLang="en-US" sz="1100" dirty="0"/>
          </a:p>
        </p:txBody>
      </p:sp>
      <p:cxnSp>
        <p:nvCxnSpPr>
          <p:cNvPr id="47" name="直接箭头连接符 23"/>
          <p:cNvCxnSpPr/>
          <p:nvPr/>
        </p:nvCxnSpPr>
        <p:spPr>
          <a:xfrm flipH="1">
            <a:off x="5028983" y="3782981"/>
            <a:ext cx="2457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24"/>
          <p:cNvSpPr txBox="1"/>
          <p:nvPr/>
        </p:nvSpPr>
        <p:spPr>
          <a:xfrm>
            <a:off x="5125943" y="3610894"/>
            <a:ext cx="331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2.4 Publish </a:t>
            </a:r>
            <a:r>
              <a:rPr lang="en-US" altLang="zh-CN" sz="900" dirty="0"/>
              <a:t>service route</a:t>
            </a:r>
            <a:r>
              <a:rPr lang="zh-CN" altLang="en-US" sz="900" dirty="0"/>
              <a:t>（</a:t>
            </a:r>
            <a:r>
              <a:rPr lang="en-US" altLang="zh-CN" sz="900" dirty="0"/>
              <a:t>publish </a:t>
            </a:r>
            <a:r>
              <a:rPr lang="en-US" altLang="zh-CN" sz="900" dirty="0"/>
              <a:t>monitoring service  </a:t>
            </a:r>
            <a:r>
              <a:rPr lang="en-US" altLang="zh-CN" sz="900" dirty="0"/>
              <a:t>route</a:t>
            </a:r>
            <a:r>
              <a:rPr lang="zh-CN" altLang="en-US" sz="900" dirty="0"/>
              <a:t>）</a:t>
            </a:r>
            <a:endParaRPr lang="en-US" altLang="zh-CN" sz="900" dirty="0"/>
          </a:p>
          <a:p>
            <a:r>
              <a:rPr lang="en-US" altLang="zh-CN" sz="900" dirty="0"/>
              <a:t>publish to </a:t>
            </a:r>
            <a:r>
              <a:rPr lang="en-US" altLang="zh-CN" sz="900" dirty="0" err="1"/>
              <a:t>kong</a:t>
            </a:r>
            <a:endParaRPr lang="zh-CN" altLang="en-US" sz="900" dirty="0"/>
          </a:p>
        </p:txBody>
      </p:sp>
      <p:cxnSp>
        <p:nvCxnSpPr>
          <p:cNvPr id="56" name="直接箭头连接符 31"/>
          <p:cNvCxnSpPr/>
          <p:nvPr/>
        </p:nvCxnSpPr>
        <p:spPr>
          <a:xfrm flipH="1">
            <a:off x="5009681" y="2114846"/>
            <a:ext cx="1044488" cy="1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74143" y="6314845"/>
            <a:ext cx="2334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New </a:t>
            </a:r>
            <a:r>
              <a:rPr lang="en-US" sz="1400" b="1" dirty="0">
                <a:solidFill>
                  <a:srgbClr val="002060"/>
                </a:solidFill>
              </a:rPr>
              <a:t>additions</a:t>
            </a:r>
            <a:r>
              <a:rPr lang="en-US" sz="1400" b="1" dirty="0">
                <a:solidFill>
                  <a:srgbClr val="002060"/>
                </a:solidFill>
              </a:rPr>
              <a:t> to </a:t>
            </a:r>
            <a:r>
              <a:rPr lang="en-US" sz="1400" b="1" dirty="0">
                <a:solidFill>
                  <a:srgbClr val="002060"/>
                </a:solidFill>
              </a:rPr>
              <a:t>MEP-Agent</a:t>
            </a:r>
          </a:p>
        </p:txBody>
      </p:sp>
    </p:spTree>
    <p:extLst>
      <p:ext uri="{BB962C8B-B14F-4D97-AF65-F5344CB8AC3E}">
        <p14:creationId xmlns:p14="http://schemas.microsoft.com/office/powerpoint/2010/main" val="379225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914700"/>
              </p:ext>
            </p:extLst>
          </p:nvPr>
        </p:nvGraphicFramePr>
        <p:xfrm>
          <a:off x="325119" y="1764554"/>
          <a:ext cx="1089152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186"/>
                <a:gridCol w="5572828"/>
                <a:gridCol w="36305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/monitor/persons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 a new</a:t>
                      </a:r>
                      <a:r>
                        <a:rPr lang="en-US" altLang="zh-CN" baseline="0" dirty="0" smtClean="0"/>
                        <a:t> monitor person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25119" y="2506234"/>
            <a:ext cx="6035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form-data</a:t>
            </a:r>
          </a:p>
          <a:p>
            <a:r>
              <a:rPr lang="en-US" altLang="zh-CN" dirty="0" smtClean="0"/>
              <a:t>File:   upload the image of the person . It should be named as the person name.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588619"/>
              </p:ext>
            </p:extLst>
          </p:nvPr>
        </p:nvGraphicFramePr>
        <p:xfrm>
          <a:off x="325119" y="3586319"/>
          <a:ext cx="10891521" cy="80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186"/>
                <a:gridCol w="5572828"/>
                <a:gridCol w="3630507"/>
              </a:tblGrid>
              <a:tr h="4437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0781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/monitor/persons/{</a:t>
                      </a:r>
                      <a:r>
                        <a:rPr lang="en-US" altLang="zh-CN" dirty="0" err="1" smtClean="0"/>
                        <a:t>person_name</a:t>
                      </a:r>
                      <a:r>
                        <a:rPr lang="en-US" altLang="zh-CN" dirty="0" smtClean="0"/>
                        <a:t>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Delete a </a:t>
                      </a:r>
                      <a:r>
                        <a:rPr lang="en-US" altLang="zh-CN" baseline="0" dirty="0" smtClean="0"/>
                        <a:t>monitor person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90332"/>
              </p:ext>
            </p:extLst>
          </p:nvPr>
        </p:nvGraphicFramePr>
        <p:xfrm>
          <a:off x="325118" y="4666404"/>
          <a:ext cx="1089152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186"/>
                <a:gridCol w="5572828"/>
                <a:gridCol w="36305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/monitor/persons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Query </a:t>
                      </a:r>
                      <a:r>
                        <a:rPr lang="en-US" altLang="zh-CN" baseline="0" dirty="0" smtClean="0"/>
                        <a:t>monitor persons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325118" y="54957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900" dirty="0">
                <a:solidFill>
                  <a:srgbClr val="4A5560"/>
                </a:solidFill>
                <a:latin typeface="menlo"/>
              </a:rPr>
              <a:t>[</a:t>
            </a:r>
            <a:r>
              <a:rPr lang="en-US" altLang="zh-CN" sz="900" dirty="0"/>
              <a:t/>
            </a:r>
            <a:br>
              <a:rPr lang="en-US" altLang="zh-CN" sz="900" dirty="0"/>
            </a:br>
            <a:r>
              <a:rPr lang="en-US" altLang="zh-CN" sz="900" dirty="0">
                <a:solidFill>
                  <a:srgbClr val="4A5560"/>
                </a:solidFill>
                <a:latin typeface="menlo"/>
              </a:rPr>
              <a:t>    {</a:t>
            </a:r>
            <a:br>
              <a:rPr lang="en-US" altLang="zh-CN" sz="900" dirty="0">
                <a:solidFill>
                  <a:srgbClr val="4A5560"/>
                </a:solidFill>
                <a:latin typeface="menlo"/>
              </a:rPr>
            </a:br>
            <a:r>
              <a:rPr lang="en-US" altLang="zh-CN" sz="900" dirty="0">
                <a:solidFill>
                  <a:srgbClr val="4A5560"/>
                </a:solidFill>
                <a:latin typeface="menlo"/>
              </a:rPr>
              <a:t>        </a:t>
            </a:r>
            <a:r>
              <a:rPr lang="en-US" altLang="zh-CN" sz="900" b="1" dirty="0">
                <a:solidFill>
                  <a:srgbClr val="92278F"/>
                </a:solidFill>
                <a:latin typeface="menlo"/>
              </a:rPr>
              <a:t>"</a:t>
            </a:r>
            <a:r>
              <a:rPr lang="en-US" altLang="zh-CN" sz="900" b="1" dirty="0" err="1">
                <a:solidFill>
                  <a:srgbClr val="92278F"/>
                </a:solidFill>
                <a:latin typeface="menlo"/>
              </a:rPr>
              <a:t>name"</a:t>
            </a:r>
            <a:r>
              <a:rPr lang="en-US" altLang="zh-CN" sz="900" dirty="0" err="1">
                <a:solidFill>
                  <a:srgbClr val="4A5560"/>
                </a:solidFill>
                <a:latin typeface="menlo"/>
              </a:rPr>
              <a:t>:</a:t>
            </a:r>
            <a:r>
              <a:rPr lang="en-US" altLang="zh-CN" sz="900" b="1" dirty="0" err="1">
                <a:solidFill>
                  <a:srgbClr val="3AB54A"/>
                </a:solidFill>
                <a:latin typeface="menlo"/>
              </a:rPr>
              <a:t>"zhanghailong</a:t>
            </a:r>
            <a:r>
              <a:rPr lang="en-US" altLang="zh-CN" sz="900" b="1" dirty="0">
                <a:solidFill>
                  <a:srgbClr val="3AB54A"/>
                </a:solidFill>
                <a:latin typeface="menlo"/>
              </a:rPr>
              <a:t>"</a:t>
            </a:r>
            <a:r>
              <a:rPr lang="en-US" altLang="zh-CN" sz="900" dirty="0">
                <a:solidFill>
                  <a:srgbClr val="4A5560"/>
                </a:solidFill>
                <a:latin typeface="menlo"/>
              </a:rPr>
              <a:t>,</a:t>
            </a:r>
            <a:br>
              <a:rPr lang="en-US" altLang="zh-CN" sz="900" dirty="0">
                <a:solidFill>
                  <a:srgbClr val="4A5560"/>
                </a:solidFill>
                <a:latin typeface="menlo"/>
              </a:rPr>
            </a:br>
            <a:r>
              <a:rPr lang="en-US" altLang="zh-CN" sz="900" dirty="0">
                <a:solidFill>
                  <a:srgbClr val="4A5560"/>
                </a:solidFill>
                <a:latin typeface="menlo"/>
              </a:rPr>
              <a:t>        </a:t>
            </a:r>
            <a:r>
              <a:rPr lang="en-US" altLang="zh-CN" sz="900" b="1" dirty="0">
                <a:solidFill>
                  <a:srgbClr val="92278F"/>
                </a:solidFill>
                <a:latin typeface="menlo"/>
              </a:rPr>
              <a:t>"</a:t>
            </a:r>
            <a:r>
              <a:rPr lang="en-US" altLang="zh-CN" sz="900" b="1" dirty="0" err="1">
                <a:solidFill>
                  <a:srgbClr val="92278F"/>
                </a:solidFill>
                <a:latin typeface="menlo"/>
              </a:rPr>
              <a:t>image"</a:t>
            </a:r>
            <a:r>
              <a:rPr lang="en-US" altLang="zh-CN" sz="900" dirty="0" err="1">
                <a:solidFill>
                  <a:srgbClr val="4A5560"/>
                </a:solidFill>
                <a:latin typeface="menlo"/>
              </a:rPr>
              <a:t>:</a:t>
            </a:r>
            <a:r>
              <a:rPr lang="en-US" altLang="zh-CN" sz="900" b="1" dirty="0" err="1">
                <a:solidFill>
                  <a:srgbClr val="3AB54A"/>
                </a:solidFill>
                <a:latin typeface="menlo"/>
              </a:rPr>
              <a:t>"image</a:t>
            </a:r>
            <a:r>
              <a:rPr lang="en-US" altLang="zh-CN" sz="900" b="1" dirty="0">
                <a:solidFill>
                  <a:srgbClr val="3AB54A"/>
                </a:solidFill>
                <a:latin typeface="menlo"/>
              </a:rPr>
              <a:t> </a:t>
            </a:r>
            <a:r>
              <a:rPr lang="en-US" altLang="zh-CN" sz="900" b="1" dirty="0" err="1">
                <a:solidFill>
                  <a:srgbClr val="3AB54A"/>
                </a:solidFill>
                <a:latin typeface="menlo"/>
              </a:rPr>
              <a:t>uri</a:t>
            </a:r>
            <a:r>
              <a:rPr lang="en-US" altLang="zh-CN" sz="900" b="1" dirty="0">
                <a:solidFill>
                  <a:srgbClr val="3AB54A"/>
                </a:solidFill>
                <a:latin typeface="menlo"/>
              </a:rPr>
              <a:t>"</a:t>
            </a:r>
            <a:r>
              <a:rPr lang="en-US" altLang="zh-CN" sz="900" dirty="0">
                <a:solidFill>
                  <a:srgbClr val="4A5560"/>
                </a:solidFill>
                <a:latin typeface="menlo"/>
              </a:rPr>
              <a:t/>
            </a:r>
            <a:br>
              <a:rPr lang="en-US" altLang="zh-CN" sz="900" dirty="0">
                <a:solidFill>
                  <a:srgbClr val="4A5560"/>
                </a:solidFill>
                <a:latin typeface="menlo"/>
              </a:rPr>
            </a:br>
            <a:r>
              <a:rPr lang="en-US" altLang="zh-CN" sz="900" dirty="0">
                <a:solidFill>
                  <a:srgbClr val="4A5560"/>
                </a:solidFill>
                <a:latin typeface="menlo"/>
              </a:rPr>
              <a:t>    }</a:t>
            </a:r>
            <a:r>
              <a:rPr lang="en-US" altLang="zh-CN" sz="900" dirty="0"/>
              <a:t/>
            </a:r>
            <a:br>
              <a:rPr lang="en-US" altLang="zh-CN" sz="900" dirty="0"/>
            </a:br>
            <a:r>
              <a:rPr lang="en-US" altLang="zh-CN" sz="900" dirty="0">
                <a:solidFill>
                  <a:srgbClr val="4A5560"/>
                </a:solidFill>
                <a:latin typeface="menlo"/>
              </a:rPr>
              <a:t>]</a:t>
            </a:r>
            <a:endParaRPr lang="zh-CN" altLang="en-US" sz="900" dirty="0"/>
          </a:p>
        </p:txBody>
      </p:sp>
      <p:sp>
        <p:nvSpPr>
          <p:cNvPr id="3" name="文本框 2"/>
          <p:cNvSpPr txBox="1"/>
          <p:nvPr/>
        </p:nvSpPr>
        <p:spPr>
          <a:xfrm>
            <a:off x="182880" y="139337"/>
            <a:ext cx="4232366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33" spc="-1" dirty="0">
                <a:solidFill>
                  <a:srgbClr val="000000"/>
                </a:solidFill>
                <a:latin typeface="Arial"/>
                <a:ea typeface="Arial"/>
              </a:rPr>
              <a:t>API: </a:t>
            </a:r>
            <a:r>
              <a:rPr lang="en-US" altLang="zh-CN" sz="3733" spc="-1" dirty="0" smtClean="0">
                <a:solidFill>
                  <a:srgbClr val="000000"/>
                </a:solidFill>
                <a:latin typeface="Arial"/>
                <a:ea typeface="Arial"/>
              </a:rPr>
              <a:t>Person Mgmt.</a:t>
            </a:r>
            <a:endParaRPr lang="zh-CN" altLang="en-US" sz="3733" spc="-1" dirty="0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85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402686"/>
              </p:ext>
            </p:extLst>
          </p:nvPr>
        </p:nvGraphicFramePr>
        <p:xfrm>
          <a:off x="412205" y="1139966"/>
          <a:ext cx="1089152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186"/>
                <a:gridCol w="5572828"/>
                <a:gridCol w="36305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/monitor/cameras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 a new</a:t>
                      </a:r>
                      <a:r>
                        <a:rPr lang="en-US" altLang="zh-CN" baseline="0" dirty="0" smtClean="0"/>
                        <a:t> camera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475340"/>
              </p:ext>
            </p:extLst>
          </p:nvPr>
        </p:nvGraphicFramePr>
        <p:xfrm>
          <a:off x="412204" y="3363797"/>
          <a:ext cx="10891521" cy="769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186"/>
                <a:gridCol w="5572828"/>
                <a:gridCol w="3630507"/>
              </a:tblGrid>
              <a:tr h="4032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0781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/monitor/cameras/{</a:t>
                      </a:r>
                      <a:r>
                        <a:rPr lang="en-US" altLang="zh-CN" dirty="0" err="1" smtClean="0"/>
                        <a:t>camera_name</a:t>
                      </a:r>
                      <a:r>
                        <a:rPr lang="en-US" altLang="zh-CN" dirty="0" smtClean="0"/>
                        <a:t>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Delete a </a:t>
                      </a:r>
                      <a:r>
                        <a:rPr lang="en-US" altLang="zh-CN" baseline="0" dirty="0" smtClean="0"/>
                        <a:t>camera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412205" y="2079001"/>
            <a:ext cx="83253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4A5560"/>
                </a:solidFill>
                <a:latin typeface="menlo"/>
              </a:rPr>
              <a:t>{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>
                <a:solidFill>
                  <a:srgbClr val="4A5560"/>
                </a:solidFill>
                <a:latin typeface="menlo"/>
              </a:rPr>
              <a:t>    </a:t>
            </a:r>
            <a:r>
              <a:rPr lang="en-US" altLang="zh-CN" sz="1200" b="1" dirty="0">
                <a:solidFill>
                  <a:srgbClr val="92278F"/>
                </a:solidFill>
                <a:latin typeface="menlo"/>
              </a:rPr>
              <a:t>"name</a:t>
            </a:r>
            <a:r>
              <a:rPr lang="en-US" altLang="zh-CN" sz="1200" b="1" dirty="0" smtClean="0">
                <a:solidFill>
                  <a:srgbClr val="92278F"/>
                </a:solidFill>
                <a:latin typeface="menlo"/>
              </a:rPr>
              <a:t>"</a:t>
            </a:r>
            <a:r>
              <a:rPr lang="en-US" altLang="zh-CN" sz="1200" dirty="0" smtClean="0">
                <a:solidFill>
                  <a:srgbClr val="4A5560"/>
                </a:solidFill>
                <a:latin typeface="menlo"/>
              </a:rPr>
              <a:t>:</a:t>
            </a:r>
            <a:r>
              <a:rPr lang="en-US" altLang="zh-CN" sz="1200" b="1" dirty="0" smtClean="0">
                <a:solidFill>
                  <a:srgbClr val="3AB54A"/>
                </a:solidFill>
                <a:latin typeface="menlo"/>
              </a:rPr>
              <a:t>"Camera1</a:t>
            </a:r>
            <a:r>
              <a:rPr lang="en-US" altLang="zh-CN" sz="1200" b="1" dirty="0">
                <a:solidFill>
                  <a:srgbClr val="3AB54A"/>
                </a:solidFill>
                <a:latin typeface="menlo"/>
              </a:rPr>
              <a:t>"</a:t>
            </a:r>
            <a:r>
              <a:rPr lang="en-US" altLang="zh-CN" sz="1200" dirty="0">
                <a:solidFill>
                  <a:srgbClr val="4A5560"/>
                </a:solidFill>
                <a:latin typeface="menlo"/>
              </a:rPr>
              <a:t>,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>
                <a:solidFill>
                  <a:srgbClr val="4A5560"/>
                </a:solidFill>
                <a:latin typeface="menlo"/>
              </a:rPr>
              <a:t>    </a:t>
            </a:r>
            <a:r>
              <a:rPr lang="en-US" altLang="zh-CN" sz="1200" b="1" dirty="0">
                <a:solidFill>
                  <a:srgbClr val="92278F"/>
                </a:solidFill>
                <a:latin typeface="menlo"/>
              </a:rPr>
              <a:t>"</a:t>
            </a:r>
            <a:r>
              <a:rPr lang="en-US" altLang="zh-CN" sz="1200" b="1" dirty="0" err="1">
                <a:solidFill>
                  <a:srgbClr val="92278F"/>
                </a:solidFill>
                <a:latin typeface="menlo"/>
              </a:rPr>
              <a:t>location"</a:t>
            </a:r>
            <a:r>
              <a:rPr lang="en-US" altLang="zh-CN" sz="1200" dirty="0" err="1">
                <a:solidFill>
                  <a:srgbClr val="4A5560"/>
                </a:solidFill>
                <a:latin typeface="menlo"/>
              </a:rPr>
              <a:t>:</a:t>
            </a:r>
            <a:r>
              <a:rPr lang="en-US" altLang="zh-CN" sz="1200" b="1" dirty="0" err="1">
                <a:solidFill>
                  <a:srgbClr val="3AB54A"/>
                </a:solidFill>
                <a:latin typeface="menlo"/>
              </a:rPr>
              <a:t>"Shenzhen</a:t>
            </a:r>
            <a:r>
              <a:rPr lang="en-US" altLang="zh-CN" sz="1200" b="1" dirty="0">
                <a:solidFill>
                  <a:srgbClr val="3AB54A"/>
                </a:solidFill>
                <a:latin typeface="menlo"/>
              </a:rPr>
              <a:t> Lab Door"</a:t>
            </a:r>
            <a:r>
              <a:rPr lang="en-US" altLang="zh-CN" sz="1200" dirty="0">
                <a:solidFill>
                  <a:srgbClr val="4A5560"/>
                </a:solidFill>
                <a:latin typeface="menlo"/>
              </a:rPr>
              <a:t>,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>
                <a:solidFill>
                  <a:srgbClr val="4A5560"/>
                </a:solidFill>
                <a:latin typeface="menlo"/>
              </a:rPr>
              <a:t>    </a:t>
            </a:r>
            <a:r>
              <a:rPr lang="en-US" altLang="zh-CN" sz="1200" b="1" dirty="0">
                <a:solidFill>
                  <a:srgbClr val="92278F"/>
                </a:solidFill>
                <a:latin typeface="menlo"/>
              </a:rPr>
              <a:t>"</a:t>
            </a:r>
            <a:r>
              <a:rPr lang="en-US" altLang="zh-CN" sz="1200" b="1" dirty="0" err="1">
                <a:solidFill>
                  <a:srgbClr val="92278F"/>
                </a:solidFill>
                <a:latin typeface="menlo"/>
              </a:rPr>
              <a:t>rtspurl</a:t>
            </a:r>
            <a:r>
              <a:rPr lang="en-US" altLang="zh-CN" sz="1200" b="1" dirty="0">
                <a:solidFill>
                  <a:srgbClr val="92278F"/>
                </a:solidFill>
                <a:latin typeface="menlo"/>
              </a:rPr>
              <a:t>"</a:t>
            </a:r>
            <a:r>
              <a:rPr lang="en-US" altLang="zh-CN" sz="1200" dirty="0">
                <a:solidFill>
                  <a:srgbClr val="4A5560"/>
                </a:solidFill>
                <a:latin typeface="menlo"/>
              </a:rPr>
              <a:t>:</a:t>
            </a:r>
            <a:r>
              <a:rPr lang="en-US" altLang="zh-CN" sz="1200" b="1" dirty="0">
                <a:solidFill>
                  <a:srgbClr val="3AB54A"/>
                </a:solidFill>
                <a:latin typeface="menlo"/>
              </a:rPr>
              <a:t>"</a:t>
            </a:r>
            <a:r>
              <a:rPr lang="en-US" altLang="zh-CN" sz="1200" b="1" dirty="0" err="1">
                <a:solidFill>
                  <a:srgbClr val="3AB54A"/>
                </a:solidFill>
                <a:latin typeface="menlo"/>
              </a:rPr>
              <a:t>rtsp</a:t>
            </a:r>
            <a:r>
              <a:rPr lang="en-US" altLang="zh-CN" sz="1200" b="1" dirty="0">
                <a:solidFill>
                  <a:srgbClr val="3AB54A"/>
                </a:solidFill>
                <a:latin typeface="menlo"/>
              </a:rPr>
              <a:t>://admin:Huawei123@192.168.11.120:554/</a:t>
            </a:r>
            <a:r>
              <a:rPr lang="en-US" altLang="zh-CN" sz="1200" b="1" dirty="0" err="1">
                <a:solidFill>
                  <a:srgbClr val="3AB54A"/>
                </a:solidFill>
                <a:latin typeface="menlo"/>
              </a:rPr>
              <a:t>LiveMedia</a:t>
            </a:r>
            <a:r>
              <a:rPr lang="en-US" altLang="zh-CN" sz="1200" b="1" dirty="0">
                <a:solidFill>
                  <a:srgbClr val="3AB54A"/>
                </a:solidFill>
                <a:latin typeface="menlo"/>
              </a:rPr>
              <a:t>/ch1/Media2"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>
                <a:solidFill>
                  <a:srgbClr val="4A5560"/>
                </a:solidFill>
                <a:latin typeface="menlo"/>
              </a:rPr>
              <a:t>}</a:t>
            </a:r>
            <a:endParaRPr lang="zh-CN" altLang="en-US" sz="12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502857"/>
              </p:ext>
            </p:extLst>
          </p:nvPr>
        </p:nvGraphicFramePr>
        <p:xfrm>
          <a:off x="412203" y="4401945"/>
          <a:ext cx="10891521" cy="769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186"/>
                <a:gridCol w="5572828"/>
                <a:gridCol w="3630507"/>
              </a:tblGrid>
              <a:tr h="4032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0781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/monitor/cameras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Query </a:t>
                      </a:r>
                      <a:r>
                        <a:rPr lang="en-US" altLang="zh-CN" baseline="0" dirty="0" smtClean="0"/>
                        <a:t>cameras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330926" y="5468532"/>
            <a:ext cx="83166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4A5560"/>
                </a:solidFill>
                <a:latin typeface="menlo"/>
              </a:rPr>
              <a:t>[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>
                <a:solidFill>
                  <a:srgbClr val="4A5560"/>
                </a:solidFill>
                <a:latin typeface="menlo"/>
              </a:rPr>
              <a:t>    {</a:t>
            </a:r>
            <a:br>
              <a:rPr lang="en-US" altLang="zh-CN" sz="1200" dirty="0">
                <a:solidFill>
                  <a:srgbClr val="4A5560"/>
                </a:solidFill>
                <a:latin typeface="menlo"/>
              </a:rPr>
            </a:br>
            <a:r>
              <a:rPr lang="en-US" altLang="zh-CN" sz="1200" dirty="0">
                <a:solidFill>
                  <a:srgbClr val="4A5560"/>
                </a:solidFill>
                <a:latin typeface="menlo"/>
              </a:rPr>
              <a:t>        </a:t>
            </a:r>
            <a:r>
              <a:rPr lang="en-US" altLang="zh-CN" sz="1200" b="1" dirty="0">
                <a:solidFill>
                  <a:srgbClr val="92278F"/>
                </a:solidFill>
                <a:latin typeface="menlo"/>
              </a:rPr>
              <a:t>"</a:t>
            </a:r>
            <a:r>
              <a:rPr lang="en-US" altLang="zh-CN" sz="1200" b="1" dirty="0" err="1">
                <a:solidFill>
                  <a:srgbClr val="92278F"/>
                </a:solidFill>
                <a:latin typeface="menlo"/>
              </a:rPr>
              <a:t>name"</a:t>
            </a:r>
            <a:r>
              <a:rPr lang="en-US" altLang="zh-CN" sz="1200" dirty="0" err="1">
                <a:solidFill>
                  <a:srgbClr val="4A5560"/>
                </a:solidFill>
                <a:latin typeface="menlo"/>
              </a:rPr>
              <a:t>:</a:t>
            </a:r>
            <a:r>
              <a:rPr lang="en-US" altLang="zh-CN" sz="1200" b="1" dirty="0" err="1">
                <a:solidFill>
                  <a:srgbClr val="3AB54A"/>
                </a:solidFill>
                <a:latin typeface="menlo"/>
              </a:rPr>
              <a:t>"Shenzhen</a:t>
            </a:r>
            <a:r>
              <a:rPr lang="en-US" altLang="zh-CN" sz="1200" b="1" dirty="0">
                <a:solidFill>
                  <a:srgbClr val="3AB54A"/>
                </a:solidFill>
                <a:latin typeface="menlo"/>
              </a:rPr>
              <a:t> Camera1"</a:t>
            </a:r>
            <a:r>
              <a:rPr lang="en-US" altLang="zh-CN" sz="1200" dirty="0">
                <a:solidFill>
                  <a:srgbClr val="4A5560"/>
                </a:solidFill>
                <a:latin typeface="menlo"/>
              </a:rPr>
              <a:t>,</a:t>
            </a:r>
            <a:br>
              <a:rPr lang="en-US" altLang="zh-CN" sz="1200" dirty="0">
                <a:solidFill>
                  <a:srgbClr val="4A5560"/>
                </a:solidFill>
                <a:latin typeface="menlo"/>
              </a:rPr>
            </a:br>
            <a:r>
              <a:rPr lang="en-US" altLang="zh-CN" sz="1200" dirty="0">
                <a:solidFill>
                  <a:srgbClr val="4A5560"/>
                </a:solidFill>
                <a:latin typeface="menlo"/>
              </a:rPr>
              <a:t>        </a:t>
            </a:r>
            <a:r>
              <a:rPr lang="en-US" altLang="zh-CN" sz="1200" b="1" dirty="0">
                <a:solidFill>
                  <a:srgbClr val="92278F"/>
                </a:solidFill>
                <a:latin typeface="menlo"/>
              </a:rPr>
              <a:t>"</a:t>
            </a:r>
            <a:r>
              <a:rPr lang="en-US" altLang="zh-CN" sz="1200" b="1" dirty="0" err="1">
                <a:solidFill>
                  <a:srgbClr val="92278F"/>
                </a:solidFill>
                <a:latin typeface="menlo"/>
              </a:rPr>
              <a:t>location"</a:t>
            </a:r>
            <a:r>
              <a:rPr lang="en-US" altLang="zh-CN" sz="1200" dirty="0" err="1">
                <a:solidFill>
                  <a:srgbClr val="4A5560"/>
                </a:solidFill>
                <a:latin typeface="menlo"/>
              </a:rPr>
              <a:t>:</a:t>
            </a:r>
            <a:r>
              <a:rPr lang="en-US" altLang="zh-CN" sz="1200" b="1" dirty="0" err="1">
                <a:solidFill>
                  <a:srgbClr val="3AB54A"/>
                </a:solidFill>
                <a:latin typeface="menlo"/>
              </a:rPr>
              <a:t>"Shenzhen</a:t>
            </a:r>
            <a:r>
              <a:rPr lang="en-US" altLang="zh-CN" sz="1200" b="1" dirty="0">
                <a:solidFill>
                  <a:srgbClr val="3AB54A"/>
                </a:solidFill>
                <a:latin typeface="menlo"/>
              </a:rPr>
              <a:t> Lab Door"</a:t>
            </a:r>
            <a:r>
              <a:rPr lang="en-US" altLang="zh-CN" sz="1200" dirty="0">
                <a:solidFill>
                  <a:srgbClr val="4A5560"/>
                </a:solidFill>
                <a:latin typeface="menlo"/>
              </a:rPr>
              <a:t>,</a:t>
            </a:r>
            <a:br>
              <a:rPr lang="en-US" altLang="zh-CN" sz="1200" dirty="0">
                <a:solidFill>
                  <a:srgbClr val="4A5560"/>
                </a:solidFill>
                <a:latin typeface="menlo"/>
              </a:rPr>
            </a:br>
            <a:r>
              <a:rPr lang="en-US" altLang="zh-CN" sz="1200" dirty="0">
                <a:solidFill>
                  <a:srgbClr val="4A5560"/>
                </a:solidFill>
                <a:latin typeface="menlo"/>
              </a:rPr>
              <a:t>        </a:t>
            </a:r>
            <a:r>
              <a:rPr lang="en-US" altLang="zh-CN" sz="1200" b="1" dirty="0">
                <a:solidFill>
                  <a:srgbClr val="92278F"/>
                </a:solidFill>
                <a:latin typeface="menlo"/>
              </a:rPr>
              <a:t>"</a:t>
            </a:r>
            <a:r>
              <a:rPr lang="en-US" altLang="zh-CN" sz="1200" b="1" dirty="0" err="1">
                <a:solidFill>
                  <a:srgbClr val="92278F"/>
                </a:solidFill>
                <a:latin typeface="menlo"/>
              </a:rPr>
              <a:t>rtspurl</a:t>
            </a:r>
            <a:r>
              <a:rPr lang="en-US" altLang="zh-CN" sz="1200" b="1" dirty="0">
                <a:solidFill>
                  <a:srgbClr val="92278F"/>
                </a:solidFill>
                <a:latin typeface="menlo"/>
              </a:rPr>
              <a:t>"</a:t>
            </a:r>
            <a:r>
              <a:rPr lang="en-US" altLang="zh-CN" sz="1200" dirty="0">
                <a:solidFill>
                  <a:srgbClr val="4A5560"/>
                </a:solidFill>
                <a:latin typeface="menlo"/>
              </a:rPr>
              <a:t>:</a:t>
            </a:r>
            <a:r>
              <a:rPr lang="en-US" altLang="zh-CN" sz="1200" b="1" dirty="0">
                <a:solidFill>
                  <a:srgbClr val="3AB54A"/>
                </a:solidFill>
                <a:latin typeface="menlo"/>
              </a:rPr>
              <a:t>"</a:t>
            </a:r>
            <a:r>
              <a:rPr lang="en-US" altLang="zh-CN" sz="1200" b="1" dirty="0" err="1">
                <a:solidFill>
                  <a:srgbClr val="3AB54A"/>
                </a:solidFill>
                <a:latin typeface="menlo"/>
              </a:rPr>
              <a:t>rtsp</a:t>
            </a:r>
            <a:r>
              <a:rPr lang="en-US" altLang="zh-CN" sz="1200" b="1" dirty="0">
                <a:solidFill>
                  <a:srgbClr val="3AB54A"/>
                </a:solidFill>
                <a:latin typeface="menlo"/>
              </a:rPr>
              <a:t>://admin:Huawei123@192.168.11.120:554/</a:t>
            </a:r>
            <a:r>
              <a:rPr lang="en-US" altLang="zh-CN" sz="1200" b="1" dirty="0" err="1">
                <a:solidFill>
                  <a:srgbClr val="3AB54A"/>
                </a:solidFill>
                <a:latin typeface="menlo"/>
              </a:rPr>
              <a:t>LiveMedia</a:t>
            </a:r>
            <a:r>
              <a:rPr lang="en-US" altLang="zh-CN" sz="1200" b="1" dirty="0">
                <a:solidFill>
                  <a:srgbClr val="3AB54A"/>
                </a:solidFill>
                <a:latin typeface="menlo"/>
              </a:rPr>
              <a:t>/ch1/Media2"</a:t>
            </a:r>
            <a:r>
              <a:rPr lang="en-US" altLang="zh-CN" sz="1200" dirty="0">
                <a:solidFill>
                  <a:srgbClr val="4A5560"/>
                </a:solidFill>
                <a:latin typeface="menlo"/>
              </a:rPr>
              <a:t/>
            </a:r>
            <a:br>
              <a:rPr lang="en-US" altLang="zh-CN" sz="1200" dirty="0">
                <a:solidFill>
                  <a:srgbClr val="4A5560"/>
                </a:solidFill>
                <a:latin typeface="menlo"/>
              </a:rPr>
            </a:br>
            <a:r>
              <a:rPr lang="en-US" altLang="zh-CN" sz="1200" dirty="0">
                <a:solidFill>
                  <a:srgbClr val="4A5560"/>
                </a:solidFill>
                <a:latin typeface="menlo"/>
              </a:rPr>
              <a:t>    }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>
                <a:solidFill>
                  <a:srgbClr val="4A5560"/>
                </a:solidFill>
                <a:latin typeface="menlo"/>
              </a:rPr>
              <a:t>]</a:t>
            </a:r>
            <a:endParaRPr lang="zh-CN" altLang="en-US" sz="1200" dirty="0"/>
          </a:p>
        </p:txBody>
      </p:sp>
      <p:sp>
        <p:nvSpPr>
          <p:cNvPr id="13" name="文本框 2"/>
          <p:cNvSpPr txBox="1"/>
          <p:nvPr/>
        </p:nvSpPr>
        <p:spPr>
          <a:xfrm>
            <a:off x="182880" y="139337"/>
            <a:ext cx="4232366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33" spc="-1" dirty="0">
                <a:solidFill>
                  <a:srgbClr val="000000"/>
                </a:solidFill>
                <a:latin typeface="Arial"/>
                <a:ea typeface="Arial"/>
              </a:rPr>
              <a:t>API: </a:t>
            </a:r>
            <a:r>
              <a:rPr lang="en-US" altLang="zh-CN" sz="3733" spc="-1" dirty="0" smtClean="0">
                <a:solidFill>
                  <a:srgbClr val="000000"/>
                </a:solidFill>
                <a:latin typeface="Arial"/>
                <a:ea typeface="Arial"/>
              </a:rPr>
              <a:t>Camera Mgmt.</a:t>
            </a:r>
            <a:endParaRPr lang="zh-CN" altLang="en-US" sz="3733" spc="-1" dirty="0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990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752519"/>
              </p:ext>
            </p:extLst>
          </p:nvPr>
        </p:nvGraphicFramePr>
        <p:xfrm>
          <a:off x="331995" y="1492890"/>
          <a:ext cx="1119632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430"/>
                <a:gridCol w="5728784"/>
                <a:gridCol w="37321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/monitor/messages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Query Messages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377536"/>
              </p:ext>
            </p:extLst>
          </p:nvPr>
        </p:nvGraphicFramePr>
        <p:xfrm>
          <a:off x="342535" y="3424960"/>
          <a:ext cx="10891521" cy="769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186"/>
                <a:gridCol w="5572828"/>
                <a:gridCol w="3630507"/>
              </a:tblGrid>
              <a:tr h="40325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URL(ws://xxx:80)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0781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/monitor/messages/notify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Delete a </a:t>
                      </a:r>
                      <a:r>
                        <a:rPr lang="en-US" altLang="zh-CN" baseline="0" dirty="0" smtClean="0"/>
                        <a:t>camera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2939142" y="4446233"/>
            <a:ext cx="68275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[</a:t>
            </a:r>
            <a:r>
              <a:rPr lang="en-US" altLang="zh-CN" sz="1000" dirty="0"/>
              <a:t/>
            </a:r>
            <a:br>
              <a:rPr lang="en-US" altLang="zh-CN" sz="1000" dirty="0"/>
            </a:br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    {</a:t>
            </a:r>
            <a:br>
              <a:rPr lang="en-US" altLang="zh-CN" sz="1000" dirty="0">
                <a:solidFill>
                  <a:srgbClr val="4A5560"/>
                </a:solidFill>
                <a:latin typeface="menlo"/>
              </a:rPr>
            </a:br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        </a:t>
            </a:r>
            <a:r>
              <a:rPr lang="en-US" altLang="zh-CN" sz="1000" b="1" dirty="0">
                <a:solidFill>
                  <a:srgbClr val="92278F"/>
                </a:solidFill>
                <a:latin typeface="menlo"/>
              </a:rPr>
              <a:t>"msgId"</a:t>
            </a:r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:</a:t>
            </a:r>
            <a:r>
              <a:rPr lang="en-US" altLang="zh-CN" sz="1000" b="1" dirty="0">
                <a:solidFill>
                  <a:srgbClr val="3AB54A"/>
                </a:solidFill>
                <a:latin typeface="menlo"/>
              </a:rPr>
              <a:t>"1"</a:t>
            </a:r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,</a:t>
            </a:r>
            <a:br>
              <a:rPr lang="en-US" altLang="zh-CN" sz="1000" dirty="0">
                <a:solidFill>
                  <a:srgbClr val="4A5560"/>
                </a:solidFill>
                <a:latin typeface="menlo"/>
              </a:rPr>
            </a:br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        </a:t>
            </a:r>
            <a:r>
              <a:rPr lang="en-US" altLang="zh-CN" sz="1000" b="1" dirty="0">
                <a:solidFill>
                  <a:srgbClr val="92278F"/>
                </a:solidFill>
                <a:latin typeface="menlo"/>
              </a:rPr>
              <a:t>"time"</a:t>
            </a:r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:</a:t>
            </a:r>
            <a:r>
              <a:rPr lang="en-US" altLang="zh-CN" sz="1000" b="1" dirty="0">
                <a:solidFill>
                  <a:srgbClr val="3AB54A"/>
                </a:solidFill>
                <a:latin typeface="menlo"/>
              </a:rPr>
              <a:t>"2020-09-19 10:25"</a:t>
            </a:r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,</a:t>
            </a:r>
            <a:br>
              <a:rPr lang="en-US" altLang="zh-CN" sz="1000" dirty="0">
                <a:solidFill>
                  <a:srgbClr val="4A5560"/>
                </a:solidFill>
                <a:latin typeface="menlo"/>
              </a:rPr>
            </a:br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        </a:t>
            </a:r>
            <a:r>
              <a:rPr lang="en-US" altLang="zh-CN" sz="1000" b="1" dirty="0">
                <a:solidFill>
                  <a:srgbClr val="92278F"/>
                </a:solidFill>
                <a:latin typeface="menlo"/>
              </a:rPr>
              <a:t>"</a:t>
            </a:r>
            <a:r>
              <a:rPr lang="en-US" altLang="zh-CN" sz="1000" b="1" dirty="0" err="1">
                <a:solidFill>
                  <a:srgbClr val="92278F"/>
                </a:solidFill>
                <a:latin typeface="menlo"/>
              </a:rPr>
              <a:t>relatedObj</a:t>
            </a:r>
            <a:r>
              <a:rPr lang="en-US" altLang="zh-CN" sz="1000" b="1" dirty="0">
                <a:solidFill>
                  <a:srgbClr val="92278F"/>
                </a:solidFill>
                <a:latin typeface="menlo"/>
              </a:rPr>
              <a:t>"</a:t>
            </a:r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:</a:t>
            </a:r>
            <a:r>
              <a:rPr lang="en-US" altLang="zh-CN" sz="1000" b="1" dirty="0">
                <a:solidFill>
                  <a:srgbClr val="3AB54A"/>
                </a:solidFill>
                <a:latin typeface="menlo"/>
              </a:rPr>
              <a:t>"zhanghailong"</a:t>
            </a:r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,</a:t>
            </a:r>
            <a:br>
              <a:rPr lang="en-US" altLang="zh-CN" sz="1000" dirty="0">
                <a:solidFill>
                  <a:srgbClr val="4A5560"/>
                </a:solidFill>
                <a:latin typeface="menlo"/>
              </a:rPr>
            </a:br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        </a:t>
            </a:r>
            <a:r>
              <a:rPr lang="en-US" altLang="zh-CN" sz="1000" b="1" dirty="0">
                <a:solidFill>
                  <a:srgbClr val="92278F"/>
                </a:solidFill>
                <a:latin typeface="menlo"/>
              </a:rPr>
              <a:t>"</a:t>
            </a:r>
            <a:r>
              <a:rPr lang="en-US" altLang="zh-CN" sz="1000" b="1" dirty="0" err="1">
                <a:solidFill>
                  <a:srgbClr val="92278F"/>
                </a:solidFill>
                <a:latin typeface="menlo"/>
              </a:rPr>
              <a:t>msg</a:t>
            </a:r>
            <a:r>
              <a:rPr lang="en-US" altLang="zh-CN" sz="1000" b="1" dirty="0">
                <a:solidFill>
                  <a:srgbClr val="92278F"/>
                </a:solidFill>
                <a:latin typeface="menlo"/>
              </a:rPr>
              <a:t>"</a:t>
            </a:r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:</a:t>
            </a:r>
            <a:r>
              <a:rPr lang="en-US" altLang="zh-CN" sz="1000" b="1" dirty="0">
                <a:solidFill>
                  <a:srgbClr val="3AB54A"/>
                </a:solidFill>
                <a:latin typeface="menlo"/>
              </a:rPr>
              <a:t>"zhanghailong appears at Shenzhen Lab door."</a:t>
            </a:r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/>
            </a:r>
            <a:br>
              <a:rPr lang="en-US" altLang="zh-CN" sz="1000" dirty="0">
                <a:solidFill>
                  <a:srgbClr val="4A5560"/>
                </a:solidFill>
                <a:latin typeface="menlo"/>
              </a:rPr>
            </a:br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    },</a:t>
            </a:r>
            <a:r>
              <a:rPr lang="en-US" altLang="zh-CN" sz="1000" dirty="0"/>
              <a:t/>
            </a:r>
            <a:br>
              <a:rPr lang="en-US" altLang="zh-CN" sz="1000" dirty="0"/>
            </a:br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    {</a:t>
            </a:r>
            <a:br>
              <a:rPr lang="en-US" altLang="zh-CN" sz="1000" dirty="0">
                <a:solidFill>
                  <a:srgbClr val="4A5560"/>
                </a:solidFill>
                <a:latin typeface="menlo"/>
              </a:rPr>
            </a:br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        </a:t>
            </a:r>
            <a:r>
              <a:rPr lang="en-US" altLang="zh-CN" sz="1000" b="1" dirty="0">
                <a:solidFill>
                  <a:srgbClr val="92278F"/>
                </a:solidFill>
                <a:latin typeface="menlo"/>
              </a:rPr>
              <a:t>"msgId"</a:t>
            </a:r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:</a:t>
            </a:r>
            <a:r>
              <a:rPr lang="en-US" altLang="zh-CN" sz="1000" b="1" dirty="0">
                <a:solidFill>
                  <a:srgbClr val="3AB54A"/>
                </a:solidFill>
                <a:latin typeface="menlo"/>
              </a:rPr>
              <a:t>"2"</a:t>
            </a:r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,</a:t>
            </a:r>
            <a:br>
              <a:rPr lang="en-US" altLang="zh-CN" sz="1000" dirty="0">
                <a:solidFill>
                  <a:srgbClr val="4A5560"/>
                </a:solidFill>
                <a:latin typeface="menlo"/>
              </a:rPr>
            </a:br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        </a:t>
            </a:r>
            <a:r>
              <a:rPr lang="en-US" altLang="zh-CN" sz="1000" b="1" dirty="0">
                <a:solidFill>
                  <a:srgbClr val="92278F"/>
                </a:solidFill>
                <a:latin typeface="menlo"/>
              </a:rPr>
              <a:t>"time"</a:t>
            </a:r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:</a:t>
            </a:r>
            <a:r>
              <a:rPr lang="en-US" altLang="zh-CN" sz="1000" b="1" dirty="0">
                <a:solidFill>
                  <a:srgbClr val="3AB54A"/>
                </a:solidFill>
                <a:latin typeface="menlo"/>
              </a:rPr>
              <a:t>"2020-09-19 10:35"</a:t>
            </a:r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,</a:t>
            </a:r>
            <a:br>
              <a:rPr lang="en-US" altLang="zh-CN" sz="1000" dirty="0">
                <a:solidFill>
                  <a:srgbClr val="4A5560"/>
                </a:solidFill>
                <a:latin typeface="menlo"/>
              </a:rPr>
            </a:br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        </a:t>
            </a:r>
            <a:r>
              <a:rPr lang="en-US" altLang="zh-CN" sz="1000" b="1" dirty="0">
                <a:solidFill>
                  <a:srgbClr val="92278F"/>
                </a:solidFill>
                <a:latin typeface="menlo"/>
              </a:rPr>
              <a:t>"</a:t>
            </a:r>
            <a:r>
              <a:rPr lang="en-US" altLang="zh-CN" sz="1000" b="1" dirty="0" err="1">
                <a:solidFill>
                  <a:srgbClr val="92278F"/>
                </a:solidFill>
                <a:latin typeface="menlo"/>
              </a:rPr>
              <a:t>relatedObj</a:t>
            </a:r>
            <a:r>
              <a:rPr lang="en-US" altLang="zh-CN" sz="1000" b="1" dirty="0">
                <a:solidFill>
                  <a:srgbClr val="92278F"/>
                </a:solidFill>
                <a:latin typeface="menlo"/>
              </a:rPr>
              <a:t>"</a:t>
            </a:r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:</a:t>
            </a:r>
            <a:r>
              <a:rPr lang="en-US" altLang="zh-CN" sz="1000" b="1" dirty="0">
                <a:solidFill>
                  <a:srgbClr val="3AB54A"/>
                </a:solidFill>
                <a:latin typeface="menlo"/>
              </a:rPr>
              <a:t>"zhanghailong"</a:t>
            </a:r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,</a:t>
            </a:r>
            <a:br>
              <a:rPr lang="en-US" altLang="zh-CN" sz="1000" dirty="0">
                <a:solidFill>
                  <a:srgbClr val="4A5560"/>
                </a:solidFill>
                <a:latin typeface="menlo"/>
              </a:rPr>
            </a:br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        </a:t>
            </a:r>
            <a:r>
              <a:rPr lang="en-US" altLang="zh-CN" sz="1000" b="1" dirty="0">
                <a:solidFill>
                  <a:srgbClr val="92278F"/>
                </a:solidFill>
                <a:latin typeface="menlo"/>
              </a:rPr>
              <a:t>"</a:t>
            </a:r>
            <a:r>
              <a:rPr lang="en-US" altLang="zh-CN" sz="1000" b="1" dirty="0" err="1">
                <a:solidFill>
                  <a:srgbClr val="92278F"/>
                </a:solidFill>
                <a:latin typeface="menlo"/>
              </a:rPr>
              <a:t>msg</a:t>
            </a:r>
            <a:r>
              <a:rPr lang="en-US" altLang="zh-CN" sz="1000" b="1" dirty="0">
                <a:solidFill>
                  <a:srgbClr val="92278F"/>
                </a:solidFill>
                <a:latin typeface="menlo"/>
              </a:rPr>
              <a:t>"</a:t>
            </a:r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:</a:t>
            </a:r>
            <a:r>
              <a:rPr lang="en-US" altLang="zh-CN" sz="1000" b="1" dirty="0">
                <a:solidFill>
                  <a:srgbClr val="3AB54A"/>
                </a:solidFill>
                <a:latin typeface="menlo"/>
              </a:rPr>
              <a:t>"zhanghailong appears at Shenzhen Lab Hall."</a:t>
            </a:r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/>
            </a:r>
            <a:br>
              <a:rPr lang="en-US" altLang="zh-CN" sz="1000" dirty="0">
                <a:solidFill>
                  <a:srgbClr val="4A5560"/>
                </a:solidFill>
                <a:latin typeface="menlo"/>
              </a:rPr>
            </a:br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    }</a:t>
            </a:r>
            <a:r>
              <a:rPr lang="en-US" altLang="zh-CN" sz="1000" dirty="0"/>
              <a:t/>
            </a:r>
            <a:br>
              <a:rPr lang="en-US" altLang="zh-CN" sz="1000" dirty="0"/>
            </a:br>
            <a:r>
              <a:rPr lang="en-US" altLang="zh-CN" sz="1000" dirty="0">
                <a:solidFill>
                  <a:srgbClr val="4A5560"/>
                </a:solidFill>
                <a:latin typeface="menlo"/>
              </a:rPr>
              <a:t>]</a:t>
            </a:r>
            <a:endParaRPr lang="zh-CN" altLang="en-US" sz="1000" dirty="0"/>
          </a:p>
        </p:txBody>
      </p:sp>
      <p:sp>
        <p:nvSpPr>
          <p:cNvPr id="18" name="文本框 2"/>
          <p:cNvSpPr txBox="1"/>
          <p:nvPr/>
        </p:nvSpPr>
        <p:spPr>
          <a:xfrm>
            <a:off x="182880" y="139337"/>
            <a:ext cx="4232366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33" spc="-1" dirty="0">
                <a:solidFill>
                  <a:srgbClr val="000000"/>
                </a:solidFill>
                <a:latin typeface="Arial"/>
                <a:ea typeface="Arial"/>
              </a:rPr>
              <a:t>API: </a:t>
            </a:r>
            <a:r>
              <a:rPr lang="en-US" altLang="zh-CN" sz="3733" spc="-1" dirty="0" smtClean="0">
                <a:solidFill>
                  <a:srgbClr val="000000"/>
                </a:solidFill>
                <a:latin typeface="Arial"/>
                <a:ea typeface="Arial"/>
              </a:rPr>
              <a:t>Monitoring</a:t>
            </a:r>
            <a:endParaRPr lang="zh-CN" altLang="en-US" sz="3733" spc="-1" dirty="0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542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08" y="1033240"/>
            <a:ext cx="10528092" cy="5584118"/>
          </a:xfrm>
          <a:prstGeom prst="rect">
            <a:avLst/>
          </a:prstGeom>
        </p:spPr>
      </p:pic>
      <p:sp>
        <p:nvSpPr>
          <p:cNvPr id="5" name="文本框 2"/>
          <p:cNvSpPr txBox="1"/>
          <p:nvPr/>
        </p:nvSpPr>
        <p:spPr>
          <a:xfrm>
            <a:off x="182880" y="139337"/>
            <a:ext cx="4232366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33" spc="-1" dirty="0" smtClean="0">
                <a:solidFill>
                  <a:srgbClr val="000000"/>
                </a:solidFill>
                <a:latin typeface="Arial"/>
                <a:ea typeface="Arial"/>
              </a:rPr>
              <a:t>UI</a:t>
            </a:r>
            <a:endParaRPr lang="zh-CN" altLang="en-US" sz="3733" spc="-1" dirty="0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45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432</Words>
  <Application>Microsoft Office PowerPoint</Application>
  <PresentationFormat>Widescreen</PresentationFormat>
  <Paragraphs>126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DejaVu Sans</vt:lpstr>
      <vt:lpstr>menlo</vt:lpstr>
      <vt:lpstr>Symbol</vt:lpstr>
      <vt:lpstr>Wingdings</vt:lpstr>
      <vt:lpstr>Office 主题</vt:lpstr>
      <vt:lpstr>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Chenchuanyu</dc:creator>
  <cp:lastModifiedBy>Gaurav agrawal</cp:lastModifiedBy>
  <cp:revision>53</cp:revision>
  <dcterms:created xsi:type="dcterms:W3CDTF">2020-09-21T08:42:50Z</dcterms:created>
  <dcterms:modified xsi:type="dcterms:W3CDTF">2020-11-03T10:39:59Z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(3)MKNiFdBwjW2xc85CJG8QUwthLB7cgpuOcH010skri6LxRUmk7m4EW3iyqiomBbFRdtqAxki9
tJl3xuAIWCDNGfHv2m+3YbJZBeyzDbtIENc8AHqlX5dxT+r96VBCPRbghJY+VWj8G6N9rran
/ezAHsd64N/+6GQQCGVf/hP5qFxndv2LYpSiRfEwfR4KpSAuu/0pf7XMcpDYQuow9+EEeVdy
cUAkgTf0gVfYQ3S+FR</vt:lpwstr>
  </property>
  <property fmtid="{D5CDD505-2E9C-101B-9397-08002B2CF9AE}" pid="3" name="_2015_ms_pID_7253431">
    <vt:lpwstr>AxOqpAjY5HlQkQCP1xZ8Pqm9dX1x7UFDnDQudrg7LJcbJSSm+rEYWM
DCpBcZekWKg/uZUODY7B42FjUoED20ar0Pmv3IOcpH9sZJ6O9DMP2PbbpWGU9jS5Gf2R/EA3
l2zjzh3rtzXdWvyLplmn3EOIlQhkKrkIZoRvUaIw+yCkdBWHalnbpR97pRJuGJvvJMt1fbZn
TA27j5S3qFMBQ979kQ6qA+nLI8h2wU1JQwiM</vt:lpwstr>
  </property>
  <property fmtid="{D5CDD505-2E9C-101B-9397-08002B2CF9AE}" pid="4" name="_2015_ms_pID_7253432">
    <vt:lpwstr>zw==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1602232459</vt:lpwstr>
  </property>
</Properties>
</file>