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8"/>
  </p:notesMasterIdLst>
  <p:handoutMasterIdLst>
    <p:handoutMasterId r:id="rId9"/>
  </p:handoutMasterIdLst>
  <p:sldIdLst>
    <p:sldId id="283" r:id="rId5"/>
    <p:sldId id="281" r:id="rId6"/>
    <p:sldId id="280" r:id="rId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281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683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DB6"/>
    <a:srgbClr val="000322"/>
    <a:srgbClr val="003668"/>
    <a:srgbClr val="021446"/>
    <a:srgbClr val="151515"/>
    <a:srgbClr val="C7000B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258" y="114"/>
      </p:cViewPr>
      <p:guideLst>
        <p:guide pos="3683"/>
        <p:guide orient="horz" pos="2159"/>
        <p:guide pos="35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3749040"/>
            <a:ext cx="12196763" cy="3108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71651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Thank you.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4371222" y="2346996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208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2881993"/>
            <a:ext cx="12194381" cy="39760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55448" y="314026"/>
            <a:ext cx="2173217" cy="5638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992"/>
            <a:ext cx="12196763" cy="23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=""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=""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=""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 smtClean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  <a:endParaRPr kumimoji="1" lang="zh-CN" altLang="en-US" sz="1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=""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=""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=""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=""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=""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=""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=""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=""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=""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=""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=""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=""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=""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=""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=""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 smtClean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51166"/>
            <a:ext cx="1891277" cy="49071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5363502"/>
            <a:ext cx="12196763" cy="14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rry.peng@huawei.com" TargetMode="External"/><Relationship Id="rId2" Type="http://schemas.openxmlformats.org/officeDocument/2006/relationships/hyperlink" Target="mailto:Kanagaraj.Manickam@Huawei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s.reddy@huawei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896938" y="1681547"/>
            <a:ext cx="10411422" cy="1470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sz="3600" dirty="0" smtClean="0"/>
              <a:t>TSC Review : New </a:t>
            </a:r>
            <a:r>
              <a:rPr lang="en-US" sz="3600" dirty="0" err="1" smtClean="0"/>
              <a:t>gitee</a:t>
            </a:r>
            <a:r>
              <a:rPr lang="en-US" sz="3600" dirty="0" smtClean="0"/>
              <a:t> repo for </a:t>
            </a:r>
          </a:p>
          <a:p>
            <a:pPr algn="r"/>
            <a:r>
              <a:rPr lang="en-US" sz="3600" dirty="0" smtClean="0"/>
              <a:t>Edge Gallery Test Platform (</a:t>
            </a:r>
            <a:r>
              <a:rPr lang="en-US" sz="3600" dirty="0" err="1" smtClean="0"/>
              <a:t>edgeT</a:t>
            </a:r>
            <a:r>
              <a:rPr lang="en-US" sz="3600" dirty="0" smtClean="0"/>
              <a:t>)</a:t>
            </a:r>
            <a:r>
              <a:rPr lang="en-US" sz="3600" dirty="0"/>
              <a:t> </a:t>
            </a:r>
            <a:r>
              <a:rPr lang="en-US" sz="3600" dirty="0" smtClean="0"/>
              <a:t>project</a:t>
            </a:r>
            <a:endParaRPr lang="en-US" sz="2800" dirty="0"/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8688045" y="3151572"/>
            <a:ext cx="3316601" cy="15656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Kanag &amp; Pengyu</a:t>
            </a:r>
          </a:p>
          <a:p>
            <a:r>
              <a:rPr lang="en-US" sz="1600" dirty="0" smtClean="0"/>
              <a:t>04-11-2020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C6ADB1D9-336D-594D-9418-4BC48684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94"/>
            <a:ext cx="10740640" cy="56915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TSC Review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0"/>
          </p:nvPr>
        </p:nvSpPr>
        <p:spPr>
          <a:xfrm>
            <a:off x="132372" y="1056671"/>
            <a:ext cx="7275107" cy="5486742"/>
          </a:xfrm>
        </p:spPr>
        <p:txBody>
          <a:bodyPr/>
          <a:lstStyle/>
          <a:p>
            <a:pPr marL="298123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New repo name : </a:t>
            </a:r>
            <a:r>
              <a:rPr lang="en-US" sz="1600" dirty="0" err="1" smtClean="0">
                <a:solidFill>
                  <a:schemeClr val="tx1"/>
                </a:solidFill>
              </a:rPr>
              <a:t>edgeT</a:t>
            </a:r>
            <a:endParaRPr lang="en-US" sz="1600" b="1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Purpose : A micro-services </a:t>
            </a:r>
            <a:r>
              <a:rPr lang="en-US" sz="1600" b="1" dirty="0">
                <a:solidFill>
                  <a:schemeClr val="tx1"/>
                </a:solidFill>
              </a:rPr>
              <a:t>to manage, execute, run </a:t>
            </a:r>
            <a:r>
              <a:rPr lang="en-US" sz="1600" b="1" dirty="0" smtClean="0">
                <a:solidFill>
                  <a:schemeClr val="tx1"/>
                </a:solidFill>
              </a:rPr>
              <a:t>test cases (developed in different </a:t>
            </a:r>
            <a:r>
              <a:rPr lang="en-US" sz="1600" b="1" dirty="0">
                <a:solidFill>
                  <a:schemeClr val="tx1"/>
                </a:solidFill>
              </a:rPr>
              <a:t>run-time like java, python, go, script, ROBOT, </a:t>
            </a:r>
            <a:r>
              <a:rPr lang="en-US" sz="1600" b="1" dirty="0" err="1" smtClean="0">
                <a:solidFill>
                  <a:schemeClr val="tx1"/>
                </a:solidFill>
              </a:rPr>
              <a:t>etc</a:t>
            </a:r>
            <a:r>
              <a:rPr lang="en-US" sz="1600" b="1" dirty="0" smtClean="0">
                <a:solidFill>
                  <a:schemeClr val="tx1"/>
                </a:solidFill>
              </a:rPr>
              <a:t>) and with </a:t>
            </a:r>
            <a:r>
              <a:rPr lang="en-US" sz="1600" dirty="0" smtClean="0">
                <a:solidFill>
                  <a:schemeClr val="tx1"/>
                </a:solidFill>
              </a:rPr>
              <a:t>dashboard to analyze the result. It can be integrated with other edge gallery services. Helps to develop </a:t>
            </a:r>
            <a:r>
              <a:rPr lang="en-US" sz="1600" dirty="0">
                <a:solidFill>
                  <a:schemeClr val="tx1"/>
                </a:solidFill>
              </a:rPr>
              <a:t>test cases once (either by community or partner or operators or app developer) </a:t>
            </a:r>
            <a:r>
              <a:rPr lang="en-US" sz="1600" dirty="0" smtClean="0">
                <a:solidFill>
                  <a:schemeClr val="tx1"/>
                </a:solidFill>
              </a:rPr>
              <a:t>use </a:t>
            </a:r>
            <a:r>
              <a:rPr lang="en-US" sz="1600" dirty="0">
                <a:solidFill>
                  <a:schemeClr val="tx1"/>
                </a:solidFill>
              </a:rPr>
              <a:t>it across </a:t>
            </a:r>
            <a:r>
              <a:rPr lang="en-US" sz="1600" b="1" dirty="0">
                <a:solidFill>
                  <a:schemeClr val="tx1"/>
                </a:solidFill>
              </a:rPr>
              <a:t>at various </a:t>
            </a:r>
            <a:r>
              <a:rPr lang="en-US" sz="1600" b="1" dirty="0" smtClean="0">
                <a:solidFill>
                  <a:schemeClr val="tx1"/>
                </a:solidFill>
              </a:rPr>
              <a:t>devops phases </a:t>
            </a:r>
            <a:r>
              <a:rPr lang="en-US" sz="1600" dirty="0" smtClean="0">
                <a:solidFill>
                  <a:schemeClr val="tx1"/>
                </a:solidFill>
              </a:rPr>
              <a:t>includes CICD</a:t>
            </a:r>
            <a:r>
              <a:rPr lang="en-US" sz="1600" dirty="0">
                <a:solidFill>
                  <a:schemeClr val="tx1"/>
                </a:solidFill>
              </a:rPr>
              <a:t>, app development, production deployment for user-service verification 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etc</a:t>
            </a:r>
            <a:r>
              <a:rPr lang="en-US" sz="1600" dirty="0" smtClean="0">
                <a:solidFill>
                  <a:schemeClr val="tx1"/>
                </a:solidFill>
              </a:rPr>
              <a:t> as </a:t>
            </a:r>
            <a:r>
              <a:rPr lang="en-US" sz="1600" b="1" dirty="0">
                <a:solidFill>
                  <a:schemeClr val="tx1"/>
                </a:solidFill>
              </a:rPr>
              <a:t>One platform for </a:t>
            </a:r>
            <a:r>
              <a:rPr lang="en-US" sz="1600" b="1" dirty="0" smtClean="0">
                <a:solidFill>
                  <a:schemeClr val="tx1"/>
                </a:solidFill>
              </a:rPr>
              <a:t>all </a:t>
            </a:r>
            <a:r>
              <a:rPr lang="en-US" sz="1600" b="1" dirty="0" err="1" smtClean="0">
                <a:solidFill>
                  <a:schemeClr val="tx1"/>
                </a:solidFill>
              </a:rPr>
              <a:t>testings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98123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owner </a:t>
            </a:r>
            <a:r>
              <a:rPr lang="en-US" sz="1600" b="1" dirty="0">
                <a:solidFill>
                  <a:schemeClr val="tx1"/>
                </a:solidFill>
              </a:rPr>
              <a:t>and Responsible Project </a:t>
            </a:r>
            <a:r>
              <a:rPr lang="en-US" sz="1600" b="1" dirty="0" smtClean="0">
                <a:solidFill>
                  <a:schemeClr val="tx1"/>
                </a:solidFill>
              </a:rPr>
              <a:t>Team : 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811600" lvl="1" indent="-285750">
              <a:buFont typeface="Wingdings" panose="05000000000000000000" pitchFamily="2" charset="2"/>
              <a:buChar char="ü"/>
            </a:pPr>
            <a:r>
              <a:rPr lang="en-US" sz="1100" b="1">
                <a:hlinkClick r:id="rId2"/>
              </a:rPr>
              <a:t>Kanagaraj.Manickam@Huawei.com</a:t>
            </a:r>
            <a:endParaRPr lang="en-US" sz="1100" b="1"/>
          </a:p>
          <a:p>
            <a:pPr marL="811600" lvl="1" indent="-285750">
              <a:buFont typeface="Wingdings" panose="05000000000000000000" pitchFamily="2" charset="2"/>
              <a:buChar char="ü"/>
            </a:pPr>
            <a:r>
              <a:rPr lang="en-US" sz="1099" b="1" smtClean="0">
                <a:solidFill>
                  <a:schemeClr val="tx1"/>
                </a:solidFill>
              </a:rPr>
              <a:t>TestWG</a:t>
            </a:r>
            <a:r>
              <a:rPr lang="en-US" sz="1099" b="1" dirty="0" smtClean="0">
                <a:solidFill>
                  <a:schemeClr val="tx1"/>
                </a:solidFill>
              </a:rPr>
              <a:t>. </a:t>
            </a:r>
            <a:endParaRPr lang="en-US" sz="1099" b="1" dirty="0">
              <a:solidFill>
                <a:schemeClr val="tx1"/>
              </a:solidFill>
            </a:endParaRPr>
          </a:p>
          <a:p>
            <a:pPr marL="298123" lvl="0" indent="-285750">
              <a:buFont typeface="Wingdings" panose="05000000000000000000" pitchFamily="2" charset="2"/>
              <a:buChar char="ü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298123" lvl="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chemeClr val="tx1"/>
                </a:solidFill>
              </a:rPr>
              <a:t>committer </a:t>
            </a:r>
            <a:r>
              <a:rPr lang="en-US" sz="1600" b="1" dirty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chemeClr val="tx1"/>
                </a:solidFill>
              </a:rPr>
              <a:t>contributor: </a:t>
            </a:r>
          </a:p>
          <a:p>
            <a:pPr marL="811600" lvl="1" indent="-285750">
              <a:buFont typeface="Wingdings" panose="05000000000000000000" pitchFamily="2" charset="2"/>
              <a:buChar char="ü"/>
            </a:pPr>
            <a:r>
              <a:rPr lang="en-US" sz="900" b="1" dirty="0" smtClean="0">
                <a:hlinkClick r:id="rId3"/>
              </a:rPr>
              <a:t>perry.peng@huawei.com</a:t>
            </a:r>
            <a:endParaRPr lang="en-US" sz="900" b="1" dirty="0" smtClean="0"/>
          </a:p>
          <a:p>
            <a:pPr marL="811600" lvl="1" indent="-285750">
              <a:buFont typeface="Wingdings" panose="05000000000000000000" pitchFamily="2" charset="2"/>
              <a:buChar char="ü"/>
            </a:pPr>
            <a:r>
              <a:rPr lang="en-US" sz="900" b="1" dirty="0" smtClean="0">
                <a:solidFill>
                  <a:schemeClr val="tx1"/>
                </a:solidFill>
                <a:hlinkClick r:id="rId2"/>
              </a:rPr>
              <a:t>Kanagaraj.Manickam@Huawei.com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marL="811600" lvl="1" indent="-285750">
              <a:buFont typeface="Wingdings" panose="05000000000000000000" pitchFamily="2" charset="2"/>
              <a:buChar char="ü"/>
            </a:pPr>
            <a:r>
              <a:rPr lang="en-US" sz="900" b="1" dirty="0" smtClean="0">
                <a:hlinkClick r:id="rId4"/>
              </a:rPr>
              <a:t>bs.reddy@huawei.com</a:t>
            </a:r>
            <a:endParaRPr lang="en-US" sz="900" b="1" dirty="0" smtClean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r>
              <a:rPr lang="en-US" sz="1400" b="1" dirty="0" smtClean="0">
                <a:solidFill>
                  <a:schemeClr val="tx1"/>
                </a:solidFill>
              </a:rPr>
              <a:t>Target edge gallery version: v1.0</a:t>
            </a:r>
          </a:p>
          <a:p>
            <a:pPr marL="811600" lvl="1" indent="-285750">
              <a:buFont typeface="Wingdings" panose="05000000000000000000" pitchFamily="2" charset="2"/>
              <a:buChar char="ü"/>
            </a:pPr>
            <a:r>
              <a:rPr lang="en-US" sz="899" b="1" dirty="0" smtClean="0"/>
              <a:t>Scenario, Test suite and Test case management</a:t>
            </a:r>
          </a:p>
          <a:p>
            <a:pPr marL="811600" lvl="1" indent="-285750">
              <a:buFont typeface="Wingdings" panose="05000000000000000000" pitchFamily="2" charset="2"/>
              <a:buChar char="ü"/>
            </a:pPr>
            <a:r>
              <a:rPr lang="en-US" sz="899" b="1" dirty="0" smtClean="0">
                <a:solidFill>
                  <a:schemeClr val="tx1"/>
                </a:solidFill>
              </a:rPr>
              <a:t>Test execution</a:t>
            </a:r>
          </a:p>
          <a:p>
            <a:pPr marL="811600" lvl="1" indent="-285750">
              <a:buFont typeface="Wingdings" panose="05000000000000000000" pitchFamily="2" charset="2"/>
              <a:buChar char="ü"/>
            </a:pPr>
            <a:r>
              <a:rPr lang="en-US" sz="899" b="1" dirty="0" smtClean="0"/>
              <a:t>Result management</a:t>
            </a:r>
          </a:p>
          <a:p>
            <a:pPr marL="811600" lvl="1" indent="-285750">
              <a:buFont typeface="Wingdings" panose="05000000000000000000" pitchFamily="2" charset="2"/>
              <a:buChar char="ü"/>
            </a:pPr>
            <a:r>
              <a:rPr lang="en-US" sz="899" b="1" dirty="0" smtClean="0">
                <a:solidFill>
                  <a:schemeClr val="tx1"/>
                </a:solidFill>
              </a:rPr>
              <a:t>Support Integration test </a:t>
            </a: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b="1" dirty="0" smtClean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298123" indent="-28575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79266" y="6182686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endParaRPr 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355943" y="5886972"/>
            <a:ext cx="1539645" cy="82406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903828" y="2562472"/>
            <a:ext cx="4356682" cy="1474031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Test Platform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08389" y="1822144"/>
            <a:ext cx="1052120" cy="655740"/>
          </a:xfrm>
          <a:prstGeom prst="rect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Test Portal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903828" y="4163737"/>
            <a:ext cx="1400961" cy="7452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 Deploy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381689" y="4163738"/>
            <a:ext cx="1400961" cy="7452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 function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859550" y="4163737"/>
            <a:ext cx="1400961" cy="7452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App security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03828" y="4964884"/>
            <a:ext cx="1400961" cy="7452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Eg</a:t>
            </a:r>
            <a:r>
              <a:rPr lang="en-US" dirty="0">
                <a:solidFill>
                  <a:schemeClr val="tx2"/>
                </a:solidFill>
              </a:rPr>
              <a:t>  Deploy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81689" y="4964885"/>
            <a:ext cx="1400961" cy="7452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Eg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859550" y="4964884"/>
            <a:ext cx="1400961" cy="7452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Eg</a:t>
            </a:r>
            <a:r>
              <a:rPr lang="en-US" dirty="0">
                <a:solidFill>
                  <a:schemeClr val="tx2"/>
                </a:solidFill>
              </a:rPr>
              <a:t> security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Test cases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03830" y="1813058"/>
            <a:ext cx="671118" cy="6557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CICD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334149" y="1805335"/>
            <a:ext cx="913001" cy="6557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App Store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604308" y="1805335"/>
            <a:ext cx="700481" cy="6557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MECM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Smiley Face 34"/>
          <p:cNvSpPr/>
          <p:nvPr/>
        </p:nvSpPr>
        <p:spPr>
          <a:xfrm>
            <a:off x="11226298" y="466883"/>
            <a:ext cx="914400" cy="914400"/>
          </a:xfrm>
          <a:prstGeom prst="smileyFac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11441182" y="1405601"/>
            <a:ext cx="484632" cy="293248"/>
          </a:xfrm>
          <a:prstGeom prst="downArrow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 rot="18920101">
            <a:off x="10110805" y="5838106"/>
            <a:ext cx="484632" cy="293248"/>
          </a:xfrm>
          <a:prstGeom prst="downArrow">
            <a:avLst/>
          </a:prstGeom>
          <a:solidFill>
            <a:schemeClr val="tx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266028" y="1813755"/>
            <a:ext cx="913001" cy="6557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Dev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>portal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31666" y="6335086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endParaRPr lang="en-US" sz="3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0566C95E-B10D-4E50-AEA9-2F0B3BA02095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16663F97-3F87-4F0C-A339-415FFD08A83B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1874</TotalTime>
  <Words>191</Words>
  <Application>Microsoft Office PowerPoint</Application>
  <PresentationFormat>Custom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Microsoft YaHei</vt:lpstr>
      <vt:lpstr>黑体</vt:lpstr>
      <vt:lpstr>Arial</vt:lpstr>
      <vt:lpstr>Calibri</vt:lpstr>
      <vt:lpstr>Wingdings</vt:lpstr>
      <vt:lpstr>1_Title Slide</vt:lpstr>
      <vt:lpstr>Chart page</vt:lpstr>
      <vt:lpstr>4_Chart page</vt:lpstr>
      <vt:lpstr>End page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Kanagaraj Manickam</cp:lastModifiedBy>
  <cp:revision>116</cp:revision>
  <dcterms:created xsi:type="dcterms:W3CDTF">2018-11-29T10:16:29Z</dcterms:created>
  <dcterms:modified xsi:type="dcterms:W3CDTF">2020-11-02T11:43:20Z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(3)1hKXS4Lyin+f34IxKpvV6PsfDRcSyp+YvgcrMHemULWJ02+YP0BuM7S2ljITh/pDCnRZtp4C
YpVpDQkINi8cuyZJK7oc4iugOL8l9g7GnqcZW7AixlGHPI1fbXgxkS9xWFmEgKtH7RjkTYrc
i7tLQHPW36wx0OuE0tEe+UjXmO4hzZR6qhXK30RFPAqH3VgelFH4uhTyWuwgvE5CXDo9EoV6
f4jWtXBpeZ4qWc5XtO</vt:lpwstr>
  </property>
  <property fmtid="{D5CDD505-2E9C-101B-9397-08002B2CF9AE}" pid="3" name="_2015_ms_pID_7253431">
    <vt:lpwstr>PfuXECmmBey9eJL7uzPq08L/EH9M4yE/aVKZ1evqVBrJr5XQwlM8eJ
IcQ/mQWH5pbcJS8yqC2/QNJX3chmJJZpmXK81K1h0gkHD5oT5e7xumpOV60/aX8KLr4GPlF3
1pomXthrjAZ1k0zMG0hDO9r8N192UswDahfKJI5kHgYcQcNNXUWTBd5Ygyj8kaYL9Q5CsIfm
TS26K+t8f4MNhQGSwHXrIy8XHP+Sn4yivrqz</vt:lpwstr>
  </property>
  <property fmtid="{D5CDD505-2E9C-101B-9397-08002B2CF9AE}" pid="4" name="_2015_ms_pID_7253432">
    <vt:lpwstr>zs+wy+otG/tP5h4nYJC2E7A=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1603360101</vt:lpwstr>
  </property>
</Properties>
</file>