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1" r:id="rId4"/>
    <p:sldMasterId id="2147483653" r:id="rId5"/>
  </p:sldMasterIdLst>
  <p:notesMasterIdLst>
    <p:notesMasterId r:id="rId10"/>
  </p:notesMasterIdLst>
  <p:handoutMasterIdLst>
    <p:handoutMasterId r:id="rId24"/>
  </p:handoutMasterIdLst>
  <p:sldIdLst>
    <p:sldId id="283" r:id="rId6"/>
    <p:sldId id="284" r:id="rId7"/>
    <p:sldId id="314" r:id="rId8"/>
    <p:sldId id="315" r:id="rId9"/>
    <p:sldId id="316" r:id="rId11"/>
    <p:sldId id="297" r:id="rId12"/>
    <p:sldId id="320" r:id="rId13"/>
    <p:sldId id="299" r:id="rId14"/>
    <p:sldId id="326" r:id="rId15"/>
    <p:sldId id="317" r:id="rId16"/>
    <p:sldId id="319" r:id="rId17"/>
    <p:sldId id="324" r:id="rId18"/>
    <p:sldId id="298" r:id="rId19"/>
    <p:sldId id="321" r:id="rId20"/>
    <p:sldId id="322" r:id="rId21"/>
    <p:sldId id="327" r:id="rId22"/>
    <p:sldId id="280" r:id="rId23"/>
  </p:sldIdLst>
  <p:sldSz cx="1219644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章节页" id="{FD05EE94-C931-8C4B-83A2-004B32AA1207}">
          <p14:sldIdLst>
            <p14:sldId id="314"/>
            <p14:sldId id="315"/>
            <p14:sldId id="316"/>
            <p14:sldId id="297"/>
            <p14:sldId id="320"/>
            <p14:sldId id="299"/>
            <p14:sldId id="326"/>
            <p14:sldId id="317"/>
            <p14:sldId id="319"/>
            <p14:sldId id="324"/>
            <p14:sldId id="298"/>
            <p14:sldId id="321"/>
            <p14:sldId id="322"/>
            <p14:sldId id="327"/>
            <p14:sldId id="284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jinghan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171DB6"/>
    <a:srgbClr val="000322"/>
    <a:srgbClr val="003668"/>
    <a:srgbClr val="021446"/>
    <a:srgbClr val="151515"/>
    <a:srgbClr val="C7000B"/>
    <a:srgbClr val="575756"/>
    <a:srgbClr val="FFFFFF"/>
    <a:srgbClr val="DD4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2833802-FEF1-4C79-8D5D-14CF1EAF98D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850" autoAdjust="0"/>
  </p:normalViewPr>
  <p:slideViewPr>
    <p:cSldViewPr snapToGrid="0" snapToObjects="1">
      <p:cViewPr varScale="1">
        <p:scale>
          <a:sx n="104" d="100"/>
          <a:sy n="104" d="100"/>
        </p:scale>
        <p:origin x="72" y="324"/>
      </p:cViewPr>
      <p:guideLst>
        <p:guide pos="3683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8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4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、发布到</a:t>
            </a:r>
            <a:r>
              <a:rPr lang="en-US" altLang="zh-CN" sz="1200" dirty="0" err="1" smtClean="0"/>
              <a:t>AppStore</a:t>
            </a:r>
            <a:r>
              <a:rPr lang="zh-CN" altLang="en-US" sz="1200" dirty="0" smtClean="0"/>
              <a:t>作为先决条件；</a:t>
            </a:r>
            <a:endParaRPr lang="en-US" altLang="zh-CN" sz="1200" dirty="0" smtClean="0"/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API</a:t>
            </a:r>
            <a:r>
              <a:rPr lang="zh-CN" altLang="en-US" sz="1200" dirty="0" smtClean="0"/>
              <a:t>能力发布添加进度条：模拟器部署成功检测。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065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05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2pPr>
            <a:lvl3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5" name="TextBox 3"/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200/16/46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199/0/11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234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90/79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120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0/15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辅助色</a:t>
                </a:r>
                <a:endParaRPr kumimoji="1"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248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181/60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235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92/1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137/137/137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35/24/21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221/221</a:t>
                </a:r>
                <a:endPara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233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140/128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159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245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220/87</a:t>
                </a:r>
                <a:endPara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240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133/0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181/181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89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87/87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255/255</a:t>
                </a:r>
                <a:endPara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None/>
        <a:defRPr sz="1820" kern="12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372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1475645" y="2235033"/>
            <a:ext cx="6559809" cy="690255"/>
          </a:xfrm>
        </p:spPr>
        <p:txBody>
          <a:bodyPr/>
          <a:lstStyle/>
          <a:p>
            <a:r>
              <a:rPr lang="zh-CN" altLang="en-US" dirty="0" smtClean="0"/>
              <a:t>生态能力需求分析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生态应用在</a:t>
            </a:r>
            <a:r>
              <a:rPr lang="en-US" altLang="zh-CN" dirty="0" err="1"/>
              <a:t>CSAR</a:t>
            </a:r>
            <a:r>
              <a:rPr lang="zh-CN" altLang="en-US" dirty="0"/>
              <a:t>包中的体现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175" y="1850626"/>
            <a:ext cx="6515100" cy="1352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75" y="4068731"/>
            <a:ext cx="4619625" cy="2028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274" y="4213800"/>
            <a:ext cx="2714625" cy="18478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40508" y="1287534"/>
            <a:ext cx="7250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CSAR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/Definitions/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MainServiceTemplate.yaml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0508" y="3604268"/>
            <a:ext cx="4729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Charts/templates/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mep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-agent-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configmap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.yaml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02944" y="3604268"/>
            <a:ext cx="2128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Charts/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.yaml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56453" y="456134"/>
            <a:ext cx="3417952" cy="993400"/>
          </a:xfrm>
        </p:spPr>
        <p:txBody>
          <a:bodyPr/>
          <a:lstStyle/>
          <a:p>
            <a:r>
              <a:rPr lang="zh-CN" altLang="en-US" dirty="0" smtClean="0"/>
              <a:t>无状态生态应用</a:t>
            </a:r>
            <a:endParaRPr lang="en-US" altLang="zh-CN" dirty="0" smtClean="0"/>
          </a:p>
          <a:p>
            <a:r>
              <a:rPr lang="zh-CN" altLang="en-US" dirty="0" smtClean="0"/>
              <a:t>部署流程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56453" y="1717963"/>
            <a:ext cx="2872509" cy="11914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zh-CN" altLang="en-US" dirty="0" smtClean="0"/>
              <a:t>应用与无状态生态应用部署在</a:t>
            </a:r>
            <a:r>
              <a:rPr lang="en-US" altLang="zh-CN" dirty="0" smtClean="0"/>
              <a:t>default namespace</a:t>
            </a:r>
            <a:r>
              <a:rPr lang="zh-CN" altLang="en-US" dirty="0" smtClean="0"/>
              <a:t>下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015" y="0"/>
            <a:ext cx="7520748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59710" y="468923"/>
            <a:ext cx="3417952" cy="993400"/>
          </a:xfrm>
        </p:spPr>
        <p:txBody>
          <a:bodyPr/>
          <a:lstStyle/>
          <a:p>
            <a:r>
              <a:rPr lang="zh-CN" altLang="en-US" dirty="0"/>
              <a:t>有</a:t>
            </a:r>
            <a:r>
              <a:rPr lang="zh-CN" altLang="en-US" dirty="0" smtClean="0"/>
              <a:t>状态生态应用</a:t>
            </a:r>
            <a:endParaRPr lang="en-US" altLang="zh-CN" dirty="0" smtClean="0"/>
          </a:p>
          <a:p>
            <a:r>
              <a:rPr lang="zh-CN" altLang="en-US" dirty="0" smtClean="0"/>
              <a:t>部署流程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59710" y="1708727"/>
            <a:ext cx="2872509" cy="172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zh-CN" altLang="en-US" dirty="0" smtClean="0"/>
              <a:t>应用与有状态生态应用部署在同一</a:t>
            </a:r>
            <a:r>
              <a:rPr lang="en-US" altLang="zh-CN" dirty="0" err="1" smtClean="0"/>
              <a:t>NameSpace</a:t>
            </a:r>
            <a:r>
              <a:rPr lang="zh-CN" altLang="en-US" dirty="0" smtClean="0"/>
              <a:t>下。</a:t>
            </a:r>
            <a:endParaRPr lang="en-US" altLang="zh-CN" dirty="0" smtClean="0"/>
          </a:p>
          <a:p>
            <a:pPr algn="just"/>
            <a:endParaRPr lang="en-US" altLang="zh-CN" dirty="0" smtClean="0"/>
          </a:p>
          <a:p>
            <a:pPr algn="just"/>
            <a:r>
              <a:rPr lang="zh-CN" altLang="en-US" dirty="0" smtClean="0"/>
              <a:t>有状态生态应用以</a:t>
            </a:r>
            <a:r>
              <a:rPr lang="en-US" altLang="zh-CN" dirty="0" err="1" smtClean="0"/>
              <a:t>ClusterIP</a:t>
            </a:r>
            <a:r>
              <a:rPr lang="zh-CN" altLang="en-US" dirty="0" smtClean="0"/>
              <a:t>的类型暴露服务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197" y="6927"/>
            <a:ext cx="8788566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模拟器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0"/>
          </p:nvPr>
        </p:nvSpPr>
        <p:spPr>
          <a:xfrm>
            <a:off x="736908" y="1501989"/>
            <a:ext cx="10733557" cy="6870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00B050"/>
                </a:solidFill>
              </a:rPr>
              <a:t>应用在成为生态应用后，</a:t>
            </a:r>
            <a:r>
              <a:rPr lang="en-US" altLang="zh-CN" sz="1400" dirty="0" smtClean="0">
                <a:solidFill>
                  <a:srgbClr val="00B050"/>
                </a:solidFill>
              </a:rPr>
              <a:t>Developer</a:t>
            </a:r>
            <a:r>
              <a:rPr lang="zh-CN" altLang="en-US" sz="1400" dirty="0" smtClean="0">
                <a:solidFill>
                  <a:srgbClr val="00B050"/>
                </a:solidFill>
              </a:rPr>
              <a:t>将生态应用</a:t>
            </a:r>
            <a:r>
              <a:rPr lang="zh-CN" altLang="en-US" sz="1400" dirty="0" smtClean="0">
                <a:solidFill>
                  <a:srgbClr val="00B050"/>
                </a:solidFill>
              </a:rPr>
              <a:t>部署</a:t>
            </a:r>
            <a:r>
              <a:rPr lang="zh-CN" altLang="en-US" sz="1400" dirty="0" smtClean="0">
                <a:solidFill>
                  <a:srgbClr val="00B050"/>
                </a:solidFill>
              </a:rPr>
              <a:t>在模拟器</a:t>
            </a:r>
            <a:r>
              <a:rPr lang="zh-CN" altLang="en-US" sz="1400" dirty="0" smtClean="0">
                <a:solidFill>
                  <a:srgbClr val="00B050"/>
                </a:solidFill>
              </a:rPr>
              <a:t>环境中，对外暴露模拟器接口，</a:t>
            </a:r>
            <a:r>
              <a:rPr lang="zh-CN" altLang="en-US" sz="1400" dirty="0" smtClean="0">
                <a:solidFill>
                  <a:srgbClr val="00B050"/>
                </a:solidFill>
              </a:rPr>
              <a:t>供本地开发调测</a:t>
            </a:r>
            <a:r>
              <a:rPr lang="zh-CN" altLang="en-US" sz="1400" dirty="0" smtClean="0">
                <a:solidFill>
                  <a:srgbClr val="00B050"/>
                </a:solidFill>
              </a:rPr>
              <a:t>使用。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支持生态应用上传修改模拟器应用。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1467551" y="6006985"/>
            <a:ext cx="4951722" cy="471054"/>
          </a:xfrm>
          <a:prstGeom prst="rect">
            <a:avLst/>
          </a:prstGeom>
          <a:solidFill>
            <a:schemeClr val="tx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Kubernetes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810234" y="5281881"/>
            <a:ext cx="1921162" cy="41888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生态应用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764051" y="3801081"/>
            <a:ext cx="2511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Emulator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41720" y="5108491"/>
            <a:ext cx="882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NodePort</a:t>
            </a:r>
            <a:endParaRPr lang="zh-CN" altLang="en-US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82980" y="2766060"/>
            <a:ext cx="5914853" cy="39090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284426" y="2847639"/>
            <a:ext cx="1717391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模拟器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9230708" y="5304996"/>
            <a:ext cx="1921162" cy="418889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endCxn id="6" idx="3"/>
          </p:cNvCxnSpPr>
          <p:nvPr/>
        </p:nvCxnSpPr>
        <p:spPr>
          <a:xfrm flipH="1" flipV="1">
            <a:off x="5731396" y="5491326"/>
            <a:ext cx="3499314" cy="1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030700" y="5296460"/>
            <a:ext cx="1100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NodePort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810234" y="4523477"/>
            <a:ext cx="1921162" cy="41888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MEP</a:t>
            </a:r>
            <a:r>
              <a:rPr lang="en-US" altLang="zh-CN" dirty="0" smtClean="0"/>
              <a:t>-Agent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629891" y="4322618"/>
            <a:ext cx="2327564" cy="154247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3445164" y="3472873"/>
            <a:ext cx="18472" cy="25341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750258" y="4322617"/>
            <a:ext cx="1280640" cy="1551577"/>
          </a:xfrm>
          <a:prstGeom prst="rect">
            <a:avLst/>
          </a:prstGeom>
          <a:solidFill>
            <a:schemeClr val="tx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MEP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dirty="0" err="1" smtClean="0"/>
              <a:t>MEPSERVER</a:t>
            </a:r>
            <a:endParaRPr lang="en-US" altLang="zh-CN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dirty="0" err="1" smtClean="0"/>
              <a:t>MEPAUTH</a:t>
            </a:r>
            <a:endParaRPr lang="en-US" altLang="zh-CN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KONG</a:t>
            </a:r>
            <a:endParaRPr lang="zh-CN" altLang="en-US" sz="1100" dirty="0"/>
          </a:p>
        </p:txBody>
      </p:sp>
      <p:sp>
        <p:nvSpPr>
          <p:cNvPr id="30" name="文本框 29"/>
          <p:cNvSpPr txBox="1"/>
          <p:nvPr/>
        </p:nvSpPr>
        <p:spPr>
          <a:xfrm>
            <a:off x="1375551" y="3790005"/>
            <a:ext cx="1995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mep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>
            <a:stCxn id="26" idx="1"/>
          </p:cNvCxnSpPr>
          <p:nvPr/>
        </p:nvCxnSpPr>
        <p:spPr>
          <a:xfrm flipH="1">
            <a:off x="3001817" y="4732922"/>
            <a:ext cx="808417" cy="5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064046" y="4523477"/>
            <a:ext cx="614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服务注册</a:t>
            </a:r>
            <a:endParaRPr lang="zh-CN" altLang="en-US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36908" y="822037"/>
            <a:ext cx="10733557" cy="5370412"/>
          </a:xfrm>
        </p:spPr>
        <p:txBody>
          <a:bodyPr anchor="ctr"/>
          <a:lstStyle/>
          <a:p>
            <a:pPr algn="ctr"/>
            <a:r>
              <a:rPr lang="zh-CN" altLang="en-US" sz="6000" dirty="0"/>
              <a:t>虚机</a:t>
            </a:r>
            <a:r>
              <a:rPr lang="zh-CN" altLang="en-US" sz="6000" dirty="0" smtClean="0"/>
              <a:t>应用流程详解（待完善）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36908" y="822037"/>
            <a:ext cx="10733557" cy="5370412"/>
          </a:xfrm>
        </p:spPr>
        <p:txBody>
          <a:bodyPr anchor="ctr"/>
          <a:lstStyle/>
          <a:p>
            <a:pPr algn="ctr"/>
            <a:r>
              <a:rPr lang="zh-CN" altLang="en-US" sz="6000" dirty="0"/>
              <a:t>安装包</a:t>
            </a:r>
            <a:r>
              <a:rPr lang="zh-CN" altLang="en-US" sz="6000" dirty="0" smtClean="0"/>
              <a:t>应用流程详解</a:t>
            </a:r>
            <a:r>
              <a:rPr lang="zh-CN" altLang="en-US" sz="6000" dirty="0"/>
              <a:t>（待完善</a:t>
            </a:r>
            <a:r>
              <a:rPr lang="zh-CN" altLang="en-US" sz="6000" dirty="0" smtClean="0"/>
              <a:t>）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Release1.0</a:t>
            </a:r>
            <a:r>
              <a:rPr lang="en-US" altLang="zh-CN" dirty="0" smtClean="0"/>
              <a:t> Story</a:t>
            </a:r>
            <a:r>
              <a:rPr lang="zh-CN" altLang="en-US" dirty="0" smtClean="0"/>
              <a:t>划分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823099" y="1566155"/>
          <a:ext cx="6988391" cy="3790940"/>
        </p:xfrm>
        <a:graphic>
          <a:graphicData uri="http://schemas.openxmlformats.org/drawingml/2006/table">
            <a:tbl>
              <a:tblPr/>
              <a:tblGrid>
                <a:gridCol w="1232548"/>
                <a:gridCol w="4159851"/>
                <a:gridCol w="1595992"/>
              </a:tblGrid>
              <a:tr h="3119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模块</a:t>
                      </a:r>
                      <a:endParaRPr lang="zh-CN" altLang="en-US" sz="14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Story</a:t>
                      </a:r>
                      <a:endParaRPr lang="en-US" sz="14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工作量</a:t>
                      </a:r>
                      <a:r>
                        <a:rPr lang="en-US" altLang="zh-CN" sz="14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en-US" altLang="zh-CN" sz="14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4K</a:t>
                      </a:r>
                      <a:endParaRPr lang="zh-CN" altLang="en-US" sz="14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040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Developer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打通应用成为无状态生态应用前后端流程：</a:t>
                      </a:r>
                      <a:b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如何成为生态应用；</a:t>
                      </a:r>
                      <a:b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存储生态应用信息；</a:t>
                      </a:r>
                      <a:b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en-US" altLang="zh-CN" sz="12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csar</a:t>
                      </a:r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包内增加依赖字段与</a:t>
                      </a:r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route</a:t>
                      </a:r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转发字段；</a:t>
                      </a:r>
                      <a:b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如何获取生态应用</a:t>
                      </a:r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Host</a:t>
                      </a:r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2K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64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API</a:t>
                      </a:r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模拟器环境规划与模拟器部署、删除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0.3K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64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部署应用流程适配，增加对依赖项的检测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0.2K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Atp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增加对依赖应用的查询、部署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0.2K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AppStore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应用上传接口修改，适配生态应用场景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0.1K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MECM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增加对依赖应用的查询、部署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0.2K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APPLCM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增加查询应用是否实例化接口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0.2K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MEP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</a:t>
                      </a:r>
                      <a:r>
                        <a:rPr 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route</a:t>
                      </a:r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注册接口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0.4K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MEP-Agent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增加注册</a:t>
                      </a:r>
                      <a:r>
                        <a:rPr 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route</a:t>
                      </a:r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功能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0.2K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64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增加获取</a:t>
                      </a:r>
                      <a:r>
                        <a:rPr 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token</a:t>
                      </a:r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接口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0.2K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 dirty="0" smtClean="0">
                <a:solidFill>
                  <a:schemeClr val="tx1"/>
                </a:solidFill>
              </a:rPr>
              <a:t>背景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666" y="1201910"/>
            <a:ext cx="10823121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1400" dirty="0"/>
              <a:t>随着物联网、人工智能、云计算、移动互联网、大数据和大视频等产业技术的蓬勃发展，以及围绕</a:t>
            </a:r>
            <a:r>
              <a:rPr lang="en-US" altLang="zh-CN" sz="1400" dirty="0"/>
              <a:t>ICT</a:t>
            </a:r>
            <a:r>
              <a:rPr lang="zh-CN" altLang="en-US" sz="1400" dirty="0"/>
              <a:t>开放生态的成熟，网络资源和计算能力逐步朝着资源集中化和边缘化方向演进。</a:t>
            </a:r>
            <a:endParaRPr lang="zh-CN" altLang="en-US" sz="1400" dirty="0"/>
          </a:p>
          <a:p>
            <a:pPr indent="457200" algn="just">
              <a:lnSpc>
                <a:spcPct val="150000"/>
              </a:lnSpc>
            </a:pPr>
            <a:r>
              <a:rPr lang="zh-CN" altLang="en-US" sz="1400" dirty="0"/>
              <a:t>多接入边缘计算</a:t>
            </a:r>
            <a:r>
              <a:rPr lang="en-US" altLang="zh-CN" sz="1400" dirty="0"/>
              <a:t>MEC</a:t>
            </a:r>
            <a:r>
              <a:rPr lang="zh-CN" altLang="en-US" sz="1400" dirty="0"/>
              <a:t>（</a:t>
            </a:r>
            <a:r>
              <a:rPr lang="en-US" altLang="zh-CN" sz="1400" dirty="0"/>
              <a:t>Multi-access Edge Computing</a:t>
            </a:r>
            <a:r>
              <a:rPr lang="zh-CN" altLang="en-US" sz="1400" dirty="0"/>
              <a:t>）为典型的资源边缘化模式，在移动网络边缘提供</a:t>
            </a:r>
            <a:r>
              <a:rPr lang="en-US" altLang="zh-CN" sz="1400" dirty="0"/>
              <a:t>IT</a:t>
            </a:r>
            <a:r>
              <a:rPr lang="zh-CN" altLang="en-US" sz="1400" dirty="0"/>
              <a:t>服务环境和云计算能力，实时完成移动网络边缘的业务处理。</a:t>
            </a:r>
            <a:r>
              <a:rPr lang="en-US" altLang="zh-CN" sz="1400" dirty="0"/>
              <a:t>MEC</a:t>
            </a:r>
            <a:r>
              <a:rPr lang="zh-CN" altLang="en-US" sz="1400" dirty="0"/>
              <a:t>将随着</a:t>
            </a:r>
            <a:r>
              <a:rPr lang="en-US" altLang="zh-CN" sz="1400" dirty="0"/>
              <a:t>CT</a:t>
            </a:r>
            <a:r>
              <a:rPr lang="zh-CN" altLang="en-US" sz="1400" dirty="0"/>
              <a:t>和</a:t>
            </a:r>
            <a:r>
              <a:rPr lang="en-US" altLang="zh-CN" sz="1400" dirty="0"/>
              <a:t>IT</a:t>
            </a:r>
            <a:r>
              <a:rPr lang="zh-CN" altLang="en-US" sz="1400" dirty="0"/>
              <a:t>深度融合趋势，物联网的兴起、人工智能技术的发展，以及企业对生产数据的安全性、实时性的诉求，持续快速的发展。</a:t>
            </a:r>
            <a:endParaRPr lang="zh-CN" altLang="en-US" sz="1400" dirty="0"/>
          </a:p>
          <a:p>
            <a:pPr indent="457200" algn="just">
              <a:lnSpc>
                <a:spcPct val="150000"/>
              </a:lnSpc>
            </a:pPr>
            <a:r>
              <a:rPr lang="zh-CN" altLang="en-US" sz="1400" b="1" dirty="0"/>
              <a:t>在</a:t>
            </a:r>
            <a:r>
              <a:rPr lang="en-US" altLang="zh-CN" sz="1400" b="1" dirty="0"/>
              <a:t>MEC</a:t>
            </a:r>
            <a:r>
              <a:rPr lang="zh-CN" altLang="en-US" sz="1400" b="1" dirty="0"/>
              <a:t>场景下，海量的应用将运行在网络边缘进行业务处理，并且应用能够使用网络的开放能力，应用之间也能够互相进行能力提供和消费</a:t>
            </a:r>
            <a:r>
              <a:rPr lang="zh-CN" altLang="en-US" sz="1400" b="1" dirty="0" smtClean="0"/>
              <a:t>。我们将提供能力的应用称为生态应用。</a:t>
            </a:r>
            <a:endParaRPr lang="zh-CN" altLang="en-US" sz="1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328710" y="3895652"/>
            <a:ext cx="20875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身份认证、服务</a:t>
            </a:r>
            <a:r>
              <a:rPr lang="zh-CN" altLang="en-US" sz="800" dirty="0" smtClean="0"/>
              <a:t>注册、服务订阅、心跳等</a:t>
            </a:r>
            <a:endParaRPr lang="zh-CN" altLang="en-US" sz="800" dirty="0"/>
          </a:p>
        </p:txBody>
      </p:sp>
      <p:sp>
        <p:nvSpPr>
          <p:cNvPr id="12" name="圆角矩形 11"/>
          <p:cNvSpPr/>
          <p:nvPr/>
        </p:nvSpPr>
        <p:spPr bwMode="auto">
          <a:xfrm>
            <a:off x="2283043" y="3788676"/>
            <a:ext cx="1140581" cy="1008000"/>
          </a:xfrm>
          <a:prstGeom prst="roundRect">
            <a:avLst/>
          </a:prstGeom>
          <a:solidFill>
            <a:srgbClr val="BFBFB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CC9900"/>
              </a:buClr>
              <a:buSzTx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应用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3423623" y="4095213"/>
            <a:ext cx="1904461" cy="463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 bwMode="auto">
          <a:xfrm>
            <a:off x="8168647" y="3788676"/>
            <a:ext cx="1140581" cy="1008000"/>
          </a:xfrm>
          <a:prstGeom prst="roundRect">
            <a:avLst/>
          </a:prstGeom>
          <a:solidFill>
            <a:srgbClr val="BFBFB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CC9900"/>
              </a:buClr>
              <a:buSzTx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生态应用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530194" y="3588667"/>
            <a:ext cx="819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consumer</a:t>
            </a:r>
            <a:endParaRPr lang="zh-CN" altLang="en-US" sz="1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8384671" y="3590966"/>
            <a:ext cx="819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provider</a:t>
            </a:r>
            <a:endParaRPr lang="zh-CN" altLang="en-US" sz="1000" dirty="0"/>
          </a:p>
        </p:txBody>
      </p:sp>
      <p:cxnSp>
        <p:nvCxnSpPr>
          <p:cNvPr id="21" name="直接箭头连接符 20"/>
          <p:cNvCxnSpPr/>
          <p:nvPr/>
        </p:nvCxnSpPr>
        <p:spPr bwMode="auto">
          <a:xfrm flipH="1">
            <a:off x="6264188" y="4095213"/>
            <a:ext cx="1904459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264188" y="3878814"/>
            <a:ext cx="18838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身份认证、服务</a:t>
            </a:r>
            <a:r>
              <a:rPr lang="zh-CN" altLang="en-US" sz="800" dirty="0" smtClean="0"/>
              <a:t>注册、心跳等</a:t>
            </a:r>
            <a:endParaRPr lang="zh-CN" altLang="en-US" sz="800" dirty="0"/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3430389" y="4332271"/>
            <a:ext cx="1904461" cy="463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985816" y="4134030"/>
            <a:ext cx="7984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网络能力调用</a:t>
            </a:r>
            <a:endParaRPr lang="zh-CN" altLang="en-US" sz="8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976626" y="4387551"/>
            <a:ext cx="7984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应用</a:t>
            </a:r>
            <a:r>
              <a:rPr lang="zh-CN" altLang="en-US" sz="800" dirty="0" smtClean="0"/>
              <a:t>能力调用</a:t>
            </a:r>
            <a:endParaRPr lang="zh-CN" altLang="en-US" sz="8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8168647" y="5319271"/>
            <a:ext cx="1140581" cy="1008002"/>
            <a:chOff x="6948264" y="4973917"/>
            <a:chExt cx="1140581" cy="1008002"/>
          </a:xfrm>
        </p:grpSpPr>
        <p:sp>
          <p:nvSpPr>
            <p:cNvPr id="28" name="同侧圆角矩形 27"/>
            <p:cNvSpPr/>
            <p:nvPr/>
          </p:nvSpPr>
          <p:spPr bwMode="auto">
            <a:xfrm rot="5400000">
              <a:off x="7200738" y="5093812"/>
              <a:ext cx="1008002" cy="768212"/>
            </a:xfrm>
            <a:prstGeom prst="round2SameRec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  <a:effectLst/>
          </p:spPr>
          <p:txBody>
            <a:bodyPr vert="vert270" wrap="squar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</a:pP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生态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</a:pP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应用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同侧圆角矩形 28"/>
            <p:cNvSpPr/>
            <p:nvPr/>
          </p:nvSpPr>
          <p:spPr bwMode="auto">
            <a:xfrm rot="16200000">
              <a:off x="6631463" y="5290718"/>
              <a:ext cx="1008002" cy="374400"/>
            </a:xfrm>
            <a:prstGeom prst="round2SameRect">
              <a:avLst/>
            </a:prstGeom>
            <a:solidFill>
              <a:srgbClr val="006699"/>
            </a:solidFill>
            <a:ln>
              <a:solidFill>
                <a:schemeClr val="tx1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</a:pPr>
              <a:r>
                <a:rPr kumimoji="0" lang="en-US" altLang="zh-CN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MEP</a:t>
              </a:r>
              <a:r>
                <a:rPr lang="en-US" altLang="zh-CN" sz="1200" dirty="0">
                  <a:latin typeface="Arial" panose="020B0604020202020204" pitchFamily="34" charset="0"/>
                  <a:ea typeface="宋体" panose="02010600030101010101" pitchFamily="2" charset="-122"/>
                </a:rPr>
                <a:t>-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Agent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281320" y="5319273"/>
            <a:ext cx="1149068" cy="1008001"/>
            <a:chOff x="1060937" y="4973919"/>
            <a:chExt cx="1149068" cy="1008001"/>
          </a:xfrm>
        </p:grpSpPr>
        <p:sp>
          <p:nvSpPr>
            <p:cNvPr id="31" name="同侧圆角矩形 30"/>
            <p:cNvSpPr/>
            <p:nvPr/>
          </p:nvSpPr>
          <p:spPr bwMode="auto">
            <a:xfrm rot="16200000">
              <a:off x="944318" y="5090538"/>
              <a:ext cx="1008000" cy="774761"/>
            </a:xfrm>
            <a:prstGeom prst="round2SameRec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  <a:effectLst/>
          </p:spPr>
          <p:txBody>
            <a:bodyPr vert="eaVert" wrap="squar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</a:pP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应用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同侧圆角矩形 31"/>
            <p:cNvSpPr/>
            <p:nvPr/>
          </p:nvSpPr>
          <p:spPr bwMode="auto">
            <a:xfrm rot="5400000">
              <a:off x="1518122" y="5290036"/>
              <a:ext cx="1008000" cy="375767"/>
            </a:xfrm>
            <a:prstGeom prst="round2SameRect">
              <a:avLst/>
            </a:prstGeom>
            <a:solidFill>
              <a:srgbClr val="006699"/>
            </a:solidFill>
            <a:ln>
              <a:solidFill>
                <a:schemeClr val="tx1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</a:pPr>
              <a:r>
                <a:rPr kumimoji="0" lang="en-US" altLang="zh-CN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MEP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-Agent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5" name="圆角矩形 34"/>
          <p:cNvSpPr/>
          <p:nvPr/>
        </p:nvSpPr>
        <p:spPr bwMode="auto">
          <a:xfrm>
            <a:off x="5325836" y="3726068"/>
            <a:ext cx="936104" cy="2538597"/>
          </a:xfrm>
          <a:prstGeom prst="roundRect">
            <a:avLst/>
          </a:prstGeom>
          <a:solidFill>
            <a:srgbClr val="BFBFB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MEP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530194" y="5119264"/>
            <a:ext cx="819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consumer</a:t>
            </a:r>
            <a:endParaRPr lang="zh-CN" altLang="en-US" sz="1000" dirty="0"/>
          </a:p>
        </p:txBody>
      </p:sp>
      <p:sp>
        <p:nvSpPr>
          <p:cNvPr id="37" name="文本框 36"/>
          <p:cNvSpPr txBox="1"/>
          <p:nvPr/>
        </p:nvSpPr>
        <p:spPr>
          <a:xfrm>
            <a:off x="8384671" y="5121563"/>
            <a:ext cx="819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provider</a:t>
            </a:r>
            <a:endParaRPr lang="zh-CN" altLang="en-US" sz="1000" dirty="0"/>
          </a:p>
        </p:txBody>
      </p:sp>
      <p:cxnSp>
        <p:nvCxnSpPr>
          <p:cNvPr id="38" name="直接箭头连接符 37"/>
          <p:cNvCxnSpPr/>
          <p:nvPr/>
        </p:nvCxnSpPr>
        <p:spPr bwMode="auto">
          <a:xfrm flipH="1">
            <a:off x="6264189" y="5624855"/>
            <a:ext cx="2048474" cy="95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264188" y="5409411"/>
            <a:ext cx="18838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身份认证、服务</a:t>
            </a:r>
            <a:r>
              <a:rPr lang="zh-CN" altLang="en-US" sz="800" dirty="0" smtClean="0"/>
              <a:t>注册、心跳等</a:t>
            </a:r>
            <a:endParaRPr lang="zh-CN" altLang="en-US" sz="800" dirty="0"/>
          </a:p>
        </p:txBody>
      </p:sp>
      <p:cxnSp>
        <p:nvCxnSpPr>
          <p:cNvPr id="40" name="直接箭头连接符 39"/>
          <p:cNvCxnSpPr/>
          <p:nvPr/>
        </p:nvCxnSpPr>
        <p:spPr bwMode="auto">
          <a:xfrm flipV="1">
            <a:off x="2939894" y="5867503"/>
            <a:ext cx="2394956" cy="483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985816" y="5664627"/>
            <a:ext cx="7984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网络能力调用</a:t>
            </a:r>
            <a:endParaRPr lang="zh-CN" altLang="en-US" sz="800" dirty="0"/>
          </a:p>
        </p:txBody>
      </p:sp>
      <p:cxnSp>
        <p:nvCxnSpPr>
          <p:cNvPr id="42" name="直接箭头连接符 41"/>
          <p:cNvCxnSpPr/>
          <p:nvPr/>
        </p:nvCxnSpPr>
        <p:spPr bwMode="auto">
          <a:xfrm flipV="1">
            <a:off x="2939894" y="6103914"/>
            <a:ext cx="5799043" cy="2295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976626" y="5918148"/>
            <a:ext cx="7984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应用</a:t>
            </a:r>
            <a:r>
              <a:rPr lang="zh-CN" altLang="en-US" sz="800" dirty="0" smtClean="0"/>
              <a:t>能力调用</a:t>
            </a:r>
            <a:endParaRPr lang="zh-CN" altLang="en-US" sz="800" dirty="0"/>
          </a:p>
        </p:txBody>
      </p:sp>
      <p:cxnSp>
        <p:nvCxnSpPr>
          <p:cNvPr id="25" name="直接箭头连接符 24"/>
          <p:cNvCxnSpPr/>
          <p:nvPr/>
        </p:nvCxnSpPr>
        <p:spPr bwMode="auto">
          <a:xfrm flipV="1">
            <a:off x="3423622" y="4575048"/>
            <a:ext cx="4745025" cy="937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 bwMode="auto">
          <a:xfrm>
            <a:off x="3402972" y="4712209"/>
            <a:ext cx="5335965" cy="79603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 rot="484344">
            <a:off x="4151962" y="4683462"/>
            <a:ext cx="7984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应用</a:t>
            </a:r>
            <a:r>
              <a:rPr lang="zh-CN" altLang="en-US" sz="800" dirty="0" smtClean="0"/>
              <a:t>能力调用</a:t>
            </a:r>
            <a:endParaRPr lang="zh-CN" altLang="en-US" sz="800" dirty="0"/>
          </a:p>
        </p:txBody>
      </p:sp>
      <p:cxnSp>
        <p:nvCxnSpPr>
          <p:cNvPr id="46" name="直接箭头连接符 45"/>
          <p:cNvCxnSpPr/>
          <p:nvPr/>
        </p:nvCxnSpPr>
        <p:spPr bwMode="auto">
          <a:xfrm flipV="1">
            <a:off x="2953041" y="4712209"/>
            <a:ext cx="5215606" cy="76795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 rot="20970474">
            <a:off x="3602154" y="5096127"/>
            <a:ext cx="7984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应用</a:t>
            </a:r>
            <a:r>
              <a:rPr lang="zh-CN" altLang="en-US" sz="800" dirty="0" smtClean="0"/>
              <a:t>能力调用</a:t>
            </a:r>
            <a:endParaRPr lang="zh-CN" altLang="en-US" sz="800" dirty="0"/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3359576" y="5630418"/>
            <a:ext cx="1968508" cy="2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042914" y="5444984"/>
            <a:ext cx="26018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身份认证、服务</a:t>
            </a:r>
            <a:r>
              <a:rPr lang="zh-CN" altLang="en-US" sz="800" dirty="0" smtClean="0"/>
              <a:t>注册、服务订阅、心跳等</a:t>
            </a:r>
            <a:endParaRPr lang="zh-CN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生态应用简介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29175" y="1263261"/>
            <a:ext cx="9043999" cy="5196262"/>
          </a:xfrm>
        </p:spPr>
        <p:txBody>
          <a:bodyPr/>
          <a:lstStyle/>
          <a:p>
            <a:pPr marL="35496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生态应用定义</a:t>
            </a:r>
            <a:endParaRPr lang="en-US" altLang="zh-CN" sz="1600" dirty="0" smtClean="0"/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/>
              <a:t>能够通过</a:t>
            </a:r>
            <a:r>
              <a:rPr lang="en-US" altLang="zh-CN" sz="1600" dirty="0" err="1" smtClean="0"/>
              <a:t>MEP</a:t>
            </a:r>
            <a:r>
              <a:rPr lang="zh-CN" altLang="en-US" sz="1600" dirty="0" smtClean="0"/>
              <a:t>提供能力，供其他应用使用的应用称为生态应用。</a:t>
            </a:r>
            <a:endParaRPr lang="en-US" altLang="zh-CN" sz="1600" dirty="0"/>
          </a:p>
          <a:p>
            <a:pPr marL="354965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1600" dirty="0" smtClean="0"/>
              <a:t>生态应用</a:t>
            </a:r>
            <a:r>
              <a:rPr lang="zh-CN" altLang="en-US" sz="1600" dirty="0" smtClean="0"/>
              <a:t>特性</a:t>
            </a:r>
            <a:endParaRPr lang="en-US" altLang="zh-CN" sz="1600" dirty="0" smtClean="0"/>
          </a:p>
          <a:p>
            <a:pPr marL="65913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能够直接或间接注册到</a:t>
            </a:r>
            <a:r>
              <a:rPr lang="en-US" altLang="zh-CN" sz="1600" dirty="0" err="1" smtClean="0"/>
              <a:t>MEP</a:t>
            </a:r>
            <a:r>
              <a:rPr lang="zh-CN" altLang="en-US" sz="1600" dirty="0" smtClean="0"/>
              <a:t>，并通过</a:t>
            </a:r>
            <a:r>
              <a:rPr lang="en-US" altLang="zh-CN" sz="1600" dirty="0" err="1" smtClean="0"/>
              <a:t>MEP</a:t>
            </a:r>
            <a:r>
              <a:rPr lang="zh-CN" altLang="en-US" sz="1600" dirty="0" smtClean="0"/>
              <a:t>暴露自身服务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65913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能够通过</a:t>
            </a:r>
            <a:r>
              <a:rPr lang="en-US" altLang="zh-CN" sz="1600" dirty="0" err="1" smtClean="0"/>
              <a:t>EdgeGallery</a:t>
            </a:r>
            <a:r>
              <a:rPr lang="zh-CN" altLang="en-US" sz="1600" dirty="0" smtClean="0"/>
              <a:t>平台安全测试</a:t>
            </a:r>
            <a:r>
              <a:rPr lang="zh-CN" altLang="en-US" sz="1600" dirty="0" smtClean="0"/>
              <a:t>，提供</a:t>
            </a:r>
            <a:r>
              <a:rPr lang="zh-CN" altLang="en-US" sz="1600" dirty="0" smtClean="0"/>
              <a:t>安全可靠的能力。</a:t>
            </a:r>
            <a:endParaRPr lang="en-US" altLang="zh-CN" sz="1600" dirty="0"/>
          </a:p>
          <a:p>
            <a:pPr marL="413385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sz="1600" dirty="0" smtClean="0"/>
              <a:t>生态应用格式</a:t>
            </a:r>
            <a:endParaRPr lang="en-US" altLang="zh-CN" sz="1600" dirty="0" smtClean="0"/>
          </a:p>
          <a:p>
            <a:pPr marL="658495" indent="-28448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容器镜像；</a:t>
            </a:r>
            <a:endParaRPr lang="en-US" altLang="zh-CN" sz="1600" dirty="0" smtClean="0"/>
          </a:p>
          <a:p>
            <a:pPr marL="658495" indent="-28448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虚拟机镜像；</a:t>
            </a:r>
            <a:endParaRPr lang="en-US" altLang="zh-CN" sz="1600" dirty="0" smtClean="0"/>
          </a:p>
          <a:p>
            <a:pPr marL="658495" indent="-28448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完整安装</a:t>
            </a:r>
            <a:r>
              <a:rPr lang="zh-CN" altLang="en-US" sz="1600" dirty="0" smtClean="0"/>
              <a:t>包。</a:t>
            </a:r>
            <a:endParaRPr lang="en-US" altLang="zh-CN" sz="1600" dirty="0"/>
          </a:p>
          <a:p>
            <a:pPr marL="356235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zh-CN" altLang="en-US" sz="1600" dirty="0" smtClean="0"/>
              <a:t>生态应用分类</a:t>
            </a:r>
            <a:endParaRPr lang="en-US" altLang="zh-CN" sz="1600" dirty="0" smtClean="0"/>
          </a:p>
          <a:p>
            <a:pPr marL="71628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/>
              <a:t>有</a:t>
            </a:r>
            <a:r>
              <a:rPr lang="zh-CN" altLang="en-US" sz="1600" dirty="0" smtClean="0"/>
              <a:t>状态：存储用户数据；</a:t>
            </a:r>
            <a:endParaRPr lang="en-US" altLang="zh-CN" sz="1600" dirty="0" smtClean="0"/>
          </a:p>
          <a:p>
            <a:pPr marL="71628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/>
              <a:t>无</a:t>
            </a:r>
            <a:r>
              <a:rPr lang="zh-CN" altLang="en-US" sz="1600" dirty="0" smtClean="0"/>
              <a:t>状态：不存储数据，仅提供能力。</a:t>
            </a:r>
            <a:endParaRPr lang="en-US" altLang="zh-CN" sz="1600" dirty="0" smtClean="0"/>
          </a:p>
          <a:p>
            <a:pPr marL="413385" indent="-342900">
              <a:lnSpc>
                <a:spcPct val="150000"/>
              </a:lnSpc>
              <a:buFont typeface="+mj-lt"/>
              <a:buAutoNum type="arabicPeriod" startAt="3"/>
            </a:pP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如何成为生态应用</a:t>
            </a:r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767046" y="1449534"/>
            <a:ext cx="1948446" cy="1820139"/>
            <a:chOff x="767046" y="1449534"/>
            <a:chExt cx="1948446" cy="1820139"/>
          </a:xfrm>
        </p:grpSpPr>
        <p:sp>
          <p:nvSpPr>
            <p:cNvPr id="4" name="矩形 3"/>
            <p:cNvSpPr/>
            <p:nvPr/>
          </p:nvSpPr>
          <p:spPr>
            <a:xfrm>
              <a:off x="767046" y="2021747"/>
              <a:ext cx="1948446" cy="1247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应用格式检查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注册服务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检查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应用功能测试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同侧圆角矩形 4"/>
            <p:cNvSpPr/>
            <p:nvPr/>
          </p:nvSpPr>
          <p:spPr>
            <a:xfrm>
              <a:off x="767046" y="1449534"/>
              <a:ext cx="1948446" cy="57221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开发者平台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734228" y="1449534"/>
            <a:ext cx="1948446" cy="1820139"/>
            <a:chOff x="3734228" y="1449534"/>
            <a:chExt cx="1948446" cy="1820139"/>
          </a:xfrm>
        </p:grpSpPr>
        <p:sp>
          <p:nvSpPr>
            <p:cNvPr id="7" name="矩形 6"/>
            <p:cNvSpPr/>
            <p:nvPr/>
          </p:nvSpPr>
          <p:spPr>
            <a:xfrm>
              <a:off x="3734228" y="2021747"/>
              <a:ext cx="1948446" cy="1247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安全测试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遵从测试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编排测试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同侧圆角矩形 7"/>
            <p:cNvSpPr/>
            <p:nvPr/>
          </p:nvSpPr>
          <p:spPr>
            <a:xfrm>
              <a:off x="3734228" y="1449534"/>
              <a:ext cx="1948446" cy="57221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ATP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测试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701410" y="1449534"/>
            <a:ext cx="1948446" cy="1820139"/>
            <a:chOff x="6701410" y="1449534"/>
            <a:chExt cx="1948446" cy="1820139"/>
          </a:xfrm>
        </p:grpSpPr>
        <p:sp>
          <p:nvSpPr>
            <p:cNvPr id="11" name="矩形 10"/>
            <p:cNvSpPr/>
            <p:nvPr/>
          </p:nvSpPr>
          <p:spPr>
            <a:xfrm>
              <a:off x="6701410" y="2021747"/>
              <a:ext cx="1948446" cy="1247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应用上线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同侧圆角矩形 11"/>
            <p:cNvSpPr/>
            <p:nvPr/>
          </p:nvSpPr>
          <p:spPr>
            <a:xfrm>
              <a:off x="6701410" y="1449534"/>
              <a:ext cx="1948446" cy="57221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应用商店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右箭头 12"/>
          <p:cNvSpPr/>
          <p:nvPr/>
        </p:nvSpPr>
        <p:spPr>
          <a:xfrm>
            <a:off x="2826328" y="2401455"/>
            <a:ext cx="831273" cy="304800"/>
          </a:xfrm>
          <a:prstGeom prst="rightArrow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5776405" y="2396753"/>
            <a:ext cx="831273" cy="304800"/>
          </a:xfrm>
          <a:prstGeom prst="rightArrow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9668592" y="1449534"/>
            <a:ext cx="1948446" cy="1820139"/>
            <a:chOff x="9668592" y="1449534"/>
            <a:chExt cx="1948446" cy="1820139"/>
          </a:xfrm>
        </p:grpSpPr>
        <p:sp>
          <p:nvSpPr>
            <p:cNvPr id="15" name="矩形 14"/>
            <p:cNvSpPr/>
            <p:nvPr/>
          </p:nvSpPr>
          <p:spPr>
            <a:xfrm>
              <a:off x="9668592" y="2021747"/>
              <a:ext cx="1948446" cy="1247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能力发布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同侧圆角矩形 15"/>
            <p:cNvSpPr/>
            <p:nvPr/>
          </p:nvSpPr>
          <p:spPr>
            <a:xfrm>
              <a:off x="9668592" y="1449534"/>
              <a:ext cx="1948446" cy="57221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开发者平台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右箭头 16"/>
          <p:cNvSpPr/>
          <p:nvPr/>
        </p:nvSpPr>
        <p:spPr>
          <a:xfrm>
            <a:off x="8743587" y="2401455"/>
            <a:ext cx="831273" cy="304800"/>
          </a:xfrm>
          <a:prstGeom prst="rightArrow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6707397" y="4308189"/>
            <a:ext cx="1948446" cy="1820139"/>
            <a:chOff x="767046" y="1449534"/>
            <a:chExt cx="1948446" cy="1820139"/>
          </a:xfrm>
        </p:grpSpPr>
        <p:sp>
          <p:nvSpPr>
            <p:cNvPr id="34" name="矩形 33"/>
            <p:cNvSpPr/>
            <p:nvPr/>
          </p:nvSpPr>
          <p:spPr>
            <a:xfrm>
              <a:off x="767046" y="2021747"/>
              <a:ext cx="1948446" cy="1247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应用格式检查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注册</a:t>
              </a:r>
              <a:r>
                <a:rPr lang="zh-CN" altLang="en-US" dirty="0">
                  <a:solidFill>
                    <a:schemeClr val="tx1"/>
                  </a:solidFill>
                </a:rPr>
                <a:t>服务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检查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应用功能测试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同侧圆角矩形 34"/>
            <p:cNvSpPr/>
            <p:nvPr/>
          </p:nvSpPr>
          <p:spPr>
            <a:xfrm>
              <a:off x="767046" y="1449534"/>
              <a:ext cx="1948446" cy="57221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开发者平台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67046" y="4308189"/>
            <a:ext cx="1948446" cy="1820139"/>
            <a:chOff x="3734228" y="1449534"/>
            <a:chExt cx="1948446" cy="1820139"/>
          </a:xfrm>
        </p:grpSpPr>
        <p:sp>
          <p:nvSpPr>
            <p:cNvPr id="37" name="矩形 36"/>
            <p:cNvSpPr/>
            <p:nvPr/>
          </p:nvSpPr>
          <p:spPr>
            <a:xfrm>
              <a:off x="3734228" y="2021747"/>
              <a:ext cx="1948446" cy="1247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安全测试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遵从测试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编排测试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同侧圆角矩形 37"/>
            <p:cNvSpPr/>
            <p:nvPr/>
          </p:nvSpPr>
          <p:spPr>
            <a:xfrm>
              <a:off x="3734228" y="1449534"/>
              <a:ext cx="1948446" cy="57221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ATP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测试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734228" y="4308189"/>
            <a:ext cx="1948446" cy="1820139"/>
            <a:chOff x="6701410" y="1449534"/>
            <a:chExt cx="1948446" cy="1820139"/>
          </a:xfrm>
        </p:grpSpPr>
        <p:sp>
          <p:nvSpPr>
            <p:cNvPr id="40" name="矩形 39"/>
            <p:cNvSpPr/>
            <p:nvPr/>
          </p:nvSpPr>
          <p:spPr>
            <a:xfrm>
              <a:off x="6701410" y="2021747"/>
              <a:ext cx="1948446" cy="1247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应用上线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" name="同侧圆角矩形 40"/>
            <p:cNvSpPr/>
            <p:nvPr/>
          </p:nvSpPr>
          <p:spPr>
            <a:xfrm>
              <a:off x="6701410" y="1449534"/>
              <a:ext cx="1948446" cy="57221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应用商店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右箭头 41"/>
          <p:cNvSpPr/>
          <p:nvPr/>
        </p:nvSpPr>
        <p:spPr>
          <a:xfrm>
            <a:off x="2826328" y="5260110"/>
            <a:ext cx="831273" cy="304800"/>
          </a:xfrm>
          <a:prstGeom prst="rightArrow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5776405" y="5255408"/>
            <a:ext cx="831273" cy="304800"/>
          </a:xfrm>
          <a:prstGeom prst="rightArrow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9668592" y="4308189"/>
            <a:ext cx="1948446" cy="1820139"/>
            <a:chOff x="9668592" y="1449534"/>
            <a:chExt cx="1948446" cy="1820139"/>
          </a:xfrm>
        </p:grpSpPr>
        <p:sp>
          <p:nvSpPr>
            <p:cNvPr id="45" name="矩形 44"/>
            <p:cNvSpPr/>
            <p:nvPr/>
          </p:nvSpPr>
          <p:spPr>
            <a:xfrm>
              <a:off x="9668592" y="2021747"/>
              <a:ext cx="1948446" cy="1247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能力发布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同侧圆角矩形 45"/>
            <p:cNvSpPr/>
            <p:nvPr/>
          </p:nvSpPr>
          <p:spPr>
            <a:xfrm>
              <a:off x="9668592" y="1449534"/>
              <a:ext cx="1948446" cy="57221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开发者平台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右箭头 46"/>
          <p:cNvSpPr/>
          <p:nvPr/>
        </p:nvSpPr>
        <p:spPr>
          <a:xfrm>
            <a:off x="8743587" y="5260110"/>
            <a:ext cx="831273" cy="304800"/>
          </a:xfrm>
          <a:prstGeom prst="rightArrow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397164" y="3906982"/>
            <a:ext cx="11563927" cy="26877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97163" y="1052862"/>
            <a:ext cx="11563927" cy="2687782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7164" y="1052862"/>
            <a:ext cx="1090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Release1.0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9161905" y="1214643"/>
            <a:ext cx="1948446" cy="1820139"/>
            <a:chOff x="3734228" y="1449534"/>
            <a:chExt cx="1948446" cy="1820139"/>
          </a:xfrm>
        </p:grpSpPr>
        <p:sp>
          <p:nvSpPr>
            <p:cNvPr id="13" name="矩形 12"/>
            <p:cNvSpPr/>
            <p:nvPr/>
          </p:nvSpPr>
          <p:spPr>
            <a:xfrm>
              <a:off x="3734228" y="2021747"/>
              <a:ext cx="1948446" cy="1247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安全测试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遵从测试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编排测试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同侧圆角矩形 13"/>
            <p:cNvSpPr/>
            <p:nvPr/>
          </p:nvSpPr>
          <p:spPr>
            <a:xfrm>
              <a:off x="3734228" y="1449534"/>
              <a:ext cx="1948446" cy="57221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ATP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测试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右箭头 14"/>
          <p:cNvSpPr/>
          <p:nvPr/>
        </p:nvSpPr>
        <p:spPr>
          <a:xfrm>
            <a:off x="8254005" y="2166564"/>
            <a:ext cx="831273" cy="304800"/>
          </a:xfrm>
          <a:prstGeom prst="rightArrow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9161905" y="4256449"/>
            <a:ext cx="1948446" cy="1820139"/>
            <a:chOff x="6701410" y="1449534"/>
            <a:chExt cx="1948446" cy="1820139"/>
          </a:xfrm>
        </p:grpSpPr>
        <p:sp>
          <p:nvSpPr>
            <p:cNvPr id="17" name="矩形 16"/>
            <p:cNvSpPr/>
            <p:nvPr/>
          </p:nvSpPr>
          <p:spPr>
            <a:xfrm>
              <a:off x="6701410" y="2021747"/>
              <a:ext cx="1948446" cy="1247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应用上线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同侧圆角矩形 17"/>
            <p:cNvSpPr/>
            <p:nvPr/>
          </p:nvSpPr>
          <p:spPr>
            <a:xfrm>
              <a:off x="6701410" y="1449534"/>
              <a:ext cx="1948446" cy="57221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应用商店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右箭头 18"/>
          <p:cNvSpPr/>
          <p:nvPr/>
        </p:nvSpPr>
        <p:spPr>
          <a:xfrm rot="5400000">
            <a:off x="9720491" y="3513143"/>
            <a:ext cx="831273" cy="304800"/>
          </a:xfrm>
          <a:prstGeom prst="rightArrow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10800000">
            <a:off x="8155499" y="5059153"/>
            <a:ext cx="831273" cy="304800"/>
          </a:xfrm>
          <a:prstGeom prst="rightArrow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48679" y="4034723"/>
            <a:ext cx="2329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2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Release1.0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只开放无状态的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类型选项；</a:t>
            </a:r>
            <a:endParaRPr lang="en-US" altLang="zh-CN" sz="12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依赖其他应用时暂不允许成为生态应用。</a:t>
            </a:r>
            <a:endParaRPr lang="en-US" altLang="zh-CN" sz="12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7819" y="3732357"/>
            <a:ext cx="5160113" cy="2786948"/>
          </a:xfrm>
          <a:prstGeom prst="rect">
            <a:avLst/>
          </a:prstGeom>
        </p:spPr>
      </p:pic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562232" y="736095"/>
          <a:ext cx="7505700" cy="2447925"/>
        </p:xfrm>
        <a:graphic>
          <a:graphicData uri="http://schemas.openxmlformats.org/drawingml/2006/table">
            <a:tbl>
              <a:tblPr/>
              <a:tblGrid>
                <a:gridCol w="1915608"/>
                <a:gridCol w="1158072"/>
                <a:gridCol w="1915608"/>
                <a:gridCol w="2516412"/>
              </a:tblGrid>
              <a:tr h="28575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开发者平台</a:t>
                      </a:r>
                      <a:endParaRPr lang="zh-CN" altLang="en-US" sz="18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381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应用格式检查</a:t>
                      </a:r>
                      <a:endParaRPr lang="zh-CN" altLang="en-US" sz="14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注册服务检查</a:t>
                      </a:r>
                      <a:endParaRPr lang="zh-CN" altLang="en-US" sz="14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容器应用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有状态应用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应用自身实现</a:t>
                      </a:r>
                      <a:r>
                        <a:rPr lang="en-US" altLang="zh-CN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MP1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Service</a:t>
                      </a:r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类型可切换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</a:t>
                      </a:r>
                      <a:r>
                        <a:rPr 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NameSpace</a:t>
                      </a:r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字段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cPr/>
                </a:tc>
                <a:tc vMerge="1"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通过</a:t>
                      </a:r>
                      <a:r>
                        <a:rPr 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MEP-Agent</a:t>
                      </a:r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r>
                        <a:rPr 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MP1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Service</a:t>
                      </a:r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类型可切换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</a:t>
                      </a:r>
                      <a:r>
                        <a:rPr 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NameSpace</a:t>
                      </a:r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字段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包含</a:t>
                      </a:r>
                      <a:r>
                        <a:rPr 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MEP-Agent</a:t>
                      </a:r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无状态</a:t>
                      </a:r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应用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应用自身实现</a:t>
                      </a:r>
                      <a:r>
                        <a:rPr lang="en-US" altLang="zh-CN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MP1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</a:t>
                      </a:r>
                      <a:r>
                        <a:rPr 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NameSpace</a:t>
                      </a:r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字段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cPr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通过</a:t>
                      </a:r>
                      <a:r>
                        <a:rPr lang="en-US" sz="12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MEP</a:t>
                      </a:r>
                      <a:r>
                        <a:rPr 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-Agent</a:t>
                      </a:r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r>
                        <a:rPr lang="en-US" sz="12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MP1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</a:t>
                      </a:r>
                      <a:r>
                        <a:rPr lang="en-US" sz="12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NameSpace</a:t>
                      </a:r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字段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80975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包含</a:t>
                      </a:r>
                      <a:r>
                        <a:rPr lang="en-US" sz="12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MEP</a:t>
                      </a:r>
                      <a:r>
                        <a:rPr 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-Agent</a:t>
                      </a:r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虚机应用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暂无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安装包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暂无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如何</a:t>
            </a:r>
            <a:r>
              <a:rPr lang="zh-CN" altLang="en-US" dirty="0"/>
              <a:t>获取生态</a:t>
            </a:r>
            <a:r>
              <a:rPr lang="zh-CN" altLang="en-US" dirty="0" smtClean="0"/>
              <a:t>应用信息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627575" y="1887202"/>
            <a:ext cx="10733088" cy="239041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7575" y="1371467"/>
            <a:ext cx="767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界面优化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模拟器界面增加生态应用访问方式，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展示生态应用的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75404" y="2084440"/>
            <a:ext cx="6622472" cy="86009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生态应用</a:t>
            </a:r>
            <a:r>
              <a:rPr lang="zh-CN" altLang="en-US" sz="12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使用说明</a:t>
            </a:r>
            <a:endParaRPr lang="en-US" altLang="zh-CN" sz="1200" dirty="0" smtClean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MEP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mep-api-gw.mep:8443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url_prefix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=/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namespace1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/Prefix</a:t>
            </a:r>
            <a:endPara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模拟器接口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=32055</a:t>
            </a:r>
            <a:endPara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4942" y="4485576"/>
            <a:ext cx="3884103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生态应用使用说明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ts val="344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如何调用生态应用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ts val="344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43273" y="4654852"/>
            <a:ext cx="2697018" cy="1061829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Release1.0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：生态应用为无状态应用时，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namespace1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36908" y="822037"/>
            <a:ext cx="10733557" cy="5370412"/>
          </a:xfrm>
        </p:spPr>
        <p:txBody>
          <a:bodyPr anchor="ctr"/>
          <a:lstStyle/>
          <a:p>
            <a:pPr algn="ctr"/>
            <a:r>
              <a:rPr lang="zh-CN" altLang="en-US" sz="6000" dirty="0" smtClean="0"/>
              <a:t>容器应用流程详解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729174" y="456134"/>
            <a:ext cx="11167261" cy="993400"/>
          </a:xfrm>
        </p:spPr>
        <p:txBody>
          <a:bodyPr/>
          <a:lstStyle/>
          <a:p>
            <a:r>
              <a:rPr lang="zh-CN" altLang="en-US" dirty="0" smtClean="0"/>
              <a:t>应用</a:t>
            </a:r>
            <a:r>
              <a:rPr lang="zh-CN" altLang="en-US" dirty="0"/>
              <a:t>与生态应用</a:t>
            </a:r>
            <a:r>
              <a:rPr lang="zh-CN" altLang="en-US" dirty="0" smtClean="0"/>
              <a:t>间交互解析（</a:t>
            </a:r>
            <a:r>
              <a:rPr lang="en-US" altLang="zh-CN" dirty="0" smtClean="0"/>
              <a:t>DEV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MECM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ATP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1" name="内容占位符 2"/>
          <p:cNvSpPr>
            <a:spLocks noGrp="1"/>
          </p:cNvSpPr>
          <p:nvPr>
            <p:ph idx="10"/>
          </p:nvPr>
        </p:nvSpPr>
        <p:spPr>
          <a:xfrm>
            <a:off x="736908" y="1273067"/>
            <a:ext cx="10733557" cy="431118"/>
          </a:xfrm>
        </p:spPr>
        <p:txBody>
          <a:bodyPr/>
          <a:lstStyle/>
          <a:p>
            <a:r>
              <a:rPr lang="zh-CN" altLang="en-US" sz="1400" dirty="0" smtClean="0"/>
              <a:t>第三</a:t>
            </a:r>
            <a:r>
              <a:rPr lang="zh-CN" altLang="en-US" sz="1400" dirty="0"/>
              <a:t>方</a:t>
            </a:r>
            <a:r>
              <a:rPr lang="zh-CN" altLang="en-US" sz="1400" dirty="0" smtClean="0"/>
              <a:t>应用</a:t>
            </a:r>
            <a:r>
              <a:rPr lang="zh-CN" altLang="en-US" sz="1400" dirty="0" smtClean="0"/>
              <a:t>通过</a:t>
            </a:r>
            <a:r>
              <a:rPr lang="en-US" altLang="zh-CN" sz="1400" dirty="0" err="1" smtClean="0"/>
              <a:t>MEP_KONG</a:t>
            </a:r>
            <a:r>
              <a:rPr lang="zh-CN" altLang="en-US" sz="1400" dirty="0" smtClean="0"/>
              <a:t>进行路由跳转的</a:t>
            </a:r>
            <a:r>
              <a:rPr lang="zh-CN" altLang="en-US" sz="1400" dirty="0"/>
              <a:t>方式</a:t>
            </a:r>
            <a:r>
              <a:rPr lang="zh-CN" altLang="en-US" sz="1400" dirty="0" smtClean="0"/>
              <a:t>访问</a:t>
            </a:r>
            <a:r>
              <a:rPr lang="zh-CN" altLang="en-US" sz="1400" dirty="0"/>
              <a:t>生态</a:t>
            </a:r>
            <a:r>
              <a:rPr lang="zh-CN" altLang="en-US" sz="1400" dirty="0" smtClean="0"/>
              <a:t>应用</a:t>
            </a:r>
            <a:r>
              <a:rPr lang="zh-CN" altLang="en-US" sz="1400" dirty="0"/>
              <a:t>，</a:t>
            </a:r>
            <a:r>
              <a:rPr lang="zh-CN" altLang="en-US" sz="1400" dirty="0" smtClean="0"/>
              <a:t>并</a:t>
            </a:r>
            <a:r>
              <a:rPr lang="zh-CN" altLang="en-US" sz="1400" dirty="0"/>
              <a:t>通过</a:t>
            </a:r>
            <a:r>
              <a:rPr lang="en-US" altLang="zh-CN" sz="1400" dirty="0" err="1" smtClean="0"/>
              <a:t>NameSpace</a:t>
            </a:r>
            <a:r>
              <a:rPr lang="zh-CN" altLang="en-US" sz="1400" dirty="0" smtClean="0"/>
              <a:t>进行网络</a:t>
            </a:r>
            <a:r>
              <a:rPr lang="zh-CN" altLang="en-US" sz="1400" dirty="0" smtClean="0"/>
              <a:t>隔离，如下为通过</a:t>
            </a:r>
            <a:r>
              <a:rPr lang="en-US" altLang="zh-CN" sz="1400" dirty="0" err="1" smtClean="0"/>
              <a:t>MEP</a:t>
            </a:r>
            <a:r>
              <a:rPr lang="en-US" altLang="zh-CN" sz="1400" dirty="0" smtClean="0"/>
              <a:t>-Agent</a:t>
            </a:r>
            <a:r>
              <a:rPr lang="zh-CN" altLang="en-US" sz="1400" dirty="0" smtClean="0"/>
              <a:t>实现</a:t>
            </a:r>
            <a:r>
              <a:rPr lang="en-US" altLang="zh-CN" sz="1400" dirty="0" smtClean="0"/>
              <a:t>token</a:t>
            </a:r>
            <a:r>
              <a:rPr lang="zh-CN" altLang="en-US" sz="1400" dirty="0" smtClean="0"/>
              <a:t>后去、服务注册与路由注册</a:t>
            </a:r>
            <a:endParaRPr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6754775" y="3264551"/>
            <a:ext cx="1557953" cy="13208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634837" y="6361276"/>
            <a:ext cx="6770256" cy="471054"/>
          </a:xfrm>
          <a:prstGeom prst="rect">
            <a:avLst/>
          </a:prstGeom>
          <a:solidFill>
            <a:schemeClr val="tx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Kubernetes</a:t>
            </a:r>
            <a:endParaRPr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6899023" y="3467014"/>
            <a:ext cx="1292923" cy="41888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MEP</a:t>
            </a:r>
            <a:r>
              <a:rPr lang="en-US" altLang="zh-CN" dirty="0" smtClean="0"/>
              <a:t>-Agent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6899023" y="5733565"/>
            <a:ext cx="1292923" cy="418889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3781819" y="2898952"/>
            <a:ext cx="3195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token+</a:t>
            </a:r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服务注册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800" dirty="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路由</a:t>
            </a:r>
            <a:r>
              <a:rPr lang="zh-CN" altLang="en-US" sz="800" dirty="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注册</a:t>
            </a:r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lang="en-US" altLang="zh-CN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755"/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":“</a:t>
            </a:r>
            <a:r>
              <a:rPr lang="en-US" altLang="zh-CN" sz="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random_name1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",</a:t>
            </a:r>
            <a:endParaRPr lang="en-US" altLang="zh-CN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755"/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endpoint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":“</a:t>
            </a:r>
            <a:r>
              <a:rPr lang="en-US" altLang="zh-CN" sz="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Host.namespace1:Port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",</a:t>
            </a:r>
            <a:endParaRPr lang="en-US" altLang="zh-CN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755"/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“paths”:[“/</a:t>
            </a:r>
            <a:r>
              <a:rPr lang="en-US" altLang="zh-CN" sz="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namespace1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/Prefix"]</a:t>
            </a:r>
            <a:endParaRPr lang="en-US" altLang="zh-CN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634836" y="2898952"/>
            <a:ext cx="1703983" cy="3401434"/>
          </a:xfrm>
          <a:prstGeom prst="rect">
            <a:avLst/>
          </a:prstGeom>
          <a:solidFill>
            <a:schemeClr val="tx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err="1" smtClean="0"/>
              <a:t>MEP</a:t>
            </a:r>
            <a:endParaRPr lang="en-US" altLang="zh-CN" sz="4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MEPSERVER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MEPAUTH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KONG</a:t>
            </a:r>
            <a:endParaRPr lang="zh-CN" altLang="en-US" dirty="0"/>
          </a:p>
        </p:txBody>
      </p:sp>
      <p:cxnSp>
        <p:nvCxnSpPr>
          <p:cNvPr id="57" name="直接连接符 56"/>
          <p:cNvCxnSpPr/>
          <p:nvPr/>
        </p:nvCxnSpPr>
        <p:spPr>
          <a:xfrm>
            <a:off x="3716324" y="2408230"/>
            <a:ext cx="0" cy="38556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832086" y="2438266"/>
            <a:ext cx="1375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err="1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mep</a:t>
            </a:r>
            <a:r>
              <a:rPr lang="en-US" altLang="zh-CN" sz="1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228920" y="2408230"/>
            <a:ext cx="1375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namespace1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/>
          <p:cNvCxnSpPr>
            <a:stCxn id="53" idx="1"/>
          </p:cNvCxnSpPr>
          <p:nvPr/>
        </p:nvCxnSpPr>
        <p:spPr>
          <a:xfrm flipH="1" flipV="1">
            <a:off x="3338819" y="3676458"/>
            <a:ext cx="35602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6899022" y="4056840"/>
            <a:ext cx="1292923" cy="41888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生态应用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6754774" y="4979586"/>
            <a:ext cx="1557953" cy="13208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6899023" y="5151183"/>
            <a:ext cx="1292923" cy="418889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MEP</a:t>
            </a:r>
            <a:r>
              <a:rPr lang="en-US" altLang="zh-CN" dirty="0" smtClean="0"/>
              <a:t>-Agent</a:t>
            </a:r>
            <a:endParaRPr lang="zh-CN" altLang="en-US" dirty="0"/>
          </a:p>
        </p:txBody>
      </p:sp>
      <p:cxnSp>
        <p:nvCxnSpPr>
          <p:cNvPr id="64" name="直接箭头连接符 63"/>
          <p:cNvCxnSpPr/>
          <p:nvPr/>
        </p:nvCxnSpPr>
        <p:spPr>
          <a:xfrm flipH="1" flipV="1">
            <a:off x="3338819" y="5384592"/>
            <a:ext cx="35602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3716324" y="5144430"/>
            <a:ext cx="3195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token+</a:t>
            </a:r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服务注册</a:t>
            </a:r>
            <a:endParaRPr lang="zh-CN" altLang="en-US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H="1" flipV="1">
            <a:off x="3338819" y="5964306"/>
            <a:ext cx="3560204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3716324" y="5639986"/>
            <a:ext cx="3117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发送请求：</a:t>
            </a:r>
            <a:endParaRPr lang="en-US" altLang="zh-CN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https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://</a:t>
            </a:r>
            <a:r>
              <a:rPr lang="en-US" altLang="zh-CN" sz="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mep-api-gw</a:t>
            </a:r>
            <a:r>
              <a:rPr lang="en-US" altLang="zh-CN" sz="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800" dirty="0" err="1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mep</a:t>
            </a:r>
            <a:r>
              <a:rPr lang="en-US" altLang="zh-CN" sz="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:8443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namespace1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/Prefix/......</a:t>
            </a:r>
            <a:endParaRPr lang="zh-CN" altLang="en-US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3338819" y="4259822"/>
            <a:ext cx="3550310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3781819" y="3935833"/>
            <a:ext cx="289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转发</a:t>
            </a:r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请求：</a:t>
            </a:r>
            <a:endParaRPr lang="en-US" altLang="zh-CN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http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:// </a:t>
            </a:r>
            <a:r>
              <a:rPr lang="en-US" altLang="zh-CN" sz="800" dirty="0" err="1">
                <a:latin typeface="宋体" panose="02010600030101010101" pitchFamily="2" charset="-122"/>
                <a:ea typeface="宋体" panose="02010600030101010101" pitchFamily="2" charset="-122"/>
              </a:rPr>
              <a:t>Host.namespace1:Port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 /......</a:t>
            </a:r>
            <a:endParaRPr lang="zh-CN" altLang="en-US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800545" y="1856509"/>
            <a:ext cx="8241856" cy="50014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1376789" y="1776936"/>
            <a:ext cx="1717391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沙箱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347200" y="2251233"/>
            <a:ext cx="2697018" cy="1061829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Release1.0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：生态应用为无状态应用时，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namespace1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default namespace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729174" y="456134"/>
            <a:ext cx="11167261" cy="993400"/>
          </a:xfrm>
        </p:spPr>
        <p:txBody>
          <a:bodyPr/>
          <a:lstStyle/>
          <a:p>
            <a:r>
              <a:rPr lang="zh-CN" altLang="en-US" dirty="0" smtClean="0"/>
              <a:t>应用</a:t>
            </a:r>
            <a:r>
              <a:rPr lang="zh-CN" altLang="en-US" dirty="0"/>
              <a:t>与生态应用</a:t>
            </a:r>
            <a:r>
              <a:rPr lang="zh-CN" altLang="en-US" dirty="0" smtClean="0"/>
              <a:t>间交互解析（</a:t>
            </a:r>
            <a:r>
              <a:rPr lang="en-US" altLang="zh-CN" dirty="0" smtClean="0"/>
              <a:t>DEV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MECM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ATP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1" name="内容占位符 2"/>
          <p:cNvSpPr>
            <a:spLocks noGrp="1"/>
          </p:cNvSpPr>
          <p:nvPr>
            <p:ph idx="10"/>
          </p:nvPr>
        </p:nvSpPr>
        <p:spPr>
          <a:xfrm>
            <a:off x="736908" y="1273067"/>
            <a:ext cx="10733557" cy="431118"/>
          </a:xfrm>
        </p:spPr>
        <p:txBody>
          <a:bodyPr/>
          <a:lstStyle/>
          <a:p>
            <a:r>
              <a:rPr lang="zh-CN" altLang="en-US" sz="1400" dirty="0" smtClean="0"/>
              <a:t>第三</a:t>
            </a:r>
            <a:r>
              <a:rPr lang="zh-CN" altLang="en-US" sz="1400" dirty="0"/>
              <a:t>方</a:t>
            </a:r>
            <a:r>
              <a:rPr lang="zh-CN" altLang="en-US" sz="1400" dirty="0" smtClean="0"/>
              <a:t>应用</a:t>
            </a:r>
            <a:r>
              <a:rPr lang="zh-CN" altLang="en-US" sz="1400" dirty="0" smtClean="0"/>
              <a:t>通过</a:t>
            </a:r>
            <a:r>
              <a:rPr lang="en-US" altLang="zh-CN" sz="1400" dirty="0" err="1" smtClean="0"/>
              <a:t>MEP_KONG</a:t>
            </a:r>
            <a:r>
              <a:rPr lang="zh-CN" altLang="en-US" sz="1400" dirty="0" smtClean="0"/>
              <a:t>进行路由跳转的</a:t>
            </a:r>
            <a:r>
              <a:rPr lang="zh-CN" altLang="en-US" sz="1400" dirty="0"/>
              <a:t>方式</a:t>
            </a:r>
            <a:r>
              <a:rPr lang="zh-CN" altLang="en-US" sz="1400" dirty="0" smtClean="0"/>
              <a:t>访问</a:t>
            </a:r>
            <a:r>
              <a:rPr lang="zh-CN" altLang="en-US" sz="1400" dirty="0"/>
              <a:t>生态</a:t>
            </a:r>
            <a:r>
              <a:rPr lang="zh-CN" altLang="en-US" sz="1400" dirty="0" smtClean="0"/>
              <a:t>应用</a:t>
            </a:r>
            <a:r>
              <a:rPr lang="zh-CN" altLang="en-US" sz="1400" dirty="0"/>
              <a:t>，</a:t>
            </a:r>
            <a:r>
              <a:rPr lang="zh-CN" altLang="en-US" sz="1400" dirty="0" smtClean="0"/>
              <a:t>并</a:t>
            </a:r>
            <a:r>
              <a:rPr lang="zh-CN" altLang="en-US" sz="1400" dirty="0"/>
              <a:t>通过</a:t>
            </a:r>
            <a:r>
              <a:rPr lang="en-US" altLang="zh-CN" sz="1400" dirty="0" err="1" smtClean="0"/>
              <a:t>NameSpace</a:t>
            </a:r>
            <a:r>
              <a:rPr lang="zh-CN" altLang="en-US" sz="1400" dirty="0" smtClean="0"/>
              <a:t>进行网络</a:t>
            </a:r>
            <a:r>
              <a:rPr lang="zh-CN" altLang="en-US" sz="1400" dirty="0" smtClean="0"/>
              <a:t>隔离，如下为应用自身实现</a:t>
            </a:r>
            <a:r>
              <a:rPr lang="en-US" altLang="zh-CN" sz="1400" dirty="0" smtClean="0"/>
              <a:t>token</a:t>
            </a:r>
            <a:r>
              <a:rPr lang="zh-CN" altLang="en-US" sz="1400" dirty="0" smtClean="0"/>
              <a:t>获取、服务注册与路由注册</a:t>
            </a:r>
            <a:endParaRPr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6754775" y="3264551"/>
            <a:ext cx="1557953" cy="13208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634837" y="6361276"/>
            <a:ext cx="6770256" cy="471054"/>
          </a:xfrm>
          <a:prstGeom prst="rect">
            <a:avLst/>
          </a:prstGeom>
          <a:solidFill>
            <a:schemeClr val="tx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Kubernetes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6899023" y="5733565"/>
            <a:ext cx="1292923" cy="418889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3781819" y="2898952"/>
            <a:ext cx="3195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token+</a:t>
            </a:r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服务注册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800" dirty="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路由</a:t>
            </a:r>
            <a:r>
              <a:rPr lang="zh-CN" altLang="en-US" sz="800" dirty="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注册</a:t>
            </a:r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lang="en-US" altLang="zh-CN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755"/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":“</a:t>
            </a:r>
            <a:r>
              <a:rPr lang="en-US" altLang="zh-CN" sz="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random_name1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",</a:t>
            </a:r>
            <a:endParaRPr lang="en-US" altLang="zh-CN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755"/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endpoint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":“</a:t>
            </a:r>
            <a:r>
              <a:rPr lang="en-US" altLang="zh-CN" sz="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Host.namespace1:Port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",</a:t>
            </a:r>
            <a:endParaRPr lang="en-US" altLang="zh-CN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755"/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“paths”:[“/</a:t>
            </a:r>
            <a:r>
              <a:rPr lang="en-US" altLang="zh-CN" sz="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namespace1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/Prefix"]</a:t>
            </a:r>
            <a:endParaRPr lang="en-US" altLang="zh-CN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634836" y="2898952"/>
            <a:ext cx="1703983" cy="3401434"/>
          </a:xfrm>
          <a:prstGeom prst="rect">
            <a:avLst/>
          </a:prstGeom>
          <a:solidFill>
            <a:schemeClr val="tx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err="1" smtClean="0"/>
              <a:t>MEP</a:t>
            </a:r>
            <a:endParaRPr lang="en-US" altLang="zh-CN" sz="4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MEPSERVER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MEPAUTH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KONG</a:t>
            </a:r>
            <a:endParaRPr lang="zh-CN" altLang="en-US" dirty="0"/>
          </a:p>
        </p:txBody>
      </p:sp>
      <p:cxnSp>
        <p:nvCxnSpPr>
          <p:cNvPr id="57" name="直接连接符 56"/>
          <p:cNvCxnSpPr/>
          <p:nvPr/>
        </p:nvCxnSpPr>
        <p:spPr>
          <a:xfrm>
            <a:off x="3716324" y="2408230"/>
            <a:ext cx="0" cy="38556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832086" y="2438266"/>
            <a:ext cx="1375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err="1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mep</a:t>
            </a:r>
            <a:r>
              <a:rPr lang="en-US" altLang="zh-CN" sz="1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228920" y="2408230"/>
            <a:ext cx="1375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namespace1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H="1" flipV="1">
            <a:off x="3338819" y="3676458"/>
            <a:ext cx="35602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6754774" y="4979586"/>
            <a:ext cx="1557953" cy="13208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6899023" y="5151183"/>
            <a:ext cx="1292923" cy="418889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MEP</a:t>
            </a:r>
            <a:r>
              <a:rPr lang="en-US" altLang="zh-CN" dirty="0" smtClean="0"/>
              <a:t>-Agent</a:t>
            </a:r>
            <a:endParaRPr lang="zh-CN" altLang="en-US" dirty="0"/>
          </a:p>
        </p:txBody>
      </p:sp>
      <p:cxnSp>
        <p:nvCxnSpPr>
          <p:cNvPr id="64" name="直接箭头连接符 63"/>
          <p:cNvCxnSpPr/>
          <p:nvPr/>
        </p:nvCxnSpPr>
        <p:spPr>
          <a:xfrm flipH="1" flipV="1">
            <a:off x="3338819" y="5384592"/>
            <a:ext cx="35602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3716324" y="5144430"/>
            <a:ext cx="3195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token+</a:t>
            </a:r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服务注册</a:t>
            </a:r>
            <a:endParaRPr lang="zh-CN" altLang="en-US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H="1" flipV="1">
            <a:off x="3338819" y="5964306"/>
            <a:ext cx="3560204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3716324" y="5639986"/>
            <a:ext cx="3117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发送请求：</a:t>
            </a:r>
            <a:endParaRPr lang="en-US" altLang="zh-CN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https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://</a:t>
            </a:r>
            <a:r>
              <a:rPr lang="en-US" altLang="zh-CN" sz="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mep-api-gw</a:t>
            </a:r>
            <a:r>
              <a:rPr lang="en-US" altLang="zh-CN" sz="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800" dirty="0" err="1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mep</a:t>
            </a:r>
            <a:r>
              <a:rPr lang="en-US" altLang="zh-CN" sz="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:8443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namespace1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/Prefix/......</a:t>
            </a:r>
            <a:endParaRPr lang="zh-CN" altLang="en-US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3338819" y="4259822"/>
            <a:ext cx="3550310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3781819" y="3935833"/>
            <a:ext cx="289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转发</a:t>
            </a:r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请求：</a:t>
            </a:r>
            <a:endParaRPr lang="en-US" altLang="zh-CN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http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:// </a:t>
            </a:r>
            <a:r>
              <a:rPr lang="en-US" altLang="zh-CN" sz="800" dirty="0" err="1">
                <a:latin typeface="宋体" panose="02010600030101010101" pitchFamily="2" charset="-122"/>
                <a:ea typeface="宋体" panose="02010600030101010101" pitchFamily="2" charset="-122"/>
              </a:rPr>
              <a:t>Host.namespace1:Port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 /......</a:t>
            </a:r>
            <a:endParaRPr lang="zh-CN" altLang="en-US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800545" y="1856509"/>
            <a:ext cx="8241856" cy="50014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1376789" y="1776936"/>
            <a:ext cx="1717391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沙箱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347200" y="2251233"/>
            <a:ext cx="2697018" cy="1061829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Release1.0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：生态应用为无状态应用时，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namespace1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default namespace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899022" y="3408218"/>
            <a:ext cx="1292923" cy="106751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生态应用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0</TotalTime>
  <Words>3069</Words>
  <Application>WPS 演示</Application>
  <PresentationFormat>自定义</PresentationFormat>
  <Paragraphs>444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Arial Unicode MS</vt:lpstr>
      <vt:lpstr>Calibri</vt:lpstr>
      <vt:lpstr>等线</vt:lpstr>
      <vt:lpstr>1_Title Slide</vt:lpstr>
      <vt:lpstr>Chart page</vt:lpstr>
      <vt:lpstr>4_Chart page</vt:lpstr>
      <vt:lpstr>End page</vt:lpstr>
      <vt:lpstr>生态能力复用问题分析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孙靖涵</cp:lastModifiedBy>
  <cp:revision>327</cp:revision>
  <dcterms:created xsi:type="dcterms:W3CDTF">2018-11-29T10:16:00Z</dcterms:created>
  <dcterms:modified xsi:type="dcterms:W3CDTF">2020-10-29T02:54:57Z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(3)TowYwmwtfrOGu2BVLLbMLq0Cxv3sb3QAUdvVilKnq3xbg72dWglE/2niDQFdIvNVSjPb371N
Yii7UX2tTSCiNZu9oYkOxf4aAWpAuJb8yrm/2i2H/CMbdQxXZgttdpNUbdqFcpKhsG+EbBAN
q2W1Axv8RXDOAP+kYGmuq85dtKTj9advGye3Kre7Bcdf+054esOEh2JKIAHzoyugIxKoqvJm
ot2QLaNUo1sYgmOcKc</vt:lpwstr>
  </property>
  <property fmtid="{D5CDD505-2E9C-101B-9397-08002B2CF9AE}" pid="3" name="_2015_ms_pID_7253431">
    <vt:lpwstr>dC0QP2kG4JVTcWFaWrpZ7xxreALIH+HvzX8UUQ803cDJXiMBDt+vML
NPTBCNlx8NYLcucQvbYbsIzdZ+Lsg8pSLL2d5R8rxYQRFGxxcXjd6zEnl/i4uc+MCj8AlvIX
7Ol1xonANJjc+re313oLFfwayD9g51WnWf9XbY6zj7HGV+HptRs0HYZuuoiyuIFs0oB0ZHWc
eLDIezdgvBo2BJ1tc2wokFWmW7fhELLz3muE</vt:lpwstr>
  </property>
  <property fmtid="{D5CDD505-2E9C-101B-9397-08002B2CF9AE}" pid="4" name="_2015_ms_pID_7253432">
    <vt:lpwstr>rygcoZJ12TXMytmTjDnUxIA=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1602291391</vt:lpwstr>
  </property>
  <property fmtid="{D5CDD505-2E9C-101B-9397-08002B2CF9AE}" pid="9" name="KSOProductBuildVer">
    <vt:lpwstr>2052-11.1.0.10072</vt:lpwstr>
  </property>
</Properties>
</file>