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41"/>
  </p:notesMasterIdLst>
  <p:sldIdLst>
    <p:sldId id="259" r:id="rId3"/>
    <p:sldId id="306" r:id="rId4"/>
    <p:sldId id="264" r:id="rId5"/>
    <p:sldId id="273" r:id="rId6"/>
    <p:sldId id="294" r:id="rId7"/>
    <p:sldId id="277" r:id="rId8"/>
    <p:sldId id="278" r:id="rId9"/>
    <p:sldId id="310" r:id="rId10"/>
    <p:sldId id="275" r:id="rId11"/>
    <p:sldId id="283" r:id="rId12"/>
    <p:sldId id="269" r:id="rId13"/>
    <p:sldId id="286" r:id="rId14"/>
    <p:sldId id="287" r:id="rId15"/>
    <p:sldId id="309" r:id="rId16"/>
    <p:sldId id="308" r:id="rId17"/>
    <p:sldId id="274" r:id="rId18"/>
    <p:sldId id="312" r:id="rId19"/>
    <p:sldId id="311" r:id="rId20"/>
    <p:sldId id="302" r:id="rId21"/>
    <p:sldId id="316" r:id="rId22"/>
    <p:sldId id="317" r:id="rId23"/>
    <p:sldId id="318" r:id="rId24"/>
    <p:sldId id="303" r:id="rId25"/>
    <p:sldId id="305" r:id="rId26"/>
    <p:sldId id="325" r:id="rId27"/>
    <p:sldId id="322" r:id="rId28"/>
    <p:sldId id="319" r:id="rId29"/>
    <p:sldId id="321" r:id="rId30"/>
    <p:sldId id="323" r:id="rId31"/>
    <p:sldId id="324" r:id="rId32"/>
    <p:sldId id="268" r:id="rId33"/>
    <p:sldId id="272" r:id="rId34"/>
    <p:sldId id="289" r:id="rId35"/>
    <p:sldId id="290" r:id="rId36"/>
    <p:sldId id="291" r:id="rId37"/>
    <p:sldId id="292" r:id="rId38"/>
    <p:sldId id="293" r:id="rId39"/>
    <p:sldId id="27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B839-584D-4CFF-A45C-F6C92F39D014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198AD-D4EE-42B1-821F-5CEAE829E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6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https://zhuanlan.zhihu.com/p/36997098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8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646" y="1252220"/>
            <a:ext cx="6557247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199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796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621" y="1501989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236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937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2pPr>
            <a:lvl3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18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0"/>
            <a:ext cx="12187239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4"/>
            <a:ext cx="12189619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/>
            <a:endParaRPr lang="zh-CN" altLang="en-US" sz="1799" dirty="0">
              <a:solidFill>
                <a:srgbClr val="1D1D1A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388" y="314026"/>
            <a:ext cx="2172368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2000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0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034" rtl="0" eaLnBrk="1" latinLnBrk="0" hangingPunct="1">
        <a:lnSpc>
          <a:spcPts val="3439"/>
        </a:lnSpc>
        <a:spcBef>
          <a:spcPct val="0"/>
        </a:spcBef>
        <a:buNone/>
        <a:defRPr sz="3199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034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017" indent="0" algn="l" defTabSz="914034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034" indent="0" algn="l" defTabSz="914034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051" indent="0" algn="l" defTabSz="914034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068" indent="0" algn="l" defTabSz="914034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1">
          <p15:clr>
            <a:srgbClr val="F26B43"/>
          </p15:clr>
        </p15:guide>
        <p15:guide id="3" pos="565">
          <p15:clr>
            <a:srgbClr val="F26B43"/>
          </p15:clr>
        </p15:guide>
        <p15:guide id="4" orient="horz" pos="4007">
          <p15:clr>
            <a:srgbClr val="F26B43"/>
          </p15:clr>
        </p15:guide>
        <p15:guide id="5" orient="horz" pos="1235">
          <p15:clr>
            <a:srgbClr val="F26B43"/>
          </p15:clr>
        </p15:guide>
        <p15:guide id="6" orient="horz" pos="55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1507" y="2931937"/>
            <a:ext cx="1982142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 defTabSz="914112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 defTabSz="914112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112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234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120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112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248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235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137/137/137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35/24/21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221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233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159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245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240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181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89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112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255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1777" y="5951166"/>
            <a:ext cx="1890538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" y="5363502"/>
            <a:ext cx="12192000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5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57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31" indent="-296831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49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484154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2077817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671478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119.8.47.5:30204/lcmcontroller/v1/tenants/%7btenant_id%7d/app_instances/%7bappinstid%7d/pods/des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3129699" y="2403566"/>
            <a:ext cx="6557248" cy="722215"/>
          </a:xfrm>
        </p:spPr>
        <p:txBody>
          <a:bodyPr/>
          <a:lstStyle/>
          <a:p>
            <a:r>
              <a:rPr lang="en-US" altLang="zh-CN" dirty="0" smtClean="0"/>
              <a:t>V1.1 developer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1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0215" y="626778"/>
            <a:ext cx="9836460" cy="1327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yaml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可视化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信息、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信息：支持配置多个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pods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支持多容器部署，容器支持配置：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Command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、环境变量、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Ports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、资源大小（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9634" y="257446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49" y="2030436"/>
            <a:ext cx="3651492" cy="43158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963" y="3281681"/>
            <a:ext cx="5141141" cy="27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9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5879" y="661504"/>
            <a:ext cx="5848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SDK/API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与易用性，结合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example-app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97096" y="1497004"/>
            <a:ext cx="421309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开发指导界面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端到端的指导文档，包括本地开发，如何使用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mep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的能力进行服务注册发现、路由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转发。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的使用。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测试多语言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的可用性，并制作成对应语言的安装包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pypi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go module</a:t>
            </a: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涉及服务：服务治理、人脸识别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6186" y="1113183"/>
            <a:ext cx="360989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以服务治理为例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6051" y="1113183"/>
            <a:ext cx="6218432" cy="4160153"/>
            <a:chOff x="285582" y="861134"/>
            <a:chExt cx="6982880" cy="4305383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 flipH="1">
              <a:off x="517722" y="861134"/>
              <a:ext cx="6750740" cy="3200205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353 w 10000"/>
                <a:gd name="connsiteY7" fmla="*/ 5815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638 w 10000"/>
                <a:gd name="connsiteY3" fmla="*/ 4336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353 w 10000"/>
                <a:gd name="connsiteY7" fmla="*/ 5815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638 w 10000"/>
                <a:gd name="connsiteY3" fmla="*/ 4336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9054 w 10000"/>
                <a:gd name="connsiteY7" fmla="*/ 5692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000">
                  <a:moveTo>
                    <a:pt x="8448" y="9807"/>
                  </a:moveTo>
                  <a:lnTo>
                    <a:pt x="1220" y="9711"/>
                  </a:lnTo>
                  <a:cubicBezTo>
                    <a:pt x="1220" y="9711"/>
                    <a:pt x="0" y="9253"/>
                    <a:pt x="199" y="6988"/>
                  </a:cubicBezTo>
                  <a:cubicBezTo>
                    <a:pt x="424" y="4530"/>
                    <a:pt x="1638" y="4336"/>
                    <a:pt x="1638" y="4336"/>
                  </a:cubicBezTo>
                  <a:cubicBezTo>
                    <a:pt x="1638" y="4336"/>
                    <a:pt x="1711" y="1277"/>
                    <a:pt x="3806" y="627"/>
                  </a:cubicBezTo>
                  <a:cubicBezTo>
                    <a:pt x="5849" y="0"/>
                    <a:pt x="6684" y="2940"/>
                    <a:pt x="6684" y="2940"/>
                  </a:cubicBezTo>
                  <a:cubicBezTo>
                    <a:pt x="6684" y="2940"/>
                    <a:pt x="7732" y="1542"/>
                    <a:pt x="8621" y="2867"/>
                  </a:cubicBezTo>
                  <a:cubicBezTo>
                    <a:pt x="9363" y="3952"/>
                    <a:pt x="9054" y="5692"/>
                    <a:pt x="9054" y="5692"/>
                  </a:cubicBezTo>
                  <a:cubicBezTo>
                    <a:pt x="9054" y="5692"/>
                    <a:pt x="10000" y="6361"/>
                    <a:pt x="9841" y="8096"/>
                  </a:cubicBezTo>
                  <a:cubicBezTo>
                    <a:pt x="9668" y="10000"/>
                    <a:pt x="8448" y="9807"/>
                    <a:pt x="8448" y="98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EE7C31"/>
              </a:solidFill>
            </a:ln>
            <a:extLst/>
          </p:spPr>
          <p:txBody>
            <a:bodyPr wrap="square" lIns="71972" tIns="71972" rIns="71972" bIns="71972" rtlCol="0" anchor="ctr" anchorCtr="0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7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微软雅黑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725152" y="1635082"/>
              <a:ext cx="1903727" cy="649479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01367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主流语言</a:t>
              </a:r>
              <a:r>
                <a:rPr kumimoji="0" lang="en-US" altLang="zh-CN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kumimoji="0" lang="zh-CN" altLang="en-US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自动生成</a:t>
              </a:r>
              <a:endParaRPr kumimoji="0" lang="en-US" altLang="zh-CN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801367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99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客户端源码</a:t>
              </a:r>
              <a:endParaRPr kumimoji="0" lang="zh-CN" altLang="en-US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414123" y="3404954"/>
              <a:ext cx="1398665" cy="53731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4" rIns="79169" bIns="395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01367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</a:t>
              </a:r>
              <a:r>
                <a:rPr kumimoji="0" lang="en-US" altLang="zh-CN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API </a:t>
              </a:r>
              <a:r>
                <a: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</a:t>
              </a:r>
              <a:endParaRPr kumimoji="0" lang="en-US" altLang="zh-CN" sz="10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801367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99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模拟器</a:t>
              </a:r>
              <a:endParaRPr kumimoji="0" lang="zh-CN" altLang="en-US" sz="10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928182" y="3074253"/>
              <a:ext cx="2872415" cy="696108"/>
              <a:chOff x="3237463" y="3970626"/>
              <a:chExt cx="1301524" cy="374778"/>
            </a:xfrm>
          </p:grpSpPr>
          <p:sp>
            <p:nvSpPr>
              <p:cNvPr id="44" name="矩形 43"/>
              <p:cNvSpPr/>
              <p:nvPr/>
            </p:nvSpPr>
            <p:spPr bwMode="auto">
              <a:xfrm>
                <a:off x="3237463" y="3987466"/>
                <a:ext cx="1301524" cy="35793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99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3661536" y="4112687"/>
                <a:ext cx="358667" cy="148284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99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Maven</a:t>
                </a:r>
                <a:endPara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4042500" y="4112687"/>
                <a:ext cx="464450" cy="148284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99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Go Module</a:t>
                </a:r>
                <a:endPara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 bwMode="auto">
              <a:xfrm>
                <a:off x="3272792" y="4116443"/>
                <a:ext cx="362934" cy="148284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99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PyPi</a:t>
                </a:r>
                <a:endParaRPr kumimoji="0" lang="zh-CN" altLang="en-US" sz="1099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3700106" y="3970626"/>
                <a:ext cx="474580" cy="1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itchFamily="2" charset="-122"/>
                  </a:rPr>
                  <a:t>SDK</a:t>
                </a: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itchFamily="2" charset="-122"/>
                  </a:rPr>
                  <a:t>仓库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956582" y="2240549"/>
              <a:ext cx="1113209" cy="541021"/>
              <a:chOff x="6315887" y="1727987"/>
              <a:chExt cx="1010103" cy="566976"/>
            </a:xfrm>
          </p:grpSpPr>
          <p:sp>
            <p:nvSpPr>
              <p:cNvPr id="42" name="圆柱形 41"/>
              <p:cNvSpPr/>
              <p:nvPr/>
            </p:nvSpPr>
            <p:spPr>
              <a:xfrm>
                <a:off x="6420964" y="1727987"/>
                <a:ext cx="834519" cy="566976"/>
              </a:xfrm>
              <a:prstGeom prst="can">
                <a:avLst/>
              </a:prstGeom>
              <a:solidFill>
                <a:srgbClr val="77777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1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FrutigerNext LT Regular"/>
                  <a:ea typeface="华文细黑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 bwMode="auto">
              <a:xfrm>
                <a:off x="6315887" y="1822184"/>
                <a:ext cx="1010103" cy="449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69" tIns="39584" rIns="79169" bIns="39584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OpenAPI</a:t>
                </a:r>
                <a:endPara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80136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Yaml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kumimoji="0" lang="en-US" altLang="zh-CN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</a:t>
                </a:r>
                <a:endPara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9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82" y="2829142"/>
              <a:ext cx="932360" cy="809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肘形连接符 29"/>
            <p:cNvCxnSpPr>
              <a:stCxn id="29" idx="0"/>
            </p:cNvCxnSpPr>
            <p:nvPr/>
          </p:nvCxnSpPr>
          <p:spPr>
            <a:xfrm rot="5400000" flipH="1" flipV="1">
              <a:off x="655904" y="2173299"/>
              <a:ext cx="820801" cy="490884"/>
            </a:xfrm>
            <a:prstGeom prst="bentConnector2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sp>
          <p:nvSpPr>
            <p:cNvPr id="32" name="文本框 31"/>
            <p:cNvSpPr txBox="1"/>
            <p:nvPr/>
          </p:nvSpPr>
          <p:spPr>
            <a:xfrm>
              <a:off x="285582" y="3594488"/>
              <a:ext cx="1026165" cy="459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开发者平台能力中心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46433" y="4656051"/>
              <a:ext cx="670912" cy="5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914400">
                <a:defRPr sz="12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本地开发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肘形连接符 39"/>
            <p:cNvCxnSpPr>
              <a:stCxn id="42" idx="4"/>
              <a:endCxn id="13" idx="1"/>
            </p:cNvCxnSpPr>
            <p:nvPr/>
          </p:nvCxnSpPr>
          <p:spPr>
            <a:xfrm flipV="1">
              <a:off x="3992087" y="1959821"/>
              <a:ext cx="733065" cy="55124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41" name="肘形连接符 40"/>
            <p:cNvCxnSpPr>
              <a:stCxn id="42" idx="3"/>
              <a:endCxn id="16" idx="0"/>
            </p:cNvCxnSpPr>
            <p:nvPr/>
          </p:nvCxnSpPr>
          <p:spPr>
            <a:xfrm rot="5400000">
              <a:off x="2511154" y="2383871"/>
              <a:ext cx="623384" cy="141878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57" name="矩形 56"/>
          <p:cNvSpPr/>
          <p:nvPr/>
        </p:nvSpPr>
        <p:spPr bwMode="auto">
          <a:xfrm>
            <a:off x="1826474" y="2168823"/>
            <a:ext cx="1258310" cy="26576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4" rIns="79169" bIns="39584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服务文档</a:t>
            </a:r>
            <a:endParaRPr kumimoji="0" lang="zh-CN" altLang="en-US" sz="10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肘形连接符 66"/>
          <p:cNvCxnSpPr>
            <a:endCxn id="57" idx="3"/>
          </p:cNvCxnSpPr>
          <p:nvPr/>
        </p:nvCxnSpPr>
        <p:spPr>
          <a:xfrm rot="16200000" flipV="1">
            <a:off x="3004801" y="2381688"/>
            <a:ext cx="416093" cy="256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endCxn id="44" idx="1"/>
          </p:cNvCxnSpPr>
          <p:nvPr/>
        </p:nvCxnSpPr>
        <p:spPr>
          <a:xfrm rot="16200000" flipH="1">
            <a:off x="3622358" y="3195552"/>
            <a:ext cx="490471" cy="324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 bwMode="auto">
          <a:xfrm>
            <a:off x="1580031" y="4702597"/>
            <a:ext cx="1854931" cy="48595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4" rIns="79169" bIns="39584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通过在线模拟器，和服务文档熟悉</a:t>
            </a:r>
            <a:r>
              <a:rPr lang="en-US" altLang="zh-CN" sz="1099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099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kumimoji="0" lang="zh-CN" altLang="en-US" sz="10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702404" y="4717553"/>
            <a:ext cx="1083764" cy="48595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4" rIns="79169" bIns="39584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下载对应语言的</a:t>
            </a:r>
            <a:r>
              <a:rPr kumimoji="0" lang="en-US" altLang="zh-CN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kumimoji="0" lang="zh-CN" altLang="en-US" sz="10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984705" y="4736153"/>
            <a:ext cx="1083764" cy="4687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4" rIns="79169" bIns="39584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本地安装</a:t>
            </a:r>
            <a:endParaRPr kumimoji="0" lang="en-US" altLang="zh-CN" sz="1099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801367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350786" y="4728348"/>
            <a:ext cx="1083764" cy="48595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4" rIns="79169" bIns="39584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r>
              <a:rPr lang="zh-CN" altLang="en-US" sz="1099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endParaRPr kumimoji="0" lang="en-US" altLang="zh-CN" sz="1099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801367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16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91517" y="405844"/>
            <a:ext cx="294398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5.Csar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包结构修改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4755" y="1183324"/>
            <a:ext cx="325120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新结构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app-</a:t>
            </a:r>
            <a:r>
              <a:rPr lang="en-US" altLang="zh-CN" sz="14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name.mf</a:t>
            </a:r>
            <a:endParaRPr lang="en-US" altLang="zh-CN" sz="1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APPD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│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TOSCA_VNFD.meta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│  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└─Definition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MainServiceTemplate.yaml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├─Artifacts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├─</a:t>
            </a:r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</a:p>
          <a:p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SwImageDesc.json</a:t>
            </a:r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lang="en-US" altLang="zh-CN" sz="1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│  </a:t>
            </a:r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└─appName.zip</a:t>
            </a:r>
          </a:p>
          <a:p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 </a:t>
            </a:r>
            <a:r>
              <a:rPr lang="en-US" altLang="zh-CN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└─</a:t>
            </a:r>
            <a:r>
              <a:rPr lang="en-US" altLang="zh-CN" sz="14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appName</a:t>
            </a:r>
            <a:endParaRPr lang="en-US" altLang="zh-CN" sz="1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          appNameImages1.tar</a:t>
            </a:r>
          </a:p>
          <a:p>
            <a:r>
              <a:rPr lang="en-US" altLang="zh-CN" sz="1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          appNameImages2.tar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│          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└─TOSCA-Metadata</a:t>
            </a: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TOSCA.meta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256" y="3345214"/>
            <a:ext cx="6610350" cy="2667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617868" y="3562565"/>
            <a:ext cx="3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CN" altLang="en-US" sz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：镜像名</a:t>
            </a:r>
            <a:r>
              <a:rPr lang="en-US" altLang="zh-CN" sz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lang="en-US" altLang="zh-CN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version</a:t>
            </a:r>
            <a:r>
              <a:rPr lang="zh-CN" altLang="en-US" sz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：镜像版本</a:t>
            </a:r>
            <a:endParaRPr lang="en-US" altLang="zh-CN" sz="12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architecture</a:t>
            </a:r>
            <a:r>
              <a:rPr lang="zh-CN" altLang="en-US" sz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</a:t>
            </a:r>
            <a:r>
              <a:rPr lang="en-US" altLang="zh-CN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swImage</a:t>
            </a:r>
            <a:r>
              <a:rPr lang="en-US" altLang="zh-CN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en-US" altLang="zh-CN" sz="12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en-US" sz="1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不包含镜像包：镜像地址</a:t>
            </a:r>
            <a:endParaRPr lang="en-US" altLang="zh-CN" sz="12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91" y="1105852"/>
            <a:ext cx="5219816" cy="215180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544" y="1785870"/>
            <a:ext cx="1651246" cy="16721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2858610" y="4296792"/>
            <a:ext cx="1949033" cy="20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270355" y="1771311"/>
            <a:ext cx="3053918" cy="5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7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857" y="1166811"/>
            <a:ext cx="4953593" cy="4968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41741" y="367444"/>
            <a:ext cx="8743421" cy="52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99" dirty="0" err="1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topology_template.node_templates.Simple_VNF</a:t>
            </a: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，用于定义</a:t>
            </a:r>
            <a:r>
              <a:rPr lang="en-US" altLang="zh-CN" sz="1399" dirty="0" err="1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VNF</a:t>
            </a: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的基本信息，其中</a:t>
            </a:r>
            <a:r>
              <a:rPr lang="en-US" altLang="zh-CN" sz="1399" dirty="0" err="1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vnfd_id</a:t>
            </a: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metadata</a:t>
            </a: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1399" dirty="0" err="1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vnfd_id</a:t>
            </a: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保持一致，其余数据默认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786" y="890460"/>
            <a:ext cx="4912981" cy="29230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1742" y="4231352"/>
            <a:ext cx="5705844" cy="1384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63" indent="-342763" algn="just">
              <a:buFont typeface="+mj-lt"/>
              <a:buAutoNum type="arabicPeriod" startAt="6"/>
            </a:pP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1399" dirty="0" err="1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topology_template.node_templates</a:t>
            </a: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中对</a:t>
            </a:r>
            <a:r>
              <a:rPr lang="en-US" altLang="zh-CN" sz="1399" dirty="0" err="1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Vdu.Compute</a:t>
            </a: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的定义，以</a:t>
            </a:r>
            <a:r>
              <a:rPr lang="en-US" altLang="zh-CN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logic + </a:t>
            </a: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数字的形式</a:t>
            </a:r>
            <a:r>
              <a:rPr lang="zh-CN" altLang="en-US" sz="1399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命名。</a:t>
            </a:r>
            <a:r>
              <a:rPr lang="en-US" altLang="zh-CN" sz="1399" dirty="0" err="1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sw_image_data</a:t>
            </a:r>
            <a:r>
              <a:rPr lang="zh-CN" altLang="en-US" sz="1399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描述</a:t>
            </a:r>
            <a:r>
              <a:rPr lang="en-US" altLang="zh-CN" sz="1399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399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下的所有镜像。。</a:t>
            </a:r>
            <a:endParaRPr lang="en-US" altLang="zh-CN" sz="1399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altLang="zh-CN" sz="1399" b="1" dirty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sz="1399" b="1" dirty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lang="zh-CN" altLang="en-US" sz="1399" b="1" dirty="0" smtClean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存在多个</a:t>
            </a:r>
            <a:r>
              <a:rPr lang="en-US" altLang="zh-CN" sz="1399" b="1" dirty="0" smtClean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pods</a:t>
            </a:r>
            <a:r>
              <a:rPr lang="zh-CN" altLang="en-US" sz="1399" b="1" dirty="0" smtClean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</a:t>
            </a:r>
            <a:r>
              <a:rPr lang="zh-CN" altLang="en-US" sz="1399" b="1" dirty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，以</a:t>
            </a:r>
            <a:r>
              <a:rPr lang="en-US" altLang="zh-CN" sz="1399" b="1" dirty="0" err="1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logic0</a:t>
            </a:r>
            <a:r>
              <a:rPr lang="zh-CN" altLang="en-US" sz="1399" b="1" dirty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399" b="1" dirty="0" err="1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logic1</a:t>
            </a:r>
            <a:r>
              <a:rPr lang="zh-CN" altLang="en-US" sz="1399" b="1" dirty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的形式定义多个</a:t>
            </a:r>
            <a:r>
              <a:rPr lang="en-US" altLang="zh-CN" sz="1399" b="1" dirty="0" err="1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Vdu.Compute</a:t>
            </a:r>
            <a:r>
              <a:rPr lang="zh-CN" altLang="en-US" sz="1399" b="1" dirty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lang="en-US" altLang="zh-CN" sz="1399" b="1" dirty="0">
              <a:solidFill>
                <a:srgbClr val="E9002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40908" y="1868043"/>
            <a:ext cx="4390437" cy="19994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666666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10073516" y="506500"/>
            <a:ext cx="1494841" cy="733139"/>
          </a:xfrm>
          <a:prstGeom prst="borderCallout1">
            <a:avLst>
              <a:gd name="adj1" fmla="val 18750"/>
              <a:gd name="adj2" fmla="val -8333"/>
              <a:gd name="adj3" fmla="val 181331"/>
              <a:gd name="adj4" fmla="val -3897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66666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93207" y="605823"/>
            <a:ext cx="148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Pods</a:t>
            </a:r>
            <a:r>
              <a:rPr lang="zh-CN" altLang="en-US" sz="1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下所有镜像名</a:t>
            </a:r>
            <a:r>
              <a:rPr lang="en-US" altLang="zh-CN" sz="1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endParaRPr lang="zh-CN" altLang="en-US" sz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698080" y="5726508"/>
            <a:ext cx="1761688" cy="20002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05039" y="5726508"/>
            <a:ext cx="1490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07901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72" y="1354639"/>
            <a:ext cx="8280415" cy="455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38899" y="528506"/>
            <a:ext cx="380860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配置镜像地址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15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31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1947" y="35578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系统管理开发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8892" y="1850568"/>
            <a:ext cx="601018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440"/>
              </a:lnSpc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配置沙箱环境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ts val="3440"/>
              </a:lnSpc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支持增删改平台服务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ts val="3440"/>
              </a:lnSpc>
              <a:buFontTx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项目管理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待定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6748" y="1131901"/>
            <a:ext cx="6636318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用户管理支持管理员角色，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develoepr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平台有管理员有一下权限：</a:t>
            </a:r>
          </a:p>
        </p:txBody>
      </p:sp>
    </p:spTree>
    <p:extLst>
      <p:ext uri="{BB962C8B-B14F-4D97-AF65-F5344CB8AC3E}">
        <p14:creationId xmlns:p14="http://schemas.microsoft.com/office/powerpoint/2010/main" val="543146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1947" y="35578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能力中心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5" y="1265222"/>
            <a:ext cx="6675451" cy="26726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57" y="830510"/>
            <a:ext cx="5013898" cy="4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2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13" y="669638"/>
            <a:ext cx="6399416" cy="25504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44" y="3842157"/>
            <a:ext cx="3782209" cy="189438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7613" y="141288"/>
            <a:ext cx="236569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沙箱管理</a:t>
            </a:r>
            <a:endPara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47" y="3280095"/>
            <a:ext cx="6260730" cy="33652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029" y="1434518"/>
            <a:ext cx="5098790" cy="89500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1023457" y="1132514"/>
            <a:ext cx="1023457" cy="255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805182" y="1652631"/>
            <a:ext cx="1325460" cy="32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870745" y="5452844"/>
            <a:ext cx="5501794" cy="72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75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58181" y="-1188256"/>
            <a:ext cx="184659" cy="528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39"/>
              </a:lnSpc>
            </a:pPr>
            <a:endParaRPr lang="en-US" sz="31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1223" y="4144338"/>
            <a:ext cx="7760343" cy="208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" name="矩形 2"/>
          <p:cNvSpPr/>
          <p:nvPr/>
        </p:nvSpPr>
        <p:spPr>
          <a:xfrm>
            <a:off x="5368347" y="1380066"/>
            <a:ext cx="2364589" cy="1321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dirty="0"/>
              <a:t>Developer-BE</a:t>
            </a:r>
            <a:endParaRPr lang="zh-CN" altLang="en-US" sz="1799" dirty="0"/>
          </a:p>
        </p:txBody>
      </p:sp>
      <p:sp>
        <p:nvSpPr>
          <p:cNvPr id="5" name="矩形 4"/>
          <p:cNvSpPr/>
          <p:nvPr/>
        </p:nvSpPr>
        <p:spPr>
          <a:xfrm>
            <a:off x="2609658" y="1380066"/>
            <a:ext cx="1794970" cy="1321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dirty="0"/>
              <a:t>Developer-FE</a:t>
            </a:r>
            <a:endParaRPr lang="zh-CN" altLang="en-US" sz="1799" dirty="0"/>
          </a:p>
        </p:txBody>
      </p:sp>
      <p:sp>
        <p:nvSpPr>
          <p:cNvPr id="4" name="流程图: 过程 3"/>
          <p:cNvSpPr/>
          <p:nvPr/>
        </p:nvSpPr>
        <p:spPr>
          <a:xfrm>
            <a:off x="707060" y="4144338"/>
            <a:ext cx="1669121" cy="20864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文本框 5"/>
          <p:cNvSpPr txBox="1"/>
          <p:nvPr/>
        </p:nvSpPr>
        <p:spPr>
          <a:xfrm>
            <a:off x="973655" y="4809999"/>
            <a:ext cx="1112748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en-US" altLang="zh-CN" sz="31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UPF</a:t>
            </a:r>
            <a:endParaRPr lang="zh-CN" altLang="en-US" sz="31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32489" y="5735712"/>
            <a:ext cx="5122037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en-US" altLang="zh-CN" sz="3199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Openstack</a:t>
            </a:r>
            <a:endParaRPr lang="zh-CN" altLang="en-US" sz="31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50770" y="5218874"/>
            <a:ext cx="7580595" cy="5168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dirty="0"/>
              <a:t>MEP</a:t>
            </a:r>
            <a:endParaRPr lang="zh-CN" altLang="en-US" sz="1799" dirty="0"/>
          </a:p>
        </p:txBody>
      </p:sp>
      <p:sp>
        <p:nvSpPr>
          <p:cNvPr id="10" name="矩形 9"/>
          <p:cNvSpPr/>
          <p:nvPr/>
        </p:nvSpPr>
        <p:spPr>
          <a:xfrm>
            <a:off x="2964017" y="4185198"/>
            <a:ext cx="1768472" cy="10336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11" name="文本框 10"/>
          <p:cNvSpPr txBox="1"/>
          <p:nvPr/>
        </p:nvSpPr>
        <p:spPr>
          <a:xfrm>
            <a:off x="3194182" y="4392113"/>
            <a:ext cx="1308141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en-US" altLang="zh-CN" sz="17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APPLCM</a:t>
            </a:r>
            <a:endParaRPr lang="zh-CN" altLang="en-US" sz="17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09118" y="4185197"/>
            <a:ext cx="1033722" cy="100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3" name="文本框 12"/>
          <p:cNvSpPr txBox="1"/>
          <p:nvPr/>
        </p:nvSpPr>
        <p:spPr>
          <a:xfrm>
            <a:off x="4975761" y="4380908"/>
            <a:ext cx="709916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en-US" altLang="zh-CN" sz="17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lang="zh-CN" altLang="en-US" sz="17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13356" y="4189077"/>
            <a:ext cx="1033722" cy="100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5" name="文本框 14"/>
          <p:cNvSpPr txBox="1"/>
          <p:nvPr/>
        </p:nvSpPr>
        <p:spPr>
          <a:xfrm>
            <a:off x="6080000" y="4384787"/>
            <a:ext cx="709916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en-US" altLang="zh-CN" sz="17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lang="zh-CN" altLang="en-US" sz="17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265333" y="1290800"/>
            <a:ext cx="335149" cy="357365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16" idx="3"/>
          </p:cNvCxnSpPr>
          <p:nvPr/>
        </p:nvCxnSpPr>
        <p:spPr>
          <a:xfrm flipV="1">
            <a:off x="600482" y="1469482"/>
            <a:ext cx="2009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10851" y="1221977"/>
            <a:ext cx="1272767" cy="27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应用调测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404628" y="1648165"/>
            <a:ext cx="963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865640" y="2701454"/>
            <a:ext cx="2442881" cy="148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26205" y="520556"/>
            <a:ext cx="3799778" cy="299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应用调测：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支持分配虚机（选择规则，</a:t>
            </a: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 OS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远程登录到虚机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支持开发者上传应用软件包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调测完成后（用户确保该虚机已经正确部署好</a:t>
            </a: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）支持对</a:t>
            </a: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VM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打包镜像操作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应用发布：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保持能力发布，</a:t>
            </a: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规则设置。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399" dirty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对虚机应用进行按照虚机打包方式进行打包</a:t>
            </a:r>
            <a:r>
              <a:rPr lang="zh-CN" altLang="en-US" sz="1399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399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94988" y="2069404"/>
            <a:ext cx="2009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05358" y="1821899"/>
            <a:ext cx="1272767" cy="27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37310" y="344127"/>
            <a:ext cx="27698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虚机支持</a:t>
            </a:r>
          </a:p>
        </p:txBody>
      </p:sp>
    </p:spTree>
    <p:extLst>
      <p:ext uri="{BB962C8B-B14F-4D97-AF65-F5344CB8AC3E}">
        <p14:creationId xmlns:p14="http://schemas.microsoft.com/office/powerpoint/2010/main" val="3494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970655" y="3386086"/>
            <a:ext cx="6904797" cy="1285091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FFFFFF">
                <a:lumMod val="85000"/>
              </a:srgbClr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89181" y="3465538"/>
            <a:ext cx="6202328" cy="118884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970656" y="1530138"/>
            <a:ext cx="6904796" cy="1807917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913367" y="1530140"/>
            <a:ext cx="1040197" cy="3148956"/>
          </a:xfrm>
          <a:prstGeom prst="rect">
            <a:avLst/>
          </a:prstGeom>
          <a:solidFill>
            <a:srgbClr val="00B0F0"/>
          </a:solidFill>
          <a:ln w="952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38470" y="3685223"/>
            <a:ext cx="806198" cy="292567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798926" y="3700606"/>
            <a:ext cx="806198" cy="280080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一键工程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30743" y="4238635"/>
            <a:ext cx="836085" cy="27043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编译构建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53609" y="4246490"/>
            <a:ext cx="838842" cy="27037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安全扫描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714401" y="3698897"/>
            <a:ext cx="816894" cy="270376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沙箱演练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58811" y="3686567"/>
            <a:ext cx="790860" cy="291222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部署包制作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09145" y="4227516"/>
            <a:ext cx="837434" cy="280110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镜像制作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682946" y="1608416"/>
            <a:ext cx="2108563" cy="1668914"/>
          </a:xfrm>
          <a:prstGeom prst="rect">
            <a:avLst/>
          </a:prstGeom>
          <a:solidFill>
            <a:srgbClr val="00B0F0"/>
          </a:solidFill>
          <a:ln w="952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942185" y="1962662"/>
            <a:ext cx="763539" cy="260083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chemeClr val="bg1">
                <a:lumMod val="25000"/>
                <a:lumOff val="75000"/>
              </a:scheme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个人中心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928342" y="2299791"/>
            <a:ext cx="763539" cy="25330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chemeClr val="bg1">
                <a:lumMod val="25000"/>
                <a:lumOff val="75000"/>
              </a:scheme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认证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鉴权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955136" y="1847811"/>
            <a:ext cx="1385269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管理门户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1569852" y="1611019"/>
            <a:ext cx="3979925" cy="1678283"/>
          </a:xfrm>
          <a:prstGeom prst="rect">
            <a:avLst/>
          </a:prstGeom>
          <a:solidFill>
            <a:srgbClr val="00B0F0"/>
          </a:solidFill>
          <a:ln w="952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761674" y="2299321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容器部署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29217" y="1591436"/>
            <a:ext cx="1343129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开发者门户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817195" y="1962660"/>
            <a:ext cx="763539" cy="273463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权限管理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829333" y="2308486"/>
            <a:ext cx="763539" cy="255645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chemeClr val="bg1">
                <a:lumMod val="25000"/>
                <a:lumOff val="75000"/>
              </a:scheme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699056" y="4211040"/>
            <a:ext cx="816894" cy="280132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离线安装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012275" y="2695181"/>
            <a:ext cx="822559" cy="358244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025342" y="2211041"/>
            <a:ext cx="822559" cy="358244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日志管理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012276" y="3641547"/>
            <a:ext cx="851188" cy="358244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监控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65943" y="1603070"/>
            <a:ext cx="1188186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运营</a:t>
            </a:r>
            <a:r>
              <a:rPr lang="en-US" altLang="zh-CN" dirty="0">
                <a:solidFill>
                  <a:srgbClr val="FFFFFF"/>
                </a:solidFill>
                <a:ea typeface="宋体" pitchFamily="2" charset="-122"/>
              </a:rPr>
              <a:t>/</a:t>
            </a: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运维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3681552" y="1931897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工具链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940112" y="2644205"/>
            <a:ext cx="763539" cy="242493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chemeClr val="bg1">
                <a:lumMod val="25000"/>
                <a:lumOff val="75000"/>
              </a:scheme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012276" y="3194278"/>
            <a:ext cx="834416" cy="356446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统计分析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96025" y="3700659"/>
            <a:ext cx="806198" cy="259877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718169" y="3686566"/>
            <a:ext cx="834416" cy="28503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773299" y="2974926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多语言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SDK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044867" y="1863298"/>
            <a:ext cx="575839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门户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045976" y="3641549"/>
            <a:ext cx="57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支撑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970654" y="4690502"/>
            <a:ext cx="7982909" cy="88534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91271" tIns="45635" rIns="91271" bIns="45635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37" name="流程图: 磁盘 36"/>
          <p:cNvSpPr/>
          <p:nvPr/>
        </p:nvSpPr>
        <p:spPr bwMode="auto">
          <a:xfrm>
            <a:off x="2721413" y="4838634"/>
            <a:ext cx="1012573" cy="525491"/>
          </a:xfrm>
          <a:prstGeom prst="flowChartMagneticDisk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PG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 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38" name="流程图: 多文档 37"/>
          <p:cNvSpPr/>
          <p:nvPr/>
        </p:nvSpPr>
        <p:spPr bwMode="auto">
          <a:xfrm>
            <a:off x="4476966" y="4867965"/>
            <a:ext cx="1138715" cy="562063"/>
          </a:xfrm>
          <a:prstGeom prst="flowChartMultidocumen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文件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  <a:p>
            <a:pPr marL="0" marR="0" lvl="0" indent="0" algn="ctr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19422" y="4832988"/>
            <a:ext cx="575839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存储</a:t>
            </a:r>
          </a:p>
        </p:txBody>
      </p:sp>
      <p:sp>
        <p:nvSpPr>
          <p:cNvPr id="40" name="流程图: 直接访问存储器 39"/>
          <p:cNvSpPr/>
          <p:nvPr/>
        </p:nvSpPr>
        <p:spPr bwMode="auto">
          <a:xfrm>
            <a:off x="6316826" y="4804382"/>
            <a:ext cx="1113709" cy="633941"/>
          </a:xfrm>
          <a:prstGeom prst="flowChartMagneticDrum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Redis</a:t>
            </a:r>
            <a:endParaRPr lang="en-US" altLang="zh-CN" sz="1200" kern="0" dirty="0">
              <a:solidFill>
                <a:srgbClr val="FFFFFF"/>
              </a:solidFill>
              <a:latin typeface="FrutigerNext LT Regular" pitchFamily="34" charset="0"/>
              <a:ea typeface="ＭＳ Ｐゴシック" pitchFamily="34" charset="-128"/>
            </a:endParaRPr>
          </a:p>
          <a:p>
            <a:pPr marL="0" marR="0" lvl="0" indent="0" defTabSz="80136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946807" y="2962075"/>
            <a:ext cx="725070" cy="277760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沙箱管理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847385" y="2986847"/>
            <a:ext cx="725070" cy="241265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chemeClr val="bg1">
                <a:lumMod val="25000"/>
                <a:lumOff val="75000"/>
              </a:scheme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56123" y="37862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开发者平台架构功能视图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411390" y="990880"/>
            <a:ext cx="822559" cy="269548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72" tIns="35972" rIns="35972" bIns="35972" rtlCol="0" anchor="ctr" anchorCtr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已完成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272854" y="990880"/>
            <a:ext cx="822559" cy="279650"/>
          </a:xfrm>
          <a:prstGeom prst="roundRect">
            <a:avLst>
              <a:gd name="adj" fmla="val 11790"/>
            </a:avLst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72" tIns="35972" rIns="35972" bIns="35972" rtlCol="0" anchor="ctr" anchorCtr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V1.1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121379" y="1008125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F0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72" tIns="35972" rIns="35972" bIns="35972" rtlCol="0" anchor="ctr" anchorCtr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未完成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7225" y="1351012"/>
            <a:ext cx="8526904" cy="1235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736854" y="2978879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应用发布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695847" y="2983628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镜像上传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635003" y="2987459"/>
            <a:ext cx="822559" cy="269549"/>
          </a:xfrm>
          <a:prstGeom prst="roundRect">
            <a:avLst>
              <a:gd name="adj" fmla="val 11790"/>
            </a:avLst>
          </a:prstGeom>
          <a:solidFill>
            <a:schemeClr val="accent1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日志下载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625850" y="2316212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虚机部署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29634" y="1620266"/>
            <a:ext cx="1343129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FFFFFF"/>
                </a:solidFill>
                <a:ea typeface="宋体" pitchFamily="2" charset="-122"/>
              </a:rPr>
              <a:t>管理门户</a:t>
            </a:r>
            <a:endParaRPr lang="zh-CN" alt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825211" y="2650359"/>
            <a:ext cx="763539" cy="255645"/>
          </a:xfrm>
          <a:prstGeom prst="roundRect">
            <a:avLst>
              <a:gd name="adj" fmla="val 11790"/>
            </a:avLst>
          </a:prstGeom>
          <a:noFill/>
          <a:ln w="15875" cap="flat" cmpd="sng" algn="ctr">
            <a:solidFill>
              <a:schemeClr val="bg1">
                <a:lumMod val="25000"/>
                <a:lumOff val="75000"/>
              </a:scheme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审核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782705" y="1925758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插件上传</a:t>
            </a:r>
            <a:r>
              <a:rPr lang="en-US" altLang="zh-CN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下载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746147" y="2317437"/>
            <a:ext cx="822559" cy="279650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72" tIns="35972" rIns="35972" bIns="35972" rtlCol="0" anchor="ctr" anchorCtr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应用开发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725940" y="1938112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样例代码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638204" y="2649844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在线调测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738081" y="4226276"/>
            <a:ext cx="836085" cy="270435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应用商店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788230" y="4215721"/>
            <a:ext cx="816894" cy="280132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/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测试认证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740971" y="2661719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应用集成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696565" y="2653482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模拟器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692443" y="2311610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C0000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远程登录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616551" y="1944251"/>
            <a:ext cx="822559" cy="269549"/>
          </a:xfrm>
          <a:prstGeom prst="roundRect">
            <a:avLst>
              <a:gd name="adj" fmla="val 11790"/>
            </a:avLst>
          </a:prstGeom>
          <a:solidFill>
            <a:schemeClr val="accent1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开发指导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769177" y="2649532"/>
            <a:ext cx="822559" cy="269549"/>
          </a:xfrm>
          <a:prstGeom prst="roundRect">
            <a:avLst>
              <a:gd name="adj" fmla="val 11790"/>
            </a:avLst>
          </a:prstGeom>
          <a:solidFill>
            <a:srgbClr val="00B050"/>
          </a:solidFill>
          <a:ln w="158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none" lIns="35972" tIns="35972" rIns="35972" bIns="35972" rtlCol="0" anchor="ctr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能力中心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092044" y="1351012"/>
            <a:ext cx="2779360" cy="460494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bIns="0" rtlCol="0">
            <a:noAutofit/>
          </a:bodyPr>
          <a:lstStyle/>
          <a:p>
            <a:pPr defTabSz="834723" eaLnBrk="0" fontAlgn="base" hangingPunct="0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1400" kern="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V1.1</a:t>
            </a:r>
            <a:r>
              <a:rPr lang="zh-CN" altLang="en-US" sz="1400" kern="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en-US" altLang="zh-CN" sz="1400" kern="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优化部署调测：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下载，提升应用本地调测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虚机支持：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打通虚机申请、测试、打包、发布等流程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管理面开发：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项目管理、沙箱环境管理、能力中心管理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开发指导界面：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端到端的指导文档，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包括如何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mep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的能力进行服务注册发现、路由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转发以及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12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远程登录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：容器和虚机支持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远程登录</a:t>
            </a:r>
            <a:endParaRPr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12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包优化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：支持镜像包信息，相关资源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  <a:endParaRPr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531" indent="-228531" defTabSz="834723" eaLnBrk="0" fontAlgn="base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AutoNum type="arabicPeriod"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可视化配置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：部署文件可视化配置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058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23"/>
            <a:ext cx="12192000" cy="65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93701" y="68425"/>
            <a:ext cx="7597458" cy="659955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981" y="2026659"/>
            <a:ext cx="6108066" cy="22777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81" y="4555256"/>
            <a:ext cx="6039685" cy="16005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982" y="460353"/>
            <a:ext cx="5998484" cy="1191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82762" y="1705008"/>
            <a:ext cx="1210115" cy="338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规格</a:t>
            </a:r>
            <a:r>
              <a:rPr lang="zh-CN" altLang="en-US" sz="15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82762" y="4249989"/>
            <a:ext cx="1210115" cy="338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</a:t>
            </a:r>
            <a:r>
              <a:rPr lang="zh-CN" altLang="en-US" sz="15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182762" y="121931"/>
            <a:ext cx="1210115" cy="338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</a:t>
            </a:r>
            <a:r>
              <a:rPr lang="zh-CN" altLang="en-US" sz="15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设置：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182374" y="6290625"/>
            <a:ext cx="1039829" cy="28511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取消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7037015" y="6300408"/>
            <a:ext cx="1039829" cy="2851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/>
                </a:solidFill>
              </a:rPr>
              <a:t>确定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14113" y="68425"/>
            <a:ext cx="1825428" cy="528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39"/>
              </a:lnSpc>
            </a:pPr>
            <a:r>
              <a:rPr lang="zh-CN" altLang="en-US" sz="31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申请资源</a:t>
            </a:r>
          </a:p>
        </p:txBody>
      </p:sp>
    </p:spTree>
    <p:extLst>
      <p:ext uri="{BB962C8B-B14F-4D97-AF65-F5344CB8AC3E}">
        <p14:creationId xmlns:p14="http://schemas.microsoft.com/office/powerpoint/2010/main" val="577971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8" y="1340"/>
            <a:ext cx="11030547" cy="685532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180258" y="2240325"/>
            <a:ext cx="466612" cy="261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</a:t>
            </a:r>
          </a:p>
        </p:txBody>
      </p:sp>
    </p:spTree>
    <p:extLst>
      <p:ext uri="{BB962C8B-B14F-4D97-AF65-F5344CB8AC3E}">
        <p14:creationId xmlns:p14="http://schemas.microsoft.com/office/powerpoint/2010/main" val="8006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7" y="1339"/>
            <a:ext cx="11030547" cy="68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35208" y="329203"/>
            <a:ext cx="1142554" cy="37754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99" dirty="0"/>
              <a:t>developer-</a:t>
            </a:r>
            <a:r>
              <a:rPr lang="en-US" altLang="zh-CN" sz="1399" dirty="0" err="1"/>
              <a:t>fe</a:t>
            </a:r>
            <a:endParaRPr lang="zh-CN" altLang="en-US" sz="1399" dirty="0"/>
          </a:p>
        </p:txBody>
      </p:sp>
      <p:sp>
        <p:nvSpPr>
          <p:cNvPr id="6" name="圆角矩形 5"/>
          <p:cNvSpPr/>
          <p:nvPr/>
        </p:nvSpPr>
        <p:spPr>
          <a:xfrm>
            <a:off x="2805053" y="329202"/>
            <a:ext cx="1407494" cy="37754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99" dirty="0"/>
              <a:t>developer-be</a:t>
            </a:r>
            <a:endParaRPr lang="zh-CN" altLang="en-US" sz="1399" dirty="0"/>
          </a:p>
        </p:txBody>
      </p:sp>
      <p:sp>
        <p:nvSpPr>
          <p:cNvPr id="7" name="圆角矩形 6"/>
          <p:cNvSpPr/>
          <p:nvPr/>
        </p:nvSpPr>
        <p:spPr>
          <a:xfrm>
            <a:off x="5104579" y="329203"/>
            <a:ext cx="1407494" cy="37754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99" dirty="0" err="1"/>
              <a:t>applcm</a:t>
            </a:r>
            <a:endParaRPr lang="zh-CN" altLang="en-US" sz="1399" dirty="0"/>
          </a:p>
        </p:txBody>
      </p:sp>
      <p:sp>
        <p:nvSpPr>
          <p:cNvPr id="8" name="圆角矩形 7"/>
          <p:cNvSpPr/>
          <p:nvPr/>
        </p:nvSpPr>
        <p:spPr>
          <a:xfrm>
            <a:off x="6979516" y="329203"/>
            <a:ext cx="1407494" cy="37754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99" dirty="0" err="1"/>
              <a:t>openstackplugin</a:t>
            </a:r>
            <a:endParaRPr lang="zh-CN" altLang="en-US" sz="1399" dirty="0"/>
          </a:p>
        </p:txBody>
      </p:sp>
      <p:sp>
        <p:nvSpPr>
          <p:cNvPr id="9" name="圆角矩形 8"/>
          <p:cNvSpPr/>
          <p:nvPr/>
        </p:nvSpPr>
        <p:spPr>
          <a:xfrm>
            <a:off x="8729776" y="329203"/>
            <a:ext cx="1407494" cy="37754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99" dirty="0" err="1"/>
              <a:t>OpenStack</a:t>
            </a:r>
            <a:endParaRPr lang="zh-CN" altLang="en-US" sz="1399" dirty="0"/>
          </a:p>
        </p:txBody>
      </p:sp>
      <p:cxnSp>
        <p:nvCxnSpPr>
          <p:cNvPr id="11" name="直接连接符 10"/>
          <p:cNvCxnSpPr>
            <a:stCxn id="5" idx="2"/>
          </p:cNvCxnSpPr>
          <p:nvPr/>
        </p:nvCxnSpPr>
        <p:spPr>
          <a:xfrm>
            <a:off x="1306485" y="706743"/>
            <a:ext cx="0" cy="5841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08800" y="706743"/>
            <a:ext cx="0" cy="5841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843585" y="706743"/>
            <a:ext cx="0" cy="5841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683263" y="706743"/>
            <a:ext cx="0" cy="5841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585860" y="706743"/>
            <a:ext cx="0" cy="5841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78835" y="1124023"/>
            <a:ext cx="1127651" cy="99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0921" y="807075"/>
            <a:ext cx="799907" cy="338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</a:t>
            </a:r>
            <a:endParaRPr lang="en-US" altLang="zh-CN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选择虚机规格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306485" y="1228759"/>
            <a:ext cx="2230464" cy="99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122494" y="937642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3536949" y="1663840"/>
            <a:ext cx="2306636" cy="99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300304" y="1458807"/>
            <a:ext cx="958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</a:t>
            </a:r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8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855169" y="1778240"/>
            <a:ext cx="1828094" cy="249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18524" y="1587862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702306" y="1979940"/>
            <a:ext cx="188355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465661" y="1789562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</a:t>
            </a:r>
          </a:p>
        </p:txBody>
      </p:sp>
      <p:sp>
        <p:nvSpPr>
          <p:cNvPr id="29" name="右弧形箭头 28"/>
          <p:cNvSpPr/>
          <p:nvPr/>
        </p:nvSpPr>
        <p:spPr>
          <a:xfrm>
            <a:off x="3536949" y="1286300"/>
            <a:ext cx="357669" cy="280187"/>
          </a:xfrm>
          <a:prstGeom prst="curvedLeftArrow">
            <a:avLst>
              <a:gd name="adj1" fmla="val 4113"/>
              <a:gd name="adj2" fmla="val 50000"/>
              <a:gd name="adj3" fmla="val 25000"/>
            </a:avLst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37309" y="1294434"/>
            <a:ext cx="799907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分配边缘沙箱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78835" y="2514957"/>
            <a:ext cx="1127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83545" y="2302541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上传文件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0453954" y="333440"/>
            <a:ext cx="1407494" cy="37754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99" dirty="0"/>
              <a:t>VM</a:t>
            </a:r>
            <a:endParaRPr lang="zh-CN" altLang="en-US" sz="1399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11310037" y="710980"/>
            <a:ext cx="0" cy="5841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313936" y="2676819"/>
            <a:ext cx="2223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967663" y="2505436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上传文件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528669" y="2829159"/>
            <a:ext cx="7781368" cy="9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594885" y="2657776"/>
            <a:ext cx="1482519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上传文件</a:t>
            </a:r>
            <a:r>
              <a:rPr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上传到特定目录下</a:t>
            </a:r>
            <a:r>
              <a:rPr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170555" y="3056988"/>
            <a:ext cx="1127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75265" y="2844572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</a:t>
            </a: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313936" y="3447361"/>
            <a:ext cx="221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822775" y="3265834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</a:t>
            </a: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3529849" y="3599020"/>
            <a:ext cx="2325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313959" y="3418174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镜像（是否异步）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855169" y="3730954"/>
            <a:ext cx="1828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590370" y="3542770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</a:t>
            </a: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7702306" y="3861525"/>
            <a:ext cx="1883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346681" y="3657611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</a:t>
            </a:r>
          </a:p>
        </p:txBody>
      </p:sp>
      <p:sp>
        <p:nvSpPr>
          <p:cNvPr id="61" name="右弧形箭头 60"/>
          <p:cNvSpPr/>
          <p:nvPr/>
        </p:nvSpPr>
        <p:spPr>
          <a:xfrm>
            <a:off x="5855169" y="1972535"/>
            <a:ext cx="371749" cy="257075"/>
          </a:xfrm>
          <a:prstGeom prst="curvedLeftArrow">
            <a:avLst>
              <a:gd name="adj1" fmla="val 2609"/>
              <a:gd name="adj2" fmla="val 50000"/>
              <a:gd name="adj3" fmla="val 25000"/>
            </a:avLst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2178" y="1972535"/>
            <a:ext cx="594803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工具准备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5825204" y="2332339"/>
            <a:ext cx="548483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817343" y="2141962"/>
            <a:ext cx="1067504" cy="21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</a:t>
            </a:r>
            <a:r>
              <a:rPr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cloud-</a:t>
            </a:r>
            <a:r>
              <a:rPr lang="en-US" altLang="zh-CN" sz="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init</a:t>
            </a:r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</a:t>
            </a: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70555" y="5136217"/>
            <a:ext cx="1127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57767" y="4857957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远程登录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313936" y="5290742"/>
            <a:ext cx="221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932553" y="5075298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远程登录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3508800" y="5776887"/>
            <a:ext cx="7781368" cy="9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3518264" y="4489212"/>
            <a:ext cx="2325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300304" y="422253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下载镜像</a:t>
            </a:r>
            <a:endParaRPr lang="zh-CN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0451" y="311037"/>
            <a:ext cx="404349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申请虚机资源参数</a:t>
            </a:r>
            <a:endParaRPr lang="zh-CN" altLang="en-US" sz="3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290" y="981512"/>
            <a:ext cx="1946246" cy="576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架构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规则名字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统盘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盘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加速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镜像操作系统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网络设置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机名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用户名密码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103927" y="3312520"/>
            <a:ext cx="528506" cy="343948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39779" y="995704"/>
            <a:ext cx="2759978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包模板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88862" y="111974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485B"/>
                </a:solidFill>
                <a:latin typeface="-apple-system"/>
              </a:rPr>
              <a:t>HOT</a:t>
            </a:r>
            <a:r>
              <a:rPr lang="zh-CN" altLang="en-US" dirty="0">
                <a:solidFill>
                  <a:srgbClr val="40485B"/>
                </a:solidFill>
                <a:latin typeface="-apple-system"/>
              </a:rPr>
              <a:t>模版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671" y="1661021"/>
            <a:ext cx="2967539" cy="46530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080" y="1715289"/>
            <a:ext cx="3623694" cy="42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72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80677"/>
              </p:ext>
            </p:extLst>
          </p:nvPr>
        </p:nvGraphicFramePr>
        <p:xfrm>
          <a:off x="485862" y="709888"/>
          <a:ext cx="11016492" cy="530321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169988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获取所有虚机申请的资源详情接口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</a:t>
                      </a:r>
                      <a:r>
                        <a:rPr lang="en-US" altLang="zh-CN" sz="1100" dirty="0" err="1" smtClean="0">
                          <a:effectLst/>
                        </a:rPr>
                        <a:t>vm</a:t>
                      </a:r>
                      <a:r>
                        <a:rPr lang="en-US" altLang="zh-CN" sz="1100" dirty="0" smtClean="0">
                          <a:effectLst/>
                        </a:rPr>
                        <a:t>/resources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r>
                        <a:rPr kumimoji="0" lang="en-US" altLang="zh-CN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100" dirty="0" err="1" smtClean="0"/>
                        <a:t>egulation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[{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regulationId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“</a:t>
                      </a:r>
                      <a:r>
                        <a:rPr lang="en-US" altLang="zh-CN" sz="1100" dirty="0" smtClean="0"/>
                        <a:t>architecture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“name”: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“description”: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“memory”: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“memory”: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systemDisk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virtualDisk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“GPU”: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otherAbility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}],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dirty="0" err="1" smtClean="0"/>
                        <a:t>vmSystem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:[{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“</a:t>
                      </a:r>
                      <a:r>
                        <a:rPr lang="en-US" altLang="zh-CN" sz="1100" dirty="0" err="1" smtClean="0">
                          <a:effectLst/>
                        </a:rPr>
                        <a:t>systemId</a:t>
                      </a:r>
                      <a:r>
                        <a:rPr lang="en-US" altLang="zh-CN" sz="1100" dirty="0" smtClean="0">
                          <a:effectLst/>
                        </a:rPr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“</a:t>
                      </a:r>
                      <a:r>
                        <a:rPr lang="en-US" altLang="zh-CN" sz="1100" dirty="0" err="1" smtClean="0">
                          <a:effectLst/>
                        </a:rPr>
                        <a:t>operateSystem</a:t>
                      </a:r>
                      <a:r>
                        <a:rPr lang="en-US" altLang="zh-CN" sz="1100" dirty="0" smtClean="0">
                          <a:effectLst/>
                        </a:rPr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“version”: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“</a:t>
                      </a:r>
                      <a:r>
                        <a:rPr lang="en-US" altLang="zh-CN" sz="1100" dirty="0" err="1" smtClean="0">
                          <a:effectLst/>
                        </a:rPr>
                        <a:t>systemBit</a:t>
                      </a:r>
                      <a:r>
                        <a:rPr lang="en-US" altLang="zh-CN" sz="1100" dirty="0" smtClean="0">
                          <a:effectLst/>
                        </a:rPr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“</a:t>
                      </a:r>
                      <a:r>
                        <a:rPr lang="en-US" altLang="zh-CN" sz="1100" dirty="0" err="1" smtClean="0">
                          <a:effectLst/>
                        </a:rPr>
                        <a:t>systemDisk</a:t>
                      </a:r>
                      <a:r>
                        <a:rPr lang="en-US" altLang="zh-CN" sz="1100" dirty="0" smtClean="0">
                          <a:effectLst/>
                        </a:rPr>
                        <a:t>”: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}],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vmNetwork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:[{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networkId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“networkN6”: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networkMep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networkInternet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}]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5862" y="181538"/>
            <a:ext cx="36659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虚机资源详情接口</a:t>
            </a:r>
            <a:endPara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31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77131"/>
              </p:ext>
            </p:extLst>
          </p:nvPr>
        </p:nvGraphicFramePr>
        <p:xfrm>
          <a:off x="410361" y="622804"/>
          <a:ext cx="11016492" cy="66595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169988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创建申请虚机接口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/developer/v1/projects/</a:t>
                      </a:r>
                      <a:r>
                        <a:rPr lang="en-US" altLang="zh-CN" sz="1100" dirty="0" err="1" smtClean="0">
                          <a:effectLst/>
                        </a:rPr>
                        <a:t>projectId</a:t>
                      </a: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vm-config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r>
                        <a:rPr kumimoji="0" lang="en-US" altLang="zh-CN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000" dirty="0" err="1" smtClean="0"/>
                        <a:t>egulation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dirty="0" err="1" smtClean="0"/>
                        <a:t>vmSystem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vmNetwork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{},</a:t>
                      </a:r>
                      <a:endParaRPr lang="en-US" altLang="zh-CN" sz="1000" dirty="0" smtClean="0">
                        <a:effectLst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  “</a:t>
                      </a:r>
                      <a:r>
                        <a:rPr lang="en-US" altLang="zh-CN" sz="1000" dirty="0" err="1" smtClean="0">
                          <a:effectLst/>
                        </a:rPr>
                        <a:t>basicSetting</a:t>
                      </a:r>
                      <a:r>
                        <a:rPr lang="en-US" altLang="zh-CN" sz="1000" dirty="0" smtClean="0">
                          <a:effectLst/>
                        </a:rPr>
                        <a:t>”: 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       “</a:t>
                      </a:r>
                      <a:r>
                        <a:rPr lang="en-US" altLang="zh-CN" sz="1000" dirty="0" err="1" smtClean="0">
                          <a:effectLst/>
                        </a:rPr>
                        <a:t>vmName</a:t>
                      </a:r>
                      <a:r>
                        <a:rPr lang="en-US" altLang="zh-CN" sz="1000" dirty="0" smtClean="0">
                          <a:effectLst/>
                        </a:rPr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       “username”: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       “password”: “string”}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vmId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r>
                        <a:rPr kumimoji="0" lang="en-US" altLang="zh-CN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100" dirty="0" err="1" smtClean="0"/>
                        <a:t>egulation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dirty="0" err="1" smtClean="0"/>
                        <a:t>vmSystem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vmNetwork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{},</a:t>
                      </a:r>
                      <a:endParaRPr lang="en-US" altLang="zh-CN" sz="1100" dirty="0" smtClean="0">
                        <a:effectLst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“</a:t>
                      </a:r>
                      <a:r>
                        <a:rPr lang="en-US" altLang="zh-CN" sz="1100" dirty="0" err="1" smtClean="0">
                          <a:effectLst/>
                        </a:rPr>
                        <a:t>basicSetting</a:t>
                      </a:r>
                      <a:r>
                        <a:rPr lang="en-US" altLang="zh-CN" sz="1100" dirty="0" smtClean="0">
                          <a:effectLst/>
                        </a:rPr>
                        <a:t>”: 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    “</a:t>
                      </a:r>
                      <a:r>
                        <a:rPr lang="en-US" altLang="zh-CN" sz="1100" dirty="0" err="1" smtClean="0">
                          <a:effectLst/>
                        </a:rPr>
                        <a:t>vmName</a:t>
                      </a:r>
                      <a:r>
                        <a:rPr lang="en-US" altLang="zh-CN" sz="1100" dirty="0" smtClean="0">
                          <a:effectLst/>
                        </a:rPr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    “username”: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    “password”: “string”}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appInstanceId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testDate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“host”: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 “log” 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根据选择的虚机资源，生成相应的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csar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包，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csar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包给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解析并创建虚机（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异步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返回虚机的信息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(lcm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的返回哪些信息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当前进度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虚机创建状态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Vnc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删除虚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机接口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/developer/v1/projects/</a:t>
                      </a:r>
                      <a:r>
                        <a:rPr lang="en-US" altLang="zh-CN" sz="1100" dirty="0" err="1" smtClean="0">
                          <a:effectLst/>
                        </a:rPr>
                        <a:t>projectId</a:t>
                      </a: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vm-config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true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发送删除虚机信息接口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获取虚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机接口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/developer/v1/projects/</a:t>
                      </a:r>
                      <a:r>
                        <a:rPr lang="en-US" altLang="zh-CN" sz="1100" dirty="0" err="1" smtClean="0">
                          <a:effectLst/>
                        </a:rPr>
                        <a:t>projectId</a:t>
                      </a: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vm-config</a:t>
                      </a: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vmId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vmId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r>
                        <a:rPr kumimoji="0" lang="en-US" altLang="zh-CN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100" dirty="0" err="1" smtClean="0"/>
                        <a:t>egulation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dirty="0" err="1" smtClean="0"/>
                        <a:t>vmSystem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vmNetwork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{},</a:t>
                      </a:r>
                      <a:endParaRPr lang="en-US" altLang="zh-CN" sz="1100" dirty="0" smtClean="0">
                        <a:effectLst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“</a:t>
                      </a:r>
                      <a:r>
                        <a:rPr lang="en-US" altLang="zh-CN" sz="1100" dirty="0" err="1" smtClean="0">
                          <a:effectLst/>
                        </a:rPr>
                        <a:t>basicSetting</a:t>
                      </a:r>
                      <a:r>
                        <a:rPr lang="en-US" altLang="zh-CN" sz="1100" dirty="0" smtClean="0">
                          <a:effectLst/>
                        </a:rPr>
                        <a:t>”: 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    “</a:t>
                      </a:r>
                      <a:r>
                        <a:rPr lang="en-US" altLang="zh-CN" sz="1100" dirty="0" err="1" smtClean="0">
                          <a:effectLst/>
                        </a:rPr>
                        <a:t>vmName</a:t>
                      </a:r>
                      <a:r>
                        <a:rPr lang="en-US" altLang="zh-CN" sz="1100" dirty="0" smtClean="0">
                          <a:effectLst/>
                        </a:rPr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    “username”: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    “password”: “string”}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testDate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“host”: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}]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新增接口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04967" y="94454"/>
            <a:ext cx="3079689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接口设计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虚机接口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24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87281"/>
              </p:ext>
            </p:extLst>
          </p:nvPr>
        </p:nvGraphicFramePr>
        <p:xfrm>
          <a:off x="401972" y="661512"/>
          <a:ext cx="11016492" cy="561276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1213318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虚机</a:t>
                      </a:r>
                      <a:r>
                        <a:rPr lang="zh-CN" altLang="en-US" sz="11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镜像导出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/developer/v1/project/</a:t>
                      </a:r>
                      <a:r>
                        <a:rPr lang="en-US" altLang="zh-CN" sz="1100" dirty="0" err="1" smtClean="0">
                          <a:effectLst/>
                        </a:rPr>
                        <a:t>vm</a:t>
                      </a:r>
                      <a:r>
                        <a:rPr lang="en-US" altLang="zh-CN" sz="1100" dirty="0" smtClean="0">
                          <a:effectLst/>
                        </a:rPr>
                        <a:t>/import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vmTestId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“string”,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下载镜像生成接口（返回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imagesid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获取生成状态，（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异步操作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返回值：状态信息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running,building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Runing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chunkNum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r>
                        <a:rPr lang="en-US" altLang="zh-CN" sz="1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20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下载镜像接口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参数：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imagesId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</a:t>
                      </a:r>
                    </a:p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将镜像打包到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csar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包里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13318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获取镜像导出状态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/developer/v1/project/</a:t>
                      </a:r>
                      <a:r>
                        <a:rPr lang="en-US" altLang="zh-CN" sz="1100" dirty="0" err="1" smtClean="0">
                          <a:effectLst/>
                        </a:rPr>
                        <a:t>vm</a:t>
                      </a: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kern="100" dirty="0" err="1" smtClean="0">
                          <a:effectLst/>
                        </a:rPr>
                        <a:t>stutas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vmTestId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vmName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“images”: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“progress”: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stutas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“log”: “string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生成、下载、打包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32514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虚机镜像包下载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/developer/v1/project/</a:t>
                      </a:r>
                      <a:r>
                        <a:rPr lang="en-US" altLang="zh-CN" sz="1100" dirty="0" err="1" smtClean="0">
                          <a:effectLst/>
                        </a:rPr>
                        <a:t>vm</a:t>
                      </a:r>
                      <a:r>
                        <a:rPr lang="en-US" altLang="zh-CN" sz="1100" dirty="0" smtClean="0">
                          <a:effectLst/>
                        </a:rPr>
                        <a:t>/download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vmTestId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 output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33182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向虚机上传文件接口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/developer/v1/project/</a:t>
                      </a:r>
                      <a:r>
                        <a:rPr lang="en-US" altLang="zh-CN" sz="1100" dirty="0" err="1" smtClean="0">
                          <a:effectLst/>
                        </a:rPr>
                        <a:t>vm</a:t>
                      </a:r>
                      <a:r>
                        <a:rPr lang="en-US" altLang="zh-CN" sz="1100" dirty="0" smtClean="0">
                          <a:effectLst/>
                        </a:rPr>
                        <a:t>/files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vmTestId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“string”,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“file”: 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fileId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"uploadDate":"2020-09-14T09:03:17.084",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filePath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"temp": false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21745" y="245456"/>
            <a:ext cx="3541354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接口设计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虚机部署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镜像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导出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837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1059" y="285226"/>
            <a:ext cx="2902591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</a:t>
            </a:r>
            <a:r>
              <a:rPr lang="zh-CN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机数据库</a:t>
            </a:r>
          </a:p>
        </p:txBody>
      </p:sp>
      <p:sp>
        <p:nvSpPr>
          <p:cNvPr id="5" name="矩形 4"/>
          <p:cNvSpPr/>
          <p:nvPr/>
        </p:nvSpPr>
        <p:spPr>
          <a:xfrm>
            <a:off x="411059" y="906946"/>
            <a:ext cx="93257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CREATE TABLE  </a:t>
            </a:r>
            <a:r>
              <a:rPr lang="en-US" altLang="zh-CN" sz="1400" dirty="0" err="1" smtClean="0"/>
              <a:t>tbl_ptoject_vm_create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(</a:t>
            </a:r>
          </a:p>
          <a:p>
            <a:r>
              <a:rPr lang="en-US" altLang="zh-CN" sz="1400" dirty="0"/>
              <a:t>       </a:t>
            </a:r>
            <a:r>
              <a:rPr lang="en-US" altLang="zh-CN" sz="1400" dirty="0" err="1" smtClean="0"/>
              <a:t>vm_test_id</a:t>
            </a:r>
            <a:r>
              <a:rPr lang="en-US" altLang="zh-CN" sz="1400" dirty="0" smtClean="0"/>
              <a:t>                           </a:t>
            </a:r>
            <a:r>
              <a:rPr lang="en-US" altLang="zh-CN" sz="1400" dirty="0" smtClean="0"/>
              <a:t>varchar(50)         NOT NULL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                 </a:t>
            </a:r>
          </a:p>
          <a:p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project_id</a:t>
            </a:r>
            <a:r>
              <a:rPr lang="en-US" altLang="zh-CN" sz="1400" dirty="0" smtClean="0"/>
              <a:t>                     varchar(50)         DEFAULT NULL,          </a:t>
            </a:r>
            <a:endParaRPr lang="zh-CN" altLang="en-US" sz="1400" dirty="0" smtClean="0"/>
          </a:p>
          <a:p>
            <a:r>
              <a:rPr lang="zh-CN" altLang="en-US" sz="1400" dirty="0" smtClean="0"/>
              <a:t>       </a:t>
            </a:r>
            <a:r>
              <a:rPr lang="en-US" altLang="zh-CN" sz="1400" dirty="0" err="1" smtClean="0"/>
              <a:t>vm_regulation</a:t>
            </a:r>
            <a:r>
              <a:rPr lang="en-US" altLang="zh-CN" sz="1400" dirty="0" smtClean="0"/>
              <a:t>           </a:t>
            </a:r>
            <a:r>
              <a:rPr lang="en-US" altLang="zh-CN" sz="1400" dirty="0" smtClean="0"/>
              <a:t>varchar(50)         DEFAULT NULL</a:t>
            </a:r>
            <a:r>
              <a:rPr lang="en-US" altLang="zh-CN" sz="1400" dirty="0"/>
              <a:t>,    </a:t>
            </a:r>
            <a:r>
              <a:rPr lang="en-US" altLang="zh-CN" sz="1400" dirty="0" smtClean="0"/>
              <a:t>        </a:t>
            </a:r>
            <a:endParaRPr lang="en-US" altLang="zh-CN" sz="1400" dirty="0" smtClean="0"/>
          </a:p>
          <a:p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vm_system</a:t>
            </a:r>
            <a:r>
              <a:rPr lang="en-US" altLang="zh-CN" sz="1400" dirty="0" smtClean="0"/>
              <a:t>           </a:t>
            </a:r>
            <a:r>
              <a:rPr lang="en-US" altLang="zh-CN" sz="1400" dirty="0"/>
              <a:t>varchar(50)         DEFAULT NULL</a:t>
            </a:r>
            <a:r>
              <a:rPr lang="en-US" altLang="zh-CN" sz="1400" dirty="0" smtClean="0"/>
              <a:t>,</a:t>
            </a:r>
          </a:p>
          <a:p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vm_network</a:t>
            </a:r>
            <a:r>
              <a:rPr lang="en-US" altLang="zh-CN" sz="1400" dirty="0" smtClean="0"/>
              <a:t>           </a:t>
            </a:r>
            <a:r>
              <a:rPr lang="en-US" altLang="zh-CN" sz="1400" dirty="0"/>
              <a:t>varchar(50)         DEFAULT NULL</a:t>
            </a:r>
            <a:r>
              <a:rPr lang="en-US" altLang="zh-CN" sz="1400" dirty="0" smtClean="0"/>
              <a:t>,</a:t>
            </a:r>
          </a:p>
          <a:p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basic_setting</a:t>
            </a:r>
            <a:r>
              <a:rPr lang="en-US" altLang="zh-CN" sz="1400" dirty="0" smtClean="0"/>
              <a:t>           </a:t>
            </a:r>
            <a:r>
              <a:rPr lang="en-US" altLang="zh-CN" sz="1400" dirty="0"/>
              <a:t>varchar(50)         DEFAULT NULL</a:t>
            </a:r>
            <a:r>
              <a:rPr lang="en-US" altLang="zh-CN" sz="1400" dirty="0" smtClean="0"/>
              <a:t>,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host                                varchar(50)         DEFAULT NULL</a:t>
            </a:r>
            <a:r>
              <a:rPr lang="en-US" altLang="zh-CN" sz="1400" dirty="0"/>
              <a:t>, 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status                             varchar(50)         DEFAULT NULL</a:t>
            </a:r>
            <a:r>
              <a:rPr lang="en-US" altLang="zh-CN" sz="1400" dirty="0"/>
              <a:t>, 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</a:t>
            </a:r>
            <a:r>
              <a:rPr lang="en-US" altLang="zh-CN" sz="1400" dirty="0" err="1" smtClean="0"/>
              <a:t>package_id</a:t>
            </a:r>
            <a:r>
              <a:rPr lang="en-US" altLang="zh-CN" sz="1400" dirty="0" smtClean="0"/>
              <a:t>                    varchar(50)         DEFAULT NULL,    </a:t>
            </a:r>
            <a:endParaRPr lang="zh-CN" altLang="en-US" sz="1400" dirty="0" smtClean="0"/>
          </a:p>
          <a:p>
            <a:r>
              <a:rPr lang="zh-CN" altLang="en-US" sz="1400" dirty="0" smtClean="0"/>
              <a:t>       </a:t>
            </a:r>
            <a:r>
              <a:rPr lang="en-US" altLang="zh-CN" sz="1400" dirty="0" err="1" smtClean="0"/>
              <a:t>test_date</a:t>
            </a:r>
            <a:r>
              <a:rPr lang="en-US" altLang="zh-CN" sz="1400" dirty="0" smtClean="0"/>
              <a:t>                       varchar(50)         DEFAULT </a:t>
            </a:r>
            <a:r>
              <a:rPr lang="en-US" altLang="zh-CN" sz="1400" dirty="0"/>
              <a:t>NULL</a:t>
            </a:r>
            <a:r>
              <a:rPr lang="en-US" altLang="zh-CN" sz="1400" dirty="0" smtClean="0"/>
              <a:t>,    </a:t>
            </a:r>
          </a:p>
          <a:p>
            <a:r>
              <a:rPr lang="en-US" altLang="zh-CN" sz="1400" dirty="0" smtClean="0"/>
              <a:t>       </a:t>
            </a:r>
            <a:r>
              <a:rPr lang="en-US" altLang="zh-CN" sz="1400" dirty="0" smtClean="0"/>
              <a:t>log                             </a:t>
            </a:r>
            <a:r>
              <a:rPr lang="en-US" altLang="zh-CN" sz="1400" dirty="0" smtClean="0"/>
              <a:t>varchar(50)         DEFAULT NULL</a:t>
            </a:r>
            <a:r>
              <a:rPr lang="en-US" altLang="zh-CN" sz="1400" dirty="0"/>
              <a:t>,            </a:t>
            </a:r>
            <a:endParaRPr lang="zh-CN" altLang="en-US" sz="1400" dirty="0"/>
          </a:p>
          <a:p>
            <a:r>
              <a:rPr lang="zh-CN" altLang="en-US" sz="1400" dirty="0"/>
              <a:t>       </a:t>
            </a:r>
            <a:r>
              <a:rPr lang="en-US" altLang="zh-CN" sz="1400" dirty="0"/>
              <a:t>CONSTRAINT </a:t>
            </a:r>
            <a:r>
              <a:rPr lang="en-US" altLang="zh-CN" sz="1400" dirty="0" err="1" smtClean="0"/>
              <a:t>tbl_ptoject_vm_create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_</a:t>
            </a:r>
            <a:r>
              <a:rPr lang="en-US" altLang="zh-CN" sz="1400" dirty="0" err="1"/>
              <a:t>pkey</a:t>
            </a:r>
            <a:r>
              <a:rPr lang="en-US" altLang="zh-CN" sz="1400" dirty="0"/>
              <a:t>  PRIMARY KEY 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test_id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r>
              <a:rPr lang="en-US" altLang="zh-CN" sz="1400" dirty="0"/>
              <a:t>  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501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 9"/>
          <p:cNvSpPr>
            <a:spLocks noChangeShapeType="1"/>
          </p:cNvSpPr>
          <p:nvPr/>
        </p:nvSpPr>
        <p:spPr bwMode="auto">
          <a:xfrm flipV="1">
            <a:off x="8870767" y="4373211"/>
            <a:ext cx="19050" cy="1846613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8870767" y="4561107"/>
            <a:ext cx="3097212" cy="1427205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704" y="248189"/>
            <a:ext cx="272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Develoepr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V1.1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17563" y="4541678"/>
            <a:ext cx="3097212" cy="112747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3763947" y="1769503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41539" y="4561845"/>
            <a:ext cx="3097212" cy="1731752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82029" y="1970920"/>
            <a:ext cx="3021704" cy="1228508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485853" y="1758729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2030733" y="4269333"/>
            <a:ext cx="0" cy="1728787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5418740" y="4303216"/>
            <a:ext cx="11839" cy="1990380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1" name="Group 14"/>
          <p:cNvGrpSpPr>
            <a:grpSpLocks/>
          </p:cNvGrpSpPr>
          <p:nvPr/>
        </p:nvGrpSpPr>
        <p:grpSpPr bwMode="auto">
          <a:xfrm>
            <a:off x="238847" y="3396931"/>
            <a:ext cx="10317209" cy="1000405"/>
            <a:chOff x="-11" y="0"/>
            <a:chExt cx="5746" cy="811"/>
          </a:xfrm>
        </p:grpSpPr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-11" y="0"/>
              <a:ext cx="1009" cy="749"/>
            </a:xfrm>
            <a:prstGeom prst="homePlate">
              <a:avLst>
                <a:gd name="adj" fmla="val 33678"/>
              </a:avLst>
            </a:prstGeom>
            <a:gradFill rotWithShape="1">
              <a:gsLst>
                <a:gs pos="0">
                  <a:srgbClr val="336699"/>
                </a:gs>
                <a:gs pos="100000">
                  <a:srgbClr val="5093D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AutoShape 16"/>
            <p:cNvSpPr>
              <a:spLocks noChangeArrowheads="1"/>
            </p:cNvSpPr>
            <p:nvPr/>
          </p:nvSpPr>
          <p:spPr bwMode="auto">
            <a:xfrm>
              <a:off x="4726" y="62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AutoShape 18"/>
            <p:cNvSpPr>
              <a:spLocks noChangeArrowheads="1"/>
            </p:cNvSpPr>
            <p:nvPr/>
          </p:nvSpPr>
          <p:spPr bwMode="auto">
            <a:xfrm>
              <a:off x="937" y="18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AutoShape 19"/>
            <p:cNvSpPr>
              <a:spLocks noChangeArrowheads="1"/>
            </p:cNvSpPr>
            <p:nvPr/>
          </p:nvSpPr>
          <p:spPr bwMode="auto">
            <a:xfrm>
              <a:off x="1903" y="27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336699"/>
                </a:gs>
                <a:gs pos="100000">
                  <a:srgbClr val="5093D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WordArt 20"/>
          <p:cNvSpPr>
            <a:spLocks noChangeArrowheads="1" noChangeShapeType="1"/>
          </p:cNvSpPr>
          <p:nvPr/>
        </p:nvSpPr>
        <p:spPr bwMode="auto">
          <a:xfrm>
            <a:off x="635194" y="3816129"/>
            <a:ext cx="733425" cy="412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黑体"/>
                <a:ea typeface="黑体"/>
              </a:rPr>
              <a:t>创建工程</a:t>
            </a:r>
            <a:endParaRPr lang="en-US" altLang="zh-CN" sz="2400" kern="0" dirty="0" smtClean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latin typeface="黑体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kern="0" dirty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latin typeface="黑体"/>
              <a:ea typeface="黑体"/>
            </a:endParaRPr>
          </a:p>
        </p:txBody>
      </p:sp>
      <p:sp>
        <p:nvSpPr>
          <p:cNvPr id="28" name="WordArt 22"/>
          <p:cNvSpPr>
            <a:spLocks noChangeArrowheads="1" noChangeShapeType="1"/>
          </p:cNvSpPr>
          <p:nvPr/>
        </p:nvSpPr>
        <p:spPr bwMode="auto">
          <a:xfrm>
            <a:off x="5634236" y="3710989"/>
            <a:ext cx="733425" cy="412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29" name="WordArt 23"/>
          <p:cNvSpPr>
            <a:spLocks noChangeArrowheads="1" noChangeShapeType="1"/>
          </p:cNvSpPr>
          <p:nvPr/>
        </p:nvSpPr>
        <p:spPr bwMode="auto">
          <a:xfrm>
            <a:off x="7362843" y="3769776"/>
            <a:ext cx="779746" cy="4127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dirty="0">
              <a:latin typeface="黑体"/>
              <a:ea typeface="黑体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8599099" y="1890588"/>
            <a:ext cx="252095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5290489" y="3473412"/>
            <a:ext cx="1811706" cy="923925"/>
          </a:xfrm>
          <a:prstGeom prst="chevron">
            <a:avLst>
              <a:gd name="adj" fmla="val 33678"/>
            </a:avLst>
          </a:prstGeom>
          <a:gradFill rotWithShape="1">
            <a:gsLst>
              <a:gs pos="0">
                <a:srgbClr val="DDDDDD"/>
              </a:gs>
              <a:gs pos="100000">
                <a:srgbClr val="B2B2B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3778503" y="1890589"/>
            <a:ext cx="3097212" cy="1308840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AutoShape 19"/>
          <p:cNvSpPr>
            <a:spLocks noChangeArrowheads="1"/>
          </p:cNvSpPr>
          <p:nvPr/>
        </p:nvSpPr>
        <p:spPr bwMode="auto">
          <a:xfrm>
            <a:off x="6998054" y="3490394"/>
            <a:ext cx="1811706" cy="923925"/>
          </a:xfrm>
          <a:prstGeom prst="chevron">
            <a:avLst>
              <a:gd name="adj" fmla="val 33678"/>
            </a:avLst>
          </a:prstGeom>
          <a:gradFill rotWithShape="1">
            <a:gsLst>
              <a:gs pos="0">
                <a:srgbClr val="336699"/>
              </a:gs>
              <a:gs pos="100000">
                <a:srgbClr val="5093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518934" y="3727229"/>
            <a:ext cx="97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资源管理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833286" y="3745778"/>
            <a:ext cx="119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部署测试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9244378" y="3808227"/>
            <a:ext cx="112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本地开发</a:t>
            </a: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V="1">
            <a:off x="7026464" y="1448031"/>
            <a:ext cx="10705" cy="2050260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333016" y="3722660"/>
            <a:ext cx="112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上传镜像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098381" y="3763190"/>
            <a:ext cx="97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部署配置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32860" y="2267153"/>
            <a:ext cx="1661822" cy="462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虚机部署支持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889817" y="4497282"/>
            <a:ext cx="261872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的可用性和易用性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指导界面开发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模拟器插件升级优化（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poC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48158" y="1841902"/>
            <a:ext cx="3211893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可视化部署配置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包配置镜像信息、资源定义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Csar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包支持打包镜像文件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683851" y="4491397"/>
            <a:ext cx="281893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远程登陆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日志下载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提升应用本地调测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自动资源释放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164320" y="4803445"/>
            <a:ext cx="1661822" cy="89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支持本地上传镜像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7037170" y="1658795"/>
            <a:ext cx="3959484" cy="1582823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182485" y="1643316"/>
            <a:ext cx="306191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支持项目管理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沙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箱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环境管理：支持增删改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能力中心管理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489682" y="3761879"/>
            <a:ext cx="97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r>
              <a:rPr kumimoji="1" lang="zh-CN" altLang="en-US" sz="1400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26666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469" y="312587"/>
            <a:ext cx="606244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CREATE TABLE  </a:t>
            </a:r>
            <a:r>
              <a:rPr lang="en-US" altLang="zh-CN" sz="1400" dirty="0" err="1" smtClean="0"/>
              <a:t>tbl_vm_regulation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(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regulation_id</a:t>
            </a:r>
            <a:r>
              <a:rPr lang="en-US" altLang="zh-CN" sz="1400" dirty="0" smtClean="0"/>
              <a:t>                      varchar(50</a:t>
            </a:r>
            <a:r>
              <a:rPr lang="en-US" altLang="zh-CN" sz="1400" dirty="0" smtClean="0"/>
              <a:t>)                  NOT NULL,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smtClean="0"/>
              <a:t>architecture                      </a:t>
            </a:r>
            <a:r>
              <a:rPr lang="en-US" altLang="zh-CN" sz="1400" dirty="0" smtClean="0"/>
              <a:t>varchar(50</a:t>
            </a:r>
            <a:r>
              <a:rPr lang="en-US" altLang="zh-CN" sz="1400" dirty="0"/>
              <a:t>)         </a:t>
            </a:r>
            <a:r>
              <a:rPr lang="en-US" altLang="zh-CN" sz="1400" dirty="0" smtClean="0"/>
              <a:t>         DEFAULT </a:t>
            </a:r>
            <a:r>
              <a:rPr lang="en-US" altLang="zh-CN" sz="1400" dirty="0"/>
              <a:t>NULL,          </a:t>
            </a:r>
            <a:endParaRPr lang="zh-CN" altLang="en-US" sz="1400" dirty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smtClean="0"/>
              <a:t>name            </a:t>
            </a:r>
            <a:r>
              <a:rPr lang="en-US" altLang="zh-CN" sz="1400" dirty="0" smtClean="0"/>
              <a:t>                     varchar(50</a:t>
            </a:r>
            <a:r>
              <a:rPr lang="en-US" altLang="zh-CN" sz="1400" dirty="0"/>
              <a:t>)         </a:t>
            </a:r>
            <a:r>
              <a:rPr lang="en-US" altLang="zh-CN" sz="1400" dirty="0" smtClean="0"/>
              <a:t>        DEFAULT </a:t>
            </a:r>
            <a:r>
              <a:rPr lang="en-US" altLang="zh-CN" sz="1400" dirty="0"/>
              <a:t>NULL,           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/>
              <a:t>description</a:t>
            </a:r>
            <a:r>
              <a:rPr lang="en-US" altLang="zh-CN" sz="1400" dirty="0" smtClean="0"/>
              <a:t>                       varchar(50</a:t>
            </a:r>
            <a:r>
              <a:rPr lang="en-US" altLang="zh-CN" sz="1400" dirty="0"/>
              <a:t>)         </a:t>
            </a:r>
            <a:r>
              <a:rPr lang="en-US" altLang="zh-CN" sz="1400" dirty="0" smtClean="0"/>
              <a:t>        DEFAULT </a:t>
            </a:r>
            <a:r>
              <a:rPr lang="en-US" altLang="zh-CN" sz="1400" dirty="0"/>
              <a:t>NULL,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 smtClean="0"/>
              <a:t>cpu</a:t>
            </a:r>
            <a:r>
              <a:rPr lang="en-US" altLang="zh-CN" sz="1400" dirty="0" smtClean="0"/>
              <a:t>                                     varchar(50</a:t>
            </a:r>
            <a:r>
              <a:rPr lang="en-US" altLang="zh-CN" sz="1400" dirty="0"/>
              <a:t>)        </a:t>
            </a:r>
            <a:r>
              <a:rPr lang="en-US" altLang="zh-CN" sz="1400" dirty="0" smtClean="0"/>
              <a:t>         </a:t>
            </a:r>
            <a:r>
              <a:rPr lang="en-US" altLang="zh-CN" sz="1400" dirty="0"/>
              <a:t>DEFAULT NULL,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smtClean="0"/>
              <a:t>memory                             varchar(50</a:t>
            </a:r>
            <a:r>
              <a:rPr lang="en-US" altLang="zh-CN" sz="1400" dirty="0"/>
              <a:t>)         </a:t>
            </a:r>
            <a:r>
              <a:rPr lang="en-US" altLang="zh-CN" sz="1400" dirty="0" smtClean="0"/>
              <a:t>        DEFAULT </a:t>
            </a:r>
            <a:r>
              <a:rPr lang="en-US" altLang="zh-CN" sz="1400" dirty="0"/>
              <a:t>NULL,    </a:t>
            </a:r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en-US" altLang="zh-CN" sz="1400" dirty="0" err="1" smtClean="0"/>
              <a:t>system_disk</a:t>
            </a:r>
            <a:r>
              <a:rPr lang="en-US" altLang="zh-CN" sz="1400" dirty="0" smtClean="0"/>
              <a:t>                       </a:t>
            </a:r>
            <a:r>
              <a:rPr lang="en-US" altLang="zh-CN" sz="1400" dirty="0"/>
              <a:t>varchar(50)         </a:t>
            </a:r>
            <a:r>
              <a:rPr lang="en-US" altLang="zh-CN" sz="1400" dirty="0" smtClean="0"/>
              <a:t>        DEFAULT </a:t>
            </a:r>
            <a:r>
              <a:rPr lang="en-US" altLang="zh-CN" sz="1400" dirty="0"/>
              <a:t>NULL,   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 smtClean="0"/>
              <a:t>virtual_disk</a:t>
            </a:r>
            <a:r>
              <a:rPr lang="en-US" altLang="zh-CN" sz="1400" dirty="0" smtClean="0"/>
              <a:t>                        </a:t>
            </a:r>
            <a:r>
              <a:rPr lang="en-US" altLang="zh-CN" sz="1400" dirty="0" smtClean="0"/>
              <a:t>varchar(50</a:t>
            </a:r>
            <a:r>
              <a:rPr lang="en-US" altLang="zh-CN" sz="1400" dirty="0"/>
              <a:t>)        </a:t>
            </a:r>
            <a:r>
              <a:rPr lang="en-US" altLang="zh-CN" sz="1400" dirty="0" smtClean="0"/>
              <a:t>         </a:t>
            </a:r>
            <a:r>
              <a:rPr lang="en-US" altLang="zh-CN" sz="1400" dirty="0"/>
              <a:t>DEFAULT NULL, 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smtClean="0"/>
              <a:t>GPU                                   varchar(50</a:t>
            </a:r>
            <a:r>
              <a:rPr lang="en-US" altLang="zh-CN" sz="1400" dirty="0"/>
              <a:t>)                 DEFAULT NULL,      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other_ability</a:t>
            </a:r>
            <a:r>
              <a:rPr lang="en-US" altLang="zh-CN" sz="1400" dirty="0" smtClean="0"/>
              <a:t>                           </a:t>
            </a:r>
            <a:r>
              <a:rPr lang="en-US" altLang="zh-CN" sz="1400" dirty="0"/>
              <a:t>varchar(50)                 DEFAULT NULL,                 </a:t>
            </a:r>
            <a:endParaRPr lang="zh-CN" altLang="en-US" sz="1400" dirty="0"/>
          </a:p>
          <a:p>
            <a:r>
              <a:rPr lang="zh-CN" altLang="en-US" sz="1400" dirty="0"/>
              <a:t>       </a:t>
            </a:r>
            <a:r>
              <a:rPr lang="en-US" altLang="zh-CN" sz="1400" dirty="0"/>
              <a:t>CONSTRAINT </a:t>
            </a:r>
            <a:r>
              <a:rPr lang="en-US" altLang="zh-CN" sz="1400" dirty="0" err="1" smtClean="0"/>
              <a:t>tbl_ptoject_vm_regulation</a:t>
            </a:r>
            <a:r>
              <a:rPr lang="en-US" altLang="zh-CN" sz="1400" dirty="0" err="1" smtClean="0"/>
              <a:t>_pkey</a:t>
            </a:r>
            <a:r>
              <a:rPr lang="en-US" altLang="zh-CN" sz="1400" dirty="0" smtClean="0"/>
              <a:t>  </a:t>
            </a:r>
            <a:r>
              <a:rPr lang="en-US" altLang="zh-CN" sz="1400" dirty="0"/>
              <a:t>PRIMARY KEY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regulation_id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r>
              <a:rPr lang="en-US" altLang="zh-CN" sz="1400" dirty="0" smtClean="0"/>
              <a:t>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56469" y="3826153"/>
            <a:ext cx="72201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CREATE TABLE  </a:t>
            </a:r>
            <a:r>
              <a:rPr lang="en-US" altLang="zh-CN" sz="1600" dirty="0" err="1" smtClean="0"/>
              <a:t>tbl_vm_system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 smtClean="0"/>
              <a:t>system_id</a:t>
            </a:r>
            <a:r>
              <a:rPr lang="en-US" altLang="zh-CN" sz="1600" dirty="0" smtClean="0"/>
              <a:t>                      </a:t>
            </a:r>
            <a:r>
              <a:rPr lang="en-US" altLang="zh-CN" sz="1600" dirty="0"/>
              <a:t>varchar(50)                  NOT NULL,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 smtClean="0"/>
              <a:t>operate_system</a:t>
            </a:r>
            <a:r>
              <a:rPr lang="en-US" altLang="zh-CN" sz="1600" dirty="0" smtClean="0"/>
              <a:t>           varchar(50</a:t>
            </a:r>
            <a:r>
              <a:rPr lang="en-US" altLang="zh-CN" sz="1600" dirty="0"/>
              <a:t>)                  DEFAULT NULL,          </a:t>
            </a:r>
            <a:endParaRPr lang="zh-CN" altLang="en-US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version                           varchar(50</a:t>
            </a:r>
            <a:r>
              <a:rPr lang="en-US" altLang="zh-CN" sz="1600" dirty="0"/>
              <a:t>)                 DEFAULT NULL,            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 smtClean="0"/>
              <a:t>system_bit</a:t>
            </a:r>
            <a:r>
              <a:rPr lang="en-US" altLang="zh-CN" sz="1600" dirty="0" smtClean="0"/>
              <a:t>                     varchar(50</a:t>
            </a:r>
            <a:r>
              <a:rPr lang="en-US" altLang="zh-CN" sz="1600" dirty="0"/>
              <a:t>)                 DEFAULT NULL, 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 smtClean="0"/>
              <a:t>system_disk</a:t>
            </a:r>
            <a:r>
              <a:rPr lang="en-US" altLang="zh-CN" sz="1600" dirty="0" smtClean="0"/>
              <a:t>                   varchar(50</a:t>
            </a:r>
            <a:r>
              <a:rPr lang="en-US" altLang="zh-CN" sz="1600" dirty="0"/>
              <a:t>)                 DEFAULT NULL, </a:t>
            </a:r>
            <a:r>
              <a:rPr lang="en-US" altLang="zh-CN" sz="1600" dirty="0" smtClean="0"/>
              <a:t>             </a:t>
            </a:r>
            <a:endParaRPr lang="zh-CN" altLang="en-US" sz="1600" dirty="0"/>
          </a:p>
          <a:p>
            <a:r>
              <a:rPr lang="zh-CN" altLang="en-US" sz="1600" dirty="0"/>
              <a:t>       </a:t>
            </a:r>
            <a:r>
              <a:rPr lang="en-US" altLang="zh-CN" sz="1600" dirty="0"/>
              <a:t>CONSTRAINT </a:t>
            </a:r>
            <a:r>
              <a:rPr lang="en-US" altLang="zh-CN" sz="1600" dirty="0" err="1" smtClean="0"/>
              <a:t>tbl_ptoject_vm_system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_</a:t>
            </a:r>
            <a:r>
              <a:rPr lang="en-US" altLang="zh-CN" sz="1600" dirty="0" err="1"/>
              <a:t>pkey</a:t>
            </a:r>
            <a:r>
              <a:rPr lang="en-US" altLang="zh-CN" sz="1600" dirty="0"/>
              <a:t>  PRIMARY KEY 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system_id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r>
              <a:rPr lang="en-US" altLang="zh-CN" sz="1600" dirty="0"/>
              <a:t>);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422083" y="792097"/>
            <a:ext cx="66245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CREATE TABLE  </a:t>
            </a:r>
            <a:r>
              <a:rPr lang="en-US" altLang="zh-CN" sz="1600" dirty="0" err="1" smtClean="0"/>
              <a:t>tbl_vm_network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 smtClean="0"/>
              <a:t>network_id</a:t>
            </a:r>
            <a:r>
              <a:rPr lang="en-US" altLang="zh-CN" sz="1600" dirty="0" smtClean="0"/>
              <a:t>                      </a:t>
            </a:r>
            <a:r>
              <a:rPr lang="en-US" altLang="zh-CN" sz="1600" dirty="0"/>
              <a:t>varchar(50)                  NOT NULL,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network_type</a:t>
            </a:r>
            <a:r>
              <a:rPr lang="en-US" altLang="zh-CN" sz="1600" dirty="0" smtClean="0"/>
              <a:t>           </a:t>
            </a:r>
            <a:r>
              <a:rPr lang="en-US" altLang="zh-CN" sz="1600" dirty="0"/>
              <a:t>varchar(50)                  DEFAULT NULL,          </a:t>
            </a:r>
            <a:endParaRPr lang="zh-CN" altLang="en-US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description                           </a:t>
            </a:r>
            <a:r>
              <a:rPr lang="en-US" altLang="zh-CN" sz="1600" dirty="0"/>
              <a:t>varchar(50)                 DEFAULT NULL,            </a:t>
            </a:r>
            <a:endParaRPr lang="zh-CN" altLang="en-US" sz="1600" dirty="0"/>
          </a:p>
          <a:p>
            <a:r>
              <a:rPr lang="zh-CN" altLang="en-US" sz="1600" dirty="0"/>
              <a:t>       </a:t>
            </a:r>
            <a:r>
              <a:rPr lang="en-US" altLang="zh-CN" sz="1600" dirty="0"/>
              <a:t>CONSTRAINT </a:t>
            </a:r>
            <a:r>
              <a:rPr lang="en-US" altLang="zh-CN" sz="1600" dirty="0" err="1" smtClean="0"/>
              <a:t>tbl_ptoject_vm_network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_</a:t>
            </a:r>
            <a:r>
              <a:rPr lang="en-US" altLang="zh-CN" sz="1600" dirty="0" err="1"/>
              <a:t>pkey</a:t>
            </a:r>
            <a:r>
              <a:rPr lang="en-US" altLang="zh-CN" sz="1600" dirty="0"/>
              <a:t>  PRIMARY KEY 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network_id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9555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38255" y="580445"/>
            <a:ext cx="205143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新增接口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94683" y="1108795"/>
            <a:ext cx="5446644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上传镜像接口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可视化配置接口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日志下载接口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远程登陆接口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获取所有项目接口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新增、删除、查询沙箱环境、沙箱环境操作日志接口接口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传，修改，删除平台服务接口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8255" y="4307299"/>
            <a:ext cx="205143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修改数据库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94683" y="4749970"/>
            <a:ext cx="5446644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沙箱环境操作日志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保存可视化部署信息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机部署测试信息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机资源列表信息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88478" y="634498"/>
            <a:ext cx="205143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新增接口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50678" y="1169503"/>
            <a:ext cx="274595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机部署测试接口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虚机上传文件接口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机镜像打包接口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172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238" y="253867"/>
            <a:ext cx="4802588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接口设计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97366"/>
              </p:ext>
            </p:extLst>
          </p:nvPr>
        </p:nvGraphicFramePr>
        <p:xfrm>
          <a:off x="422238" y="1292302"/>
          <a:ext cx="11016492" cy="51812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可视化配置文件接口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/developer/v1/deploy/  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"</a:t>
                      </a:r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deployYamls</a:t>
                      </a:r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[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{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"</a:t>
                      </a:r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apiVersion</a:t>
                      </a:r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"kind":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"</a:t>
                      </a:r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metaData</a:t>
                      </a:r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{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"name":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"namespace":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"labels": {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"app":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"svc": "string"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}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},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"spec": {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"containers": [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{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"name":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"image":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"</a:t>
                      </a:r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imagePullPolicy</a:t>
                      </a:r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"</a:t>
                      </a:r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env</a:t>
                      </a:r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[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{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"name": "string",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"value": "string"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}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],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"ports": [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{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"</a:t>
                      </a:r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containerPort</a:t>
                      </a:r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0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}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],</a:t>
                      </a:r>
                    </a:p>
                    <a:p>
                      <a:pPr algn="l"/>
                      <a:r>
                        <a:rPr lang="en-US" altLang="zh-CN" sz="8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"command": "string"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}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]</a:t>
                      </a:r>
                    </a:p>
                    <a:p>
                      <a:pPr algn="l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"</a:t>
                      </a:r>
                      <a:r>
                        <a:rPr lang="en-US" altLang="zh-CN" sz="1100" kern="100" dirty="0" err="1" smtClean="0">
                          <a:effectLst/>
                        </a:rPr>
                        <a:t>fileId</a:t>
                      </a:r>
                      <a:r>
                        <a:rPr lang="en-US" altLang="zh-CN" sz="110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"</a:t>
                      </a:r>
                      <a:r>
                        <a:rPr lang="en-US" altLang="zh-CN" sz="1100" kern="100" dirty="0" err="1" smtClean="0">
                          <a:effectLst/>
                        </a:rPr>
                        <a:t>fileName</a:t>
                      </a:r>
                      <a:r>
                        <a:rPr lang="en-US" altLang="zh-CN" sz="110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"</a:t>
                      </a:r>
                      <a:r>
                        <a:rPr lang="en-US" altLang="zh-CN" sz="1100" kern="100" dirty="0" err="1" smtClean="0">
                          <a:effectLst/>
                        </a:rPr>
                        <a:t>url</a:t>
                      </a:r>
                      <a:r>
                        <a:rPr lang="en-US" altLang="zh-CN" sz="110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"</a:t>
                      </a:r>
                      <a:r>
                        <a:rPr lang="en-US" altLang="zh-CN" sz="1100" kern="100" dirty="0" err="1" smtClean="0">
                          <a:effectLst/>
                        </a:rPr>
                        <a:t>userId</a:t>
                      </a:r>
                      <a:r>
                        <a:rPr lang="en-US" altLang="zh-CN" sz="110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"uploadDate":"2021-0125T07:19:27.512Z",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"</a:t>
                      </a:r>
                      <a:r>
                        <a:rPr lang="en-US" altLang="zh-CN" sz="1100" kern="100" dirty="0" err="1" smtClean="0">
                          <a:effectLst/>
                        </a:rPr>
                        <a:t>filePath</a:t>
                      </a:r>
                      <a:r>
                        <a:rPr lang="en-US" altLang="zh-CN" sz="110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"temp": false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}</a:t>
                      </a: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根据用户输入的配置信息生成相应的部署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yaml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，并展示在界面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修改配置文件接口</a:t>
                      </a:r>
                    </a:p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/developer/v1/deploy/  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22238" y="743012"/>
            <a:ext cx="192667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可视化配置接口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54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77539"/>
              </p:ext>
            </p:extLst>
          </p:nvPr>
        </p:nvGraphicFramePr>
        <p:xfrm>
          <a:off x="493259" y="989320"/>
          <a:ext cx="11016492" cy="22094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远程登录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/developer/v1/hosts/</a:t>
                      </a:r>
                      <a:r>
                        <a:rPr lang="en-US" altLang="zh-CN" sz="1100" dirty="0" err="1" smtClean="0">
                          <a:effectLst/>
                        </a:rPr>
                        <a:t>vnc</a:t>
                      </a:r>
                      <a:r>
                        <a:rPr lang="en-US" altLang="zh-CN" sz="1100" dirty="0" smtClean="0">
                          <a:effectLst/>
                        </a:rPr>
                        <a:t>  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1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  true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100" kern="100" dirty="0" smtClean="0">
                        <a:effectLst/>
                      </a:endParaRP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日志下载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/developer/v1/files/log  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effectLst/>
                        </a:rPr>
                        <a:t>binary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dirty="0" smtClean="0">
                          <a:effectLst/>
                        </a:rPr>
                        <a:t>output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Lcm</a:t>
                      </a:r>
                      <a:r>
                        <a:rPr lang="zh-CN" altLang="en-US" sz="11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提供部署日志接口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25646" y="434666"/>
            <a:ext cx="4802588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接口设计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508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97278"/>
              </p:ext>
            </p:extLst>
          </p:nvPr>
        </p:nvGraphicFramePr>
        <p:xfrm>
          <a:off x="493259" y="538887"/>
          <a:ext cx="11016492" cy="69186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获取所有项目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/developer/v1/system/projects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”: “string”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管理员权限，只需查看，不能修改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新增沙箱环境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/developer/v1/system/hosts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{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"name"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"address"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  <a:endParaRPr lang="en-US" altLang="zh-CN" sz="1000" dirty="0" smtClean="0"/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“password"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“</a:t>
                      </a:r>
                      <a:r>
                        <a:rPr lang="en-US" altLang="zh-CN" sz="1000" dirty="0" err="1" smtClean="0"/>
                        <a:t>config_id</a:t>
                      </a:r>
                      <a:r>
                        <a:rPr lang="en-US" altLang="zh-CN" sz="1000" dirty="0" smtClean="0"/>
                        <a:t>”: “string”,</a:t>
                      </a:r>
                      <a:endParaRPr lang="en-US" altLang="zh-CN" sz="1000" dirty="0" smtClean="0"/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"architecture"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"status"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"NORMAL"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"protocol"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"port"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  <a:endParaRPr lang="en-US" altLang="zh-CN" sz="1000" dirty="0" smtClean="0"/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portRangeMin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portRangeMax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}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{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"name"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"address"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“password"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“</a:t>
                      </a:r>
                      <a:r>
                        <a:rPr lang="en-US" altLang="zh-CN" sz="1100" dirty="0" err="1" smtClean="0"/>
                        <a:t>config_id</a:t>
                      </a:r>
                      <a:r>
                        <a:rPr lang="en-US" altLang="zh-CN" sz="1100" dirty="0" smtClean="0"/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"architecture"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"status"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"NORMAL"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"protocol"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"port"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portRangeMin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portRangeMax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}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接口已实现，界面设计和开发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修改沙箱环境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/developer/v1/system/hosts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{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"name"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"address"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“password"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“</a:t>
                      </a:r>
                      <a:r>
                        <a:rPr lang="en-US" altLang="zh-CN" sz="1100" dirty="0" err="1" smtClean="0"/>
                        <a:t>config_id</a:t>
                      </a:r>
                      <a:r>
                        <a:rPr lang="en-US" altLang="zh-CN" sz="1100" dirty="0" smtClean="0"/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"architecture"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"status"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"NORMAL"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"protocol"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"port"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portRangeMin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portRangeMax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}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{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"name"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"address"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“password"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“</a:t>
                      </a:r>
                      <a:r>
                        <a:rPr lang="en-US" altLang="zh-CN" sz="1100" dirty="0" err="1" smtClean="0"/>
                        <a:t>config_id</a:t>
                      </a:r>
                      <a:r>
                        <a:rPr lang="en-US" altLang="zh-CN" sz="1100" dirty="0" smtClean="0"/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"architecture"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"status"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"NORMAL"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"protocol"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"port"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portRangeMin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portRangeMax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}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接口已实现，界面设计和开发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删除沙箱环境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/developer/v1/system/hosts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{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endParaRPr lang="en-US" altLang="zh-CN" sz="1100" dirty="0" smtClean="0"/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}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true</a:t>
                      </a: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接口已实现，界面设计和开发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3259" y="70682"/>
            <a:ext cx="4802588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接口设计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系统管理员接口设计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620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83864"/>
              </p:ext>
            </p:extLst>
          </p:nvPr>
        </p:nvGraphicFramePr>
        <p:xfrm>
          <a:off x="415803" y="715218"/>
          <a:ext cx="11016492" cy="47240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获取所有沙箱环境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/developer/v1/system/hosts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1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"string"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[{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"name"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"address"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“password"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“</a:t>
                      </a:r>
                      <a:r>
                        <a:rPr lang="en-US" altLang="zh-CN" sz="1100" dirty="0" err="1" smtClean="0"/>
                        <a:t>config_id</a:t>
                      </a:r>
                      <a:r>
                        <a:rPr lang="en-US" altLang="zh-CN" sz="1100" dirty="0" smtClean="0"/>
                        <a:t>”: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"architecture"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"status"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"NORMAL"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"protocol"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"port"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portRangeMin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portRangeMax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}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]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接口已实现，界面设计和开发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沙箱环境操作日志接口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/developer/v1/system/hosts/logs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 "string“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{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projectName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appInstancesId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“time"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"NORMAL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/>
                        <a:t>operation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“instantiate“</a:t>
                      </a:r>
                      <a:endParaRPr lang="en-US" altLang="zh-CN" sz="11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dirty="0" smtClean="0">
                          <a:effectLst/>
                        </a:rPr>
                        <a:t>}</a:t>
                      </a:r>
                      <a:r>
                        <a:rPr lang="en-US" altLang="zh-CN" sz="1100" dirty="0" smtClean="0"/>
                        <a:t> 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037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59166"/>
              </p:ext>
            </p:extLst>
          </p:nvPr>
        </p:nvGraphicFramePr>
        <p:xfrm>
          <a:off x="418750" y="802167"/>
          <a:ext cx="11016492" cy="499841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上传平台服务能力</a:t>
                      </a:r>
                    </a:p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/developer/v1/system/capability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{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one_level_name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  <a:endParaRPr lang="en-US" altLang="zh-CN" sz="1000" dirty="0" smtClean="0"/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one_level_name_en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  <a:endParaRPr lang="en-US" altLang="zh-CN" sz="1000" dirty="0" smtClean="0"/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  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two_level_name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  <a:endParaRPr lang="en-US" altLang="zh-CN" sz="1000" dirty="0" smtClean="0"/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two_level_name_en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  <a:endParaRPr lang="en-US" altLang="zh-CN" sz="1000" dirty="0" smtClean="0"/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"type"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"OPENMEP"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description“: "string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description_en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“: 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endParaRPr lang="en-US" altLang="zh-CN" sz="1000" dirty="0" smtClean="0">
                        <a:effectLst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</a:t>
                      </a:r>
                      <a:r>
                        <a:rPr lang="en-US" altLang="zh-CN" sz="1000" dirty="0" smtClean="0">
                          <a:effectLst/>
                        </a:rPr>
                        <a:t> 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capabilityDetailList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   [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dirty="0" smtClean="0">
                          <a:effectLst/>
                        </a:rPr>
                        <a:t>{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  <a:endParaRPr lang="en-US" altLang="zh-CN" sz="1000" dirty="0" smtClean="0"/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service_en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  <a:endParaRPr lang="en-US" altLang="zh-CN" sz="1000" dirty="0" smtClean="0"/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"version"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"description"</a:t>
                      </a:r>
                      <a:r>
                        <a:rPr lang="en-US" altLang="zh-CN" sz="1000" dirty="0" smtClean="0">
                          <a:effectLst/>
                        </a:rPr>
                        <a:t>: 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  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description_en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 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endParaRPr lang="en-US" altLang="zh-CN" sz="1000" dirty="0" smtClean="0">
                        <a:effectLst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     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"provider"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api_file_id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guide_file_id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  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guide_file_id_en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 </a:t>
                      </a:r>
                      <a:endParaRPr lang="en-US" altLang="zh-CN" sz="1000" dirty="0" smtClean="0">
                        <a:effectLst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effectLst/>
                        </a:rPr>
                        <a:t>      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"port"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"host"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"protocol"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r>
                        <a:rPr lang="en-US" altLang="zh-CN" sz="10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}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dirty="0" smtClean="0">
                          <a:effectLst/>
                        </a:rPr>
                        <a:t>]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dirty="0" smtClean="0">
                          <a:effectLst/>
                        </a:rPr>
                        <a:t>}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{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one_level_name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one_level_name_en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two_level_name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two_level_name_en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"type"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"OPENMEP"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"description“: 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description_en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“: 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capabilityDetailList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[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dirty="0" smtClean="0">
                          <a:effectLst/>
                        </a:rPr>
                        <a:t>{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"service"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service_en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"version"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"description"</a:t>
                      </a:r>
                      <a:r>
                        <a:rPr lang="en-US" altLang="zh-CN" sz="1100" dirty="0" smtClean="0">
                          <a:effectLst/>
                        </a:rPr>
                        <a:t>: 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description_en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 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  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"provider"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api_file_id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guide_file_id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guide_file_id_en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 </a:t>
                      </a:r>
                      <a:endParaRPr lang="en-US" altLang="zh-CN" sz="1100" dirty="0" smtClean="0">
                        <a:effectLst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      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"port"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"host"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"protocol"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,</a:t>
                      </a:r>
                      <a:r>
                        <a:rPr lang="en-US" altLang="zh-CN" sz="1100" dirty="0" smtClean="0"/>
                        <a:t> 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100" dirty="0" smtClean="0">
                          <a:effectLst/>
                        </a:rPr>
                        <a:t>: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100" dirty="0" smtClean="0">
                          <a:effectLst/>
                        </a:rPr>
                        <a:t>}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dirty="0" smtClean="0">
                          <a:effectLst/>
                        </a:rPr>
                        <a:t>]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dirty="0" smtClean="0">
                          <a:effectLst/>
                        </a:rPr>
                        <a:t>}</a:t>
                      </a: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删除平台服务能力</a:t>
                      </a:r>
                    </a:p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effectLst/>
                        </a:rPr>
                        <a:t>/</a:t>
                      </a:r>
                      <a:r>
                        <a:rPr lang="en-US" altLang="zh-CN" sz="1100" dirty="0" err="1" smtClean="0">
                          <a:effectLst/>
                        </a:rPr>
                        <a:t>mec</a:t>
                      </a:r>
                      <a:r>
                        <a:rPr lang="en-US" altLang="zh-CN" sz="1100" dirty="0" smtClean="0">
                          <a:effectLst/>
                        </a:rPr>
                        <a:t>/developer/v1/system/capability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altLang="zh-CN" sz="10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zh-CN" altLang="en-US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“string”,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groupId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000" dirty="0" smtClean="0">
                          <a:effectLst/>
                        </a:rPr>
                        <a:t>:</a:t>
                      </a:r>
                      <a:r>
                        <a:rPr lang="en-US" altLang="zh-CN" sz="1000" dirty="0" smtClean="0"/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"string"</a:t>
                      </a:r>
                      <a:r>
                        <a:rPr lang="en-US" altLang="zh-CN" sz="1000" dirty="0" smtClean="0">
                          <a:effectLst/>
                        </a:rPr>
                        <a:t>,</a:t>
                      </a:r>
                      <a:endParaRPr kumimoji="0" lang="en-US" altLang="zh-CN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true</a:t>
                      </a:r>
                    </a:p>
                    <a:p>
                      <a:pPr marL="0" marR="0" lvl="0" indent="0" algn="just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702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1059" y="285226"/>
            <a:ext cx="2902591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967530" y="873390"/>
            <a:ext cx="93257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CREATE TABLE  </a:t>
            </a:r>
            <a:r>
              <a:rPr lang="en-US" altLang="zh-CN" dirty="0" err="1" smtClean="0"/>
              <a:t>tbl_host_log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 </a:t>
            </a:r>
            <a:r>
              <a:rPr lang="en-US" altLang="zh-CN" dirty="0" err="1" smtClean="0"/>
              <a:t>log_id</a:t>
            </a:r>
            <a:r>
              <a:rPr lang="en-US" altLang="zh-CN" dirty="0" smtClean="0"/>
              <a:t>                  </a:t>
            </a:r>
            <a:r>
              <a:rPr lang="en-US" altLang="zh-CN" dirty="0" smtClean="0"/>
              <a:t>      </a:t>
            </a:r>
            <a:r>
              <a:rPr lang="en-US" altLang="zh-CN" dirty="0" smtClean="0"/>
              <a:t>varchar(50)        </a:t>
            </a:r>
            <a:r>
              <a:rPr lang="en-US" altLang="zh-CN" dirty="0" smtClean="0"/>
              <a:t>  </a:t>
            </a:r>
            <a:r>
              <a:rPr lang="en-US" altLang="zh-CN" dirty="0" smtClean="0"/>
              <a:t>NOT NULL</a:t>
            </a:r>
            <a:r>
              <a:rPr lang="en-US" altLang="zh-CN" dirty="0"/>
              <a:t>,   </a:t>
            </a:r>
            <a:r>
              <a:rPr lang="en-US" altLang="zh-CN" dirty="0" smtClean="0"/>
              <a:t>         --</a:t>
            </a:r>
            <a:r>
              <a:rPr lang="zh-CN" altLang="en-US" dirty="0" smtClean="0"/>
              <a:t>日志</a:t>
            </a:r>
            <a:r>
              <a:rPr lang="en-US" altLang="zh-CN" dirty="0" smtClean="0"/>
              <a:t>ID</a:t>
            </a:r>
            <a:endParaRPr lang="en-US" altLang="zh-CN" dirty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host_ip</a:t>
            </a:r>
            <a:r>
              <a:rPr lang="en-US" altLang="zh-CN" dirty="0" smtClean="0"/>
              <a:t>                      </a:t>
            </a:r>
            <a:r>
              <a:rPr lang="en-US" altLang="zh-CN" dirty="0" smtClean="0"/>
              <a:t>varchar(50)         </a:t>
            </a:r>
            <a:r>
              <a:rPr lang="en-US" altLang="zh-CN" dirty="0" smtClean="0"/>
              <a:t> NOT </a:t>
            </a:r>
            <a:r>
              <a:rPr lang="en-US" altLang="zh-CN" dirty="0"/>
              <a:t>NULL,    </a:t>
            </a:r>
            <a:r>
              <a:rPr lang="en-US" altLang="zh-CN" dirty="0" smtClean="0"/>
              <a:t>        --</a:t>
            </a:r>
            <a:r>
              <a:rPr lang="zh-CN" altLang="en-US" dirty="0" smtClean="0"/>
              <a:t>沙箱</a:t>
            </a:r>
            <a:r>
              <a:rPr lang="en-US" altLang="zh-CN" dirty="0" smtClean="0"/>
              <a:t>IP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user_name</a:t>
            </a:r>
            <a:r>
              <a:rPr lang="en-US" altLang="zh-CN" dirty="0" smtClean="0"/>
              <a:t>               varchar(50</a:t>
            </a:r>
            <a:r>
              <a:rPr lang="en-US" altLang="zh-CN" dirty="0"/>
              <a:t>) </a:t>
            </a:r>
            <a:r>
              <a:rPr lang="en-US" altLang="zh-CN" dirty="0" smtClean="0"/>
              <a:t>        DEFAULT </a:t>
            </a:r>
            <a:r>
              <a:rPr lang="en-US" altLang="zh-CN" dirty="0"/>
              <a:t>NULL</a:t>
            </a:r>
            <a:r>
              <a:rPr lang="en-US" altLang="zh-CN" dirty="0" smtClean="0"/>
              <a:t>,            </a:t>
            </a:r>
            <a:r>
              <a:rPr lang="en-US" altLang="zh-CN" dirty="0"/>
              <a:t>--</a:t>
            </a:r>
            <a:r>
              <a:rPr lang="zh-CN" altLang="en-US" dirty="0" smtClean="0"/>
              <a:t>用户</a:t>
            </a:r>
            <a:r>
              <a:rPr lang="zh-CN" altLang="en-US" dirty="0"/>
              <a:t>名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                   </a:t>
            </a:r>
            <a:r>
              <a:rPr lang="en-US" altLang="zh-CN" dirty="0" smtClean="0"/>
              <a:t>   varchar(50</a:t>
            </a:r>
            <a:r>
              <a:rPr lang="en-US" altLang="zh-CN" dirty="0" smtClean="0"/>
              <a:t>) </a:t>
            </a:r>
            <a:r>
              <a:rPr lang="en-US" altLang="zh-CN" dirty="0" smtClean="0"/>
              <a:t>        </a:t>
            </a:r>
            <a:r>
              <a:rPr lang="en-US" altLang="zh-CN" dirty="0" smtClean="0"/>
              <a:t>DEFAULT </a:t>
            </a:r>
            <a:r>
              <a:rPr lang="en-US" altLang="zh-CN" dirty="0"/>
              <a:t>NULL,          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ID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r>
              <a:rPr lang="en-US" altLang="zh-CN" dirty="0" err="1" smtClean="0"/>
              <a:t>project_id</a:t>
            </a:r>
            <a:r>
              <a:rPr lang="en-US" altLang="zh-CN" dirty="0" smtClean="0"/>
              <a:t>              </a:t>
            </a:r>
            <a:r>
              <a:rPr lang="en-US" altLang="zh-CN" dirty="0" smtClean="0"/>
              <a:t>   varchar(50</a:t>
            </a:r>
            <a:r>
              <a:rPr lang="en-US" altLang="zh-CN" dirty="0" smtClean="0"/>
              <a:t>) </a:t>
            </a:r>
            <a:r>
              <a:rPr lang="en-US" altLang="zh-CN" dirty="0" smtClean="0"/>
              <a:t>        </a:t>
            </a:r>
            <a:r>
              <a:rPr lang="en-US" altLang="zh-CN" dirty="0" smtClean="0"/>
              <a:t>DEFAULT </a:t>
            </a:r>
            <a:r>
              <a:rPr lang="en-US" altLang="zh-CN" dirty="0"/>
              <a:t>NULL,          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project_name</a:t>
            </a:r>
            <a:r>
              <a:rPr lang="en-US" altLang="zh-CN" dirty="0" smtClean="0"/>
              <a:t>           varchar(50</a:t>
            </a:r>
            <a:r>
              <a:rPr lang="en-US" altLang="zh-CN" dirty="0"/>
              <a:t>)         DEFAULT NULL,            --</a:t>
            </a:r>
            <a:r>
              <a:rPr lang="zh-CN" altLang="en-US" dirty="0" smtClean="0"/>
              <a:t>项目</a:t>
            </a:r>
            <a:r>
              <a:rPr lang="zh-CN" altLang="en-US" dirty="0"/>
              <a:t>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/>
              <a:t>      </a:t>
            </a:r>
            <a:r>
              <a:rPr lang="en-US" altLang="zh-CN" dirty="0" err="1" smtClean="0"/>
              <a:t>app_instances_id</a:t>
            </a:r>
            <a:r>
              <a:rPr lang="en-US" altLang="zh-CN" dirty="0" smtClean="0"/>
              <a:t>     varchar(50</a:t>
            </a:r>
            <a:r>
              <a:rPr lang="en-US" altLang="zh-CN" dirty="0"/>
              <a:t>)         DEFAULT NULL,            </a:t>
            </a:r>
            <a:r>
              <a:rPr lang="en-US" altLang="zh-CN" dirty="0" smtClean="0"/>
              <a:t>--</a:t>
            </a:r>
            <a:r>
              <a:rPr lang="zh-CN" altLang="en-US" dirty="0"/>
              <a:t>实例化</a:t>
            </a:r>
            <a:r>
              <a:rPr lang="en-US" altLang="zh-CN" dirty="0" smtClean="0"/>
              <a:t>ID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r>
              <a:rPr lang="en-US" altLang="zh-CN" dirty="0" err="1" smtClean="0"/>
              <a:t>deploy_time</a:t>
            </a:r>
            <a:r>
              <a:rPr lang="en-US" altLang="zh-CN" dirty="0" smtClean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 smtClean="0"/>
              <a:t>varchar(50</a:t>
            </a:r>
            <a:r>
              <a:rPr lang="en-US" altLang="zh-CN" dirty="0"/>
              <a:t>)   </a:t>
            </a:r>
            <a:r>
              <a:rPr lang="en-US" altLang="zh-CN" dirty="0" smtClean="0"/>
              <a:t>      </a:t>
            </a:r>
            <a:r>
              <a:rPr lang="en-US" altLang="zh-CN" dirty="0" smtClean="0"/>
              <a:t>DEFAULT </a:t>
            </a:r>
            <a:r>
              <a:rPr lang="en-US" altLang="zh-CN" dirty="0"/>
              <a:t>NULL</a:t>
            </a:r>
            <a:r>
              <a:rPr lang="en-US" altLang="zh-CN" dirty="0" smtClean="0"/>
              <a:t>,    </a:t>
            </a:r>
            <a:r>
              <a:rPr lang="en-US" altLang="zh-CN" dirty="0" smtClean="0"/>
              <a:t>      --</a:t>
            </a:r>
            <a:r>
              <a:rPr lang="zh-CN" altLang="en-US" dirty="0" smtClean="0"/>
              <a:t>使用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status                         varchar(50</a:t>
            </a:r>
            <a:r>
              <a:rPr lang="en-US" altLang="zh-CN" dirty="0"/>
              <a:t>)         NOT NULL,               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状态</a:t>
            </a:r>
            <a:endParaRPr lang="zh-CN" altLang="en-US" dirty="0"/>
          </a:p>
          <a:p>
            <a:r>
              <a:rPr lang="en-US" altLang="zh-CN" dirty="0" smtClean="0"/>
              <a:t>       operation                   varchar(50</a:t>
            </a:r>
            <a:r>
              <a:rPr lang="en-US" altLang="zh-CN" dirty="0"/>
              <a:t>)         NOT NULL,           </a:t>
            </a:r>
            <a:r>
              <a:rPr lang="en-US" altLang="zh-CN" dirty="0" smtClean="0"/>
              <a:t>      --</a:t>
            </a:r>
            <a:r>
              <a:rPr lang="zh-CN" altLang="en-US" dirty="0" smtClean="0"/>
              <a:t>操作（</a:t>
            </a:r>
            <a:r>
              <a:rPr lang="en-US" altLang="zh-CN" dirty="0" smtClean="0"/>
              <a:t>instantiate/terminate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       </a:t>
            </a:r>
            <a:r>
              <a:rPr lang="en-US" altLang="zh-CN" dirty="0"/>
              <a:t>CONSTRAINT </a:t>
            </a:r>
            <a:r>
              <a:rPr lang="en-US" altLang="zh-CN" dirty="0" err="1"/>
              <a:t>tbl_host_log</a:t>
            </a:r>
            <a:r>
              <a:rPr lang="en-US" altLang="zh-CN" dirty="0"/>
              <a:t> </a:t>
            </a:r>
            <a:r>
              <a:rPr lang="en-US" altLang="zh-CN" dirty="0" smtClean="0"/>
              <a:t>_</a:t>
            </a:r>
            <a:r>
              <a:rPr lang="en-US" altLang="zh-CN" dirty="0" err="1"/>
              <a:t>pkey</a:t>
            </a:r>
            <a:r>
              <a:rPr lang="en-US" altLang="zh-CN" dirty="0"/>
              <a:t>  PRIMARY KEY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log_id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  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70868" y="4303455"/>
            <a:ext cx="90573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CREATE TABLE  </a:t>
            </a:r>
            <a:r>
              <a:rPr lang="en-US" altLang="zh-CN" sz="1600" dirty="0" err="1" smtClean="0"/>
              <a:t>tbl_project_image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</a:t>
            </a:r>
          </a:p>
          <a:p>
            <a:r>
              <a:rPr lang="en-US" altLang="zh-CN" sz="1600" dirty="0"/>
              <a:t>       </a:t>
            </a:r>
            <a:r>
              <a:rPr lang="en-US" altLang="zh-CN" sz="1600" dirty="0" smtClean="0"/>
              <a:t>id                                           varchar(50</a:t>
            </a:r>
            <a:r>
              <a:rPr lang="en-US" altLang="zh-CN" sz="1600" dirty="0"/>
              <a:t>)         NOT NULL,            </a:t>
            </a:r>
            <a:r>
              <a:rPr lang="en-US" altLang="zh-CN" sz="1600" dirty="0" smtClean="0"/>
              <a:t>       --ID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en-US" altLang="zh-CN" sz="1600" dirty="0" err="1" smtClean="0"/>
              <a:t>pod_name</a:t>
            </a:r>
            <a:r>
              <a:rPr lang="en-US" altLang="zh-CN" sz="1600" dirty="0" smtClean="0"/>
              <a:t>                           varchar(50</a:t>
            </a:r>
            <a:r>
              <a:rPr lang="en-US" altLang="zh-CN" sz="1600" dirty="0"/>
              <a:t>)         DEFAULT NULL,    </a:t>
            </a:r>
            <a:r>
              <a:rPr lang="en-US" altLang="zh-CN" sz="1600" dirty="0" smtClean="0"/>
              <a:t>       --pod</a:t>
            </a:r>
            <a:r>
              <a:rPr lang="zh-CN" altLang="en-US" sz="1600" dirty="0" smtClean="0"/>
              <a:t>名字</a:t>
            </a:r>
            <a:endParaRPr lang="zh-CN" altLang="en-US" sz="1600" dirty="0"/>
          </a:p>
          <a:p>
            <a:r>
              <a:rPr lang="zh-CN" altLang="en-US" sz="1600" dirty="0"/>
              <a:t> </a:t>
            </a:r>
            <a:r>
              <a:rPr lang="zh-CN" altLang="en-US" sz="1600" dirty="0" smtClean="0"/>
              <a:t>      </a:t>
            </a:r>
            <a:r>
              <a:rPr lang="en-US" altLang="zh-CN" sz="1600" dirty="0" err="1" smtClean="0"/>
              <a:t>pod_containers</a:t>
            </a:r>
            <a:r>
              <a:rPr lang="en-US" altLang="zh-CN" sz="1600" dirty="0" smtClean="0"/>
              <a:t>                  text                       NOT </a:t>
            </a:r>
            <a:r>
              <a:rPr lang="en-US" altLang="zh-CN" sz="1600" dirty="0"/>
              <a:t>NULL,            </a:t>
            </a:r>
            <a:r>
              <a:rPr lang="en-US" altLang="zh-CN" sz="1600" dirty="0" smtClean="0"/>
              <a:t>       --</a:t>
            </a:r>
            <a:r>
              <a:rPr lang="zh-CN" altLang="en-US" sz="1600" dirty="0" smtClean="0"/>
              <a:t>容器信息</a:t>
            </a:r>
            <a:endParaRPr lang="en-US" altLang="zh-CN" sz="1600" dirty="0"/>
          </a:p>
          <a:p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projectId</a:t>
            </a:r>
            <a:r>
              <a:rPr lang="en-US" altLang="zh-CN" sz="1600" dirty="0" smtClean="0"/>
              <a:t>                              varchar(50</a:t>
            </a:r>
            <a:r>
              <a:rPr lang="en-US" altLang="zh-CN" sz="1600" dirty="0"/>
              <a:t>)         NOT NULL,            </a:t>
            </a:r>
            <a:r>
              <a:rPr lang="en-US" altLang="zh-CN" sz="1600" dirty="0" smtClean="0"/>
              <a:t>       --</a:t>
            </a:r>
            <a:r>
              <a:rPr lang="zh-CN" altLang="en-US" sz="1600" dirty="0"/>
              <a:t>项目</a:t>
            </a:r>
            <a:r>
              <a:rPr lang="en-US" altLang="zh-CN" sz="1600" dirty="0"/>
              <a:t>ID</a:t>
            </a:r>
            <a:endParaRPr lang="zh-CN" altLang="en-US" sz="1600" dirty="0"/>
          </a:p>
          <a:p>
            <a:r>
              <a:rPr lang="zh-CN" altLang="en-US" sz="1600" dirty="0"/>
              <a:t>       </a:t>
            </a:r>
            <a:r>
              <a:rPr lang="en-US" altLang="zh-CN" sz="1600" dirty="0" err="1" smtClean="0"/>
              <a:t>svc_type</a:t>
            </a:r>
            <a:r>
              <a:rPr lang="en-US" altLang="zh-CN" sz="1600" dirty="0" smtClean="0"/>
              <a:t>                              integer                 DEFAULT </a:t>
            </a:r>
            <a:r>
              <a:rPr lang="en-US" altLang="zh-CN" sz="1600" dirty="0"/>
              <a:t>NULL,    </a:t>
            </a:r>
            <a:r>
              <a:rPr lang="en-US" altLang="zh-CN" sz="1600" dirty="0" smtClean="0"/>
              <a:t>       --service</a:t>
            </a:r>
            <a:r>
              <a:rPr lang="zh-CN" altLang="en-US" sz="1600" dirty="0" smtClean="0"/>
              <a:t>类型</a:t>
            </a:r>
            <a:endParaRPr lang="en-US" altLang="zh-CN" sz="1600" dirty="0" smtClean="0"/>
          </a:p>
          <a:p>
            <a:r>
              <a:rPr lang="zh-CN" altLang="en-US" sz="1600" dirty="0" smtClean="0"/>
              <a:t>       </a:t>
            </a:r>
            <a:r>
              <a:rPr lang="en-US" altLang="zh-CN" sz="1600" dirty="0" err="1" smtClean="0"/>
              <a:t>svc_port</a:t>
            </a:r>
            <a:r>
              <a:rPr lang="en-US" altLang="zh-CN" sz="1600" dirty="0" smtClean="0"/>
              <a:t>                              integer                 DEFAULT </a:t>
            </a:r>
            <a:r>
              <a:rPr lang="en-US" altLang="zh-CN" sz="1600" dirty="0"/>
              <a:t>NULL,    </a:t>
            </a:r>
            <a:r>
              <a:rPr lang="en-US" altLang="zh-CN" sz="1600" dirty="0" smtClean="0"/>
              <a:t>       --</a:t>
            </a:r>
            <a:r>
              <a:rPr lang="zh-CN" altLang="en-US" sz="1600" dirty="0"/>
              <a:t>端口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en-US" altLang="zh-CN" sz="1600" dirty="0" err="1" smtClean="0"/>
              <a:t>svc_node_port</a:t>
            </a:r>
            <a:r>
              <a:rPr lang="en-US" altLang="zh-CN" sz="1600" dirty="0" smtClean="0"/>
              <a:t>                   integer                DEFAULT </a:t>
            </a:r>
            <a:r>
              <a:rPr lang="en-US" altLang="zh-CN" sz="1600" dirty="0"/>
              <a:t>NULL</a:t>
            </a:r>
            <a:r>
              <a:rPr lang="en-US" altLang="zh-CN" sz="1600" dirty="0" smtClean="0"/>
              <a:t>,            --</a:t>
            </a:r>
            <a:r>
              <a:rPr lang="zh-CN" altLang="en-US" sz="1600" dirty="0" smtClean="0"/>
              <a:t>外部端口</a:t>
            </a:r>
            <a:endParaRPr lang="en-US" altLang="zh-CN" sz="1600" dirty="0" smtClean="0"/>
          </a:p>
          <a:p>
            <a:r>
              <a:rPr lang="zh-CN" altLang="en-US" sz="1600" dirty="0" smtClean="0"/>
              <a:t>       </a:t>
            </a:r>
            <a:r>
              <a:rPr lang="en-US" altLang="zh-CN" sz="1600" dirty="0"/>
              <a:t>CONSTRAINT </a:t>
            </a:r>
            <a:r>
              <a:rPr lang="en-US" altLang="zh-CN" sz="1600" dirty="0" err="1"/>
              <a:t>tbl_project_image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PRIMARY </a:t>
            </a:r>
            <a:r>
              <a:rPr lang="en-US" altLang="zh-CN" sz="1600" dirty="0"/>
              <a:t>KEY </a:t>
            </a:r>
            <a:r>
              <a:rPr lang="en-US" altLang="zh-CN" sz="1600" dirty="0" smtClean="0"/>
              <a:t>(id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1985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7675" y="97216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87675" y="1429307"/>
            <a:ext cx="644243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张海龙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贺龙飞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陈辉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文敬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蔡舒豪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邹玲莉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孙友伟</a:t>
            </a:r>
          </a:p>
        </p:txBody>
      </p:sp>
    </p:spTree>
    <p:extLst>
      <p:ext uri="{BB962C8B-B14F-4D97-AF65-F5344CB8AC3E}">
        <p14:creationId xmlns:p14="http://schemas.microsoft.com/office/powerpoint/2010/main" val="98886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18491"/>
              </p:ext>
            </p:extLst>
          </p:nvPr>
        </p:nvGraphicFramePr>
        <p:xfrm>
          <a:off x="600476" y="320040"/>
          <a:ext cx="10446966" cy="61619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659878"/>
                <a:gridCol w="2080656"/>
                <a:gridCol w="824153"/>
                <a:gridCol w="1202540"/>
                <a:gridCol w="790619"/>
                <a:gridCol w="188912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chemeClr val="bg2"/>
                          </a:solidFill>
                        </a:rPr>
                        <a:t>Story</a:t>
                      </a:r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标题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描述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工作量（</a:t>
                      </a:r>
                      <a:r>
                        <a:rPr lang="en-US" altLang="zh-CN" sz="1050" dirty="0" smtClean="0">
                          <a:solidFill>
                            <a:schemeClr val="bg2"/>
                          </a:solidFill>
                        </a:rPr>
                        <a:t>k</a:t>
                      </a:r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）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优先级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迭代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支持本地上传镜像，后台将镜像上传到</a:t>
                      </a:r>
                      <a:r>
                        <a:rPr lang="en-US" altLang="zh-CN" sz="1050" dirty="0" smtClean="0"/>
                        <a:t>developer</a:t>
                      </a:r>
                      <a:r>
                        <a:rPr lang="zh-CN" altLang="en-US" sz="1050" dirty="0" smtClean="0"/>
                        <a:t>镜像仓库中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贺龙飞，张海龙</a:t>
                      </a:r>
                    </a:p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err="1" smtClean="0"/>
                        <a:t>Csar</a:t>
                      </a:r>
                      <a:r>
                        <a:rPr lang="zh-CN" altLang="en-US" sz="1050" dirty="0" smtClean="0"/>
                        <a:t>包支持保存镜像包，部署文件修改镜像地址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贺龙飞，张海龙</a:t>
                      </a:r>
                    </a:p>
                    <a:p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err="1" smtClean="0"/>
                        <a:t>Csar</a:t>
                      </a:r>
                      <a:r>
                        <a:rPr lang="zh-CN" altLang="en-US" sz="1050" dirty="0" smtClean="0"/>
                        <a:t>包结构优化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张海龙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支持部署文件可视化配置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</a:rPr>
                        <a:t>Pod</a:t>
                      </a:r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</a:rPr>
                        <a:t> service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</a:rPr>
                        <a:t>可配置</a:t>
                      </a:r>
                      <a:endParaRPr lang="en-US" altLang="zh-CN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迭代一，迭代二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贺龙飞，邹玲莉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可视化配置界面设计和开发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</a:rPr>
                        <a:t>前台界面设计和开发</a:t>
                      </a:r>
                      <a:endParaRPr lang="en-US" altLang="zh-CN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迭代一，迭代二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贺龙飞，邹玲莉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72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VNC</a:t>
                      </a:r>
                      <a:r>
                        <a:rPr lang="zh-CN" altLang="en-US" sz="1050" dirty="0" smtClean="0"/>
                        <a:t>远程登陆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前台界面的设计，后台接口实现</a:t>
                      </a:r>
                      <a:endParaRPr lang="en-US" altLang="zh-CN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迭代一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蔡舒豪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72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日志下载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</a:rPr>
                        <a:t>日志实时展示</a:t>
                      </a:r>
                      <a:endParaRPr lang="en-US" altLang="zh-CN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蔡舒豪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err="1" smtClean="0"/>
                        <a:t>Develoepr</a:t>
                      </a:r>
                      <a:r>
                        <a:rPr lang="zh-CN" altLang="en-US" sz="1050" dirty="0" smtClean="0"/>
                        <a:t>提示详细的错误信息，如端口配置错误，网络不匹配，镜像拉取失败等错误以及修改建议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</a:rPr>
                        <a:t>根据错误信息提取关键信息，并给出修改建议</a:t>
                      </a:r>
                      <a:endParaRPr lang="en-US" altLang="zh-CN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蔡舒豪</a:t>
                      </a:r>
                    </a:p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部署结果，展示端口、协议等信息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蔡舒豪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自动资源释放</a:t>
                      </a:r>
                      <a:endParaRPr lang="en-US" altLang="zh-CN" sz="105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</a:rPr>
                        <a:t>部署测试后，一段时间后自动释放资源（机机接口）</a:t>
                      </a:r>
                      <a:endParaRPr lang="en-US" altLang="zh-CN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0.2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中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迭代三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蔡舒豪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平台管理增强</a:t>
                      </a:r>
                      <a:r>
                        <a:rPr lang="en-US" altLang="zh-CN" sz="1050" dirty="0" smtClean="0"/>
                        <a:t>---</a:t>
                      </a:r>
                      <a:r>
                        <a:rPr lang="zh-CN" altLang="en-US" sz="1050" dirty="0" smtClean="0"/>
                        <a:t>系统管理面界面开发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新增管理员权限界面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0.3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陈辉 孙友伟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支持</a:t>
                      </a:r>
                      <a:r>
                        <a:rPr lang="zh-CN" altLang="en-US" sz="1050" dirty="0" smtClean="0"/>
                        <a:t>项目管理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查看所有的项目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0.8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</a:t>
                      </a:r>
                      <a:r>
                        <a:rPr lang="zh-CN" altLang="en-US" sz="1050" dirty="0" smtClean="0"/>
                        <a:t>一二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陈辉 孙友伟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支持配置沙箱环境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新增，删除沙箱节点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0.8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</a:t>
                      </a:r>
                      <a:r>
                        <a:rPr lang="zh-CN" altLang="en-US" sz="1050" dirty="0" smtClean="0"/>
                        <a:t>一二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陈辉 孙友伟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支持查看沙箱环境的使用情况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操作记录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0.8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迭代一二</a:t>
                      </a: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陈辉 孙友伟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支持能力中心管理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增删平台服务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迭代一二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陈辉 孙友伟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能力中心提升</a:t>
                      </a:r>
                      <a:r>
                        <a:rPr lang="en-US" altLang="zh-CN" sz="1050" dirty="0" smtClean="0"/>
                        <a:t>SDK</a:t>
                      </a:r>
                      <a:r>
                        <a:rPr lang="zh-CN" altLang="en-US" sz="1050" dirty="0" smtClean="0"/>
                        <a:t>的可用性和易用性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本地</a:t>
                      </a:r>
                      <a:r>
                        <a:rPr lang="en-US" altLang="zh-CN" sz="1050" dirty="0" smtClean="0"/>
                        <a:t>SDK</a:t>
                      </a:r>
                      <a:r>
                        <a:rPr lang="zh-CN" altLang="en-US" sz="1050" dirty="0" smtClean="0"/>
                        <a:t>使用指导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</a:t>
                      </a:r>
                      <a:r>
                        <a:rPr lang="zh-CN" altLang="en-US" sz="1050" dirty="0" smtClean="0"/>
                        <a:t>一</a:t>
                      </a: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张海龙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模拟器，插件升级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增强模拟器，模拟</a:t>
                      </a:r>
                      <a:r>
                        <a:rPr lang="en-US" altLang="zh-CN" sz="1050" dirty="0" err="1" smtClean="0"/>
                        <a:t>mep</a:t>
                      </a:r>
                      <a:r>
                        <a:rPr lang="zh-CN" altLang="en-US" sz="1050" dirty="0" smtClean="0"/>
                        <a:t>能力，插件升级到</a:t>
                      </a:r>
                      <a:r>
                        <a:rPr lang="en-US" altLang="zh-CN" sz="1050" dirty="0" smtClean="0"/>
                        <a:t>1.0</a:t>
                      </a:r>
                      <a:r>
                        <a:rPr lang="zh-CN" altLang="en-US" sz="1050" dirty="0" smtClean="0"/>
                        <a:t>：样例代码，包结构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中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迭代三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张海龙，蔡舒豪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样例界面开发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前台界面设计，样例文档编写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高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迭代二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张海龙，邹玲莉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91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2421" y="276837"/>
            <a:ext cx="210563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虚机支持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758114"/>
              </p:ext>
            </p:extLst>
          </p:nvPr>
        </p:nvGraphicFramePr>
        <p:xfrm>
          <a:off x="524976" y="905855"/>
          <a:ext cx="10446966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659878"/>
                <a:gridCol w="2080656"/>
                <a:gridCol w="824153"/>
                <a:gridCol w="1202540"/>
                <a:gridCol w="790619"/>
                <a:gridCol w="188912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chemeClr val="bg2"/>
                          </a:solidFill>
                        </a:rPr>
                        <a:t>Story</a:t>
                      </a:r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标题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描述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工作量（</a:t>
                      </a:r>
                      <a:r>
                        <a:rPr lang="en-US" altLang="zh-CN" sz="1050" dirty="0" smtClean="0">
                          <a:solidFill>
                            <a:schemeClr val="bg2"/>
                          </a:solidFill>
                        </a:rPr>
                        <a:t>k</a:t>
                      </a:r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）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优先级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bg2"/>
                          </a:solidFill>
                        </a:rPr>
                        <a:t>迭代</a:t>
                      </a:r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Develoepr</a:t>
                      </a:r>
                      <a:r>
                        <a:rPr lang="zh-CN" altLang="en-US" sz="1050" dirty="0" smtClean="0"/>
                        <a:t>支持创建虚机项目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0.3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迭代二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张海龙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Developer</a:t>
                      </a:r>
                      <a:r>
                        <a:rPr lang="zh-CN" altLang="en-US" sz="1050" dirty="0" smtClean="0"/>
                        <a:t>支持虚机资源和系统选择并创建虚机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虚机的规则列表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迭代三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张海龙 邹玲莉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err="1" smtClean="0"/>
                        <a:t>Develoepr</a:t>
                      </a:r>
                      <a:r>
                        <a:rPr lang="zh-CN" altLang="en-US" sz="1050" dirty="0" smtClean="0"/>
                        <a:t>支持</a:t>
                      </a:r>
                      <a:r>
                        <a:rPr lang="en-US" altLang="zh-CN" sz="1050" dirty="0" err="1" smtClean="0"/>
                        <a:t>vnc</a:t>
                      </a:r>
                      <a:r>
                        <a:rPr lang="zh-CN" altLang="en-US" sz="1050" dirty="0" smtClean="0"/>
                        <a:t>远程登录到</a:t>
                      </a:r>
                      <a:r>
                        <a:rPr lang="en-US" altLang="zh-CN" sz="1050" dirty="0" err="1" smtClean="0"/>
                        <a:t>vm</a:t>
                      </a:r>
                      <a:r>
                        <a:rPr lang="zh-CN" altLang="en-US" sz="1050" dirty="0" smtClean="0"/>
                        <a:t>，并支持上传文件到</a:t>
                      </a:r>
                      <a:r>
                        <a:rPr lang="en-US" altLang="zh-CN" sz="1050" dirty="0" err="1" smtClean="0"/>
                        <a:t>vm</a:t>
                      </a:r>
                      <a:endParaRPr lang="en-US" altLang="zh-CN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迭代三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蔡舒豪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Developer</a:t>
                      </a:r>
                      <a:r>
                        <a:rPr lang="zh-CN" altLang="en-US" sz="1050" dirty="0" smtClean="0"/>
                        <a:t>支持生成</a:t>
                      </a:r>
                      <a:r>
                        <a:rPr lang="en-US" altLang="zh-CN" sz="1050" dirty="0" smtClean="0"/>
                        <a:t>qcow2</a:t>
                      </a:r>
                      <a:r>
                        <a:rPr lang="zh-CN" altLang="en-US" sz="1050" dirty="0" smtClean="0"/>
                        <a:t>虚机镜像通过</a:t>
                      </a:r>
                      <a:r>
                        <a:rPr lang="en-US" altLang="zh-CN" sz="1050" dirty="0" smtClean="0"/>
                        <a:t>lcm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迭代三</a:t>
                      </a:r>
                    </a:p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贺龙飞，邹玲莉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应用发布时，支持虚机应用包的生成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迭代三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陈辉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5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developer</a:t>
                      </a:r>
                      <a:r>
                        <a:rPr lang="zh-CN" altLang="en-US" sz="1050" dirty="0" smtClean="0"/>
                        <a:t>国际化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</a:rPr>
                        <a:t>能力中心国际化</a:t>
                      </a:r>
                      <a:endParaRPr lang="en-US" altLang="zh-CN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1.5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高</a:t>
                      </a:r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周文敬、张海龙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6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58" y="1830236"/>
            <a:ext cx="9020175" cy="1638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5186" y="3857436"/>
            <a:ext cx="895667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总：Vue写的前端不能直接发起SSH通信，需要传给后端，由后端发起</a:t>
            </a:r>
            <a:r>
              <a:rPr lang="en-US" altLang="zh-CN" dirty="0"/>
              <a:t>SSH</a:t>
            </a:r>
            <a:r>
              <a:rPr lang="zh-CN" altLang="en-US" dirty="0" smtClean="0"/>
              <a:t>通信</a:t>
            </a:r>
            <a:endParaRPr lang="zh-CN" altLang="en-US" dirty="0"/>
          </a:p>
          <a:p>
            <a:r>
              <a:rPr lang="zh-CN" altLang="en-US" dirty="0"/>
              <a:t>前端：Vue前端使用</a:t>
            </a:r>
            <a:r>
              <a:rPr lang="en-US" altLang="zh-CN" dirty="0"/>
              <a:t>Xterm.js</a:t>
            </a:r>
            <a:r>
              <a:rPr lang="zh-CN" altLang="en-US" dirty="0"/>
              <a:t>实现界面，利用</a:t>
            </a:r>
            <a:r>
              <a:rPr lang="en-US" altLang="zh-CN" dirty="0" err="1"/>
              <a:t>WebSocket</a:t>
            </a:r>
            <a:r>
              <a:rPr lang="zh-CN" altLang="en-US" dirty="0"/>
              <a:t>建立通信（由于</a:t>
            </a:r>
            <a:r>
              <a:rPr lang="en-US" altLang="zh-CN" dirty="0"/>
              <a:t>W</a:t>
            </a:r>
            <a:r>
              <a:rPr lang="zh-CN" altLang="en-US" dirty="0"/>
              <a:t>ebssh需要实时数据交互，选用长连接的WebSocket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后端：使用现有的SpringBoot，解析前端命令</a:t>
            </a:r>
            <a:r>
              <a:rPr lang="zh-CN" altLang="en-US" dirty="0">
                <a:sym typeface="+mn-ea"/>
              </a:rPr>
              <a:t>，利用</a:t>
            </a:r>
            <a:r>
              <a:rPr lang="en-US" altLang="zh-CN" dirty="0" err="1">
                <a:sym typeface="+mn-ea"/>
              </a:rPr>
              <a:t>JSch</a:t>
            </a:r>
            <a:r>
              <a:rPr lang="zh-CN" altLang="en-US" dirty="0"/>
              <a:t>发起</a:t>
            </a:r>
            <a:r>
              <a:rPr lang="en-US" altLang="zh-CN" dirty="0"/>
              <a:t>SSH</a:t>
            </a:r>
          </a:p>
        </p:txBody>
      </p:sp>
      <p:sp>
        <p:nvSpPr>
          <p:cNvPr id="6" name="矩形 5"/>
          <p:cNvSpPr/>
          <p:nvPr/>
        </p:nvSpPr>
        <p:spPr>
          <a:xfrm>
            <a:off x="673371" y="911050"/>
            <a:ext cx="445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应用远程登录（如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VNC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）运维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4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9178" y="512063"/>
            <a:ext cx="8940106" cy="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应用本地调测能力，如端口配置错误，网络不匹配，镜像拉取失败等错误以及修改建议</a:t>
            </a:r>
            <a:r>
              <a:rPr lang="zh-CN" altLang="en-US" dirty="0"/>
              <a:t> </a:t>
            </a:r>
            <a:r>
              <a:rPr lang="zh-CN" altLang="en-US" dirty="0" smtClean="0"/>
              <a:t>，日志</a:t>
            </a:r>
            <a:r>
              <a:rPr lang="zh-CN" altLang="en-US" dirty="0" smtClean="0"/>
              <a:t>下载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6832" y="1235736"/>
            <a:ext cx="9477898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440"/>
              </a:lnSpc>
              <a:buAutoNum type="arabicPeriod"/>
            </a:pPr>
            <a:r>
              <a:rPr lang="zh-CN" altLang="en-US" sz="1400" dirty="0"/>
              <a:t>整理常见的部署失败原因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lcm</a:t>
            </a:r>
            <a:r>
              <a:rPr lang="zh-CN" altLang="en-US" sz="1400" dirty="0"/>
              <a:t>可以返回失败</a:t>
            </a:r>
            <a:r>
              <a:rPr lang="zh-CN" altLang="en-US" sz="1400" dirty="0" smtClean="0"/>
              <a:t>原因，给出修改建议</a:t>
            </a:r>
            <a:endParaRPr lang="en-US" altLang="zh-CN" sz="1400" dirty="0" smtClean="0"/>
          </a:p>
          <a:p>
            <a:pPr marL="342900" indent="-342900" algn="l">
              <a:lnSpc>
                <a:spcPts val="3440"/>
              </a:lnSpc>
              <a:buAutoNum type="arabicPeriod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部署结果详情：测试节点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，端口号、协议信息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ts val="3440"/>
              </a:lnSpc>
              <a:buAutoNum type="arabicPeriod" startAt="3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日志：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日志（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kubectl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describe pods 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podname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ts val="3440"/>
              </a:lnSpc>
              <a:buAutoNum type="arabicPeriod" startAt="3"/>
            </a:pP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自动释放资源：目前存在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失效问题</a:t>
            </a:r>
          </a:p>
        </p:txBody>
      </p:sp>
      <p:pic>
        <p:nvPicPr>
          <p:cNvPr id="1026" name="Picture 2" descr="C:\Users\z00518430\AppData\Roaming\eSpace_Desktop\UserData\z00518430\imagefiles\26E017ED-83E2-4B76-B920-6451DB391C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32" y="3313420"/>
            <a:ext cx="5417801" cy="297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752" y="5619459"/>
            <a:ext cx="2638425" cy="2952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28084" y="5502457"/>
            <a:ext cx="2178802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http://119.8.47.5:32115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743" y="3614994"/>
            <a:ext cx="5230111" cy="24158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437020" y="307065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远程调测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339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9173" y="1300138"/>
            <a:ext cx="10268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u="sng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https://119.8.47.5:30204/lcmcontroller/v1/tenants/{tenant_id}/app_instances/{appinstid}/pods/desc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9173" y="604007"/>
            <a:ext cx="343948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部署详情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5" y="1837251"/>
            <a:ext cx="10442284" cy="2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3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16" y="1076494"/>
            <a:ext cx="9970936" cy="49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06450" y="58064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常见的部署失败</a:t>
            </a:r>
            <a:r>
              <a:rPr lang="zh-CN" altLang="en-US" dirty="0" smtClean="0"/>
              <a:t>原因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064651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67367</TotalTime>
  <Words>4287</Words>
  <Application>Microsoft Office PowerPoint</Application>
  <PresentationFormat>宽屏</PresentationFormat>
  <Paragraphs>936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-apple-system</vt:lpstr>
      <vt:lpstr>FrutigerNext LT Regular</vt:lpstr>
      <vt:lpstr>ＭＳ Ｐゴシック</vt:lpstr>
      <vt:lpstr>等线</vt:lpstr>
      <vt:lpstr>黑体</vt:lpstr>
      <vt:lpstr>华文细黑</vt:lpstr>
      <vt:lpstr>宋体</vt:lpstr>
      <vt:lpstr>Microsoft YaHei</vt:lpstr>
      <vt:lpstr>Microsoft YaHei</vt:lpstr>
      <vt:lpstr>Arial</vt:lpstr>
      <vt:lpstr>Calibri</vt:lpstr>
      <vt:lpstr>Times New Roman</vt:lpstr>
      <vt:lpstr>Wingdings</vt:lpstr>
      <vt:lpstr>1_Title Slide</vt:lpstr>
      <vt:lpstr>4_Chart page</vt:lpstr>
      <vt:lpstr>V1.1 developer需求分析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zhanghailong (D)</dc:creator>
  <cp:lastModifiedBy>zhanghailong (D)</cp:lastModifiedBy>
  <cp:revision>255</cp:revision>
  <dcterms:created xsi:type="dcterms:W3CDTF">2020-08-25T01:46:13Z</dcterms:created>
  <dcterms:modified xsi:type="dcterms:W3CDTF">2021-02-22T09:45:58Z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(2)mk9bdZslGVHIPEXsZcRv1niwp75eh/Y+owgXwTN8Zu4nHbpFc8BRey2NSVkeCpsTAMlrcFzp
oCTQj9fq9Bj2Om4EIcWvlaO2WlGDytSjdKugY6QuqO6CUnSnGYrPYof9qrzblc5fOTPTIS1D
CAJNvn+knpZ+GRtnoH/YhL1GZS08JeCJVMuomgUkZJj8uxyc4BkNfqat93nmKCnc9fPWqW/t
iCHVi4LnfsigD0wM0h</vt:lpwstr>
  </property>
  <property fmtid="{D5CDD505-2E9C-101B-9397-08002B2CF9AE}" pid="3" name="_2015_ms_pID_7253431">
    <vt:lpwstr>h27h9ELJsdhn0C3OIuNQjMEZaPyZpjlgbEVKger9HkJIhTdYyGn4+f
Gzly8fjBEMaHdBfxMHvcqwg0vS/psiUVos8grztD2r+SqdEynMDutjG2y96SNkb71JIVhoiW
MpOSaCJuF7G5v4xe3rl9cj8TQ0CpJjAhHl1Iiofa+OAs7CFSqfgJ/2q4U5pxP+GiBdK7/J/0
fJ9CDtEpFqZAfb+C</vt:lpwstr>
  </property>
</Properties>
</file>