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2"/>
  </p:notesMasterIdLst>
  <p:handoutMasterIdLst>
    <p:handoutMasterId r:id="rId23"/>
  </p:handoutMasterIdLst>
  <p:sldIdLst>
    <p:sldId id="283" r:id="rId5"/>
    <p:sldId id="281" r:id="rId6"/>
    <p:sldId id="284" r:id="rId7"/>
    <p:sldId id="288" r:id="rId8"/>
    <p:sldId id="296" r:id="rId9"/>
    <p:sldId id="285" r:id="rId10"/>
    <p:sldId id="286" r:id="rId11"/>
    <p:sldId id="301" r:id="rId12"/>
    <p:sldId id="302" r:id="rId13"/>
    <p:sldId id="295" r:id="rId14"/>
    <p:sldId id="297" r:id="rId15"/>
    <p:sldId id="298" r:id="rId16"/>
    <p:sldId id="299" r:id="rId17"/>
    <p:sldId id="292" r:id="rId18"/>
    <p:sldId id="290" r:id="rId19"/>
    <p:sldId id="280" r:id="rId20"/>
    <p:sldId id="293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  <p14:sldId id="284"/>
            <p14:sldId id="288"/>
            <p14:sldId id="296"/>
            <p14:sldId id="285"/>
            <p14:sldId id="286"/>
            <p14:sldId id="301"/>
            <p14:sldId id="302"/>
            <p14:sldId id="295"/>
            <p14:sldId id="297"/>
            <p14:sldId id="298"/>
            <p14:sldId id="299"/>
            <p14:sldId id="292"/>
          </p14:sldIdLst>
        </p14:section>
        <p14:section name="结束页" id="{3F9D54A7-3BE2-2540-BB4C-DFE5509085F3}">
          <p14:sldIdLst>
            <p14:sldId id="290"/>
            <p14:sldId id="280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1DB6"/>
    <a:srgbClr val="000322"/>
    <a:srgbClr val="003668"/>
    <a:srgbClr val="021446"/>
    <a:srgbClr val="151515"/>
    <a:srgbClr val="C7000B"/>
    <a:srgbClr val="575756"/>
    <a:srgbClr val="FFFFFF"/>
    <a:srgbClr val="DD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390" y="12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07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892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9114799" cy="69025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AppStore+Developer+MECM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的用户分权分域设计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382107" y="4560849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张倍源 </a:t>
            </a:r>
            <a:r>
              <a:rPr kumimoji="1" lang="en-US" altLang="zh-CN" sz="20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00485629</a:t>
            </a:r>
            <a:endParaRPr kumimoji="1" lang="zh-CN" altLang="en-US" sz="20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Developer</a:t>
            </a:r>
            <a:r>
              <a:rPr lang="zh-CN" altLang="en-US" dirty="0" smtClean="0">
                <a:solidFill>
                  <a:schemeClr val="tx1"/>
                </a:solidFill>
              </a:rPr>
              <a:t>界面设计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905163"/>
            <a:ext cx="10908250" cy="50115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Developer</a:t>
            </a:r>
            <a:r>
              <a:rPr lang="zh-CN" altLang="en-US" dirty="0" smtClean="0">
                <a:solidFill>
                  <a:schemeClr val="tx1"/>
                </a:solidFill>
              </a:rPr>
              <a:t>界面设计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78618" y="926307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6" y="800192"/>
            <a:ext cx="11143817" cy="58062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67599" y="835190"/>
            <a:ext cx="13669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00B0F0"/>
                </a:solidFill>
              </a:rPr>
              <a:t>资源管理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364" y="1234084"/>
            <a:ext cx="10963563" cy="5296025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4328" y="1575094"/>
            <a:ext cx="11079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B0F0"/>
                </a:solidFill>
              </a:rPr>
              <a:t>项目管理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2324" y="1584331"/>
            <a:ext cx="1569660" cy="369332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测试环境管理</a:t>
            </a:r>
            <a:endParaRPr lang="zh-CN" altLang="en-US" sz="1800" dirty="0"/>
          </a:p>
        </p:txBody>
      </p:sp>
      <p:sp>
        <p:nvSpPr>
          <p:cNvPr id="13" name="矩形 12"/>
          <p:cNvSpPr/>
          <p:nvPr/>
        </p:nvSpPr>
        <p:spPr>
          <a:xfrm>
            <a:off x="753638" y="1962900"/>
            <a:ext cx="10657014" cy="44380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6361"/>
              </p:ext>
            </p:extLst>
          </p:nvPr>
        </p:nvGraphicFramePr>
        <p:xfrm>
          <a:off x="897801" y="2533311"/>
          <a:ext cx="9807144" cy="828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85807"/>
                <a:gridCol w="991680"/>
                <a:gridCol w="1138556"/>
                <a:gridCol w="905347"/>
                <a:gridCol w="802564"/>
                <a:gridCol w="992417"/>
                <a:gridCol w="992417"/>
                <a:gridCol w="1139122"/>
                <a:gridCol w="1242679"/>
                <a:gridCol w="101655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序号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图标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项目名称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版本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平台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状态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创建人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创建时间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最后访问时间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操作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[image]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Project-1-2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V1.0.1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x86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测试中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[</a:t>
                      </a:r>
                      <a:r>
                        <a:rPr lang="zh-CN" altLang="en-US" sz="1200" dirty="0" smtClean="0"/>
                        <a:t>测试中</a:t>
                      </a:r>
                      <a:r>
                        <a:rPr lang="en-US" altLang="zh-CN" sz="1200" dirty="0" smtClean="0"/>
                        <a:t>|]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zhangbeiyuan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2020-10-05</a:t>
                      </a:r>
                      <a:r>
                        <a:rPr lang="en-US" altLang="zh-CN" sz="1200" baseline="0" dirty="0" smtClean="0"/>
                        <a:t> 15:20:44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2020-10-25</a:t>
                      </a:r>
                      <a:r>
                        <a:rPr lang="en-US" altLang="zh-CN" sz="1200" baseline="0" dirty="0" smtClean="0"/>
                        <a:t> 13:16:45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u="sng" dirty="0" smtClean="0">
                          <a:solidFill>
                            <a:srgbClr val="0000FF"/>
                          </a:solidFill>
                        </a:rPr>
                        <a:t>详情</a:t>
                      </a:r>
                      <a:endParaRPr lang="zh-CN" altLang="en-US" sz="1200" u="sn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矩形标注 13"/>
          <p:cNvSpPr/>
          <p:nvPr/>
        </p:nvSpPr>
        <p:spPr>
          <a:xfrm>
            <a:off x="897802" y="4486878"/>
            <a:ext cx="4490739" cy="1505527"/>
          </a:xfrm>
          <a:prstGeom prst="wedgeRectCallout">
            <a:avLst>
              <a:gd name="adj1" fmla="val 26884"/>
              <a:gd name="adj2" fmla="val -76151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bg2"/>
                </a:solidFill>
              </a:rPr>
              <a:t>功能按钮说明：</a:t>
            </a:r>
            <a:endParaRPr lang="en-US" altLang="zh-CN" sz="1200" dirty="0" smtClean="0">
              <a:solidFill>
                <a:schemeClr val="bg2"/>
              </a:solidFill>
            </a:endParaRPr>
          </a:p>
          <a:p>
            <a:r>
              <a:rPr lang="zh-CN" altLang="en-US" sz="1200" dirty="0" smtClean="0">
                <a:solidFill>
                  <a:schemeClr val="bg2"/>
                </a:solidFill>
              </a:rPr>
              <a:t>详情： 查看该项目的所有数据？ 无</a:t>
            </a:r>
            <a:r>
              <a:rPr lang="zh-CN" altLang="en-US" sz="1200" dirty="0" smtClean="0">
                <a:solidFill>
                  <a:schemeClr val="bg2"/>
                </a:solidFill>
              </a:rPr>
              <a:t>可</a:t>
            </a:r>
            <a:r>
              <a:rPr lang="zh-CN" altLang="en-US" sz="1200" dirty="0">
                <a:solidFill>
                  <a:schemeClr val="bg2"/>
                </a:solidFill>
              </a:rPr>
              <a:t>操作</a:t>
            </a:r>
            <a:r>
              <a:rPr lang="zh-CN" altLang="en-US" sz="1200" dirty="0" smtClean="0">
                <a:solidFill>
                  <a:schemeClr val="bg2"/>
                </a:solidFill>
              </a:rPr>
              <a:t>内容</a:t>
            </a:r>
            <a:endParaRPr lang="en-US" altLang="zh-CN" sz="12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Developer</a:t>
            </a:r>
            <a:r>
              <a:rPr lang="zh-CN" altLang="en-US" dirty="0" smtClean="0">
                <a:solidFill>
                  <a:schemeClr val="tx1"/>
                </a:solidFill>
              </a:rPr>
              <a:t>界面设计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78618" y="926307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6" y="800192"/>
            <a:ext cx="11143817" cy="58062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67599" y="835190"/>
            <a:ext cx="13669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00B0F0"/>
                </a:solidFill>
              </a:rPr>
              <a:t>资源管理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364" y="1234084"/>
            <a:ext cx="10963563" cy="5296025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4328" y="1584331"/>
            <a:ext cx="1107996" cy="369332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项目管理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2324" y="1584331"/>
            <a:ext cx="1569660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B0F0"/>
                </a:solidFill>
              </a:rPr>
              <a:t>测试环境管理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3638" y="1962900"/>
            <a:ext cx="10657014" cy="44380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8941"/>
              </p:ext>
            </p:extLst>
          </p:nvPr>
        </p:nvGraphicFramePr>
        <p:xfrm>
          <a:off x="897801" y="2533311"/>
          <a:ext cx="10250489" cy="965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07653"/>
                <a:gridCol w="1153114"/>
                <a:gridCol w="1309385"/>
                <a:gridCol w="1221677"/>
                <a:gridCol w="1240743"/>
                <a:gridCol w="1989595"/>
                <a:gridCol w="1314161"/>
                <a:gridCol w="13141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2"/>
                          </a:solidFill>
                        </a:rPr>
                        <a:t>序号</a:t>
                      </a:r>
                      <a:endParaRPr lang="zh-CN" alt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bg2"/>
                          </a:solidFill>
                        </a:rPr>
                        <a:t>IP</a:t>
                      </a:r>
                      <a:endParaRPr lang="zh-CN" alt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2"/>
                          </a:solidFill>
                        </a:rPr>
                        <a:t>平台</a:t>
                      </a:r>
                      <a:endParaRPr lang="zh-CN" alt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2"/>
                          </a:solidFill>
                        </a:rPr>
                        <a:t>连接状态</a:t>
                      </a:r>
                      <a:endParaRPr lang="zh-CN" alt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solidFill>
                            <a:schemeClr val="bg2"/>
                          </a:solidFill>
                        </a:rPr>
                        <a:t>Applcm</a:t>
                      </a:r>
                      <a:r>
                        <a:rPr lang="en-US" altLang="zh-CN" sz="11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zh-CN" altLang="en-US" sz="1100" dirty="0" smtClean="0">
                          <a:solidFill>
                            <a:schemeClr val="bg2"/>
                          </a:solidFill>
                        </a:rPr>
                        <a:t>版本</a:t>
                      </a:r>
                      <a:endParaRPr lang="zh-CN" alt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2"/>
                          </a:solidFill>
                        </a:rPr>
                        <a:t>正在运行的项目</a:t>
                      </a:r>
                      <a:endParaRPr lang="zh-CN" alt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2"/>
                          </a:solidFill>
                        </a:rPr>
                        <a:t>是否应用</a:t>
                      </a:r>
                      <a:endParaRPr lang="zh-CN" alt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2"/>
                          </a:solidFill>
                        </a:rPr>
                        <a:t>操作</a:t>
                      </a:r>
                      <a:endParaRPr lang="zh-CN" alt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159.16.12.12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x86 |</a:t>
                      </a:r>
                      <a:r>
                        <a:rPr lang="en-US" altLang="zh-CN" sz="1100" dirty="0" err="1" smtClean="0"/>
                        <a:t>CentoOS</a:t>
                      </a:r>
                      <a:r>
                        <a:rPr lang="en-US" altLang="zh-CN" sz="1100" baseline="0" dirty="0" smtClean="0"/>
                        <a:t> 7.0</a:t>
                      </a:r>
                      <a:r>
                        <a:rPr lang="en-US" altLang="zh-CN" sz="1100" dirty="0" smtClean="0"/>
                        <a:t> 8</a:t>
                      </a:r>
                      <a:r>
                        <a:rPr lang="en-US" altLang="zh-CN" sz="1100" baseline="0" dirty="0" smtClean="0"/>
                        <a:t> CUP|32G</a:t>
                      </a:r>
                      <a:r>
                        <a:rPr lang="zh-CN" altLang="en-US" sz="1100" baseline="0" dirty="0" smtClean="0"/>
                        <a:t> </a:t>
                      </a:r>
                      <a:r>
                        <a:rPr lang="en-US" altLang="zh-CN" sz="1100" baseline="0" dirty="0" smtClean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连接中</a:t>
                      </a:r>
                      <a:endParaRPr lang="en-US" altLang="zh-CN" sz="1100" dirty="0" smtClean="0"/>
                    </a:p>
                    <a:p>
                      <a:r>
                        <a:rPr lang="en-US" altLang="zh-CN" sz="1100" dirty="0" smtClean="0"/>
                        <a:t>[</a:t>
                      </a:r>
                      <a:r>
                        <a:rPr lang="zh-CN" altLang="en-US" sz="1100" dirty="0" smtClean="0"/>
                        <a:t>连接中</a:t>
                      </a:r>
                      <a:r>
                        <a:rPr lang="en-US" altLang="zh-CN" sz="1100" dirty="0" smtClean="0"/>
                        <a:t>|</a:t>
                      </a:r>
                      <a:r>
                        <a:rPr lang="zh-CN" altLang="en-US" sz="1100" dirty="0" smtClean="0"/>
                        <a:t>掉线</a:t>
                      </a:r>
                      <a:r>
                        <a:rPr lang="en-US" altLang="zh-CN" sz="1100" dirty="0" smtClean="0"/>
                        <a:t>]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V1.0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Project-1-1</a:t>
                      </a:r>
                    </a:p>
                    <a:p>
                      <a:r>
                        <a:rPr lang="en-US" altLang="zh-CN" sz="1100" dirty="0" smtClean="0"/>
                        <a:t>Project-1-2</a:t>
                      </a:r>
                    </a:p>
                    <a:p>
                      <a:r>
                        <a:rPr lang="en-US" altLang="zh-CN" sz="1100" dirty="0" smtClean="0"/>
                        <a:t>Project-1-3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u="sng" dirty="0" smtClean="0">
                          <a:solidFill>
                            <a:srgbClr val="0000FF"/>
                          </a:solidFill>
                        </a:rPr>
                        <a:t>启用  下线</a:t>
                      </a:r>
                      <a:endParaRPr lang="zh-CN" altLang="en-US" sz="1100" u="sn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u="sng" dirty="0" smtClean="0">
                          <a:solidFill>
                            <a:srgbClr val="0000FF"/>
                          </a:solidFill>
                        </a:rPr>
                        <a:t>删除  修改  初始化</a:t>
                      </a:r>
                      <a:endParaRPr lang="zh-CN" altLang="en-US" sz="1100" u="sn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988290" y="2095185"/>
            <a:ext cx="1450109" cy="33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</a:rPr>
              <a:t>添加测试环境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897802" y="4486878"/>
            <a:ext cx="4490739" cy="1505527"/>
          </a:xfrm>
          <a:prstGeom prst="wedgeRectCallout">
            <a:avLst>
              <a:gd name="adj1" fmla="val 26884"/>
              <a:gd name="adj2" fmla="val -76151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bg2"/>
                </a:solidFill>
              </a:rPr>
              <a:t>功能按钮说明：</a:t>
            </a:r>
            <a:endParaRPr lang="en-US" altLang="zh-CN" sz="1200" dirty="0" smtClean="0">
              <a:solidFill>
                <a:schemeClr val="bg2"/>
              </a:solidFill>
            </a:endParaRPr>
          </a:p>
          <a:p>
            <a:r>
              <a:rPr lang="zh-CN" altLang="en-US" sz="1200" dirty="0" smtClean="0">
                <a:solidFill>
                  <a:schemeClr val="bg2"/>
                </a:solidFill>
              </a:rPr>
              <a:t>测试连通：</a:t>
            </a:r>
            <a:r>
              <a:rPr lang="en-US" altLang="zh-CN" sz="1200" dirty="0" smtClean="0">
                <a:solidFill>
                  <a:schemeClr val="bg2"/>
                </a:solidFill>
              </a:rPr>
              <a:t>ping</a:t>
            </a:r>
            <a:r>
              <a:rPr lang="zh-CN" altLang="en-US" sz="1200" dirty="0" smtClean="0">
                <a:solidFill>
                  <a:schemeClr val="bg2"/>
                </a:solidFill>
              </a:rPr>
              <a:t>所有的</a:t>
            </a:r>
            <a:r>
              <a:rPr lang="en-US" altLang="zh-CN" sz="1200" dirty="0" smtClean="0">
                <a:solidFill>
                  <a:schemeClr val="bg2"/>
                </a:solidFill>
              </a:rPr>
              <a:t>IP</a:t>
            </a:r>
            <a:r>
              <a:rPr lang="zh-CN" altLang="en-US" sz="1200" dirty="0" smtClean="0">
                <a:solidFill>
                  <a:schemeClr val="bg2"/>
                </a:solidFill>
              </a:rPr>
              <a:t>，获取</a:t>
            </a:r>
            <a:r>
              <a:rPr lang="en-US" altLang="zh-CN" sz="1200" dirty="0" smtClean="0">
                <a:solidFill>
                  <a:schemeClr val="bg2"/>
                </a:solidFill>
              </a:rPr>
              <a:t>host</a:t>
            </a:r>
            <a:r>
              <a:rPr lang="zh-CN" altLang="en-US" sz="1200" dirty="0" smtClean="0">
                <a:solidFill>
                  <a:schemeClr val="bg2"/>
                </a:solidFill>
              </a:rPr>
              <a:t>的</a:t>
            </a:r>
            <a:r>
              <a:rPr lang="en-US" altLang="zh-CN" sz="1200" dirty="0" err="1" smtClean="0">
                <a:solidFill>
                  <a:schemeClr val="bg2"/>
                </a:solidFill>
              </a:rPr>
              <a:t>Applcm</a:t>
            </a:r>
            <a:r>
              <a:rPr lang="zh-CN" altLang="en-US" sz="1200" dirty="0" smtClean="0">
                <a:solidFill>
                  <a:schemeClr val="bg2"/>
                </a:solidFill>
              </a:rPr>
              <a:t>版本号，并刷新“连接状态”和“</a:t>
            </a:r>
            <a:r>
              <a:rPr lang="en-US" altLang="zh-CN" sz="1200" dirty="0" err="1" smtClean="0">
                <a:solidFill>
                  <a:schemeClr val="bg2"/>
                </a:solidFill>
              </a:rPr>
              <a:t>Applcm</a:t>
            </a:r>
            <a:r>
              <a:rPr lang="zh-CN" altLang="en-US" sz="1200" dirty="0" smtClean="0">
                <a:solidFill>
                  <a:schemeClr val="bg2"/>
                </a:solidFill>
              </a:rPr>
              <a:t>版本”列</a:t>
            </a:r>
            <a:endParaRPr lang="en-US" altLang="zh-CN" sz="1200" dirty="0" smtClean="0">
              <a:solidFill>
                <a:schemeClr val="bg2"/>
              </a:solidFill>
            </a:endParaRPr>
          </a:p>
          <a:p>
            <a:r>
              <a:rPr lang="zh-CN" altLang="en-US" sz="1200" dirty="0" smtClean="0">
                <a:solidFill>
                  <a:schemeClr val="bg2"/>
                </a:solidFill>
              </a:rPr>
              <a:t>添加测试环境：弹出窗口添加</a:t>
            </a:r>
            <a:r>
              <a:rPr lang="en-US" altLang="zh-CN" sz="1200" dirty="0" smtClean="0">
                <a:solidFill>
                  <a:schemeClr val="bg2"/>
                </a:solidFill>
              </a:rPr>
              <a:t>host</a:t>
            </a:r>
          </a:p>
          <a:p>
            <a:r>
              <a:rPr lang="zh-CN" altLang="en-US" sz="1200" dirty="0" smtClean="0">
                <a:solidFill>
                  <a:schemeClr val="bg2"/>
                </a:solidFill>
              </a:rPr>
              <a:t>启用：该</a:t>
            </a:r>
            <a:r>
              <a:rPr lang="en-US" altLang="zh-CN" sz="1200" dirty="0" smtClean="0">
                <a:solidFill>
                  <a:schemeClr val="bg2"/>
                </a:solidFill>
              </a:rPr>
              <a:t>host</a:t>
            </a:r>
            <a:r>
              <a:rPr lang="zh-CN" altLang="en-US" sz="1200" dirty="0" smtClean="0">
                <a:solidFill>
                  <a:schemeClr val="bg2"/>
                </a:solidFill>
              </a:rPr>
              <a:t>可以被</a:t>
            </a:r>
            <a:r>
              <a:rPr lang="en-US" altLang="zh-CN" sz="1200" dirty="0" smtClean="0">
                <a:solidFill>
                  <a:schemeClr val="bg2"/>
                </a:solidFill>
              </a:rPr>
              <a:t>tenant</a:t>
            </a:r>
            <a:r>
              <a:rPr lang="zh-CN" altLang="en-US" sz="1200" dirty="0" smtClean="0">
                <a:solidFill>
                  <a:schemeClr val="bg2"/>
                </a:solidFill>
              </a:rPr>
              <a:t>使用，会分配给待测试的</a:t>
            </a:r>
            <a:r>
              <a:rPr lang="en-US" altLang="zh-CN" sz="1200" dirty="0" smtClean="0">
                <a:solidFill>
                  <a:schemeClr val="bg2"/>
                </a:solidFill>
              </a:rPr>
              <a:t>project</a:t>
            </a:r>
            <a:r>
              <a:rPr lang="zh-CN" altLang="en-US" sz="1200" dirty="0" smtClean="0">
                <a:solidFill>
                  <a:schemeClr val="bg2"/>
                </a:solidFill>
              </a:rPr>
              <a:t>使用</a:t>
            </a:r>
            <a:endParaRPr lang="en-US" altLang="zh-CN" sz="1200" dirty="0" smtClean="0">
              <a:solidFill>
                <a:schemeClr val="bg2"/>
              </a:solidFill>
            </a:endParaRPr>
          </a:p>
          <a:p>
            <a:r>
              <a:rPr lang="zh-CN" altLang="en-US" sz="1200" dirty="0">
                <a:solidFill>
                  <a:schemeClr val="bg2"/>
                </a:solidFill>
              </a:rPr>
              <a:t>下</a:t>
            </a:r>
            <a:r>
              <a:rPr lang="zh-CN" altLang="en-US" sz="1200" dirty="0" smtClean="0">
                <a:solidFill>
                  <a:schemeClr val="bg2"/>
                </a:solidFill>
              </a:rPr>
              <a:t>线：该</a:t>
            </a:r>
            <a:r>
              <a:rPr lang="en-US" altLang="zh-CN" sz="1200" dirty="0" smtClean="0">
                <a:solidFill>
                  <a:schemeClr val="bg2"/>
                </a:solidFill>
              </a:rPr>
              <a:t>host</a:t>
            </a:r>
            <a:r>
              <a:rPr lang="zh-CN" altLang="en-US" sz="1200" dirty="0" smtClean="0">
                <a:solidFill>
                  <a:schemeClr val="bg2"/>
                </a:solidFill>
              </a:rPr>
              <a:t>不可用，不能被分配</a:t>
            </a:r>
            <a:endParaRPr lang="en-US" altLang="zh-CN" sz="1200" dirty="0" smtClean="0">
              <a:solidFill>
                <a:schemeClr val="bg2"/>
              </a:solidFill>
            </a:endParaRPr>
          </a:p>
          <a:p>
            <a:r>
              <a:rPr lang="zh-CN" altLang="en-US" sz="1200" dirty="0" smtClean="0">
                <a:solidFill>
                  <a:schemeClr val="bg2"/>
                </a:solidFill>
              </a:rPr>
              <a:t>初始化：清空该</a:t>
            </a:r>
            <a:r>
              <a:rPr lang="en-US" altLang="zh-CN" sz="1200" dirty="0" smtClean="0">
                <a:solidFill>
                  <a:schemeClr val="bg2"/>
                </a:solidFill>
              </a:rPr>
              <a:t>host</a:t>
            </a:r>
            <a:r>
              <a:rPr lang="zh-CN" altLang="en-US" sz="1200" dirty="0" smtClean="0">
                <a:solidFill>
                  <a:schemeClr val="bg2"/>
                </a:solidFill>
              </a:rPr>
              <a:t>下所有在运行的项目，并刷新</a:t>
            </a:r>
            <a:r>
              <a:rPr lang="en-US" altLang="zh-CN" sz="1200" dirty="0" err="1" smtClean="0">
                <a:solidFill>
                  <a:schemeClr val="bg2"/>
                </a:solidFill>
              </a:rPr>
              <a:t>projecttest</a:t>
            </a:r>
            <a:r>
              <a:rPr lang="zh-CN" altLang="en-US" sz="1200" dirty="0" smtClean="0">
                <a:solidFill>
                  <a:schemeClr val="bg2"/>
                </a:solidFill>
              </a:rPr>
              <a:t>表</a:t>
            </a:r>
            <a:endParaRPr lang="en-US" altLang="zh-CN" sz="12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3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68957" y="132861"/>
            <a:ext cx="10740640" cy="993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ATP</a:t>
            </a:r>
            <a:r>
              <a:rPr lang="zh-CN" altLang="en-US" dirty="0" smtClean="0">
                <a:solidFill>
                  <a:schemeClr val="bg1"/>
                </a:solidFill>
              </a:rPr>
              <a:t>界面设计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z00485629\AppData\Roaming\eSpace_Desktop\UserData\z00485629\imagefiles\originalImgfiles\797331D5-0B70-48F3-8BCA-6E60A88D05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785091"/>
            <a:ext cx="11990958" cy="478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6034" y="1234084"/>
            <a:ext cx="11861239" cy="5296025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8957" y="1377126"/>
            <a:ext cx="11079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B0F0"/>
                </a:solidFill>
              </a:rPr>
              <a:t>沙箱管理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6953" y="1386363"/>
            <a:ext cx="1569660" cy="369332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测试用例管理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40146" y="1764931"/>
            <a:ext cx="11656290" cy="4672813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08973"/>
              </p:ext>
            </p:extLst>
          </p:nvPr>
        </p:nvGraphicFramePr>
        <p:xfrm>
          <a:off x="368957" y="2286542"/>
          <a:ext cx="10871696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82411"/>
                <a:gridCol w="1324501"/>
                <a:gridCol w="1520670"/>
                <a:gridCol w="1209194"/>
                <a:gridCol w="1659737"/>
                <a:gridCol w="1659737"/>
                <a:gridCol w="1357723"/>
                <a:gridCol w="13577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序号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2"/>
                          </a:solidFill>
                        </a:rPr>
                        <a:t>IP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名称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详情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创建时间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最后访问时间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是否应用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/>
                          </a:solidFill>
                        </a:rPr>
                        <a:t>操作</a:t>
                      </a:r>
                      <a:endParaRPr lang="zh-CN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[image]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Project-1-2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V1.0.1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2020-10-25</a:t>
                      </a:r>
                      <a:r>
                        <a:rPr lang="en-US" altLang="zh-CN" sz="1200" baseline="0" dirty="0" smtClean="0"/>
                        <a:t> 13:16:45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u="sng" dirty="0" smtClean="0">
                          <a:solidFill>
                            <a:srgbClr val="0000FF"/>
                          </a:solidFill>
                        </a:rPr>
                        <a:t>启用   下线</a:t>
                      </a:r>
                      <a:endParaRPr lang="zh-CN" altLang="en-US" sz="1200" u="sn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u="sng" dirty="0" smtClean="0">
                          <a:solidFill>
                            <a:srgbClr val="0000FF"/>
                          </a:solidFill>
                        </a:rPr>
                        <a:t>删除  修改</a:t>
                      </a:r>
                      <a:endParaRPr lang="zh-CN" altLang="en-US" sz="1200" u="sn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91126" y="1863518"/>
            <a:ext cx="1450109" cy="33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</a:rPr>
              <a:t>新增沙箱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6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3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AppStore</a:t>
            </a:r>
            <a:r>
              <a:rPr lang="zh-CN" altLang="en-US" dirty="0" smtClean="0">
                <a:solidFill>
                  <a:schemeClr val="tx1"/>
                </a:solidFill>
              </a:rPr>
              <a:t>界面设计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32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用户职责划分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1151459" y="960581"/>
          <a:ext cx="9645851" cy="4602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65996"/>
                <a:gridCol w="2556929"/>
                <a:gridCol w="2411463"/>
                <a:gridCol w="241146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抽象角色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App Store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Developer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MECM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生产者（</a:t>
                      </a:r>
                      <a:r>
                        <a:rPr lang="en-US" altLang="zh-CN" sz="1600" dirty="0" smtClean="0"/>
                        <a:t>developer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 </a:t>
                      </a:r>
                      <a:r>
                        <a:rPr lang="zh-CN" altLang="en-US" sz="1600" dirty="0" smtClean="0"/>
                        <a:t>管理自己开发的</a:t>
                      </a:r>
                      <a:r>
                        <a:rPr lang="en-US" altLang="zh-CN" sz="1600" dirty="0" smtClean="0"/>
                        <a:t>App</a:t>
                      </a:r>
                    </a:p>
                    <a:p>
                      <a:r>
                        <a:rPr lang="en-US" altLang="zh-CN" sz="1600" dirty="0" smtClean="0"/>
                        <a:t>2 </a:t>
                      </a:r>
                      <a:r>
                        <a:rPr lang="zh-CN" altLang="en-US" sz="1600" dirty="0" smtClean="0"/>
                        <a:t>申请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停止服务（？）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zh-CN" altLang="en-US" sz="1600" dirty="0" smtClean="0"/>
                        <a:t>更新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版本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4 </a:t>
                      </a:r>
                      <a:r>
                        <a:rPr lang="zh-CN" altLang="en-US" sz="1600" dirty="0" smtClean="0"/>
                        <a:t>所有消费者功能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 </a:t>
                      </a:r>
                      <a:r>
                        <a:rPr lang="zh-CN" altLang="en-US" sz="1600" dirty="0" smtClean="0"/>
                        <a:t>创建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项目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2 </a:t>
                      </a:r>
                      <a:r>
                        <a:rPr lang="zh-CN" altLang="en-US" sz="1600" dirty="0" smtClean="0"/>
                        <a:t>管理自己创建的项目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zh-CN" altLang="en-US" sz="1600" dirty="0" smtClean="0"/>
                        <a:t>测试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镜像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发起</a:t>
                      </a:r>
                      <a:r>
                        <a:rPr lang="en-US" altLang="zh-CN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发布任务</a:t>
                      </a:r>
                      <a:endParaRPr lang="zh-CN" alt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消费者（</a:t>
                      </a:r>
                      <a:r>
                        <a:rPr lang="en-US" altLang="zh-CN" sz="1600" dirty="0" smtClean="0"/>
                        <a:t>consumer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 </a:t>
                      </a:r>
                      <a:r>
                        <a:rPr lang="zh-CN" altLang="en-US" sz="1600" dirty="0" smtClean="0"/>
                        <a:t>查看已上线的所有</a:t>
                      </a:r>
                      <a:r>
                        <a:rPr lang="en-US" altLang="zh-CN" sz="1600" dirty="0" smtClean="0"/>
                        <a:t>App</a:t>
                      </a:r>
                    </a:p>
                    <a:p>
                      <a:r>
                        <a:rPr lang="en-US" altLang="zh-CN" sz="1600" dirty="0" smtClean="0"/>
                        <a:t>2 </a:t>
                      </a:r>
                      <a:r>
                        <a:rPr lang="zh-CN" altLang="en-US" sz="1600" dirty="0" smtClean="0"/>
                        <a:t>对使用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进行评价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zh-CN" altLang="en-US" sz="1600" dirty="0" smtClean="0"/>
                        <a:t>选购</a:t>
                      </a:r>
                      <a:r>
                        <a:rPr lang="en-US" altLang="zh-CN" sz="1600" dirty="0" smtClean="0"/>
                        <a:t>App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不涉及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查看自己订购的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部署情况，状态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平台管理者（</a:t>
                      </a:r>
                      <a:r>
                        <a:rPr lang="en-US" altLang="zh-CN" sz="1600" dirty="0" smtClean="0"/>
                        <a:t>admin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审核沙箱测试结果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下架（停用）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审核（有删除权限）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评论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管理沙箱资源</a:t>
                      </a:r>
                      <a:endParaRPr lang="zh-CN" alt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API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模拟器服务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管理测试环境资源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查看所有开发者的项目状态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？？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运维者（</a:t>
                      </a:r>
                      <a:r>
                        <a:rPr lang="en-US" altLang="zh-CN" sz="1600" dirty="0" smtClean="0"/>
                        <a:t>maintenance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不涉及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不涉及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 </a:t>
                      </a:r>
                      <a:r>
                        <a:rPr lang="zh-CN" altLang="en-US" sz="1600" dirty="0" smtClean="0"/>
                        <a:t>分发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部署</a:t>
                      </a:r>
                      <a:r>
                        <a:rPr lang="en-US" altLang="zh-CN" sz="1600" dirty="0" smtClean="0"/>
                        <a:t>App</a:t>
                      </a:r>
                    </a:p>
                    <a:p>
                      <a:r>
                        <a:rPr lang="en-US" altLang="zh-CN" sz="1600" dirty="0" smtClean="0"/>
                        <a:t>2 </a:t>
                      </a:r>
                      <a:r>
                        <a:rPr lang="zh-CN" altLang="en-US" sz="1600" dirty="0" smtClean="0"/>
                        <a:t>注册边缘节点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zh-CN" altLang="en-US" sz="1600" dirty="0" smtClean="0"/>
                        <a:t>查看所有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部署情况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744364" y="565172"/>
            <a:ext cx="1052946" cy="286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未实现功能</a:t>
            </a:r>
            <a:endParaRPr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166254" y="6151418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评审意见：生产者 消费者合并成租户</a:t>
            </a:r>
            <a:endParaRPr lang="en-US" altLang="zh-CN" sz="1800" dirty="0" smtClean="0"/>
          </a:p>
          <a:p>
            <a:pPr algn="l"/>
            <a:r>
              <a:rPr lang="zh-CN" altLang="en-US" dirty="0"/>
              <a:t>管理</a:t>
            </a:r>
            <a:r>
              <a:rPr lang="zh-CN" altLang="en-US" dirty="0" smtClean="0"/>
              <a:t>者 和 运维者 合并成管理员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262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场景分析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29175" y="1108711"/>
            <a:ext cx="10978842" cy="289178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场景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：一个</a:t>
            </a:r>
            <a:r>
              <a:rPr lang="zh-CN" altLang="en-US" dirty="0" smtClean="0">
                <a:solidFill>
                  <a:schemeClr val="accent2"/>
                </a:solidFill>
              </a:rPr>
              <a:t>开发者</a:t>
            </a: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smtClean="0">
                <a:solidFill>
                  <a:srgbClr val="0000FF"/>
                </a:solidFill>
              </a:rPr>
              <a:t>developer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创作了一个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，经过测试验证后，上传到</a:t>
            </a:r>
            <a:r>
              <a:rPr lang="en-US" altLang="zh-CN" dirty="0" err="1" smtClean="0">
                <a:solidFill>
                  <a:srgbClr val="0000FF"/>
                </a:solidFill>
              </a:rPr>
              <a:t>AppStore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为大家使用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场景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accent2"/>
                </a:solidFill>
              </a:rPr>
              <a:t>App</a:t>
            </a:r>
            <a:r>
              <a:rPr lang="zh-CN" altLang="en-US" dirty="0" smtClean="0">
                <a:solidFill>
                  <a:schemeClr val="accent2"/>
                </a:solidFill>
              </a:rPr>
              <a:t>生产厂商</a:t>
            </a:r>
            <a:r>
              <a:rPr lang="zh-CN" altLang="en-US" dirty="0" smtClean="0">
                <a:solidFill>
                  <a:schemeClr val="tx1"/>
                </a:solidFill>
              </a:rPr>
              <a:t>将自己开发的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软件，上传到</a:t>
            </a:r>
            <a:r>
              <a:rPr lang="en-US" altLang="zh-CN" dirty="0" err="1" smtClean="0">
                <a:solidFill>
                  <a:srgbClr val="0000FF"/>
                </a:solidFill>
              </a:rPr>
              <a:t>AppStore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，准备部署到边缘侧。上传的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需要通过</a:t>
            </a:r>
            <a:r>
              <a:rPr lang="en-US" altLang="zh-CN" dirty="0" err="1" smtClean="0">
                <a:solidFill>
                  <a:schemeClr val="tx1"/>
                </a:solidFill>
              </a:rPr>
              <a:t>AppStore</a:t>
            </a:r>
            <a:r>
              <a:rPr lang="zh-CN" altLang="en-US" dirty="0" smtClean="0">
                <a:solidFill>
                  <a:schemeClr val="tx1"/>
                </a:solidFill>
              </a:rPr>
              <a:t>平台的沙箱测试，然后通过</a:t>
            </a:r>
            <a:r>
              <a:rPr lang="zh-CN" altLang="en-US" dirty="0" smtClean="0">
                <a:solidFill>
                  <a:schemeClr val="accent2"/>
                </a:solidFill>
              </a:rPr>
              <a:t>人工审核</a:t>
            </a:r>
            <a:r>
              <a:rPr lang="zh-CN" altLang="en-US" dirty="0" smtClean="0">
                <a:solidFill>
                  <a:schemeClr val="tx1"/>
                </a:solidFill>
              </a:rPr>
              <a:t>的方式发布到</a:t>
            </a:r>
            <a:r>
              <a:rPr lang="en-US" altLang="zh-CN" dirty="0" err="1" smtClean="0">
                <a:solidFill>
                  <a:schemeClr val="tx1"/>
                </a:solidFill>
              </a:rPr>
              <a:t>AppStore</a:t>
            </a:r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场景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accent2"/>
                </a:solidFill>
              </a:rPr>
              <a:t>App</a:t>
            </a:r>
            <a:r>
              <a:rPr lang="zh-CN" altLang="en-US" dirty="0" smtClean="0">
                <a:solidFill>
                  <a:schemeClr val="accent2"/>
                </a:solidFill>
              </a:rPr>
              <a:t>消费厂商</a:t>
            </a: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err="1" smtClean="0">
                <a:solidFill>
                  <a:srgbClr val="0000FF"/>
                </a:solidFill>
              </a:rPr>
              <a:t>AppStore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选购喜欢的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，通知</a:t>
            </a:r>
            <a:r>
              <a:rPr lang="en-US" altLang="zh-CN" dirty="0" smtClean="0">
                <a:solidFill>
                  <a:srgbClr val="0000FF"/>
                </a:solidFill>
              </a:rPr>
              <a:t>MECM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部署到边缘侧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场景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维护人员</a:t>
            </a:r>
            <a:r>
              <a:rPr lang="zh-CN" altLang="en-US" dirty="0" smtClean="0">
                <a:solidFill>
                  <a:schemeClr val="tx1"/>
                </a:solidFill>
              </a:rPr>
              <a:t>需要在</a:t>
            </a:r>
            <a:r>
              <a:rPr lang="en-US" altLang="zh-CN" dirty="0" smtClean="0">
                <a:solidFill>
                  <a:srgbClr val="0000FF"/>
                </a:solidFill>
              </a:rPr>
              <a:t>MECM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上，对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进行分发部署，并定期查看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的状态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场景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厂商</a:t>
            </a:r>
            <a:r>
              <a:rPr lang="zh-CN" altLang="en-US" dirty="0" smtClean="0">
                <a:solidFill>
                  <a:schemeClr val="tx1"/>
                </a:solidFill>
              </a:rPr>
              <a:t>的维护人员通过</a:t>
            </a:r>
            <a:r>
              <a:rPr lang="en-US" altLang="zh-CN" dirty="0" smtClean="0">
                <a:solidFill>
                  <a:srgbClr val="0000FF"/>
                </a:solidFill>
              </a:rPr>
              <a:t>MECM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，查看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的状态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特殊场景：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厂商可能是生产者也是消费者，例如：某个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厂商将自己开发的应用，通过放到</a:t>
            </a:r>
            <a:r>
              <a:rPr lang="en-US" altLang="zh-CN" dirty="0" err="1" smtClean="0">
                <a:solidFill>
                  <a:schemeClr val="tx1"/>
                </a:solidFill>
              </a:rPr>
              <a:t>AppStore</a:t>
            </a:r>
            <a:r>
              <a:rPr lang="zh-CN" altLang="en-US" dirty="0" smtClean="0">
                <a:solidFill>
                  <a:schemeClr val="tx1"/>
                </a:solidFill>
              </a:rPr>
              <a:t>上之后，再通过</a:t>
            </a:r>
            <a:r>
              <a:rPr lang="en-US" altLang="zh-CN" dirty="0" smtClean="0">
                <a:solidFill>
                  <a:schemeClr val="tx1"/>
                </a:solidFill>
              </a:rPr>
              <a:t>MECM</a:t>
            </a:r>
            <a:r>
              <a:rPr lang="zh-CN" altLang="en-US" dirty="0" smtClean="0">
                <a:solidFill>
                  <a:schemeClr val="tx1"/>
                </a:solidFill>
              </a:rPr>
              <a:t>部署到边缘侧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871"/>
              </p:ext>
            </p:extLst>
          </p:nvPr>
        </p:nvGraphicFramePr>
        <p:xfrm>
          <a:off x="1779534" y="3840480"/>
          <a:ext cx="8131176" cy="2219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10392"/>
                <a:gridCol w="3083892"/>
                <a:gridCol w="2336892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2"/>
                          </a:solidFill>
                        </a:rPr>
                        <a:t>现实角色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2"/>
                          </a:solidFill>
                        </a:rPr>
                        <a:t>抽象角色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开发者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生产者（</a:t>
                      </a:r>
                      <a:r>
                        <a:rPr lang="en-US" altLang="zh-CN" sz="1800" dirty="0" smtClean="0"/>
                        <a:t>developer</a:t>
                      </a:r>
                      <a:r>
                        <a:rPr lang="zh-CN" altLang="en-US" sz="1800" dirty="0" smtClean="0"/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App</a:t>
                      </a:r>
                      <a:r>
                        <a:rPr lang="zh-CN" altLang="en-US" sz="1800" dirty="0" smtClean="0"/>
                        <a:t>生产厂商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生产者（</a:t>
                      </a:r>
                      <a:r>
                        <a:rPr lang="en-US" altLang="zh-CN" sz="1800" dirty="0" smtClean="0"/>
                        <a:t>developer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App</a:t>
                      </a:r>
                      <a:r>
                        <a:rPr lang="zh-CN" altLang="en-US" sz="1800" dirty="0" smtClean="0"/>
                        <a:t>消费厂商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消费者（</a:t>
                      </a:r>
                      <a:r>
                        <a:rPr lang="en-US" altLang="zh-CN" sz="1800" dirty="0" smtClean="0"/>
                        <a:t>consumer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审核人员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平台管理者（</a:t>
                      </a:r>
                      <a:r>
                        <a:rPr lang="en-US" altLang="zh-CN" sz="1800" dirty="0" smtClean="0"/>
                        <a:t>admin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维护人员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运维者（</a:t>
                      </a:r>
                      <a:r>
                        <a:rPr lang="en-US" altLang="zh-CN" sz="1800" dirty="0" smtClean="0"/>
                        <a:t>maintenance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71" y="16207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用户划分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2820" y="10593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err="1" smtClean="0"/>
              <a:t>AppStore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3888061" y="10593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Developer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6861719" y="1066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MECM</a:t>
            </a:r>
            <a:endParaRPr lang="zh-CN" altLang="en-US" sz="1800" dirty="0"/>
          </a:p>
        </p:txBody>
      </p:sp>
      <p:sp>
        <p:nvSpPr>
          <p:cNvPr id="10" name="文本框 9"/>
          <p:cNvSpPr txBox="1"/>
          <p:nvPr/>
        </p:nvSpPr>
        <p:spPr>
          <a:xfrm>
            <a:off x="9396460" y="1055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MEP</a:t>
            </a:r>
            <a:endParaRPr lang="zh-CN" altLang="en-US" sz="18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133493" y="1066800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65413" y="1055649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707794" y="1055648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1692" y="1716258"/>
            <a:ext cx="11118123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67769" y="211744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消费者</a:t>
            </a:r>
            <a:endParaRPr lang="en-US" altLang="zh-CN" sz="1800" dirty="0" smtClean="0"/>
          </a:p>
          <a:p>
            <a:pPr algn="l"/>
            <a:r>
              <a:rPr lang="zh-CN" altLang="en-US" dirty="0"/>
              <a:t>管理员</a:t>
            </a:r>
            <a:endParaRPr lang="zh-CN" altLang="en-US" sz="1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067597" y="21364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874543" y="2132272"/>
            <a:ext cx="433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运维者（运营商运维，针对所有消费者）</a:t>
            </a:r>
            <a:endParaRPr lang="en-US" altLang="zh-CN" dirty="0" smtClean="0"/>
          </a:p>
          <a:p>
            <a:pPr algn="l"/>
            <a:r>
              <a:rPr lang="zh-CN" altLang="en-US" sz="1800" dirty="0" smtClean="0"/>
              <a:t>消费者（购买的应用的维护人员）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21809" y="4884846"/>
            <a:ext cx="10661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问题讨论：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1</a:t>
            </a:r>
            <a:r>
              <a:rPr lang="zh-CN" altLang="en-US" sz="1800" dirty="0" smtClean="0"/>
              <a:t>、三个平台的“管理者”是相同账号，或者需要细分每个平台的管理者？</a:t>
            </a:r>
            <a:endParaRPr lang="en-US" altLang="zh-CN" dirty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MECM</a:t>
            </a:r>
            <a:r>
              <a:rPr lang="zh-CN" altLang="en-US" dirty="0" smtClean="0"/>
              <a:t>是否只有“运维者”可以登录，查看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的分发和部署，没有其他用户（除了管理员以外）？</a:t>
            </a:r>
            <a:endParaRPr lang="en-US" altLang="zh-CN" dirty="0" smtClean="0"/>
          </a:p>
          <a:p>
            <a:pPr algn="l"/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MECM</a:t>
            </a:r>
            <a:r>
              <a:rPr lang="zh-CN" altLang="en-US" sz="1800" dirty="0" smtClean="0"/>
              <a:t>中的“管理员”是否要包含“运维者”的权限？（应该不能包含）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29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用户职责划分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13468"/>
              </p:ext>
            </p:extLst>
          </p:nvPr>
        </p:nvGraphicFramePr>
        <p:xfrm>
          <a:off x="181233" y="1245920"/>
          <a:ext cx="11656540" cy="40579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65080"/>
                <a:gridCol w="1072173"/>
                <a:gridCol w="2273644"/>
                <a:gridCol w="2108886"/>
                <a:gridCol w="1960606"/>
                <a:gridCol w="2776151"/>
              </a:tblGrid>
              <a:tr h="43350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抽象角色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2"/>
                          </a:solidFill>
                        </a:rPr>
                        <a:t>系统定义</a:t>
                      </a:r>
                      <a:endParaRPr lang="zh-CN" alt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App Store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ATP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Developer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MECM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9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生产者（</a:t>
                      </a:r>
                      <a:r>
                        <a:rPr lang="en-US" altLang="zh-CN" sz="1400" dirty="0" smtClean="0"/>
                        <a:t>developer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TENANT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 </a:t>
                      </a:r>
                      <a:r>
                        <a:rPr lang="zh-CN" altLang="en-US" sz="1400" dirty="0" smtClean="0"/>
                        <a:t>管理自己开发的</a:t>
                      </a:r>
                      <a:r>
                        <a:rPr lang="en-US" altLang="zh-CN" sz="1400" dirty="0" smtClean="0"/>
                        <a:t>App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申请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停止服务（？）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3 </a:t>
                      </a:r>
                      <a:r>
                        <a:rPr lang="zh-CN" altLang="en-US" sz="1400" dirty="0" smtClean="0"/>
                        <a:t>更新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版本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4 </a:t>
                      </a:r>
                      <a:r>
                        <a:rPr lang="zh-CN" altLang="en-US" sz="1400" dirty="0" smtClean="0"/>
                        <a:t>查看已上线的所有</a:t>
                      </a:r>
                      <a:r>
                        <a:rPr lang="en-US" altLang="zh-CN" sz="1400" dirty="0" smtClean="0"/>
                        <a:t>App</a:t>
                      </a:r>
                    </a:p>
                    <a:p>
                      <a:r>
                        <a:rPr lang="en-US" altLang="zh-CN" sz="1400" dirty="0" smtClean="0"/>
                        <a:t>5 </a:t>
                      </a:r>
                      <a:r>
                        <a:rPr lang="zh-CN" altLang="en-US" sz="1400" dirty="0" smtClean="0"/>
                        <a:t>对使用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进行评价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6 </a:t>
                      </a:r>
                      <a:r>
                        <a:rPr lang="zh-CN" altLang="en-US" sz="1400" dirty="0" smtClean="0"/>
                        <a:t>选购</a:t>
                      </a:r>
                      <a:r>
                        <a:rPr lang="en-US" altLang="zh-CN" sz="1400" dirty="0" smtClean="0"/>
                        <a:t>App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、创建测试任务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、执行测试任务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、管理维护自己的测试任务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 </a:t>
                      </a:r>
                      <a:r>
                        <a:rPr lang="zh-CN" altLang="en-US" sz="1400" dirty="0" smtClean="0"/>
                        <a:t>创建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项目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 </a:t>
                      </a:r>
                      <a:r>
                        <a:rPr lang="zh-CN" altLang="en-US" sz="1400" dirty="0" smtClean="0"/>
                        <a:t>管理自己创建的项目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 </a:t>
                      </a:r>
                      <a:r>
                        <a:rPr lang="zh-CN" altLang="en-US" sz="1400" dirty="0" smtClean="0"/>
                        <a:t>测试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镜像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发起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发布任务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查看自己订购的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部署情况，状态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购买服务器，局点；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分发已购买的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4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消费者（</a:t>
                      </a:r>
                      <a:r>
                        <a:rPr lang="en-US" altLang="zh-CN" sz="1400" dirty="0" smtClean="0"/>
                        <a:t>consumer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9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平台管理者（</a:t>
                      </a:r>
                      <a:r>
                        <a:rPr lang="en-US" altLang="zh-CN" sz="1400" dirty="0" smtClean="0"/>
                        <a:t>admin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ADMIN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审核沙箱测试结果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下架（停用）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审核（有删除权限）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评论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、管理（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CRUD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）测试用例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、管理沙箱资源（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CRUD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）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、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Task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管理（删除？）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API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模拟器服务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管理测试环境资源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强制回收测试环境</a:t>
                      </a:r>
                      <a:endParaRPr lang="en-US" altLang="zh-CN" sz="1400" baseline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 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管理插件、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MEP API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 </a:t>
                      </a:r>
                      <a:r>
                        <a:rPr lang="zh-CN" altLang="en-US" sz="1400" dirty="0" smtClean="0"/>
                        <a:t>分发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部署</a:t>
                      </a:r>
                      <a:r>
                        <a:rPr lang="en-US" altLang="zh-CN" sz="1400" dirty="0" smtClean="0"/>
                        <a:t>App</a:t>
                      </a:r>
                    </a:p>
                    <a:p>
                      <a:r>
                        <a:rPr lang="en-US" altLang="zh-CN" sz="1400" dirty="0" smtClean="0"/>
                        <a:t>2 </a:t>
                      </a:r>
                      <a:r>
                        <a:rPr lang="zh-CN" altLang="en-US" sz="1400" dirty="0" smtClean="0"/>
                        <a:t>注册边缘节点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 </a:t>
                      </a:r>
                      <a:r>
                        <a:rPr lang="zh-CN" altLang="en-US" sz="1400" dirty="0" smtClean="0"/>
                        <a:t>查看所有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部署情况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9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运维者（</a:t>
                      </a:r>
                      <a:r>
                        <a:rPr lang="en-US" altLang="zh-CN" sz="1400" dirty="0" smtClean="0"/>
                        <a:t>maintenance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7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访客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GUEST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浏览界面，不能创建和修改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744364" y="565172"/>
            <a:ext cx="1052946" cy="286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未实现功能</a:t>
            </a:r>
            <a:endParaRPr lang="zh-CN" altLang="en-US" sz="1100" dirty="0"/>
          </a:p>
        </p:txBody>
      </p:sp>
      <p:sp>
        <p:nvSpPr>
          <p:cNvPr id="4" name="文本框 3"/>
          <p:cNvSpPr txBox="1"/>
          <p:nvPr/>
        </p:nvSpPr>
        <p:spPr>
          <a:xfrm>
            <a:off x="729175" y="5667672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Tenant</a:t>
            </a:r>
            <a:r>
              <a:rPr lang="zh-CN" altLang="en-US" dirty="0" smtClean="0"/>
              <a:t>：需要做到数据隔离，防止横向越权</a:t>
            </a:r>
            <a:endParaRPr lang="en-US" altLang="zh-CN" dirty="0" smtClean="0"/>
          </a:p>
          <a:p>
            <a:pPr algn="l"/>
            <a:r>
              <a:rPr lang="en-US" altLang="zh-CN" sz="1800" dirty="0" smtClean="0"/>
              <a:t>Admin</a:t>
            </a:r>
            <a:r>
              <a:rPr lang="zh-CN" altLang="en-US" sz="1800" dirty="0" smtClean="0"/>
              <a:t>：管理员账号可以有多个，但是功能相同，权限相同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88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81277" y="98812"/>
            <a:ext cx="10740640" cy="99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两种</a:t>
            </a:r>
            <a:r>
              <a:rPr lang="zh-CN" altLang="en-US" dirty="0" smtClean="0">
                <a:solidFill>
                  <a:schemeClr val="tx1"/>
                </a:solidFill>
              </a:rPr>
              <a:t>角色权限范围设置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67454" y="809984"/>
            <a:ext cx="3410465" cy="314685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287585" y="1642005"/>
            <a:ext cx="2817340" cy="22242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TENANT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893067" y="2301034"/>
            <a:ext cx="2038864" cy="14622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GUEST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04241" y="28200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浏览界面，只读数据</a:t>
            </a:r>
            <a:endParaRPr lang="zh-CN" altLang="en-US" sz="1800" dirty="0"/>
          </a:p>
        </p:txBody>
      </p:sp>
      <p:cxnSp>
        <p:nvCxnSpPr>
          <p:cNvPr id="14" name="肘形连接符 13"/>
          <p:cNvCxnSpPr>
            <a:stCxn id="10" idx="1"/>
          </p:cNvCxnSpPr>
          <p:nvPr/>
        </p:nvCxnSpPr>
        <p:spPr>
          <a:xfrm rot="10800000">
            <a:off x="5373815" y="2754114"/>
            <a:ext cx="1830426" cy="250571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204241" y="19735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创建项目，增删改查</a:t>
            </a:r>
            <a:endParaRPr lang="zh-CN" altLang="en-US" sz="1800" dirty="0"/>
          </a:p>
        </p:txBody>
      </p:sp>
      <p:cxnSp>
        <p:nvCxnSpPr>
          <p:cNvPr id="16" name="肘形连接符 15"/>
          <p:cNvCxnSpPr>
            <a:stCxn id="15" idx="1"/>
          </p:cNvCxnSpPr>
          <p:nvPr/>
        </p:nvCxnSpPr>
        <p:spPr>
          <a:xfrm rot="10800000">
            <a:off x="5179415" y="2158242"/>
            <a:ext cx="2024826" cy="1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04241" y="128808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人员管理，资源管理，数据管理</a:t>
            </a:r>
            <a:endParaRPr lang="zh-CN" altLang="en-US" sz="1800" dirty="0"/>
          </a:p>
        </p:txBody>
      </p:sp>
      <p:cxnSp>
        <p:nvCxnSpPr>
          <p:cNvPr id="20" name="肘形连接符 19"/>
          <p:cNvCxnSpPr>
            <a:stCxn id="19" idx="1"/>
          </p:cNvCxnSpPr>
          <p:nvPr/>
        </p:nvCxnSpPr>
        <p:spPr>
          <a:xfrm rot="10800000">
            <a:off x="5011101" y="1396575"/>
            <a:ext cx="2193140" cy="76175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074656" y="4635306"/>
            <a:ext cx="2837745" cy="216211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946453" y="4580111"/>
            <a:ext cx="2817340" cy="22242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TENANT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551935" y="5239140"/>
            <a:ext cx="2038864" cy="14622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GUEST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9189" y="19151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包含关系（推荐）</a:t>
            </a:r>
            <a:endParaRPr lang="zh-CN" altLang="en-US" sz="1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39189" y="53615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分离</a:t>
            </a:r>
            <a:r>
              <a:rPr lang="zh-CN" altLang="en-US" dirty="0" smtClean="0"/>
              <a:t>关系</a:t>
            </a:r>
            <a:endParaRPr lang="zh-CN" altLang="en-US" sz="18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797126" y="4141566"/>
            <a:ext cx="9587346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6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开发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3553" y="6516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App Store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2984718" y="6516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Developer</a:t>
            </a:r>
            <a:endParaRPr lang="zh-CN" altLang="en-US" sz="18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2223630" y="665297"/>
            <a:ext cx="0" cy="5255214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52111" y="13596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开发者</a:t>
            </a:r>
            <a:endParaRPr lang="en-US" altLang="zh-CN" sz="1800" dirty="0" smtClean="0"/>
          </a:p>
        </p:txBody>
      </p:sp>
      <p:sp>
        <p:nvSpPr>
          <p:cNvPr id="3" name="矩形 2"/>
          <p:cNvSpPr/>
          <p:nvPr/>
        </p:nvSpPr>
        <p:spPr>
          <a:xfrm>
            <a:off x="1152110" y="4503669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3007" y="1422950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开发</a:t>
            </a:r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6344708" y="1210644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上传发布</a:t>
            </a:r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30" name="流程图: 终止 29"/>
          <p:cNvSpPr/>
          <p:nvPr/>
        </p:nvSpPr>
        <p:spPr>
          <a:xfrm>
            <a:off x="6471480" y="5629538"/>
            <a:ext cx="914400" cy="30175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上线</a:t>
            </a:r>
            <a:endParaRPr lang="zh-CN" altLang="en-US" sz="1200" dirty="0"/>
          </a:p>
        </p:txBody>
      </p:sp>
      <p:cxnSp>
        <p:nvCxnSpPr>
          <p:cNvPr id="32" name="直接箭头连接符 31"/>
          <p:cNvCxnSpPr>
            <a:stCxn id="37" idx="2"/>
            <a:endCxn id="30" idx="0"/>
          </p:cNvCxnSpPr>
          <p:nvPr/>
        </p:nvCxnSpPr>
        <p:spPr>
          <a:xfrm>
            <a:off x="6928680" y="5053172"/>
            <a:ext cx="0" cy="57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746753" y="4284855"/>
            <a:ext cx="10129894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决策 36"/>
          <p:cNvSpPr/>
          <p:nvPr/>
        </p:nvSpPr>
        <p:spPr>
          <a:xfrm>
            <a:off x="6134353" y="4440524"/>
            <a:ext cx="1588654" cy="6126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结果审核</a:t>
            </a:r>
            <a:endParaRPr lang="zh-CN" altLang="en-US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471480" y="49815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 smtClean="0"/>
              <a:t>通过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426187" y="44591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 smtClean="0"/>
              <a:t>不通过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3053007" y="1955803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测试验证功能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3053006" y="2488656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smtClean="0"/>
              <a:t>CSAR</a:t>
            </a:r>
            <a:r>
              <a:rPr lang="zh-CN" altLang="en-US" sz="1200" dirty="0" smtClean="0"/>
              <a:t>包</a:t>
            </a:r>
            <a:endParaRPr lang="zh-CN" altLang="en-US" sz="1200" dirty="0"/>
          </a:p>
        </p:txBody>
      </p:sp>
      <p:cxnSp>
        <p:nvCxnSpPr>
          <p:cNvPr id="49" name="直接箭头连接符 48"/>
          <p:cNvCxnSpPr>
            <a:stCxn id="5" idx="2"/>
            <a:endCxn id="46" idx="0"/>
          </p:cNvCxnSpPr>
          <p:nvPr/>
        </p:nvCxnSpPr>
        <p:spPr>
          <a:xfrm>
            <a:off x="3636981" y="1729015"/>
            <a:ext cx="0" cy="2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6" idx="2"/>
            <a:endCxn id="47" idx="0"/>
          </p:cNvCxnSpPr>
          <p:nvPr/>
        </p:nvCxnSpPr>
        <p:spPr>
          <a:xfrm flipH="1">
            <a:off x="3636980" y="2261868"/>
            <a:ext cx="1" cy="2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7" idx="3"/>
            <a:endCxn id="20" idx="1"/>
          </p:cNvCxnSpPr>
          <p:nvPr/>
        </p:nvCxnSpPr>
        <p:spPr>
          <a:xfrm flipV="1">
            <a:off x="4220953" y="1363677"/>
            <a:ext cx="2123755" cy="1278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6140577" y="2544367"/>
            <a:ext cx="1576210" cy="1538102"/>
            <a:chOff x="5660289" y="2802983"/>
            <a:chExt cx="1576210" cy="1538102"/>
          </a:xfrm>
        </p:grpSpPr>
        <p:sp>
          <p:nvSpPr>
            <p:cNvPr id="64" name="矩形 63"/>
            <p:cNvSpPr/>
            <p:nvPr/>
          </p:nvSpPr>
          <p:spPr>
            <a:xfrm>
              <a:off x="5859773" y="2924508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病毒扫描</a:t>
              </a:r>
              <a:endParaRPr lang="zh-CN" altLang="en-US" sz="12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5864418" y="3382973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包格式校验</a:t>
              </a:r>
              <a:endParaRPr lang="zh-CN" altLang="en-US" sz="12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864420" y="3847115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沙</a:t>
              </a:r>
              <a:r>
                <a:rPr lang="zh-CN" altLang="en-US" sz="1200" dirty="0" smtClean="0"/>
                <a:t>箱测试</a:t>
              </a:r>
              <a:endParaRPr lang="zh-CN" altLang="en-US" sz="12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660289" y="2802983"/>
              <a:ext cx="1576210" cy="1538102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直接箭头连接符 68"/>
          <p:cNvCxnSpPr>
            <a:stCxn id="20" idx="2"/>
            <a:endCxn id="86" idx="0"/>
          </p:cNvCxnSpPr>
          <p:nvPr/>
        </p:nvCxnSpPr>
        <p:spPr>
          <a:xfrm flipH="1">
            <a:off x="6924035" y="1516709"/>
            <a:ext cx="4647" cy="22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2"/>
            <a:endCxn id="37" idx="0"/>
          </p:cNvCxnSpPr>
          <p:nvPr/>
        </p:nvCxnSpPr>
        <p:spPr>
          <a:xfrm flipH="1">
            <a:off x="6928680" y="4082469"/>
            <a:ext cx="2" cy="35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137302" y="4593815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刷新任务状态</a:t>
            </a:r>
            <a:endParaRPr lang="zh-CN" altLang="en-US" sz="1200" dirty="0"/>
          </a:p>
        </p:txBody>
      </p:sp>
      <p:cxnSp>
        <p:nvCxnSpPr>
          <p:cNvPr id="80" name="直接箭头连接符 79"/>
          <p:cNvCxnSpPr>
            <a:stCxn id="37" idx="3"/>
            <a:endCxn id="78" idx="1"/>
          </p:cNvCxnSpPr>
          <p:nvPr/>
        </p:nvCxnSpPr>
        <p:spPr>
          <a:xfrm>
            <a:off x="7723007" y="4746848"/>
            <a:ext cx="41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340061" y="1740642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启动上线测试流程</a:t>
            </a:r>
            <a:endParaRPr lang="zh-CN" altLang="en-US" sz="1200" dirty="0"/>
          </a:p>
        </p:txBody>
      </p:sp>
      <p:cxnSp>
        <p:nvCxnSpPr>
          <p:cNvPr id="89" name="直接箭头连接符 88"/>
          <p:cNvCxnSpPr>
            <a:stCxn id="86" idx="2"/>
            <a:endCxn id="67" idx="0"/>
          </p:cNvCxnSpPr>
          <p:nvPr/>
        </p:nvCxnSpPr>
        <p:spPr>
          <a:xfrm>
            <a:off x="6924035" y="2046707"/>
            <a:ext cx="4647" cy="49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终止 92"/>
          <p:cNvSpPr/>
          <p:nvPr/>
        </p:nvSpPr>
        <p:spPr>
          <a:xfrm>
            <a:off x="8262848" y="5631062"/>
            <a:ext cx="914400" cy="30175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拒绝上线</a:t>
            </a:r>
            <a:endParaRPr lang="zh-CN" altLang="en-US" sz="1200" dirty="0"/>
          </a:p>
        </p:txBody>
      </p:sp>
      <p:cxnSp>
        <p:nvCxnSpPr>
          <p:cNvPr id="95" name="直接箭头连接符 94"/>
          <p:cNvCxnSpPr>
            <a:stCxn id="78" idx="2"/>
            <a:endCxn id="93" idx="0"/>
          </p:cNvCxnSpPr>
          <p:nvPr/>
        </p:nvCxnSpPr>
        <p:spPr>
          <a:xfrm flipH="1">
            <a:off x="8720048" y="4899880"/>
            <a:ext cx="1228" cy="73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022105" y="2352772"/>
            <a:ext cx="3587930" cy="374323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决策 97"/>
          <p:cNvSpPr/>
          <p:nvPr/>
        </p:nvSpPr>
        <p:spPr>
          <a:xfrm>
            <a:off x="2842652" y="3048450"/>
            <a:ext cx="1588654" cy="6126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是否上线成功</a:t>
            </a:r>
            <a:endParaRPr lang="zh-CN" altLang="en-US" sz="1100" dirty="0"/>
          </a:p>
        </p:txBody>
      </p:sp>
      <p:cxnSp>
        <p:nvCxnSpPr>
          <p:cNvPr id="100" name="肘形连接符 99"/>
          <p:cNvCxnSpPr>
            <a:stCxn id="96" idx="1"/>
            <a:endCxn id="98" idx="3"/>
          </p:cNvCxnSpPr>
          <p:nvPr/>
        </p:nvCxnSpPr>
        <p:spPr>
          <a:xfrm rot="10800000">
            <a:off x="4431307" y="3354775"/>
            <a:ext cx="1590799" cy="869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98" idx="1"/>
            <a:endCxn id="5" idx="1"/>
          </p:cNvCxnSpPr>
          <p:nvPr/>
        </p:nvCxnSpPr>
        <p:spPr>
          <a:xfrm rot="10800000" flipH="1">
            <a:off x="2842651" y="1575984"/>
            <a:ext cx="210355" cy="1778791"/>
          </a:xfrm>
          <a:prstGeom prst="bentConnector3">
            <a:avLst>
              <a:gd name="adj1" fmla="val -108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终止 109"/>
          <p:cNvSpPr/>
          <p:nvPr/>
        </p:nvSpPr>
        <p:spPr>
          <a:xfrm>
            <a:off x="3179779" y="3931593"/>
            <a:ext cx="914400" cy="30175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完成</a:t>
            </a:r>
          </a:p>
        </p:txBody>
      </p:sp>
      <p:cxnSp>
        <p:nvCxnSpPr>
          <p:cNvPr id="112" name="直接箭头连接符 111"/>
          <p:cNvCxnSpPr>
            <a:stCxn id="98" idx="2"/>
            <a:endCxn id="110" idx="0"/>
          </p:cNvCxnSpPr>
          <p:nvPr/>
        </p:nvCxnSpPr>
        <p:spPr>
          <a:xfrm>
            <a:off x="3636979" y="3661098"/>
            <a:ext cx="0" cy="2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3603735" y="4598309"/>
            <a:ext cx="1576210" cy="1538102"/>
            <a:chOff x="5660289" y="2802983"/>
            <a:chExt cx="1576210" cy="1538102"/>
          </a:xfrm>
        </p:grpSpPr>
        <p:sp>
          <p:nvSpPr>
            <p:cNvPr id="115" name="矩形 114"/>
            <p:cNvSpPr/>
            <p:nvPr/>
          </p:nvSpPr>
          <p:spPr>
            <a:xfrm>
              <a:off x="5859773" y="2924508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病毒扫描</a:t>
              </a:r>
              <a:endParaRPr lang="zh-CN" altLang="en-US" sz="1200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5864418" y="3382973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包格式校验</a:t>
              </a:r>
              <a:endParaRPr lang="zh-CN" altLang="en-US" sz="1200" dirty="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5864420" y="3847115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沙</a:t>
              </a:r>
              <a:r>
                <a:rPr lang="zh-CN" altLang="en-US" sz="1200" dirty="0" smtClean="0"/>
                <a:t>箱测试</a:t>
              </a:r>
              <a:endParaRPr lang="zh-CN" altLang="en-US" sz="1200" dirty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5660289" y="2802983"/>
              <a:ext cx="1576210" cy="1538102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肘形连接符 119"/>
          <p:cNvCxnSpPr>
            <a:stCxn id="47" idx="2"/>
            <a:endCxn id="118" idx="1"/>
          </p:cNvCxnSpPr>
          <p:nvPr/>
        </p:nvCxnSpPr>
        <p:spPr>
          <a:xfrm rot="5400000">
            <a:off x="2334039" y="4064418"/>
            <a:ext cx="2572639" cy="33245"/>
          </a:xfrm>
          <a:prstGeom prst="bentConnector4">
            <a:avLst>
              <a:gd name="adj1" fmla="val 5254"/>
              <a:gd name="adj2" fmla="val 2343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259752" y="604055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评审意见：上线测试模块单独服务</a:t>
            </a:r>
            <a:endParaRPr lang="en-US" altLang="zh-CN" sz="1800" dirty="0" smtClean="0"/>
          </a:p>
          <a:p>
            <a:pPr algn="l"/>
            <a:r>
              <a:rPr lang="en-US" altLang="zh-CN" dirty="0" smtClean="0"/>
              <a:t>Dev</a:t>
            </a:r>
            <a:r>
              <a:rPr lang="zh-CN" altLang="en-US" dirty="0" smtClean="0"/>
              <a:t>需要有沙箱测试流程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087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消费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3530" y="85234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App Store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5738019" y="86371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MECM</a:t>
            </a:r>
            <a:endParaRPr lang="zh-CN" altLang="en-US" sz="18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743342" y="923913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1823" y="1618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消费者</a:t>
            </a:r>
            <a:endParaRPr lang="en-US" altLang="zh-CN" sz="1800" dirty="0" smtClean="0"/>
          </a:p>
        </p:txBody>
      </p:sp>
      <p:sp>
        <p:nvSpPr>
          <p:cNvPr id="3" name="矩形 2"/>
          <p:cNvSpPr/>
          <p:nvPr/>
        </p:nvSpPr>
        <p:spPr>
          <a:xfrm>
            <a:off x="415637" y="2446709"/>
            <a:ext cx="113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维护人员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16134" y="1623639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选购</a:t>
            </a:r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30" name="流程图: 终止 29"/>
          <p:cNvSpPr/>
          <p:nvPr/>
        </p:nvSpPr>
        <p:spPr>
          <a:xfrm>
            <a:off x="5750221" y="5848831"/>
            <a:ext cx="914400" cy="30175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</a:t>
            </a:r>
            <a:endParaRPr lang="zh-CN" altLang="en-US" sz="1400" dirty="0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1266465" y="2188206"/>
            <a:ext cx="10129894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623447" y="1623639"/>
            <a:ext cx="1167947" cy="30606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提交订单</a:t>
            </a:r>
            <a:endParaRPr lang="zh-CN" altLang="en-US" sz="1200" dirty="0"/>
          </a:p>
        </p:txBody>
      </p:sp>
      <p:cxnSp>
        <p:nvCxnSpPr>
          <p:cNvPr id="11" name="直接箭头连接符 10"/>
          <p:cNvCxnSpPr>
            <a:stCxn id="20" idx="3"/>
            <a:endCxn id="25" idx="1"/>
          </p:cNvCxnSpPr>
          <p:nvPr/>
        </p:nvCxnSpPr>
        <p:spPr>
          <a:xfrm>
            <a:off x="3884081" y="1776672"/>
            <a:ext cx="173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623447" y="2375130"/>
            <a:ext cx="1167947" cy="30606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获取订单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5623447" y="3781789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选择边缘节点</a:t>
            </a:r>
            <a:endParaRPr lang="zh-CN" altLang="en-US" sz="1200" dirty="0"/>
          </a:p>
        </p:txBody>
      </p:sp>
      <p:sp>
        <p:nvSpPr>
          <p:cNvPr id="18" name="流程图: 决策 17"/>
          <p:cNvSpPr/>
          <p:nvPr/>
        </p:nvSpPr>
        <p:spPr>
          <a:xfrm>
            <a:off x="5413094" y="2862027"/>
            <a:ext cx="1588654" cy="6126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是否添加边缘节点</a:t>
            </a:r>
            <a:endParaRPr lang="zh-CN" altLang="en-US" sz="1100" dirty="0"/>
          </a:p>
        </p:txBody>
      </p:sp>
      <p:cxnSp>
        <p:nvCxnSpPr>
          <p:cNvPr id="34" name="直接箭头连接符 33"/>
          <p:cNvCxnSpPr>
            <a:stCxn id="27" idx="2"/>
            <a:endCxn id="18" idx="0"/>
          </p:cNvCxnSpPr>
          <p:nvPr/>
        </p:nvCxnSpPr>
        <p:spPr>
          <a:xfrm>
            <a:off x="6207421" y="2681195"/>
            <a:ext cx="0" cy="18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491464" y="3015318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</a:t>
            </a:r>
            <a:r>
              <a:rPr lang="zh-CN" altLang="en-US" sz="1200" dirty="0" smtClean="0"/>
              <a:t>边缘节点</a:t>
            </a:r>
            <a:endParaRPr lang="zh-CN" altLang="en-US" sz="1200" dirty="0"/>
          </a:p>
        </p:txBody>
      </p:sp>
      <p:cxnSp>
        <p:nvCxnSpPr>
          <p:cNvPr id="38" name="直接箭头连接符 37"/>
          <p:cNvCxnSpPr>
            <a:stCxn id="18" idx="3"/>
            <a:endCxn id="36" idx="1"/>
          </p:cNvCxnSpPr>
          <p:nvPr/>
        </p:nvCxnSpPr>
        <p:spPr>
          <a:xfrm>
            <a:off x="7001748" y="3168351"/>
            <a:ext cx="4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6" idx="2"/>
            <a:endCxn id="29" idx="0"/>
          </p:cNvCxnSpPr>
          <p:nvPr/>
        </p:nvCxnSpPr>
        <p:spPr>
          <a:xfrm rot="5400000">
            <a:off x="6911227" y="2617578"/>
            <a:ext cx="460406" cy="1868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2"/>
            <a:endCxn id="29" idx="0"/>
          </p:cNvCxnSpPr>
          <p:nvPr/>
        </p:nvCxnSpPr>
        <p:spPr>
          <a:xfrm>
            <a:off x="6207421" y="3474675"/>
            <a:ext cx="0" cy="30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623447" y="4303508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</a:t>
            </a:r>
            <a:r>
              <a:rPr lang="en-US" altLang="zh-CN" sz="1200" dirty="0" err="1" smtClean="0"/>
              <a:t>AppStore</a:t>
            </a:r>
            <a:r>
              <a:rPr lang="zh-CN" altLang="en-US" sz="1200" dirty="0" smtClean="0"/>
              <a:t>同步</a:t>
            </a:r>
            <a:r>
              <a:rPr lang="en-US" altLang="zh-CN" sz="1200" dirty="0" smtClean="0"/>
              <a:t>CSAR</a:t>
            </a:r>
            <a:r>
              <a:rPr lang="zh-CN" altLang="en-US" sz="1200" dirty="0" smtClean="0"/>
              <a:t>包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623447" y="4843838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分发到边缘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623446" y="5314259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部署</a:t>
            </a:r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cxnSp>
        <p:nvCxnSpPr>
          <p:cNvPr id="47" name="直接箭头连接符 46"/>
          <p:cNvCxnSpPr>
            <a:stCxn id="29" idx="2"/>
            <a:endCxn id="43" idx="0"/>
          </p:cNvCxnSpPr>
          <p:nvPr/>
        </p:nvCxnSpPr>
        <p:spPr>
          <a:xfrm>
            <a:off x="6207421" y="4087854"/>
            <a:ext cx="0" cy="2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2"/>
            <a:endCxn id="44" idx="0"/>
          </p:cNvCxnSpPr>
          <p:nvPr/>
        </p:nvCxnSpPr>
        <p:spPr>
          <a:xfrm>
            <a:off x="6207421" y="4609573"/>
            <a:ext cx="0" cy="23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4" idx="2"/>
            <a:endCxn id="45" idx="0"/>
          </p:cNvCxnSpPr>
          <p:nvPr/>
        </p:nvCxnSpPr>
        <p:spPr>
          <a:xfrm flipH="1">
            <a:off x="6207420" y="5149903"/>
            <a:ext cx="1" cy="16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2"/>
            <a:endCxn id="30" idx="0"/>
          </p:cNvCxnSpPr>
          <p:nvPr/>
        </p:nvCxnSpPr>
        <p:spPr>
          <a:xfrm>
            <a:off x="6207420" y="5620324"/>
            <a:ext cx="1" cy="22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12331" y="426731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选择</a:t>
            </a:r>
            <a:r>
              <a:rPr lang="en-US" altLang="zh-CN" sz="1800" dirty="0" smtClean="0"/>
              <a:t>MECM</a:t>
            </a:r>
            <a:r>
              <a:rPr lang="zh-CN" altLang="en-US" sz="1800" dirty="0" smtClean="0"/>
              <a:t>系统内应用包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1356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90176" y="87018"/>
          <a:ext cx="11353743" cy="68713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131461"/>
                <a:gridCol w="3485761"/>
                <a:gridCol w="866895"/>
                <a:gridCol w="869626"/>
              </a:tblGrid>
              <a:tr h="19364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bg2"/>
                          </a:solidFill>
                        </a:rPr>
                        <a:t>Store</a:t>
                      </a:r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标题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描述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工作量（</a:t>
                      </a:r>
                      <a:r>
                        <a:rPr lang="en-US" altLang="zh-CN" sz="1050" dirty="0" smtClean="0">
                          <a:solidFill>
                            <a:schemeClr val="bg2"/>
                          </a:solidFill>
                        </a:rPr>
                        <a:t>k</a:t>
                      </a:r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）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优先级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AppStore</a:t>
                      </a:r>
                      <a:r>
                        <a:rPr lang="zh-CN" altLang="en-US" sz="1050" dirty="0" smtClean="0"/>
                        <a:t>需要支持</a:t>
                      </a:r>
                      <a:r>
                        <a:rPr lang="en-US" altLang="zh-CN" sz="1050" dirty="0" smtClean="0"/>
                        <a:t>admin</a:t>
                      </a:r>
                      <a:r>
                        <a:rPr lang="zh-CN" altLang="en-US" sz="1050" dirty="0" smtClean="0"/>
                        <a:t>用户角色，可以下架（停用）某个</a:t>
                      </a:r>
                      <a:r>
                        <a:rPr lang="en-US" altLang="zh-CN" sz="1050" dirty="0" smtClean="0"/>
                        <a:t>App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/>
                        <a:t>AppStore</a:t>
                      </a:r>
                      <a:r>
                        <a:rPr lang="zh-CN" altLang="en-US" sz="1050" dirty="0" smtClean="0"/>
                        <a:t>需要支持</a:t>
                      </a:r>
                      <a:r>
                        <a:rPr lang="en-US" altLang="zh-CN" sz="1050" dirty="0" smtClean="0"/>
                        <a:t>admin</a:t>
                      </a:r>
                      <a:r>
                        <a:rPr lang="zh-CN" altLang="en-US" sz="1050" dirty="0" smtClean="0"/>
                        <a:t>用户角色，可以查看所有已经发布的</a:t>
                      </a:r>
                      <a:r>
                        <a:rPr lang="en-US" altLang="zh-CN" sz="1050" dirty="0" smtClean="0"/>
                        <a:t>app</a:t>
                      </a:r>
                      <a:r>
                        <a:rPr lang="zh-CN" altLang="en-US" sz="1050" dirty="0" smtClean="0"/>
                        <a:t>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/>
                        <a:t>AppStore</a:t>
                      </a:r>
                      <a:r>
                        <a:rPr lang="zh-CN" altLang="en-US" sz="1050" dirty="0" smtClean="0"/>
                        <a:t>需要支持</a:t>
                      </a:r>
                      <a:r>
                        <a:rPr lang="en-US" altLang="zh-CN" sz="1050" dirty="0" smtClean="0"/>
                        <a:t>admin</a:t>
                      </a:r>
                      <a:r>
                        <a:rPr lang="zh-CN" altLang="en-US" sz="1050" dirty="0" smtClean="0"/>
                        <a:t>用户角色，可以删除某个</a:t>
                      </a:r>
                      <a:r>
                        <a:rPr lang="en-US" altLang="zh-CN" sz="1050" dirty="0" smtClean="0"/>
                        <a:t>App</a:t>
                      </a:r>
                      <a:r>
                        <a:rPr lang="zh-CN" altLang="en-US" sz="1050" dirty="0" smtClean="0"/>
                        <a:t>的评论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中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/>
                        <a:t>AppStore</a:t>
                      </a:r>
                      <a:r>
                        <a:rPr lang="zh-CN" altLang="en-US" sz="1050" dirty="0" smtClean="0"/>
                        <a:t>需要支持</a:t>
                      </a:r>
                      <a:r>
                        <a:rPr lang="en-US" altLang="zh-CN" sz="1050" dirty="0" smtClean="0"/>
                        <a:t>admin</a:t>
                      </a:r>
                      <a:r>
                        <a:rPr lang="zh-CN" altLang="en-US" sz="1050" dirty="0" smtClean="0"/>
                        <a:t>用户角色，可以对</a:t>
                      </a:r>
                      <a:r>
                        <a:rPr lang="en-US" altLang="zh-CN" sz="1050" dirty="0" smtClean="0"/>
                        <a:t>APT</a:t>
                      </a:r>
                      <a:r>
                        <a:rPr lang="zh-CN" altLang="en-US" sz="1050" dirty="0" smtClean="0"/>
                        <a:t>的测试结果进行审核，审核后自动发布上线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AppStore</a:t>
                      </a:r>
                      <a:r>
                        <a:rPr lang="zh-CN" altLang="en-US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需要支持</a:t>
                      </a:r>
                      <a:r>
                        <a:rPr lang="en-US" altLang="zh-CN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tenant</a:t>
                      </a:r>
                      <a:r>
                        <a:rPr lang="zh-CN" altLang="en-US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用户角色，不同</a:t>
                      </a:r>
                      <a:r>
                        <a:rPr lang="en-US" altLang="zh-CN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tenant</a:t>
                      </a:r>
                      <a:r>
                        <a:rPr lang="zh-CN" altLang="en-US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之间用户数据分离，需要能查看自己上传的</a:t>
                      </a:r>
                      <a:r>
                        <a:rPr lang="en-US" altLang="zh-CN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列表</a:t>
                      </a:r>
                      <a:endParaRPr lang="zh-CN" altLang="en-US" sz="1050" dirty="0">
                        <a:solidFill>
                          <a:schemeClr val="bg1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bg1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bg1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高</a:t>
                      </a:r>
                      <a:endParaRPr lang="zh-CN" altLang="en-US" sz="1050" dirty="0">
                        <a:solidFill>
                          <a:schemeClr val="bg1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平台需要支持管理员用户角色，能查看所有创建的</a:t>
                      </a:r>
                      <a:r>
                        <a:rPr lang="en-US" altLang="zh-CN" sz="1050" dirty="0" smtClean="0"/>
                        <a:t>project</a:t>
                      </a:r>
                      <a:r>
                        <a:rPr lang="zh-CN" altLang="en-US" sz="1050" dirty="0" smtClean="0"/>
                        <a:t>信息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中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平台需要支持管理员用户角色，能够管理测试环境（增加</a:t>
                      </a:r>
                      <a:r>
                        <a:rPr lang="en-US" altLang="zh-CN" sz="1050" dirty="0" smtClean="0"/>
                        <a:t>/</a:t>
                      </a:r>
                      <a:r>
                        <a:rPr lang="zh-CN" altLang="en-US" sz="1050" dirty="0" smtClean="0"/>
                        <a:t>删除）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增加后默认未启用，正在占用的环境不能删除</a:t>
                      </a:r>
                      <a:endParaRPr lang="en-US" altLang="zh-CN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平台需要支持管理员用户角色，能够启动或者暂停某个测试环境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正在占用的环境也可以设置未启用，只有启用状态的测试环境才能被使用</a:t>
                      </a:r>
                      <a:endParaRPr lang="en-US" altLang="zh-CN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平台需要支持管理员用户角色，能够强制回收被占用测试环境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强制回收后，</a:t>
                      </a:r>
                      <a:r>
                        <a:rPr lang="en-US" altLang="zh-CN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</a:t>
                      </a:r>
                      <a:r>
                        <a:rPr lang="zh-CN" altLang="en-U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的测试状态被设置为“测试失败”，环境被初始化，清空</a:t>
                      </a:r>
                      <a:r>
                        <a:rPr lang="en-US" altLang="zh-CN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pod</a:t>
                      </a:r>
                      <a:r>
                        <a:rPr lang="zh-CN" altLang="en-U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。</a:t>
                      </a:r>
                      <a:endParaRPr lang="en-US" altLang="zh-CN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中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平台需要支持管理员用户角色，能够管理已经上传的插件（删除</a:t>
                      </a:r>
                      <a:r>
                        <a:rPr lang="en-US" altLang="zh-CN" sz="1050" dirty="0" smtClean="0"/>
                        <a:t>/</a:t>
                      </a:r>
                      <a:r>
                        <a:rPr lang="zh-CN" altLang="en-US" sz="1050" dirty="0" smtClean="0"/>
                        <a:t>上线）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中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平台需要支持管理员用户角色，能够管理已经发布的</a:t>
                      </a:r>
                      <a:r>
                        <a:rPr lang="en-US" altLang="zh-CN" sz="1050" dirty="0" smtClean="0"/>
                        <a:t>MEC</a:t>
                      </a:r>
                      <a:r>
                        <a:rPr lang="zh-CN" altLang="en-US" sz="1050" dirty="0" smtClean="0"/>
                        <a:t>生态</a:t>
                      </a:r>
                      <a:r>
                        <a:rPr lang="en-US" altLang="zh-CN" sz="1050" dirty="0" smtClean="0"/>
                        <a:t>API</a:t>
                      </a:r>
                      <a:r>
                        <a:rPr lang="zh-CN" altLang="en-US" sz="1050" dirty="0" smtClean="0"/>
                        <a:t>（删除</a:t>
                      </a:r>
                      <a:r>
                        <a:rPr lang="en-US" altLang="zh-CN" sz="1050" dirty="0" smtClean="0"/>
                        <a:t>/</a:t>
                      </a:r>
                      <a:r>
                        <a:rPr lang="zh-CN" altLang="en-US" sz="1050" dirty="0" smtClean="0"/>
                        <a:t>上线）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中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Developer</a:t>
                      </a:r>
                      <a:r>
                        <a:rPr lang="zh-CN" altLang="en-US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平台需要支持</a:t>
                      </a:r>
                      <a:r>
                        <a:rPr lang="en-US" altLang="zh-CN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tenant</a:t>
                      </a:r>
                      <a:r>
                        <a:rPr lang="zh-CN" altLang="en-US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用户角色</a:t>
                      </a:r>
                      <a:endParaRPr lang="zh-CN" altLang="en-US" sz="1050" dirty="0">
                        <a:solidFill>
                          <a:schemeClr val="bg1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050" dirty="0" smtClean="0">
                        <a:solidFill>
                          <a:schemeClr val="bg1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bg1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高</a:t>
                      </a:r>
                      <a:endParaRPr lang="zh-CN" altLang="en-US" sz="1050" dirty="0">
                        <a:solidFill>
                          <a:schemeClr val="bg1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ATP</a:t>
                      </a:r>
                      <a:r>
                        <a:rPr lang="zh-CN" altLang="en-US" sz="1050" dirty="0" smtClean="0"/>
                        <a:t>支持</a:t>
                      </a:r>
                      <a:r>
                        <a:rPr lang="en-US" altLang="zh-CN" sz="1050" dirty="0" smtClean="0"/>
                        <a:t>admin</a:t>
                      </a:r>
                      <a:r>
                        <a:rPr lang="zh-CN" altLang="en-US" sz="1050" dirty="0" smtClean="0"/>
                        <a:t>用户角色，可以增加</a:t>
                      </a:r>
                      <a:r>
                        <a:rPr lang="en-US" altLang="zh-CN" sz="1050" dirty="0" smtClean="0"/>
                        <a:t>/</a:t>
                      </a:r>
                      <a:r>
                        <a:rPr lang="zh-CN" altLang="en-US" sz="1050" dirty="0" smtClean="0"/>
                        <a:t>删除测试用例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增加后默认不启用，需要设置启用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ATP</a:t>
                      </a:r>
                      <a:r>
                        <a:rPr lang="zh-CN" altLang="en-US" sz="1050" dirty="0" smtClean="0"/>
                        <a:t>支持</a:t>
                      </a:r>
                      <a:r>
                        <a:rPr lang="en-US" altLang="zh-CN" sz="1050" dirty="0" smtClean="0"/>
                        <a:t>admin</a:t>
                      </a:r>
                      <a:r>
                        <a:rPr lang="zh-CN" altLang="en-US" sz="1050" dirty="0" smtClean="0"/>
                        <a:t>用户角色，可以设置测试用例状态是 启用或不启用状态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不启用的测试用例在下次</a:t>
                      </a:r>
                      <a:r>
                        <a:rPr lang="en-US" altLang="zh-CN" sz="1050" dirty="0" smtClean="0"/>
                        <a:t>task</a:t>
                      </a:r>
                      <a:r>
                        <a:rPr lang="zh-CN" altLang="en-US" sz="1050" dirty="0" smtClean="0"/>
                        <a:t>启用时，不会被执行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ATP</a:t>
                      </a:r>
                      <a:r>
                        <a:rPr lang="zh-CN" altLang="en-US" sz="1050" dirty="0" smtClean="0"/>
                        <a:t>支持</a:t>
                      </a:r>
                      <a:r>
                        <a:rPr lang="en-US" altLang="zh-CN" sz="1050" dirty="0" smtClean="0"/>
                        <a:t>admin</a:t>
                      </a:r>
                      <a:r>
                        <a:rPr lang="zh-CN" altLang="en-US" sz="1050" dirty="0" smtClean="0"/>
                        <a:t>用户角色，可以增加</a:t>
                      </a:r>
                      <a:r>
                        <a:rPr lang="en-US" altLang="zh-CN" sz="1050" dirty="0" smtClean="0"/>
                        <a:t>/</a:t>
                      </a:r>
                      <a:r>
                        <a:rPr lang="zh-CN" altLang="en-US" sz="1050" dirty="0" smtClean="0"/>
                        <a:t>删除测试环境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增加后默认不启用，需要设置启用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ATP</a:t>
                      </a:r>
                      <a:r>
                        <a:rPr lang="zh-CN" altLang="en-US" sz="1050" dirty="0" smtClean="0"/>
                        <a:t>支持</a:t>
                      </a:r>
                      <a:r>
                        <a:rPr lang="en-US" altLang="zh-CN" sz="1050" dirty="0" smtClean="0"/>
                        <a:t>admin</a:t>
                      </a:r>
                      <a:r>
                        <a:rPr lang="zh-CN" altLang="en-US" sz="1050" dirty="0" smtClean="0"/>
                        <a:t>用户角色，可以设置测试环境状态是 启用 或 不启用状态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不启用的环境在下次</a:t>
                      </a:r>
                      <a:r>
                        <a:rPr lang="en-US" altLang="zh-CN" sz="1050" dirty="0" smtClean="0"/>
                        <a:t>task</a:t>
                      </a:r>
                      <a:r>
                        <a:rPr lang="zh-CN" altLang="en-US" sz="1050" dirty="0" smtClean="0"/>
                        <a:t>任务执行时，不会被分配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ATP</a:t>
                      </a:r>
                      <a:r>
                        <a:rPr lang="zh-CN" altLang="en-US" sz="1050" dirty="0" smtClean="0"/>
                        <a:t>支持</a:t>
                      </a:r>
                      <a:r>
                        <a:rPr lang="en-US" altLang="zh-CN" sz="1050" dirty="0" smtClean="0"/>
                        <a:t>admin</a:t>
                      </a:r>
                      <a:r>
                        <a:rPr lang="zh-CN" altLang="en-US" sz="1050" dirty="0" smtClean="0"/>
                        <a:t>用户角色，能查看系统中所有的测试环境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ATP</a:t>
                      </a:r>
                      <a:r>
                        <a:rPr lang="zh-CN" altLang="en-US" sz="1050" dirty="0" smtClean="0"/>
                        <a:t>支持</a:t>
                      </a:r>
                      <a:r>
                        <a:rPr lang="en-US" altLang="zh-CN" sz="1050" dirty="0" smtClean="0"/>
                        <a:t>admin</a:t>
                      </a:r>
                      <a:r>
                        <a:rPr lang="zh-CN" altLang="en-US" sz="1050" dirty="0" smtClean="0"/>
                        <a:t>用户角色，可以强制回收测试环境，清空正在测试的</a:t>
                      </a:r>
                      <a:r>
                        <a:rPr lang="en-US" altLang="zh-CN" sz="1050" dirty="0" smtClean="0"/>
                        <a:t>App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中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ATP</a:t>
                      </a:r>
                      <a:r>
                        <a:rPr lang="zh-CN" altLang="en-US" sz="1050" dirty="0" smtClean="0"/>
                        <a:t>支持</a:t>
                      </a:r>
                      <a:r>
                        <a:rPr lang="en-US" altLang="zh-CN" sz="1050" dirty="0" smtClean="0"/>
                        <a:t>admin</a:t>
                      </a:r>
                      <a:r>
                        <a:rPr lang="zh-CN" altLang="en-US" sz="1050" dirty="0" smtClean="0"/>
                        <a:t>用户角色，可以强制暂停 或 启动 </a:t>
                      </a:r>
                      <a:r>
                        <a:rPr lang="en-US" altLang="zh-CN" sz="1050" dirty="0" smtClean="0"/>
                        <a:t>task</a:t>
                      </a:r>
                      <a:r>
                        <a:rPr lang="zh-CN" altLang="en-US" sz="1050" dirty="0" smtClean="0"/>
                        <a:t>任务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正在运行的不能暂停，排队的任务可以暂停；启动后重新排队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中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MECM</a:t>
                      </a:r>
                      <a:r>
                        <a:rPr lang="zh-CN" altLang="en-US" sz="1050" dirty="0" smtClean="0"/>
                        <a:t>平台需要有管理员用户角色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低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MECM</a:t>
                      </a:r>
                      <a:r>
                        <a:rPr lang="zh-CN" altLang="en-US" sz="1050" dirty="0" smtClean="0"/>
                        <a:t>平台需要有</a:t>
                      </a:r>
                      <a:r>
                        <a:rPr lang="en-US" altLang="zh-CN" sz="1050" dirty="0" smtClean="0"/>
                        <a:t>tenant</a:t>
                      </a:r>
                      <a:r>
                        <a:rPr lang="zh-CN" altLang="en-US" sz="1050" dirty="0" smtClean="0"/>
                        <a:t>用户角色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低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用户管理模块中需要支持用户的角色定义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用户管理支持</a:t>
                      </a:r>
                      <a:r>
                        <a:rPr lang="en-US" altLang="zh-CN" sz="1050" dirty="0" smtClean="0"/>
                        <a:t>guest</a:t>
                      </a:r>
                      <a:r>
                        <a:rPr lang="zh-CN" altLang="en-US" sz="1050" dirty="0" smtClean="0"/>
                        <a:t>访客用户，在界面上只有只读权限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Apstore</a:t>
                      </a:r>
                      <a:r>
                        <a:rPr lang="en-US" altLang="zh-CN" sz="1050" dirty="0" smtClean="0"/>
                        <a:t>/developer/</a:t>
                      </a:r>
                      <a:r>
                        <a:rPr lang="en-US" altLang="zh-CN" sz="1050" dirty="0" err="1" smtClean="0"/>
                        <a:t>mecm</a:t>
                      </a:r>
                      <a:r>
                        <a:rPr lang="zh-CN" altLang="en-US" sz="1050" dirty="0" smtClean="0"/>
                        <a:t>前台界面都支持访客模式；通过链接直接访问，不用登陆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0.4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6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69116" y="120575"/>
            <a:ext cx="10740640" cy="993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工作量说明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5068" y="1113975"/>
            <a:ext cx="5620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优先级：高，工作量：</a:t>
            </a:r>
            <a:r>
              <a:rPr lang="en-US" altLang="zh-CN" dirty="0" smtClean="0"/>
              <a:t>2.8K</a:t>
            </a:r>
          </a:p>
          <a:p>
            <a:pPr algn="l"/>
            <a:r>
              <a:rPr lang="en-US" altLang="zh-CN" dirty="0" smtClean="0"/>
              <a:t>       </a:t>
            </a:r>
            <a:r>
              <a:rPr lang="zh-CN" altLang="en-US" dirty="0" smtClean="0"/>
              <a:t>主体功能，</a:t>
            </a:r>
            <a:r>
              <a:rPr lang="zh-CN" altLang="en-US" dirty="0" smtClean="0">
                <a:solidFill>
                  <a:srgbClr val="C00000"/>
                </a:solidFill>
              </a:rPr>
              <a:t>建议</a:t>
            </a:r>
            <a:r>
              <a:rPr lang="en-US" altLang="zh-CN" dirty="0" smtClean="0">
                <a:solidFill>
                  <a:srgbClr val="C00000"/>
                </a:solidFill>
              </a:rPr>
              <a:t>1.0</a:t>
            </a:r>
            <a:r>
              <a:rPr lang="zh-CN" altLang="en-US" dirty="0" smtClean="0">
                <a:solidFill>
                  <a:srgbClr val="C00000"/>
                </a:solidFill>
              </a:rPr>
              <a:t>版本实现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优先级：中，工作量：</a:t>
            </a:r>
            <a:r>
              <a:rPr lang="en-US" altLang="zh-CN" dirty="0" smtClean="0"/>
              <a:t>1.6K</a:t>
            </a:r>
          </a:p>
          <a:p>
            <a:pPr algn="l"/>
            <a:r>
              <a:rPr lang="en-US" altLang="zh-CN" dirty="0" smtClean="0"/>
              <a:t>       </a:t>
            </a:r>
            <a:r>
              <a:rPr lang="zh-CN" altLang="en-US" dirty="0" smtClean="0"/>
              <a:t>非核心功能，不影响整体流程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sz="1800" dirty="0" smtClean="0"/>
              <a:t>优先级：低，工作量：？</a:t>
            </a:r>
            <a:endParaRPr lang="en-US" altLang="zh-CN" sz="1800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MECM</a:t>
            </a:r>
            <a:r>
              <a:rPr lang="zh-CN" altLang="en-US" dirty="0" smtClean="0"/>
              <a:t>部分，暂不考虑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97193059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21498</TotalTime>
  <Words>1705</Words>
  <Application>Microsoft Office PowerPoint</Application>
  <PresentationFormat>自定义</PresentationFormat>
  <Paragraphs>353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黑体</vt:lpstr>
      <vt:lpstr>微软雅黑</vt:lpstr>
      <vt:lpstr>Arial</vt:lpstr>
      <vt:lpstr>Calibri</vt:lpstr>
      <vt:lpstr>1_Title Slide</vt:lpstr>
      <vt:lpstr>Chart page</vt:lpstr>
      <vt:lpstr>4_Chart page</vt:lpstr>
      <vt:lpstr>End page</vt:lpstr>
      <vt:lpstr>AppStore+Developer+MECM 的用户分权分域设计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Zhangbeiyuan</cp:lastModifiedBy>
  <cp:revision>260</cp:revision>
  <dcterms:created xsi:type="dcterms:W3CDTF">2018-11-29T10:16:29Z</dcterms:created>
  <dcterms:modified xsi:type="dcterms:W3CDTF">2020-10-29T03:22:57Z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(3)/EB/FktnagL287cBfr5mU0HNdw7l2N8jdfj13gV2VOtGChQhBtCn6QnS3YBxxuM1FeY3ndR1
yr0HgLHUFXlED95SL0VtFNvsU+H77c2TdKmi0+bT2qCeJtBgiSd7+1hgq/wTIHrbnfu5kE1W
qA6JHYSWP76m540SOgGTEPoEOYElU+ZZ62i1hlKK4T/G5WsxKa/6xn+69TpVF8OZHEdL77xh
pJ0I+658kZgXEmo477</vt:lpwstr>
  </property>
  <property fmtid="{D5CDD505-2E9C-101B-9397-08002B2CF9AE}" pid="3" name="_2015_ms_pID_7253431">
    <vt:lpwstr>PqdO+r4Rw0Ey5L0kwqHGW4MN/H8jdfyzmX8E6poRF4DlWJLbd0dEdC
xbPkCWZ5x0vxWX0xMNh1UWytWdA5+aTAqo9zV0vsb18tKHICv8B7ZuyWYn7RoKNcrtd5B9f0
lEuNeWQTxbUjIjslA2cpgQsn+aOlPYPjNVzDrLQYJQSIVqmI1f9qD/bLPbRywHBJC8noDxzf
e9f48+yUJIru0f3uSlnfqeVnirQhUz4yK+hh</vt:lpwstr>
  </property>
  <property fmtid="{D5CDD505-2E9C-101B-9397-08002B2CF9AE}" pid="4" name="_2015_ms_pID_7253432">
    <vt:lpwstr>8g==</vt:lpwstr>
  </property>
</Properties>
</file>