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2"/>
  </p:notesMasterIdLst>
  <p:handoutMasterIdLst>
    <p:handoutMasterId r:id="rId23"/>
  </p:handoutMasterIdLst>
  <p:sldIdLst>
    <p:sldId id="283" r:id="rId5"/>
    <p:sldId id="284" r:id="rId6"/>
    <p:sldId id="314" r:id="rId7"/>
    <p:sldId id="315" r:id="rId8"/>
    <p:sldId id="316" r:id="rId9"/>
    <p:sldId id="297" r:id="rId10"/>
    <p:sldId id="320" r:id="rId11"/>
    <p:sldId id="299" r:id="rId12"/>
    <p:sldId id="326" r:id="rId13"/>
    <p:sldId id="317" r:id="rId14"/>
    <p:sldId id="319" r:id="rId15"/>
    <p:sldId id="324" r:id="rId16"/>
    <p:sldId id="298" r:id="rId17"/>
    <p:sldId id="321" r:id="rId18"/>
    <p:sldId id="322" r:id="rId19"/>
    <p:sldId id="327" r:id="rId20"/>
    <p:sldId id="280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4"/>
            <p14:sldId id="314"/>
            <p14:sldId id="315"/>
            <p14:sldId id="316"/>
            <p14:sldId id="297"/>
            <p14:sldId id="320"/>
            <p14:sldId id="299"/>
            <p14:sldId id="326"/>
            <p14:sldId id="317"/>
            <p14:sldId id="319"/>
            <p14:sldId id="324"/>
            <p14:sldId id="298"/>
            <p14:sldId id="321"/>
            <p14:sldId id="322"/>
            <p14:sldId id="327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jinghan" initials="s" lastIdx="1" clrIdx="0">
    <p:extLst>
      <p:ext uri="{19B8F6BF-5375-455C-9EA6-DF929625EA0E}">
        <p15:presenceInfo xmlns:p15="http://schemas.microsoft.com/office/powerpoint/2012/main" userId="S-1-5-21-147214757-305610072-1517763936-6737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171DB6"/>
    <a:srgbClr val="000322"/>
    <a:srgbClr val="003668"/>
    <a:srgbClr val="021446"/>
    <a:srgbClr val="151515"/>
    <a:srgbClr val="C7000B"/>
    <a:srgbClr val="575756"/>
    <a:srgbClr val="FFFFFF"/>
    <a:srgbClr val="DD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50" autoAdjust="0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、发布到</a:t>
            </a:r>
            <a:r>
              <a:rPr lang="en-US" altLang="zh-CN" sz="1200" dirty="0" err="1" smtClean="0"/>
              <a:t>AppStore</a:t>
            </a:r>
            <a:r>
              <a:rPr lang="zh-CN" altLang="en-US" sz="1200" dirty="0" smtClean="0"/>
              <a:t>作为先决条件；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能力发布添加进度条：模拟器部署成功检测。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75645" y="2235033"/>
            <a:ext cx="6559809" cy="690255"/>
          </a:xfrm>
        </p:spPr>
        <p:txBody>
          <a:bodyPr/>
          <a:lstStyle/>
          <a:p>
            <a:r>
              <a:rPr lang="zh-CN" altLang="en-US" dirty="0" smtClean="0"/>
              <a:t>生态能力复用问题分析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生态应用在</a:t>
            </a:r>
            <a:r>
              <a:rPr lang="en-US" altLang="zh-CN" dirty="0" err="1"/>
              <a:t>CSAR</a:t>
            </a:r>
            <a:r>
              <a:rPr lang="zh-CN" altLang="en-US" dirty="0"/>
              <a:t>包中的体现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" y="1850626"/>
            <a:ext cx="6515100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75" y="4068731"/>
            <a:ext cx="4619625" cy="2028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274" y="4213800"/>
            <a:ext cx="2714625" cy="1847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0508" y="1287534"/>
            <a:ext cx="7250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/Definitions/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508" y="3604268"/>
            <a:ext cx="47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Charts/templates/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-agent-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configmap.yaml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02944" y="3604268"/>
            <a:ext cx="2128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Charts/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values.yaml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8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56453" y="456134"/>
            <a:ext cx="3417952" cy="993400"/>
          </a:xfrm>
        </p:spPr>
        <p:txBody>
          <a:bodyPr/>
          <a:lstStyle/>
          <a:p>
            <a:r>
              <a:rPr lang="zh-CN" altLang="en-US" dirty="0" smtClean="0"/>
              <a:t>无状态生态应用</a:t>
            </a:r>
            <a:endParaRPr lang="en-US" altLang="zh-CN" dirty="0" smtClean="0"/>
          </a:p>
          <a:p>
            <a:r>
              <a:rPr lang="zh-CN" altLang="en-US" dirty="0" smtClean="0"/>
              <a:t>部署流程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6453" y="1717963"/>
            <a:ext cx="2872509" cy="119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zh-CN" altLang="en-US" dirty="0" smtClean="0"/>
              <a:t>应用与无状态生态应用部署在</a:t>
            </a:r>
            <a:r>
              <a:rPr lang="en-US" altLang="zh-CN" dirty="0" smtClean="0"/>
              <a:t>default namespace</a:t>
            </a:r>
            <a:r>
              <a:rPr lang="zh-CN" altLang="en-US" dirty="0" smtClean="0"/>
              <a:t>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15" y="0"/>
            <a:ext cx="7520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59710" y="468923"/>
            <a:ext cx="3417952" cy="993400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状态生态应用</a:t>
            </a:r>
            <a:endParaRPr lang="en-US" altLang="zh-CN" dirty="0" smtClean="0"/>
          </a:p>
          <a:p>
            <a:r>
              <a:rPr lang="zh-CN" altLang="en-US" dirty="0" smtClean="0"/>
              <a:t>部署流程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9710" y="1708727"/>
            <a:ext cx="2872509" cy="172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zh-CN" altLang="en-US" dirty="0" smtClean="0"/>
              <a:t>应用与有状态生态应用部署在同一</a:t>
            </a:r>
            <a:r>
              <a:rPr lang="en-US" altLang="zh-CN" dirty="0" err="1" smtClean="0"/>
              <a:t>NameSpace</a:t>
            </a:r>
            <a:r>
              <a:rPr lang="zh-CN" altLang="en-US" dirty="0" smtClean="0"/>
              <a:t>下。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有状态生态应用以</a:t>
            </a:r>
            <a:r>
              <a:rPr lang="en-US" altLang="zh-CN" dirty="0" err="1" smtClean="0"/>
              <a:t>ClusterIP</a:t>
            </a:r>
            <a:r>
              <a:rPr lang="zh-CN" altLang="en-US" dirty="0" smtClean="0"/>
              <a:t>的类型暴露服务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97" y="6927"/>
            <a:ext cx="8788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模拟器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736908" y="1501989"/>
            <a:ext cx="10733557" cy="687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B050"/>
                </a:solidFill>
              </a:rPr>
              <a:t>应用在成为生态应用后，</a:t>
            </a:r>
            <a:r>
              <a:rPr lang="en-US" altLang="zh-CN" sz="1400" dirty="0" smtClean="0">
                <a:solidFill>
                  <a:srgbClr val="00B050"/>
                </a:solidFill>
              </a:rPr>
              <a:t>Developer</a:t>
            </a:r>
            <a:r>
              <a:rPr lang="zh-CN" altLang="en-US" sz="1400" dirty="0" smtClean="0">
                <a:solidFill>
                  <a:srgbClr val="00B050"/>
                </a:solidFill>
              </a:rPr>
              <a:t>将生态应用部署在模拟器环境中，对外暴露模拟器接口，供本地开发调测使用。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支持生态应用上传修改模拟器应用。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467551" y="6006985"/>
            <a:ext cx="4951722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10234" y="5281881"/>
            <a:ext cx="1921162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764051" y="3801081"/>
            <a:ext cx="251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Emulator 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720" y="5108491"/>
            <a:ext cx="882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NodePort</a:t>
            </a:r>
            <a:endParaRPr lang="zh-CN" altLang="en-US" sz="1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82980" y="2766060"/>
            <a:ext cx="5914853" cy="39090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84426" y="2847639"/>
            <a:ext cx="171739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230708" y="5304996"/>
            <a:ext cx="1921162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6" idx="3"/>
          </p:cNvCxnSpPr>
          <p:nvPr/>
        </p:nvCxnSpPr>
        <p:spPr>
          <a:xfrm flipH="1" flipV="1">
            <a:off x="5731396" y="5491326"/>
            <a:ext cx="3499314" cy="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30700" y="5296460"/>
            <a:ext cx="1100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NodePort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10234" y="4523477"/>
            <a:ext cx="1921162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629891" y="4322618"/>
            <a:ext cx="2327564" cy="15424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445164" y="3472873"/>
            <a:ext cx="18472" cy="2534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50258" y="4322617"/>
            <a:ext cx="1280640" cy="1551577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MEP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err="1" smtClean="0"/>
              <a:t>MEPSERVER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err="1" smtClean="0"/>
              <a:t>MEPAUTH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KONG</a:t>
            </a:r>
            <a:endParaRPr lang="zh-CN" altLang="en-US" sz="11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75551" y="3790005"/>
            <a:ext cx="199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6" idx="1"/>
          </p:cNvCxnSpPr>
          <p:nvPr/>
        </p:nvCxnSpPr>
        <p:spPr>
          <a:xfrm flipH="1">
            <a:off x="3001817" y="4732922"/>
            <a:ext cx="808417" cy="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64046" y="4523477"/>
            <a:ext cx="614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服务注册</a:t>
            </a:r>
          </a:p>
        </p:txBody>
      </p:sp>
    </p:spTree>
    <p:extLst>
      <p:ext uri="{BB962C8B-B14F-4D97-AF65-F5344CB8AC3E}">
        <p14:creationId xmlns:p14="http://schemas.microsoft.com/office/powerpoint/2010/main" val="9658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/>
              <a:t>虚机</a:t>
            </a:r>
            <a:r>
              <a:rPr lang="zh-CN" altLang="en-US" sz="6000" dirty="0" smtClean="0"/>
              <a:t>应用流程详解（待完善）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87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/>
              <a:t>安装包</a:t>
            </a:r>
            <a:r>
              <a:rPr lang="zh-CN" altLang="en-US" sz="6000" dirty="0" smtClean="0"/>
              <a:t>应用流程详解</a:t>
            </a:r>
            <a:r>
              <a:rPr lang="zh-CN" altLang="en-US" sz="6000" dirty="0"/>
              <a:t>（待完善</a:t>
            </a:r>
            <a:r>
              <a:rPr lang="zh-CN" altLang="en-US" sz="6000" dirty="0" smtClean="0"/>
              <a:t>）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350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Story</a:t>
            </a:r>
            <a:r>
              <a:rPr lang="zh-CN" altLang="en-US" dirty="0" smtClean="0"/>
              <a:t>划分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952370"/>
              </p:ext>
            </p:extLst>
          </p:nvPr>
        </p:nvGraphicFramePr>
        <p:xfrm>
          <a:off x="1089850" y="1112563"/>
          <a:ext cx="9085996" cy="5061736"/>
        </p:xfrm>
        <a:graphic>
          <a:graphicData uri="http://schemas.openxmlformats.org/drawingml/2006/table">
            <a:tbl>
              <a:tblPr/>
              <a:tblGrid>
                <a:gridCol w="1202729"/>
                <a:gridCol w="5493230"/>
                <a:gridCol w="1557379"/>
                <a:gridCol w="832658"/>
              </a:tblGrid>
              <a:tr h="262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工作量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3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Developer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打通应用成为无状态生态应用前后端流程：</a:t>
                      </a:r>
                      <a:b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如何成为生态应用；</a:t>
                      </a:r>
                      <a:b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存储生态应用信息；</a:t>
                      </a:r>
                      <a:b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csar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包内增加依赖字段与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route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转发字段；</a:t>
                      </a:r>
                      <a:b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如何获取生态应用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Host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模拟器环境规划与模拟器部署、删除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部署应用流程适配，增加对依赖项的检测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Atp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增加对依赖应用的查询、部署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  <a:endParaRPr 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AppStore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应用上传接口修改，适配生态应用场景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MECM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增加对依赖应用的查询、部署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APPLCM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增加查询应用是否实例化接口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</a:t>
                      </a:r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route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注册接口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MEP-Agent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增加注册</a:t>
                      </a:r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route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增加获取</a:t>
                      </a:r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token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Developer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增加对自身实现了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接口的应用成为无状态生态应用的支持：</a:t>
                      </a:r>
                      <a:b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增加应用的规范性说明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Developer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增加应用成为有状态生态应用的支持：</a:t>
                      </a:r>
                      <a:b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增加文件校验，支持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类型切换</a:t>
                      </a:r>
                      <a:b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csar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包内容，增加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切换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Developer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支持用户上传自定义模拟器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APPLCM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</a:t>
                      </a:r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helm install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时附加参数的支持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Atp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增加部署时对</a:t>
                      </a:r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的创建、</a:t>
                      </a:r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类型的切换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MECM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增加部署时对</a:t>
                      </a:r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的创建、</a:t>
                      </a:r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类型的切换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0.2K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9016" marR="9016" marT="9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>
                <a:solidFill>
                  <a:schemeClr val="tx1"/>
                </a:solidFill>
              </a:rPr>
              <a:t>背景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66" y="1201910"/>
            <a:ext cx="1082312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/>
              <a:t>随着物联网、人工智能、云计算、移动互联网、大数据和大视频等产业技术的蓬勃发展，以及围绕</a:t>
            </a:r>
            <a:r>
              <a:rPr lang="en-US" altLang="zh-CN" sz="1400" dirty="0"/>
              <a:t>ICT</a:t>
            </a:r>
            <a:r>
              <a:rPr lang="zh-CN" altLang="en-US" sz="1400" dirty="0"/>
              <a:t>开放生态的成熟，网络资源和计算能力逐步朝着资源集中化和边缘化方向演进。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/>
              <a:t>多接入边缘计算</a:t>
            </a:r>
            <a:r>
              <a:rPr lang="en-US" altLang="zh-CN" sz="1400" dirty="0"/>
              <a:t>MEC</a:t>
            </a:r>
            <a:r>
              <a:rPr lang="zh-CN" altLang="en-US" sz="1400" dirty="0"/>
              <a:t>（</a:t>
            </a:r>
            <a:r>
              <a:rPr lang="en-US" altLang="zh-CN" sz="1400" dirty="0"/>
              <a:t>Multi-access Edge Computing</a:t>
            </a:r>
            <a:r>
              <a:rPr lang="zh-CN" altLang="en-US" sz="1400" dirty="0"/>
              <a:t>）为典型的资源边缘化模式，在移动网络边缘提供</a:t>
            </a:r>
            <a:r>
              <a:rPr lang="en-US" altLang="zh-CN" sz="1400" dirty="0"/>
              <a:t>IT</a:t>
            </a:r>
            <a:r>
              <a:rPr lang="zh-CN" altLang="en-US" sz="1400" dirty="0"/>
              <a:t>服务环境和云计算能力，实时完成移动网络边缘的业务处理。</a:t>
            </a:r>
            <a:r>
              <a:rPr lang="en-US" altLang="zh-CN" sz="1400" dirty="0"/>
              <a:t>MEC</a:t>
            </a:r>
            <a:r>
              <a:rPr lang="zh-CN" altLang="en-US" sz="1400" dirty="0"/>
              <a:t>将随着</a:t>
            </a:r>
            <a:r>
              <a:rPr lang="en-US" altLang="zh-CN" sz="1400" dirty="0"/>
              <a:t>CT</a:t>
            </a:r>
            <a:r>
              <a:rPr lang="zh-CN" altLang="en-US" sz="1400" dirty="0"/>
              <a:t>和</a:t>
            </a:r>
            <a:r>
              <a:rPr lang="en-US" altLang="zh-CN" sz="1400" dirty="0"/>
              <a:t>IT</a:t>
            </a:r>
            <a:r>
              <a:rPr lang="zh-CN" altLang="en-US" sz="1400" dirty="0"/>
              <a:t>深度融合趋势，物联网的兴起、人工智能技术的发展，以及企业对生产数据的安全性、实时性的诉求，持续快速的发展。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b="1" dirty="0"/>
              <a:t>在</a:t>
            </a:r>
            <a:r>
              <a:rPr lang="en-US" altLang="zh-CN" sz="1400" b="1" dirty="0"/>
              <a:t>MEC</a:t>
            </a:r>
            <a:r>
              <a:rPr lang="zh-CN" altLang="en-US" sz="1400" b="1" dirty="0"/>
              <a:t>场景下，海量的应用将运行在网络边缘进行业务处理，并且应用能够使用网络的开放能力，应用之间也能够互相进行能力提供和消费</a:t>
            </a:r>
            <a:r>
              <a:rPr lang="zh-CN" altLang="en-US" sz="1400" b="1" dirty="0" smtClean="0"/>
              <a:t>。我们将提供能力的应用称为生态应用。</a:t>
            </a:r>
            <a:endParaRPr lang="zh-CN" altLang="en-US" sz="1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328710" y="3895652"/>
            <a:ext cx="2087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注册、服务订阅、心跳等</a:t>
            </a:r>
            <a:endParaRPr lang="zh-CN" altLang="en-US" sz="800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2283043" y="3788676"/>
            <a:ext cx="1140581" cy="1008000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应用</a:t>
            </a: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423623" y="4095213"/>
            <a:ext cx="1904461" cy="463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8168647" y="3788676"/>
            <a:ext cx="1140581" cy="1008000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生态应用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30194" y="3588667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84671" y="3590966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provider</a:t>
            </a:r>
            <a:endParaRPr lang="zh-CN" altLang="en-US" sz="1000" dirty="0"/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6264188" y="4095213"/>
            <a:ext cx="1904459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64188" y="3878814"/>
            <a:ext cx="18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注册、心跳等</a:t>
            </a:r>
            <a:endParaRPr lang="zh-CN" altLang="en-US" sz="800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3430389" y="4332271"/>
            <a:ext cx="1904461" cy="463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85816" y="4134030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网络能力调用</a:t>
            </a:r>
            <a:endParaRPr lang="zh-CN" altLang="en-US" sz="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6626" y="4387551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168647" y="5319271"/>
            <a:ext cx="1140581" cy="1008002"/>
            <a:chOff x="6948264" y="4973917"/>
            <a:chExt cx="1140581" cy="1008002"/>
          </a:xfrm>
        </p:grpSpPr>
        <p:sp>
          <p:nvSpPr>
            <p:cNvPr id="28" name="同侧圆角矩形 27"/>
            <p:cNvSpPr/>
            <p:nvPr/>
          </p:nvSpPr>
          <p:spPr bwMode="auto">
            <a:xfrm rot="5400000">
              <a:off x="7200738" y="5093812"/>
              <a:ext cx="1008002" cy="768212"/>
            </a:xfrm>
            <a:prstGeom prst="round2Same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生态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应用</a:t>
              </a:r>
            </a:p>
          </p:txBody>
        </p:sp>
        <p:sp>
          <p:nvSpPr>
            <p:cNvPr id="29" name="同侧圆角矩形 28"/>
            <p:cNvSpPr/>
            <p:nvPr/>
          </p:nvSpPr>
          <p:spPr bwMode="auto">
            <a:xfrm rot="16200000">
              <a:off x="6631463" y="5290718"/>
              <a:ext cx="1008002" cy="374400"/>
            </a:xfrm>
            <a:prstGeom prst="round2SameRect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MEP</a:t>
              </a:r>
              <a:r>
                <a:rPr lang="en-US" altLang="zh-CN" sz="1200" dirty="0">
                  <a:latin typeface="Arial" charset="0"/>
                  <a:ea typeface="宋体" charset="-122"/>
                </a:rPr>
                <a:t>-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81320" y="5319273"/>
            <a:ext cx="1149068" cy="1008001"/>
            <a:chOff x="1060937" y="4973919"/>
            <a:chExt cx="1149068" cy="1008001"/>
          </a:xfrm>
        </p:grpSpPr>
        <p:sp>
          <p:nvSpPr>
            <p:cNvPr id="31" name="同侧圆角矩形 30"/>
            <p:cNvSpPr/>
            <p:nvPr/>
          </p:nvSpPr>
          <p:spPr bwMode="auto">
            <a:xfrm rot="16200000">
              <a:off x="944318" y="5090538"/>
              <a:ext cx="1008000" cy="774761"/>
            </a:xfrm>
            <a:prstGeom prst="round2Same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应用</a:t>
              </a:r>
            </a:p>
          </p:txBody>
        </p:sp>
        <p:sp>
          <p:nvSpPr>
            <p:cNvPr id="32" name="同侧圆角矩形 31"/>
            <p:cNvSpPr/>
            <p:nvPr/>
          </p:nvSpPr>
          <p:spPr bwMode="auto">
            <a:xfrm rot="5400000">
              <a:off x="1518122" y="5290036"/>
              <a:ext cx="1008000" cy="375767"/>
            </a:xfrm>
            <a:prstGeom prst="round2SameRect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MEP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-Agent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 bwMode="auto">
          <a:xfrm>
            <a:off x="5325836" y="3726068"/>
            <a:ext cx="936104" cy="2538597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MEP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30194" y="5119264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384671" y="5121563"/>
            <a:ext cx="819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provider</a:t>
            </a:r>
            <a:endParaRPr lang="zh-CN" altLang="en-US" sz="10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6264189" y="5624855"/>
            <a:ext cx="2048474" cy="95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264188" y="5409411"/>
            <a:ext cx="18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注册、心跳等</a:t>
            </a:r>
            <a:endParaRPr lang="zh-CN" altLang="en-US" sz="800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 flipV="1">
            <a:off x="2939894" y="5867503"/>
            <a:ext cx="2394956" cy="483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85816" y="5664627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网络能力调用</a:t>
            </a:r>
            <a:endParaRPr lang="zh-CN" altLang="en-US" sz="8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flipV="1">
            <a:off x="2939894" y="6103914"/>
            <a:ext cx="5799043" cy="2295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626" y="5918148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3423622" y="4575048"/>
            <a:ext cx="4745025" cy="937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 bwMode="auto">
          <a:xfrm>
            <a:off x="3402972" y="4712209"/>
            <a:ext cx="5335965" cy="79603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484344">
            <a:off x="4151962" y="4683462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2953041" y="4712209"/>
            <a:ext cx="5215606" cy="7679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 rot="20970474">
            <a:off x="3602154" y="5096127"/>
            <a:ext cx="798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应用</a:t>
            </a:r>
            <a:r>
              <a:rPr lang="zh-CN" altLang="en-US" sz="800" dirty="0" smtClean="0"/>
              <a:t>能力调用</a:t>
            </a:r>
            <a:endParaRPr lang="zh-CN" altLang="en-US" sz="800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359576" y="5630418"/>
            <a:ext cx="1968508" cy="2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042914" y="5444984"/>
            <a:ext cx="2601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身份认证、服务</a:t>
            </a:r>
            <a:r>
              <a:rPr lang="zh-CN" altLang="en-US" sz="800" dirty="0" smtClean="0"/>
              <a:t>注册、服务订阅、心跳等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02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生态应用简介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175" y="1263261"/>
            <a:ext cx="9043999" cy="5196262"/>
          </a:xfrm>
        </p:spPr>
        <p:txBody>
          <a:bodyPr/>
          <a:lstStyle/>
          <a:p>
            <a:pPr marL="355273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生态应用定义</a:t>
            </a:r>
            <a:endParaRPr lang="en-US" altLang="zh-CN" sz="1600" dirty="0" smtClean="0"/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能够通过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提供能力，供其他应用使用的应用称为生态应用。</a:t>
            </a:r>
            <a:endParaRPr lang="en-US" altLang="zh-CN" sz="1600" dirty="0"/>
          </a:p>
          <a:p>
            <a:pPr marL="355273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dirty="0" smtClean="0"/>
              <a:t>生态应用特性</a:t>
            </a:r>
            <a:endParaRPr lang="en-US" altLang="zh-CN" sz="1600" dirty="0" smtClean="0"/>
          </a:p>
          <a:p>
            <a:pPr marL="6592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能够直接或间接注册到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，并通过</a:t>
            </a:r>
            <a:r>
              <a:rPr lang="en-US" altLang="zh-CN" sz="1600" dirty="0" err="1" smtClean="0"/>
              <a:t>MEP</a:t>
            </a:r>
            <a:r>
              <a:rPr lang="zh-CN" altLang="en-US" sz="1600" dirty="0" smtClean="0"/>
              <a:t>暴露自身服务；</a:t>
            </a:r>
            <a:endParaRPr lang="en-US" altLang="zh-CN" sz="1600" dirty="0" smtClean="0"/>
          </a:p>
          <a:p>
            <a:pPr marL="6592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能够通过</a:t>
            </a:r>
            <a:r>
              <a:rPr lang="en-US" altLang="zh-CN" sz="1600" dirty="0" err="1" smtClean="0"/>
              <a:t>EdgeGallery</a:t>
            </a:r>
            <a:r>
              <a:rPr lang="zh-CN" altLang="en-US" sz="1600" dirty="0" smtClean="0"/>
              <a:t>平台安全测试，提供安全可靠的能力。</a:t>
            </a:r>
            <a:endParaRPr lang="en-US" altLang="zh-CN" sz="1600" dirty="0"/>
          </a:p>
          <a:p>
            <a:pPr marL="41355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 smtClean="0"/>
              <a:t>生态应用格式</a:t>
            </a:r>
            <a:endParaRPr lang="en-US" altLang="zh-CN" sz="1600" dirty="0" smtClean="0"/>
          </a:p>
          <a:p>
            <a:pPr marL="658800" indent="-2844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容器镜像；</a:t>
            </a:r>
            <a:endParaRPr lang="en-US" altLang="zh-CN" sz="1600" dirty="0" smtClean="0"/>
          </a:p>
          <a:p>
            <a:pPr marL="658800" indent="-2844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虚拟机镜像；</a:t>
            </a:r>
            <a:endParaRPr lang="en-US" altLang="zh-CN" sz="1600" dirty="0" smtClean="0"/>
          </a:p>
          <a:p>
            <a:pPr marL="658800" indent="-2844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完整安装包。</a:t>
            </a:r>
            <a:endParaRPr lang="en-US" altLang="zh-CN" sz="1600" dirty="0"/>
          </a:p>
          <a:p>
            <a:pPr marL="3564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600" dirty="0" smtClean="0"/>
              <a:t>生态应用分类</a:t>
            </a:r>
            <a:endParaRPr lang="en-US" altLang="zh-CN" sz="1600" dirty="0" smtClean="0"/>
          </a:p>
          <a:p>
            <a:pPr marL="7164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有</a:t>
            </a:r>
            <a:r>
              <a:rPr lang="zh-CN" altLang="en-US" sz="1600" dirty="0" smtClean="0"/>
              <a:t>状态：存储用户数据；</a:t>
            </a:r>
            <a:endParaRPr lang="en-US" altLang="zh-CN" sz="1600" dirty="0" smtClean="0"/>
          </a:p>
          <a:p>
            <a:pPr marL="7164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无</a:t>
            </a:r>
            <a:r>
              <a:rPr lang="zh-CN" altLang="en-US" sz="1600" dirty="0" smtClean="0"/>
              <a:t>状态：不存储数据，仅提供能力。</a:t>
            </a:r>
            <a:endParaRPr lang="en-US" altLang="zh-CN" sz="1600" dirty="0" smtClean="0"/>
          </a:p>
          <a:p>
            <a:pPr marL="41355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8482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如何成为生态应用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767046" y="1449534"/>
            <a:ext cx="1948446" cy="1820139"/>
            <a:chOff x="767046" y="1449534"/>
            <a:chExt cx="1948446" cy="1820139"/>
          </a:xfrm>
        </p:grpSpPr>
        <p:sp>
          <p:nvSpPr>
            <p:cNvPr id="4" name="矩形 3"/>
            <p:cNvSpPr/>
            <p:nvPr/>
          </p:nvSpPr>
          <p:spPr>
            <a:xfrm>
              <a:off x="767046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应用格式检查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注册服务检查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应用功能测试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同侧圆角矩形 4"/>
            <p:cNvSpPr/>
            <p:nvPr/>
          </p:nvSpPr>
          <p:spPr>
            <a:xfrm>
              <a:off x="767046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34228" y="1449534"/>
            <a:ext cx="1948446" cy="1820139"/>
            <a:chOff x="3734228" y="1449534"/>
            <a:chExt cx="1948446" cy="1820139"/>
          </a:xfrm>
        </p:grpSpPr>
        <p:sp>
          <p:nvSpPr>
            <p:cNvPr id="7" name="矩形 6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同侧圆角矩形 7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01410" y="1449534"/>
            <a:ext cx="1948446" cy="1820139"/>
            <a:chOff x="6701410" y="1449534"/>
            <a:chExt cx="1948446" cy="1820139"/>
          </a:xfrm>
        </p:grpSpPr>
        <p:sp>
          <p:nvSpPr>
            <p:cNvPr id="11" name="矩形 10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同侧圆角矩形 11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2826328" y="2401455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776405" y="239675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9668592" y="1449534"/>
            <a:ext cx="1948446" cy="1820139"/>
            <a:chOff x="9668592" y="1449534"/>
            <a:chExt cx="1948446" cy="1820139"/>
          </a:xfrm>
        </p:grpSpPr>
        <p:sp>
          <p:nvSpPr>
            <p:cNvPr id="15" name="矩形 14"/>
            <p:cNvSpPr/>
            <p:nvPr/>
          </p:nvSpPr>
          <p:spPr>
            <a:xfrm>
              <a:off x="9668592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能力发布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>
              <a:off x="9668592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>
            <a:off x="8743587" y="2401455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707397" y="4308189"/>
            <a:ext cx="1948446" cy="1820139"/>
            <a:chOff x="767046" y="1449534"/>
            <a:chExt cx="1948446" cy="1820139"/>
          </a:xfrm>
        </p:grpSpPr>
        <p:sp>
          <p:nvSpPr>
            <p:cNvPr id="34" name="矩形 33"/>
            <p:cNvSpPr/>
            <p:nvPr/>
          </p:nvSpPr>
          <p:spPr>
            <a:xfrm>
              <a:off x="767046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应用格式检查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注册</a:t>
              </a:r>
              <a:r>
                <a:rPr lang="zh-CN" altLang="en-US" dirty="0">
                  <a:solidFill>
                    <a:schemeClr val="tx1"/>
                  </a:solidFill>
                </a:rPr>
                <a:t>服务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应用功能测试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67046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7046" y="4308189"/>
            <a:ext cx="1948446" cy="1820139"/>
            <a:chOff x="3734228" y="1449534"/>
            <a:chExt cx="1948446" cy="1820139"/>
          </a:xfrm>
        </p:grpSpPr>
        <p:sp>
          <p:nvSpPr>
            <p:cNvPr id="37" name="矩形 36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同侧圆角矩形 37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34228" y="4308189"/>
            <a:ext cx="1948446" cy="1820139"/>
            <a:chOff x="6701410" y="1449534"/>
            <a:chExt cx="1948446" cy="1820139"/>
          </a:xfrm>
        </p:grpSpPr>
        <p:sp>
          <p:nvSpPr>
            <p:cNvPr id="40" name="矩形 39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>
            <a:off x="2826328" y="5260110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5776405" y="5255408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668592" y="4308189"/>
            <a:ext cx="1948446" cy="1820139"/>
            <a:chOff x="9668592" y="1449534"/>
            <a:chExt cx="1948446" cy="1820139"/>
          </a:xfrm>
        </p:grpSpPr>
        <p:sp>
          <p:nvSpPr>
            <p:cNvPr id="45" name="矩形 44"/>
            <p:cNvSpPr/>
            <p:nvPr/>
          </p:nvSpPr>
          <p:spPr>
            <a:xfrm>
              <a:off x="9668592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能力发布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同侧圆角矩形 45"/>
            <p:cNvSpPr/>
            <p:nvPr/>
          </p:nvSpPr>
          <p:spPr>
            <a:xfrm>
              <a:off x="9668592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开发者平台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右箭头 46"/>
          <p:cNvSpPr/>
          <p:nvPr/>
        </p:nvSpPr>
        <p:spPr>
          <a:xfrm>
            <a:off x="8743587" y="5260110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97164" y="3906982"/>
            <a:ext cx="11563927" cy="26877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97163" y="1052862"/>
            <a:ext cx="11563927" cy="268778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7164" y="1052862"/>
            <a:ext cx="109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8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161905" y="1214643"/>
            <a:ext cx="1948446" cy="1820139"/>
            <a:chOff x="3734228" y="1449534"/>
            <a:chExt cx="1948446" cy="1820139"/>
          </a:xfrm>
        </p:grpSpPr>
        <p:sp>
          <p:nvSpPr>
            <p:cNvPr id="13" name="矩形 12"/>
            <p:cNvSpPr/>
            <p:nvPr/>
          </p:nvSpPr>
          <p:spPr>
            <a:xfrm>
              <a:off x="3734228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安全测试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遵从测试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编排测试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同侧圆角矩形 13"/>
            <p:cNvSpPr/>
            <p:nvPr/>
          </p:nvSpPr>
          <p:spPr>
            <a:xfrm>
              <a:off x="3734228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测试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8254005" y="2166564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161905" y="4256449"/>
            <a:ext cx="1948446" cy="1820139"/>
            <a:chOff x="6701410" y="1449534"/>
            <a:chExt cx="1948446" cy="1820139"/>
          </a:xfrm>
        </p:grpSpPr>
        <p:sp>
          <p:nvSpPr>
            <p:cNvPr id="17" name="矩形 16"/>
            <p:cNvSpPr/>
            <p:nvPr/>
          </p:nvSpPr>
          <p:spPr>
            <a:xfrm>
              <a:off x="6701410" y="2021747"/>
              <a:ext cx="1948446" cy="1247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应用上线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>
              <a:off x="6701410" y="1449534"/>
              <a:ext cx="1948446" cy="57221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应用商店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 rot="5400000">
            <a:off x="9720491" y="351314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8155499" y="5059153"/>
            <a:ext cx="831273" cy="30480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679" y="4034723"/>
            <a:ext cx="232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r>
              <a:rPr lang="zh-CN" altLang="en-US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 smtClean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只开放无状态的</a:t>
            </a:r>
            <a:r>
              <a:rPr lang="en-US" altLang="zh-CN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类型选项；</a:t>
            </a:r>
            <a:endParaRPr lang="en-US" altLang="zh-CN" sz="1200" dirty="0" smtClean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依赖其他应用时暂不允许成为生态应用。</a:t>
            </a:r>
            <a:endParaRPr lang="en-US" altLang="zh-CN" sz="1200" dirty="0" smtClean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819" y="3732357"/>
            <a:ext cx="5160113" cy="2786948"/>
          </a:xfrm>
          <a:prstGeom prst="rect">
            <a:avLst/>
          </a:prstGeom>
        </p:spPr>
      </p:pic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48113"/>
              </p:ext>
            </p:extLst>
          </p:nvPr>
        </p:nvGraphicFramePr>
        <p:xfrm>
          <a:off x="562232" y="736095"/>
          <a:ext cx="7505700" cy="2447925"/>
        </p:xfrm>
        <a:graphic>
          <a:graphicData uri="http://schemas.openxmlformats.org/drawingml/2006/table">
            <a:tbl>
              <a:tblPr/>
              <a:tblGrid>
                <a:gridCol w="1915608"/>
                <a:gridCol w="1158072"/>
                <a:gridCol w="1915608"/>
                <a:gridCol w="2516412"/>
              </a:tblGrid>
              <a:tr h="2857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开发者平台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1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应用格式检查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注册服务检查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容器应用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有状态应用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应用自身实现</a:t>
                      </a:r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类型可切换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MEP-Agent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Service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类型可切换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MEP-Agent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无状态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应用自身实现</a:t>
                      </a:r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MP1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NameSpace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lang="en-US" sz="1200" b="0" i="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-Agent</a:t>
                      </a:r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虚机应用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安装包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获取生态</a:t>
            </a:r>
            <a:r>
              <a:rPr lang="zh-CN" altLang="en-US" dirty="0" smtClean="0"/>
              <a:t>应用信息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7575" y="1887202"/>
            <a:ext cx="10733088" cy="23904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7575" y="1371467"/>
            <a:ext cx="767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界面优化，在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模拟器界面增加生态应用访问方式，展示生态应用的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5404" y="2084440"/>
            <a:ext cx="6622472" cy="8600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生态应用</a:t>
            </a:r>
            <a:r>
              <a:rPr lang="zh-CN" altLang="en-US" sz="12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使用说明</a:t>
            </a:r>
            <a:endParaRPr lang="en-US" altLang="zh-CN" sz="12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mep-api-gw.mep:8443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url_prefix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=/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</a:t>
            </a:r>
          </a:p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模拟器接口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=32055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4942" y="4485576"/>
            <a:ext cx="388410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生态应用使用说明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如何调用生态应用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调用样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3273" y="4654852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即为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1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822037"/>
            <a:ext cx="10733557" cy="5370412"/>
          </a:xfrm>
        </p:spPr>
        <p:txBody>
          <a:bodyPr anchor="ctr"/>
          <a:lstStyle/>
          <a:p>
            <a:pPr algn="ctr"/>
            <a:r>
              <a:rPr lang="zh-CN" altLang="en-US" sz="6000" dirty="0" smtClean="0"/>
              <a:t>容器应用流程详解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156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4" y="456134"/>
            <a:ext cx="11167261" cy="99340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与生态应用</a:t>
            </a:r>
            <a:r>
              <a:rPr lang="zh-CN" altLang="en-US" dirty="0" smtClean="0"/>
              <a:t>间交互解析（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idx="10"/>
          </p:nvPr>
        </p:nvSpPr>
        <p:spPr>
          <a:xfrm>
            <a:off x="736908" y="1273067"/>
            <a:ext cx="10733557" cy="431118"/>
          </a:xfrm>
        </p:spPr>
        <p:txBody>
          <a:bodyPr/>
          <a:lstStyle/>
          <a:p>
            <a:r>
              <a:rPr lang="zh-CN" altLang="en-US" sz="1400" dirty="0" smtClean="0"/>
              <a:t>第三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应用通过</a:t>
            </a:r>
            <a:r>
              <a:rPr lang="en-US" altLang="zh-CN" sz="1400" dirty="0" err="1" smtClean="0"/>
              <a:t>MEP_KONG</a:t>
            </a:r>
            <a:r>
              <a:rPr lang="zh-CN" altLang="en-US" sz="1400" dirty="0" smtClean="0"/>
              <a:t>进行路由跳转的</a:t>
            </a:r>
            <a:r>
              <a:rPr lang="zh-CN" altLang="en-US" sz="1400" dirty="0"/>
              <a:t>方式</a:t>
            </a:r>
            <a:r>
              <a:rPr lang="zh-CN" altLang="en-US" sz="1400" dirty="0" smtClean="0"/>
              <a:t>访问</a:t>
            </a:r>
            <a:r>
              <a:rPr lang="zh-CN" altLang="en-US" sz="1400" dirty="0"/>
              <a:t>生态</a:t>
            </a:r>
            <a:r>
              <a:rPr lang="zh-CN" altLang="en-US" sz="1400" dirty="0" smtClean="0"/>
              <a:t>应用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并</a:t>
            </a:r>
            <a:r>
              <a:rPr lang="zh-CN" altLang="en-US" sz="1400" dirty="0"/>
              <a:t>通过</a:t>
            </a:r>
            <a:r>
              <a:rPr lang="en-US" altLang="zh-CN" sz="1400" dirty="0" err="1" smtClean="0"/>
              <a:t>NameSpace</a:t>
            </a:r>
            <a:r>
              <a:rPr lang="zh-CN" altLang="en-US" sz="1400" dirty="0" smtClean="0"/>
              <a:t>进行网络隔离，如下为通过</a:t>
            </a:r>
            <a:r>
              <a:rPr lang="en-US" altLang="zh-CN" sz="1400" dirty="0" err="1" smtClean="0"/>
              <a:t>MEP</a:t>
            </a:r>
            <a:r>
              <a:rPr lang="en-US" altLang="zh-CN" sz="1400" dirty="0" smtClean="0"/>
              <a:t>-Agent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后去、服务注册与路由注册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6754775" y="3264551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634837" y="6361276"/>
            <a:ext cx="6770256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6899023" y="3467014"/>
            <a:ext cx="1292923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6899023" y="5733565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781819" y="2898952"/>
            <a:ext cx="3195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token+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80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路由注册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random_name1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“endpoint":“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“paths”:[“/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/Prefix"]</a:t>
            </a:r>
          </a:p>
          <a:p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34836" y="2898952"/>
            <a:ext cx="1703983" cy="340143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MEP</a:t>
            </a:r>
            <a:endParaRPr lang="en-US" altLang="zh-CN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MEPAUTH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KONG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716324" y="2408230"/>
            <a:ext cx="0" cy="38556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32086" y="2438266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en-US" altLang="zh-CN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8920" y="2408230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3" idx="1"/>
          </p:cNvCxnSpPr>
          <p:nvPr/>
        </p:nvCxnSpPr>
        <p:spPr>
          <a:xfrm flipH="1" flipV="1">
            <a:off x="3338819" y="3676458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899022" y="4056840"/>
            <a:ext cx="1292923" cy="418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6754774" y="4979586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899023" y="5151183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3338819" y="5384592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716324" y="5144430"/>
            <a:ext cx="319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token+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338819" y="5964306"/>
            <a:ext cx="35602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16324" y="5639986"/>
            <a:ext cx="31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mep-api-gw.</a:t>
            </a:r>
            <a:r>
              <a:rPr lang="en-US" altLang="zh-CN" sz="800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:8443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338819" y="4259822"/>
            <a:ext cx="355031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781819" y="3935833"/>
            <a:ext cx="289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http:// </a:t>
            </a:r>
            <a:r>
              <a:rPr lang="en-US" altLang="zh-CN" sz="800" dirty="0" err="1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 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00545" y="1856509"/>
            <a:ext cx="8241856" cy="500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376789" y="1776936"/>
            <a:ext cx="1717391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347200" y="2251233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即为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 namespace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9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174" y="456134"/>
            <a:ext cx="11167261" cy="99340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与生态应用</a:t>
            </a:r>
            <a:r>
              <a:rPr lang="zh-CN" altLang="en-US" dirty="0" smtClean="0"/>
              <a:t>间交互解析（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idx="10"/>
          </p:nvPr>
        </p:nvSpPr>
        <p:spPr>
          <a:xfrm>
            <a:off x="736908" y="1273067"/>
            <a:ext cx="10733557" cy="431118"/>
          </a:xfrm>
        </p:spPr>
        <p:txBody>
          <a:bodyPr/>
          <a:lstStyle/>
          <a:p>
            <a:r>
              <a:rPr lang="zh-CN" altLang="en-US" sz="1400" dirty="0" smtClean="0"/>
              <a:t>第三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应用通过</a:t>
            </a:r>
            <a:r>
              <a:rPr lang="en-US" altLang="zh-CN" sz="1400" dirty="0" err="1" smtClean="0"/>
              <a:t>MEP_KONG</a:t>
            </a:r>
            <a:r>
              <a:rPr lang="zh-CN" altLang="en-US" sz="1400" dirty="0" smtClean="0"/>
              <a:t>进行路由跳转的</a:t>
            </a:r>
            <a:r>
              <a:rPr lang="zh-CN" altLang="en-US" sz="1400" dirty="0"/>
              <a:t>方式</a:t>
            </a:r>
            <a:r>
              <a:rPr lang="zh-CN" altLang="en-US" sz="1400" dirty="0" smtClean="0"/>
              <a:t>访问</a:t>
            </a:r>
            <a:r>
              <a:rPr lang="zh-CN" altLang="en-US" sz="1400" dirty="0"/>
              <a:t>生态</a:t>
            </a:r>
            <a:r>
              <a:rPr lang="zh-CN" altLang="en-US" sz="1400" dirty="0" smtClean="0"/>
              <a:t>应用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并</a:t>
            </a:r>
            <a:r>
              <a:rPr lang="zh-CN" altLang="en-US" sz="1400" dirty="0"/>
              <a:t>通过</a:t>
            </a:r>
            <a:r>
              <a:rPr lang="en-US" altLang="zh-CN" sz="1400" dirty="0" err="1" smtClean="0"/>
              <a:t>NameSpace</a:t>
            </a:r>
            <a:r>
              <a:rPr lang="zh-CN" altLang="en-US" sz="1400" dirty="0" smtClean="0"/>
              <a:t>进行网络隔离，如下为应用自身实现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获取、服务注册与路由注册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6754775" y="3264551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634837" y="6361276"/>
            <a:ext cx="6770256" cy="47105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6899023" y="5733565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781819" y="2898952"/>
            <a:ext cx="3195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token+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80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路由注册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random_name1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“endpoint":“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pPr marL="72000"/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“paths”:[“/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/Prefix"]</a:t>
            </a:r>
          </a:p>
          <a:p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34836" y="2898952"/>
            <a:ext cx="1703983" cy="3401434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MEP</a:t>
            </a:r>
            <a:endParaRPr lang="en-US" altLang="zh-CN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MEPAUTH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KONG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716324" y="2408230"/>
            <a:ext cx="0" cy="38556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32086" y="2438266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en-US" altLang="zh-CN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8920" y="2408230"/>
            <a:ext cx="137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endParaRPr lang="zh-CN" altLang="en-US" sz="1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3338819" y="3676458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754774" y="4979586"/>
            <a:ext cx="1557953" cy="1320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899023" y="5151183"/>
            <a:ext cx="1292923" cy="41888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MEP</a:t>
            </a:r>
            <a:r>
              <a:rPr lang="en-US" altLang="zh-CN" dirty="0" smtClean="0"/>
              <a:t>-Agent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3338819" y="5384592"/>
            <a:ext cx="3560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716324" y="5144430"/>
            <a:ext cx="319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token+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服务注册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338819" y="5964306"/>
            <a:ext cx="35602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16324" y="5639986"/>
            <a:ext cx="31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mep-api-gw.</a:t>
            </a:r>
            <a:r>
              <a:rPr lang="en-US" altLang="zh-CN" sz="800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:8443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namespace1</a:t>
            </a:r>
            <a:r>
              <a:rPr lang="en-US" altLang="zh-CN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/Prefix/......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338819" y="4259822"/>
            <a:ext cx="355031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781819" y="3935833"/>
            <a:ext cx="289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请求：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http:// </a:t>
            </a:r>
            <a:r>
              <a:rPr lang="en-US" altLang="zh-CN" sz="800" dirty="0" err="1">
                <a:latin typeface="宋体" panose="02010600030101010101" pitchFamily="2" charset="-122"/>
                <a:ea typeface="宋体" panose="02010600030101010101" pitchFamily="2" charset="-122"/>
              </a:rPr>
              <a:t>Host.namespace1:Port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 /......</a:t>
            </a:r>
            <a:endParaRPr lang="zh-CN" altLang="en-US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00545" y="1856509"/>
            <a:ext cx="8241856" cy="50014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376789" y="1776936"/>
            <a:ext cx="1717391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347200" y="2251233"/>
            <a:ext cx="2697018" cy="1061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Release1.0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：生态应用为无状态应用时，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namespace1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即为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 namespace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899022" y="3408218"/>
            <a:ext cx="1292923" cy="10675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生态应用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2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34853</TotalTime>
  <Words>1171</Words>
  <Application>Microsoft Office PowerPoint</Application>
  <PresentationFormat>自定义</PresentationFormat>
  <Paragraphs>266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黑体</vt:lpstr>
      <vt:lpstr>宋体</vt:lpstr>
      <vt:lpstr>微软雅黑</vt:lpstr>
      <vt:lpstr>Arial</vt:lpstr>
      <vt:lpstr>Calibri</vt:lpstr>
      <vt:lpstr>Wingdings</vt:lpstr>
      <vt:lpstr>1_Title Slide</vt:lpstr>
      <vt:lpstr>Chart page</vt:lpstr>
      <vt:lpstr>4_Chart page</vt:lpstr>
      <vt:lpstr>End page</vt:lpstr>
      <vt:lpstr>生态能力复用问题分析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sunjinghan</cp:lastModifiedBy>
  <cp:revision>326</cp:revision>
  <dcterms:created xsi:type="dcterms:W3CDTF">2018-11-29T10:16:29Z</dcterms:created>
  <dcterms:modified xsi:type="dcterms:W3CDTF">2020-10-29T06:32:49Z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(3)TowYwmwtfrOGu2BVLLbMLq0Cxv3sb3QAUdvVilKnq3xbg72dWglE/2niDQFdIvNVSjPb371N
Yii7UX2tTSCiNZu9oYkOxf4aAWpAuJb8yrm/2i2H/CMbdQxXZgttdpNUbdqFcpKhsG+EbBAN
q2W1Axv8RXDOAP+kYGmuq85dtKTj9advGye3Kre7Bcdf+054esOEh2JKIAHzoyugIxKoqvJm
ot2QLaNUo1sYgmOcKc</vt:lpwstr>
  </property>
  <property fmtid="{D5CDD505-2E9C-101B-9397-08002B2CF9AE}" pid="3" name="_2015_ms_pID_7253431">
    <vt:lpwstr>dC0QP2kG4JVTcWFaWrpZ7xxreALIH+HvzX8UUQ803cDJXiMBDt+vML
NPTBCNlx8NYLcucQvbYbsIzdZ+Lsg8pSLL2d5R8rxYQRFGxxcXjd6zEnl/i4uc+MCj8AlvIX
7Ol1xonANJjc+re313oLFfwayD9g51WnWf9XbY6zj7HGV+HptRs0HYZuuoiyuIFs0oB0ZHWc
eLDIezdgvBo2BJ1tc2wokFWmW7fhELLz3muE</vt:lpwstr>
  </property>
  <property fmtid="{D5CDD505-2E9C-101B-9397-08002B2CF9AE}" pid="4" name="_2015_ms_pID_7253432">
    <vt:lpwstr>rygcoZJ12TXMytmTjDnUxIA=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1603951304</vt:lpwstr>
  </property>
</Properties>
</file>