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30"/>
  </p:notesMasterIdLst>
  <p:handoutMasterIdLst>
    <p:handoutMasterId r:id="rId31"/>
  </p:handoutMasterIdLst>
  <p:sldIdLst>
    <p:sldId id="283" r:id="rId5"/>
    <p:sldId id="284" r:id="rId6"/>
    <p:sldId id="314" r:id="rId7"/>
    <p:sldId id="315" r:id="rId8"/>
    <p:sldId id="316" r:id="rId9"/>
    <p:sldId id="297" r:id="rId10"/>
    <p:sldId id="335" r:id="rId11"/>
    <p:sldId id="320" r:id="rId12"/>
    <p:sldId id="331" r:id="rId13"/>
    <p:sldId id="332" r:id="rId14"/>
    <p:sldId id="317" r:id="rId15"/>
    <p:sldId id="319" r:id="rId16"/>
    <p:sldId id="321" r:id="rId17"/>
    <p:sldId id="322" r:id="rId18"/>
    <p:sldId id="327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280" r:id="rId2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314"/>
            <p14:sldId id="315"/>
            <p14:sldId id="316"/>
            <p14:sldId id="297"/>
            <p14:sldId id="335"/>
            <p14:sldId id="320"/>
            <p14:sldId id="331"/>
            <p14:sldId id="332"/>
            <p14:sldId id="317"/>
            <p14:sldId id="319"/>
            <p14:sldId id="321"/>
            <p14:sldId id="322"/>
            <p14:sldId id="32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jinghan" initials="s" lastIdx="1" clrIdx="0">
    <p:extLst>
      <p:ext uri="{19B8F6BF-5375-455C-9EA6-DF929625EA0E}">
        <p15:presenceInfo xmlns:p15="http://schemas.microsoft.com/office/powerpoint/2012/main" userId="S-1-5-21-147214757-305610072-1517763936-6737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50" autoAdjust="0"/>
  </p:normalViewPr>
  <p:slideViewPr>
    <p:cSldViewPr snapToGrid="0" snapToObjects="1">
      <p:cViewPr varScale="1">
        <p:scale>
          <a:sx n="104" d="100"/>
          <a:sy n="104" d="100"/>
        </p:scale>
        <p:origin x="72" y="32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、发布到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作为先决条件；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能力发布添加进度条：模拟器部署成功检测。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75645" y="2235033"/>
            <a:ext cx="6559809" cy="690255"/>
          </a:xfrm>
        </p:spPr>
        <p:txBody>
          <a:bodyPr/>
          <a:lstStyle/>
          <a:p>
            <a:r>
              <a:rPr lang="zh-CN" altLang="en-US" dirty="0" smtClean="0"/>
              <a:t>生态能力复用问题分析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004492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62846" y="2798483"/>
            <a:ext cx="319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 + 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“endpoint”:“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8819" y="341639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3145873"/>
            <a:ext cx="1292923" cy="106979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583127"/>
            <a:ext cx="1557953" cy="17172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4755946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28925" y="496538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860574" y="4755946"/>
            <a:ext cx="70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服务发现：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+ token</a:t>
            </a:r>
          </a:p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endpoint.uris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[0]/...... + token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3999763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675774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54" idx="0"/>
            <a:endCxn id="63" idx="2"/>
          </p:cNvCxnSpPr>
          <p:nvPr/>
        </p:nvCxnSpPr>
        <p:spPr>
          <a:xfrm flipV="1">
            <a:off x="7545485" y="5174835"/>
            <a:ext cx="0" cy="5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447105" y="5356360"/>
            <a:ext cx="68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1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生态应用在</a:t>
            </a:r>
            <a:r>
              <a:rPr lang="en-US" altLang="zh-CN" dirty="0" err="1"/>
              <a:t>CSAR</a:t>
            </a:r>
            <a:r>
              <a:rPr lang="zh-CN" altLang="en-US" dirty="0"/>
              <a:t>包中的体现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0508" y="1287534"/>
            <a:ext cx="725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/Definition/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53" y="1749137"/>
            <a:ext cx="4615104" cy="43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56453" y="456134"/>
            <a:ext cx="3417952" cy="993400"/>
          </a:xfrm>
        </p:spPr>
        <p:txBody>
          <a:bodyPr/>
          <a:lstStyle/>
          <a:p>
            <a:r>
              <a:rPr lang="zh-CN" altLang="en-US" dirty="0" smtClean="0"/>
              <a:t>无状态生态应用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6453" y="1717963"/>
            <a:ext cx="2872509" cy="119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应用与无状态生态应用部署在</a:t>
            </a:r>
            <a:r>
              <a:rPr lang="en-US" altLang="zh-CN" dirty="0" smtClean="0"/>
              <a:t>default namespace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8" y="0"/>
            <a:ext cx="752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虚机</a:t>
            </a:r>
            <a:r>
              <a:rPr lang="zh-CN" altLang="en-US" sz="6000" dirty="0" smtClean="0"/>
              <a:t>应用流程详解（待完善）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87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安装包</a:t>
            </a:r>
            <a:r>
              <a:rPr lang="zh-CN" altLang="en-US" sz="6000" dirty="0" smtClean="0"/>
              <a:t>应用流程详解</a:t>
            </a:r>
            <a:r>
              <a:rPr lang="zh-CN" altLang="en-US" sz="6000" dirty="0"/>
              <a:t>（待完善</a:t>
            </a:r>
            <a:r>
              <a:rPr lang="zh-CN" altLang="en-US" sz="6000" dirty="0" smtClean="0"/>
              <a:t>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5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5" y="234462"/>
            <a:ext cx="10740640" cy="993400"/>
          </a:xfrm>
        </p:spPr>
        <p:txBody>
          <a:bodyPr/>
          <a:lstStyle/>
          <a:p>
            <a:r>
              <a:rPr lang="en-US" altLang="zh-CN" dirty="0" smtClean="0"/>
              <a:t>Story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4768"/>
              </p:ext>
            </p:extLst>
          </p:nvPr>
        </p:nvGraphicFramePr>
        <p:xfrm>
          <a:off x="1089850" y="809251"/>
          <a:ext cx="9947605" cy="5909204"/>
        </p:xfrm>
        <a:graphic>
          <a:graphicData uri="http://schemas.openxmlformats.org/drawingml/2006/table">
            <a:tbl>
              <a:tblPr/>
              <a:tblGrid>
                <a:gridCol w="1206239"/>
                <a:gridCol w="4621947"/>
                <a:gridCol w="831273"/>
                <a:gridCol w="822036"/>
                <a:gridCol w="2466110"/>
              </a:tblGrid>
              <a:tr h="262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预计完成时间</a:t>
                      </a:r>
                      <a:endParaRPr lang="zh-CN" altLang="en-US" sz="13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3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打通应用成为无状态生态应用前后端流程：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如何成为生态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应用（增加命名空间与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altLang="zh-CN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校验）；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存储生态应用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信息（服务名、端口号、版本、协议类型）；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包内增加依赖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字段；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增加如何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生态说明。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部署应用流程适配，增加对依赖项的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检测与部署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包结构重构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打通带有依赖应用的测试流程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包结构，设计并实现测试用例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AppStore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应用上传接口修改，适配生态应用场景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Sprint1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包结构，能够正确读取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包信息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增加对依赖应用实例的删除校验逻辑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查询与部署提示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增加查询应用是否实例化接口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适配新版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包结构，能够正确部署应用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Sprint3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修改服务注册逻辑，为服务增加默认路由转发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修改服务注册逻辑，允许不注册服务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增加获取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token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Sprint2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增加对自身实现了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接口的应用成为无状态生态应用的支持：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增加应用的规范性说明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25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增加应用成为有状态生态应用的支持：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增加文件校验，支持</a:t>
                      </a: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类型切换</a:t>
                      </a:r>
                      <a:b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包内容，增加</a:t>
                      </a:r>
                      <a:r>
                        <a:rPr lang="en-US" altLang="zh-CN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支持用户上传自定义模拟器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helm install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时附加参数的支持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en-US" altLang="zh-CN" sz="6000" dirty="0" err="1" smtClean="0"/>
              <a:t>CSAR</a:t>
            </a:r>
            <a:r>
              <a:rPr lang="zh-CN" altLang="en-US" sz="6000" dirty="0" smtClean="0"/>
              <a:t>包结构重构</a:t>
            </a:r>
            <a:endParaRPr lang="en-US" altLang="zh-CN" sz="6000" dirty="0" smtClean="0"/>
          </a:p>
          <a:p>
            <a:pPr algn="ctr"/>
            <a:r>
              <a:rPr lang="zh-CN" altLang="en-US" sz="3200" dirty="0" smtClean="0"/>
              <a:t>（以</a:t>
            </a:r>
            <a:r>
              <a:rPr lang="en-US" altLang="zh-CN" sz="3200" dirty="0" smtClean="0"/>
              <a:t>positioning-service</a:t>
            </a:r>
            <a:r>
              <a:rPr lang="zh-CN" altLang="en-US" sz="3200" dirty="0" smtClean="0"/>
              <a:t>应用为例）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21136"/>
              </p:ext>
            </p:extLst>
          </p:nvPr>
        </p:nvGraphicFramePr>
        <p:xfrm>
          <a:off x="4873770" y="4640263"/>
          <a:ext cx="1970376" cy="155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3770" y="4640263"/>
                        <a:ext cx="1970376" cy="1552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2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一、目录结构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7199" y="1431062"/>
            <a:ext cx="32512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positioning-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75" y="1431062"/>
            <a:ext cx="330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原结构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├─Definitions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1296" y="1431062"/>
            <a:ext cx="4202545" cy="3575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文件定义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文件：定义应用元数据，用于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包完整性校验，文件内容重构；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：定义应用的需求与规则，如网络、硬件资源，流规则，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规则等，文件位置与内容重构；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部署的包文件，保持不变；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定义文件，新增文件。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5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---mf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575911"/>
            <a:ext cx="6581775" cy="238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8040" y="1160968"/>
            <a:ext cx="6373091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字段说明：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厂商名字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app_release_data_time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包创建时间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app_package_description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包描述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包中需要校验完整性的重要文件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：对文件进行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值计算时使用的算法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：文件的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值，用于校验文件完整性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间以空行分隔；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间以空行分隔。</a:t>
            </a:r>
          </a:p>
        </p:txBody>
      </p:sp>
    </p:spTree>
    <p:extLst>
      <p:ext uri="{BB962C8B-B14F-4D97-AF65-F5344CB8AC3E}">
        <p14:creationId xmlns:p14="http://schemas.microsoft.com/office/powerpoint/2010/main" val="240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TOSCA.meta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90" y="2094345"/>
            <a:ext cx="5648325" cy="68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890" y="1464162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模板文件，定义包入口，无需修改</a:t>
            </a:r>
          </a:p>
        </p:txBody>
      </p:sp>
      <p:sp>
        <p:nvSpPr>
          <p:cNvPr id="6" name="副标题 1"/>
          <p:cNvSpPr txBox="1">
            <a:spLocks/>
          </p:cNvSpPr>
          <p:nvPr/>
        </p:nvSpPr>
        <p:spPr>
          <a:xfrm>
            <a:off x="729175" y="351798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二、文件说明</a:t>
            </a:r>
            <a:r>
              <a:rPr lang="en-US" altLang="zh-CN" smtClean="0"/>
              <a:t>---TOSCA_VNFD.meta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" y="5142923"/>
            <a:ext cx="5105400" cy="118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890" y="4526016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模板文件，无需修改，文件位于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</a:t>
            </a:r>
          </a:p>
        </p:txBody>
      </p:sp>
    </p:spTree>
    <p:extLst>
      <p:ext uri="{BB962C8B-B14F-4D97-AF65-F5344CB8AC3E}">
        <p14:creationId xmlns:p14="http://schemas.microsoft.com/office/powerpoint/2010/main" val="16474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66" y="1201910"/>
            <a:ext cx="1082312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随着物联网、人工智能、云计算、移动互联网、大数据和大视频等产业技术的蓬勃发展，以及围绕</a:t>
            </a:r>
            <a:r>
              <a:rPr lang="en-US" altLang="zh-CN" sz="1400" dirty="0"/>
              <a:t>ICT</a:t>
            </a:r>
            <a:r>
              <a:rPr lang="zh-CN" altLang="en-US" sz="1400" dirty="0"/>
              <a:t>开放生态的成熟，网络资源和计算能力逐步朝着资源集中化和边缘化方向演进。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多接入边缘计算</a:t>
            </a:r>
            <a:r>
              <a:rPr lang="en-US" altLang="zh-CN" sz="1400" dirty="0"/>
              <a:t>MEC</a:t>
            </a:r>
            <a:r>
              <a:rPr lang="zh-CN" altLang="en-US" sz="1400" dirty="0"/>
              <a:t>（</a:t>
            </a:r>
            <a:r>
              <a:rPr lang="en-US" altLang="zh-CN" sz="1400" dirty="0"/>
              <a:t>Multi-access Edge Computing</a:t>
            </a:r>
            <a:r>
              <a:rPr lang="zh-CN" altLang="en-US" sz="1400" dirty="0"/>
              <a:t>）为典型的资源边缘化模式，在移动网络边缘提供</a:t>
            </a:r>
            <a:r>
              <a:rPr lang="en-US" altLang="zh-CN" sz="1400" dirty="0"/>
              <a:t>IT</a:t>
            </a:r>
            <a:r>
              <a:rPr lang="zh-CN" altLang="en-US" sz="1400" dirty="0"/>
              <a:t>服务环境和云计算能力，实时完成移动网络边缘的业务处理。</a:t>
            </a:r>
            <a:r>
              <a:rPr lang="en-US" altLang="zh-CN" sz="1400" dirty="0"/>
              <a:t>MEC</a:t>
            </a:r>
            <a:r>
              <a:rPr lang="zh-CN" altLang="en-US" sz="1400" dirty="0"/>
              <a:t>将随着</a:t>
            </a:r>
            <a:r>
              <a:rPr lang="en-US" altLang="zh-CN" sz="1400" dirty="0"/>
              <a:t>CT</a:t>
            </a:r>
            <a:r>
              <a:rPr lang="zh-CN" altLang="en-US" sz="1400" dirty="0"/>
              <a:t>和</a:t>
            </a:r>
            <a:r>
              <a:rPr lang="en-US" altLang="zh-CN" sz="1400" dirty="0"/>
              <a:t>IT</a:t>
            </a:r>
            <a:r>
              <a:rPr lang="zh-CN" altLang="en-US" sz="1400" dirty="0"/>
              <a:t>深度融合趋势，物联网的兴起、人工智能技术的发展，以及企业对生产数据的安全性、实时性的诉求，持续快速的发展。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MEC</a:t>
            </a:r>
            <a:r>
              <a:rPr lang="zh-CN" altLang="en-US" sz="1400" b="1" dirty="0"/>
              <a:t>场景下，海量的应用将运行在网络边缘进行业务处理，并且应用能够使用网络的开放能力，应用之间也能够互相进行能力提供和消费</a:t>
            </a:r>
            <a:r>
              <a:rPr lang="zh-CN" altLang="en-US" sz="1400" b="1" dirty="0" smtClean="0"/>
              <a:t>。我们将提供能力的应用称为生态应用。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28710" y="3895652"/>
            <a:ext cx="2087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2283043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423623" y="4095213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8168647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生态应用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30194" y="3588667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84671" y="3590966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264188" y="4095213"/>
            <a:ext cx="190445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64188" y="3878814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3430389" y="4332271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85816" y="4134030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6626" y="4387551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168647" y="5319271"/>
            <a:ext cx="1140581" cy="1008002"/>
            <a:chOff x="6948264" y="4973917"/>
            <a:chExt cx="1140581" cy="1008002"/>
          </a:xfrm>
        </p:grpSpPr>
        <p:sp>
          <p:nvSpPr>
            <p:cNvPr id="28" name="同侧圆角矩形 27"/>
            <p:cNvSpPr/>
            <p:nvPr/>
          </p:nvSpPr>
          <p:spPr bwMode="auto">
            <a:xfrm rot="5400000">
              <a:off x="7200738" y="5093812"/>
              <a:ext cx="1008002" cy="768212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生态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应用</a:t>
              </a: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6631463" y="5290718"/>
              <a:ext cx="1008002" cy="374400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MEP</a:t>
              </a:r>
              <a:r>
                <a:rPr lang="en-US" altLang="zh-CN" sz="1200" dirty="0">
                  <a:latin typeface="Arial" charset="0"/>
                  <a:ea typeface="宋体" charset="-122"/>
                </a:rPr>
                <a:t>-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1320" y="5319273"/>
            <a:ext cx="1149068" cy="1008001"/>
            <a:chOff x="1060937" y="4973919"/>
            <a:chExt cx="1149068" cy="1008001"/>
          </a:xfrm>
        </p:grpSpPr>
        <p:sp>
          <p:nvSpPr>
            <p:cNvPr id="31" name="同侧圆角矩形 30"/>
            <p:cNvSpPr/>
            <p:nvPr/>
          </p:nvSpPr>
          <p:spPr bwMode="auto">
            <a:xfrm rot="16200000">
              <a:off x="944318" y="5090538"/>
              <a:ext cx="1008000" cy="774761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应用</a:t>
              </a:r>
            </a:p>
          </p:txBody>
        </p:sp>
        <p:sp>
          <p:nvSpPr>
            <p:cNvPr id="32" name="同侧圆角矩形 31"/>
            <p:cNvSpPr/>
            <p:nvPr/>
          </p:nvSpPr>
          <p:spPr bwMode="auto">
            <a:xfrm rot="5400000">
              <a:off x="1518122" y="5290036"/>
              <a:ext cx="1008000" cy="375767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MEP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-Agent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5325836" y="3726068"/>
            <a:ext cx="936104" cy="25385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MEP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0194" y="5119264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384671" y="5121563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6264189" y="5624855"/>
            <a:ext cx="2048474" cy="9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64188" y="5409411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V="1">
            <a:off x="2939894" y="5867503"/>
            <a:ext cx="2394956" cy="483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85816" y="56646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2939894" y="6103914"/>
            <a:ext cx="5799043" cy="2295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626" y="5918148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423622" y="4575048"/>
            <a:ext cx="4745025" cy="937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 bwMode="auto">
          <a:xfrm>
            <a:off x="3402972" y="4712209"/>
            <a:ext cx="5335965" cy="79603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484344">
            <a:off x="4151962" y="4683462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953041" y="4712209"/>
            <a:ext cx="5215606" cy="7679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20970474">
            <a:off x="3602154" y="50961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359576" y="5630418"/>
            <a:ext cx="1968508" cy="2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42914" y="5444984"/>
            <a:ext cx="2601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02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MainServiceTemplate.yaml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2109" y="1449534"/>
            <a:ext cx="9458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位置从原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Definitions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文件夹中转移到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/Definition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删除自定义字段，如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node_types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字段，描述此模板的元数据，其中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template_author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保持一致即可，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名字生成，保持全局唯一性，其余字段默认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2" y="2834529"/>
            <a:ext cx="5476875" cy="1714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2109" y="4889224"/>
            <a:ext cx="621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topology_template.inputs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字段，接收用户输入，其中包含了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名字、部署区域、网络配置信息等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72" y="2733675"/>
            <a:ext cx="3971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topology_template.node_templates.Simple_VNF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，用于定义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的基本信息，其中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保持一致，其余数据默认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13" y="1422335"/>
            <a:ext cx="4914900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4764533"/>
            <a:ext cx="570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 +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数字的形式命名。其中使用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描述镜像名字。新增初始化时实例化数量，并在此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下直接定义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virtual_local_storage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资源诉求。目前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同名，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sw_image_data.name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的值为镜像名，其余使用默认值。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当存在多个镜像时，以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logic0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logic1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的形式定义多个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4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40" y="1422335"/>
            <a:ext cx="4929712" cy="54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资源的定义，将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与网络定义链接。每个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可以绑定一个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资源，如存在多个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，需定义多个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2" y="1633826"/>
            <a:ext cx="3590925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02" y="1805276"/>
            <a:ext cx="5743575" cy="2790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109" y="4979042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nfv.VnfVirtualLink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资源的定义，根据用户输入的网络配置信息进行资源的定义。当前可定义一个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VnfVirtualLink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资源，所有的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均可链接到此资源。</a:t>
            </a:r>
          </a:p>
        </p:txBody>
      </p:sp>
    </p:spTree>
    <p:extLst>
      <p:ext uri="{BB962C8B-B14F-4D97-AF65-F5344CB8AC3E}">
        <p14:creationId xmlns:p14="http://schemas.microsoft.com/office/powerpoint/2010/main" val="24661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9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app.configuration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资源的定义，包含服务必要依赖、可选依赖、自身服务信息、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TrafficRules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DnsRules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65" y="1523278"/>
            <a:ext cx="4176144" cy="460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16" y="1540521"/>
            <a:ext cx="3337638" cy="53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topology_template.groups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nfv.PlacementGroup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members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中需要包含所有的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7" y="1665287"/>
            <a:ext cx="4010025" cy="2714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5041964"/>
            <a:ext cx="87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topology_template.policies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的定义保持不变，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中定义的资源名字保持一致。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65" y="1665287"/>
            <a:ext cx="4591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生态应用简介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1263261"/>
            <a:ext cx="9043999" cy="5196262"/>
          </a:xfrm>
        </p:spPr>
        <p:txBody>
          <a:bodyPr/>
          <a:lstStyle/>
          <a:p>
            <a:pPr marL="35527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生态应用定义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提供能力，供其他应用使用的应用称为生态应用。</a:t>
            </a:r>
            <a:endParaRPr lang="en-US" altLang="zh-CN" sz="1600" dirty="0"/>
          </a:p>
          <a:p>
            <a:pPr marL="355273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 smtClean="0"/>
              <a:t>生态应用特性</a:t>
            </a:r>
            <a:endParaRPr lang="en-US" altLang="zh-CN" sz="1600" dirty="0" smtClean="0"/>
          </a:p>
          <a:p>
            <a:pPr marL="6592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能够直接或间接注册到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，并通过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暴露自身服务；</a:t>
            </a:r>
            <a:endParaRPr lang="en-US" altLang="zh-CN" sz="1600" dirty="0" smtClean="0"/>
          </a:p>
          <a:p>
            <a:pPr marL="6592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EdgeGallery</a:t>
            </a:r>
            <a:r>
              <a:rPr lang="zh-CN" altLang="en-US" sz="1600" dirty="0" smtClean="0"/>
              <a:t>平台安全测试，提供安全可靠的能力。</a:t>
            </a:r>
            <a:endParaRPr lang="en-US" altLang="zh-CN" sz="1600" dirty="0"/>
          </a:p>
          <a:p>
            <a:pPr marL="41355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 smtClean="0"/>
              <a:t>生态应用格式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容器镜像；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虚拟机镜像；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完整安装包。</a:t>
            </a:r>
            <a:endParaRPr lang="en-US" altLang="zh-CN" sz="1600" dirty="0"/>
          </a:p>
          <a:p>
            <a:pPr marL="3564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 dirty="0" smtClean="0"/>
              <a:t>生态应用分类</a:t>
            </a:r>
            <a:endParaRPr lang="en-US" altLang="zh-CN" sz="1600" dirty="0" smtClean="0"/>
          </a:p>
          <a:p>
            <a:pPr marL="7164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状态：存储用户数据；</a:t>
            </a:r>
            <a:endParaRPr lang="en-US" altLang="zh-CN" sz="1600" dirty="0" smtClean="0"/>
          </a:p>
          <a:p>
            <a:pPr marL="7164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无</a:t>
            </a:r>
            <a:r>
              <a:rPr lang="zh-CN" altLang="en-US" sz="1600" dirty="0" smtClean="0"/>
              <a:t>状态：不存储数据，仅提供能力。</a:t>
            </a:r>
            <a:endParaRPr lang="en-US" altLang="zh-CN" sz="1600" dirty="0" smtClean="0"/>
          </a:p>
          <a:p>
            <a:pPr marL="41355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482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如何成为生态应用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67046" y="1449534"/>
            <a:ext cx="1948446" cy="1820139"/>
            <a:chOff x="767046" y="1449534"/>
            <a:chExt cx="1948446" cy="1820139"/>
          </a:xfrm>
        </p:grpSpPr>
        <p:sp>
          <p:nvSpPr>
            <p:cNvPr id="4" name="矩形 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注册服务检查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同侧圆角矩形 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4228" y="1449534"/>
            <a:ext cx="1948446" cy="1820139"/>
            <a:chOff x="3734228" y="1449534"/>
            <a:chExt cx="1948446" cy="1820139"/>
          </a:xfrm>
        </p:grpSpPr>
        <p:sp>
          <p:nvSpPr>
            <p:cNvPr id="7" name="矩形 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01410" y="1449534"/>
            <a:ext cx="1948446" cy="1820139"/>
            <a:chOff x="6701410" y="1449534"/>
            <a:chExt cx="1948446" cy="1820139"/>
          </a:xfrm>
        </p:grpSpPr>
        <p:sp>
          <p:nvSpPr>
            <p:cNvPr id="11" name="矩形 10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26328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6405" y="23967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668592" y="1449534"/>
            <a:ext cx="1948446" cy="1820139"/>
            <a:chOff x="9668592" y="1449534"/>
            <a:chExt cx="1948446" cy="1820139"/>
          </a:xfrm>
        </p:grpSpPr>
        <p:sp>
          <p:nvSpPr>
            <p:cNvPr id="15" name="矩形 1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8743587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707397" y="4308189"/>
            <a:ext cx="1948446" cy="1820139"/>
            <a:chOff x="767046" y="1449534"/>
            <a:chExt cx="1948446" cy="1820139"/>
          </a:xfrm>
        </p:grpSpPr>
        <p:sp>
          <p:nvSpPr>
            <p:cNvPr id="34" name="矩形 3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</a:t>
              </a:r>
              <a:r>
                <a:rPr lang="zh-CN" altLang="en-US" dirty="0">
                  <a:solidFill>
                    <a:schemeClr val="tx1"/>
                  </a:solidFill>
                </a:rPr>
                <a:t>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7046" y="4308189"/>
            <a:ext cx="1948446" cy="1820139"/>
            <a:chOff x="3734228" y="1449534"/>
            <a:chExt cx="1948446" cy="1820139"/>
          </a:xfrm>
        </p:grpSpPr>
        <p:sp>
          <p:nvSpPr>
            <p:cNvPr id="37" name="矩形 3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34228" y="4308189"/>
            <a:ext cx="1948446" cy="1820139"/>
            <a:chOff x="6701410" y="1449534"/>
            <a:chExt cx="1948446" cy="1820139"/>
          </a:xfrm>
        </p:grpSpPr>
        <p:sp>
          <p:nvSpPr>
            <p:cNvPr id="40" name="矩形 39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2826328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776405" y="5255408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68592" y="4308189"/>
            <a:ext cx="1948446" cy="1820139"/>
            <a:chOff x="9668592" y="1449534"/>
            <a:chExt cx="1948446" cy="1820139"/>
          </a:xfrm>
        </p:grpSpPr>
        <p:sp>
          <p:nvSpPr>
            <p:cNvPr id="45" name="矩形 4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同侧圆角矩形 4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右箭头 46"/>
          <p:cNvSpPr/>
          <p:nvPr/>
        </p:nvSpPr>
        <p:spPr>
          <a:xfrm>
            <a:off x="8743587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7164" y="3906982"/>
            <a:ext cx="11563927" cy="26877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97163" y="1052862"/>
            <a:ext cx="11563927" cy="268778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164" y="1052862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161905" y="1214643"/>
            <a:ext cx="1948446" cy="1820139"/>
            <a:chOff x="3734228" y="1449534"/>
            <a:chExt cx="1948446" cy="1820139"/>
          </a:xfrm>
        </p:grpSpPr>
        <p:sp>
          <p:nvSpPr>
            <p:cNvPr id="13" name="矩形 12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8254005" y="2166564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61905" y="4256449"/>
            <a:ext cx="1948446" cy="1820139"/>
            <a:chOff x="6701410" y="1449534"/>
            <a:chExt cx="1948446" cy="1820139"/>
          </a:xfrm>
        </p:grpSpPr>
        <p:sp>
          <p:nvSpPr>
            <p:cNvPr id="17" name="矩形 16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5400000">
            <a:off x="9720491" y="351314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8155499" y="50591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679" y="4034723"/>
            <a:ext cx="232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只开放无状态的</a:t>
            </a:r>
            <a:r>
              <a:rPr lang="en-US" altLang="zh-CN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类型选项；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依赖其他应用时暂不允许成为生态应用。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48113"/>
              </p:ext>
            </p:extLst>
          </p:nvPr>
        </p:nvGraphicFramePr>
        <p:xfrm>
          <a:off x="562232" y="736095"/>
          <a:ext cx="7505700" cy="2447925"/>
        </p:xfrm>
        <a:graphic>
          <a:graphicData uri="http://schemas.openxmlformats.org/drawingml/2006/table">
            <a:tbl>
              <a:tblPr/>
              <a:tblGrid>
                <a:gridCol w="1915608"/>
                <a:gridCol w="1158072"/>
                <a:gridCol w="1915608"/>
                <a:gridCol w="2516412"/>
              </a:tblGrid>
              <a:tr h="2857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开发者平台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应用格式检查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注册服务检查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容器应用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有状态应用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无状态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88" y="3690497"/>
            <a:ext cx="5053878" cy="273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获取生态</a:t>
            </a:r>
            <a:r>
              <a:rPr lang="zh-CN" altLang="en-US" dirty="0" smtClean="0"/>
              <a:t>应用信息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7575" y="1887202"/>
            <a:ext cx="10733088" cy="23904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75" y="1371467"/>
            <a:ext cx="767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界面优化，在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模拟器界面增加生态应用访问方式，展示生态应用的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5404" y="2084440"/>
            <a:ext cx="6622472" cy="8600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生态应用</a:t>
            </a:r>
            <a:r>
              <a:rPr lang="zh-CN" altLang="en-US" sz="1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使用说明</a:t>
            </a:r>
            <a:endParaRPr lang="en-US" altLang="zh-CN" sz="12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服务名：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face-recognition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942" y="4362464"/>
            <a:ext cx="3884103" cy="204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生态应用使用说明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如何调用生态应用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0200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</a:p>
          <a:p>
            <a:pPr marL="70200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服务发现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02000" indent="-342900" algn="l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服务调用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Font typeface="+mj-lt"/>
              <a:buAutoNum type="arabicPeriod" startAt="2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调用样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3272" y="4654852"/>
            <a:ext cx="3038763" cy="73866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11" y="1505529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0511" y="4017821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不依赖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1891" y="1505528"/>
            <a:ext cx="3260435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，不配置服务注册）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40001" y="1856510"/>
            <a:ext cx="58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56582" y="803565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应用不发布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56582" y="1948873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应用发布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85565" y="1948872"/>
            <a:ext cx="2904836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，添加配置服务注册）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02000" y="3375893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应用不发布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2000" y="4521201"/>
            <a:ext cx="1699490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应用发布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51236" y="4521201"/>
            <a:ext cx="2904836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携带</a:t>
            </a:r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（配置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，配置服务注册）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86327" y="3048000"/>
            <a:ext cx="11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9" idx="1"/>
          </p:cNvCxnSpPr>
          <p:nvPr/>
        </p:nvCxnSpPr>
        <p:spPr>
          <a:xfrm flipV="1">
            <a:off x="6382326" y="1154547"/>
            <a:ext cx="674256" cy="7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0" idx="1"/>
          </p:cNvCxnSpPr>
          <p:nvPr/>
        </p:nvCxnSpPr>
        <p:spPr>
          <a:xfrm>
            <a:off x="6382326" y="1856510"/>
            <a:ext cx="674256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2" idx="1"/>
          </p:cNvCxnSpPr>
          <p:nvPr/>
        </p:nvCxnSpPr>
        <p:spPr>
          <a:xfrm flipV="1">
            <a:off x="8756072" y="2299854"/>
            <a:ext cx="429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3" idx="1"/>
          </p:cNvCxnSpPr>
          <p:nvPr/>
        </p:nvCxnSpPr>
        <p:spPr>
          <a:xfrm flipV="1">
            <a:off x="2540001" y="3726875"/>
            <a:ext cx="761999" cy="64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4" idx="1"/>
          </p:cNvCxnSpPr>
          <p:nvPr/>
        </p:nvCxnSpPr>
        <p:spPr>
          <a:xfrm>
            <a:off x="2540001" y="4368803"/>
            <a:ext cx="761999" cy="50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15" idx="1"/>
          </p:cNvCxnSpPr>
          <p:nvPr/>
        </p:nvCxnSpPr>
        <p:spPr>
          <a:xfrm>
            <a:off x="5001490" y="4872183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 smtClean="0"/>
              <a:t>容器应用流程详解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15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004492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899023" y="3206955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62846" y="2798483"/>
            <a:ext cx="319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 + 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服务注册：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“endpoint”:“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3" idx="1"/>
          </p:cNvCxnSpPr>
          <p:nvPr/>
        </p:nvCxnSpPr>
        <p:spPr>
          <a:xfrm flipH="1" flipV="1">
            <a:off x="3338819" y="341639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3796781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583127"/>
            <a:ext cx="1557953" cy="17172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4755946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28925" y="4965389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860574" y="4755946"/>
            <a:ext cx="70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服务发现：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service_name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+ token</a:t>
            </a:r>
          </a:p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endpoint.uris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[0]/...... + token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3999763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675774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54" idx="0"/>
            <a:endCxn id="63" idx="2"/>
          </p:cNvCxnSpPr>
          <p:nvPr/>
        </p:nvCxnSpPr>
        <p:spPr>
          <a:xfrm flipV="1">
            <a:off x="7545485" y="5174835"/>
            <a:ext cx="0" cy="5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447105" y="5356360"/>
            <a:ext cx="68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54670</TotalTime>
  <Words>1797</Words>
  <Application>Microsoft Office PowerPoint</Application>
  <PresentationFormat>自定义</PresentationFormat>
  <Paragraphs>351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黑体</vt:lpstr>
      <vt:lpstr>宋体</vt:lpstr>
      <vt:lpstr>Microsoft YaHei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程序包</vt:lpstr>
      <vt:lpstr>生态能力复用问题分析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sunjinghan</cp:lastModifiedBy>
  <cp:revision>375</cp:revision>
  <dcterms:created xsi:type="dcterms:W3CDTF">2018-11-29T10:16:29Z</dcterms:created>
  <dcterms:modified xsi:type="dcterms:W3CDTF">2020-11-12T02:47:41Z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(3)TowYwmwtfrOGu2BVLLbMLq0Cxv3sb3QAUdvVilKnq3xbg72dWglE/2niDQFdIvNVSjPb371N
Yii7UX2tTSCiNZu9oYkOxf4aAWpAuJb8yrm/2i2H/CMbdQxXZgttdpNUbdqFcpKhsG+EbBAN
q2W1Axv8RXDOAP+kYGmuq85dtKTj9advGye3Kre7Bcdf+054esOEh2JKIAHzoyugIxKoqvJm
ot2QLaNUo1sYgmOcKc</vt:lpwstr>
  </property>
  <property fmtid="{D5CDD505-2E9C-101B-9397-08002B2CF9AE}" pid="3" name="_2015_ms_pID_7253431">
    <vt:lpwstr>dC0QP2kG4JVTcWFaWrpZ7xxreALIH+HvzX8UUQ803cDJXiMBDt+vML
NPTBCNlx8NYLcucQvbYbsIzdZ+Lsg8pSLL2d5R8rxYQRFGxxcXjd6zEnl/i4uc+MCj8AlvIX
7Ol1xonANJjc+re313oLFfwayD9g51WnWf9XbY6zj7HGV+HptRs0HYZuuoiyuIFs0oB0ZHWc
eLDIezdgvBo2BJ1tc2wokFWmW7fhELLz3muE</vt:lpwstr>
  </property>
  <property fmtid="{D5CDD505-2E9C-101B-9397-08002B2CF9AE}" pid="4" name="_2015_ms_pID_7253432">
    <vt:lpwstr>rygcoZJ12TXMytmTjDnUxIA=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1604883901</vt:lpwstr>
  </property>
</Properties>
</file>