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23"/>
  </p:notesMasterIdLst>
  <p:handoutMasterIdLst>
    <p:handoutMasterId r:id="rId24"/>
  </p:handoutMasterIdLst>
  <p:sldIdLst>
    <p:sldId id="283" r:id="rId5"/>
    <p:sldId id="284" r:id="rId6"/>
    <p:sldId id="285" r:id="rId7"/>
    <p:sldId id="286" r:id="rId8"/>
    <p:sldId id="287" r:id="rId9"/>
    <p:sldId id="289" r:id="rId10"/>
    <p:sldId id="288" r:id="rId11"/>
    <p:sldId id="291" r:id="rId12"/>
    <p:sldId id="293" r:id="rId13"/>
    <p:sldId id="308" r:id="rId14"/>
    <p:sldId id="309" r:id="rId15"/>
    <p:sldId id="310" r:id="rId16"/>
    <p:sldId id="296" r:id="rId17"/>
    <p:sldId id="297" r:id="rId18"/>
    <p:sldId id="304" r:id="rId19"/>
    <p:sldId id="305" r:id="rId20"/>
    <p:sldId id="307" r:id="rId21"/>
    <p:sldId id="280" r:id="rId22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章节页" id="{FD05EE94-C931-8C4B-83A2-004B32AA1207}">
          <p14:sldIdLst>
            <p14:sldId id="284"/>
            <p14:sldId id="285"/>
            <p14:sldId id="286"/>
            <p14:sldId id="287"/>
            <p14:sldId id="289"/>
            <p14:sldId id="288"/>
            <p14:sldId id="291"/>
            <p14:sldId id="293"/>
            <p14:sldId id="308"/>
            <p14:sldId id="309"/>
            <p14:sldId id="310"/>
            <p14:sldId id="296"/>
            <p14:sldId id="297"/>
            <p14:sldId id="304"/>
            <p14:sldId id="305"/>
            <p14:sldId id="307"/>
          </p14:sldIdLst>
        </p14:section>
        <p14:section name="结束页" id="{3F9D54A7-3BE2-2540-BB4C-DFE5509085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5" pos="3683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DB6"/>
    <a:srgbClr val="000322"/>
    <a:srgbClr val="003668"/>
    <a:srgbClr val="021446"/>
    <a:srgbClr val="151515"/>
    <a:srgbClr val="C7000B"/>
    <a:srgbClr val="575756"/>
    <a:srgbClr val="FFFFFF"/>
    <a:srgbClr val="DD4654"/>
    <a:srgbClr val="F3D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104" d="100"/>
          <a:sy n="104" d="100"/>
        </p:scale>
        <p:origin x="144" y="348"/>
      </p:cViewPr>
      <p:guideLst>
        <p:guide pos="3683"/>
        <p:guide orient="horz" pos="2159"/>
        <p:guide pos="35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https://sortablejs.github.io/Vue.Draggable/#/transition-example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可以推荐不同的</a:t>
            </a:r>
            <a:r>
              <a:rPr lang="en-US" altLang="zh-CN" dirty="0" smtClean="0"/>
              <a:t>Flavor</a:t>
            </a:r>
            <a:r>
              <a:rPr lang="zh-CN" altLang="en-US" dirty="0" smtClean="0"/>
              <a:t>：如</a:t>
            </a:r>
            <a:r>
              <a:rPr lang="en-US" altLang="zh-CN" dirty="0" smtClean="0"/>
              <a:t>AI Flavor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Serverless</a:t>
            </a:r>
            <a:r>
              <a:rPr lang="zh-CN" altLang="en-US" dirty="0" smtClean="0"/>
              <a:t>的问题：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上车和下车的问题，如果自建私有平台，会有啥问题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应用的改造，可能会存在改造问题，是否可迁移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79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1252219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8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Thank you.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2881993"/>
            <a:ext cx="12194381" cy="39760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55448" y="314026"/>
            <a:ext cx="2173217" cy="563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992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:a16="http://schemas.microsoft.com/office/drawing/2014/main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:a16="http://schemas.microsoft.com/office/drawing/2014/main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:a16="http://schemas.microsoft.com/office/drawing/2014/main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 smtClean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>
                <a:extLst>
                  <a:ext uri="{FF2B5EF4-FFF2-40B4-BE49-F238E27FC236}">
                    <a16:creationId xmlns:a16="http://schemas.microsoft.com/office/drawing/2014/main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234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:a16="http://schemas.microsoft.com/office/drawing/2014/main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120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:a16="http://schemas.microsoft.com/office/drawing/2014/main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:a16="http://schemas.microsoft.com/office/drawing/2014/main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248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:a16="http://schemas.microsoft.com/office/drawing/2014/main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235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:a16="http://schemas.microsoft.com/office/drawing/2014/main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137/137/137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:a16="http://schemas.microsoft.com/office/drawing/2014/main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35/24/21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:a16="http://schemas.microsoft.com/office/drawing/2014/main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:a16="http://schemas.microsoft.com/office/drawing/2014/main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233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:a16="http://schemas.microsoft.com/office/drawing/2014/main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159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:a16="http://schemas.microsoft.com/office/drawing/2014/main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245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:a16="http://schemas.microsoft.com/office/drawing/2014/main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:a16="http://schemas.microsoft.com/office/drawing/2014/main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:a16="http://schemas.microsoft.com/office/drawing/2014/main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:a16="http://schemas.microsoft.com/office/drawing/2014/main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ientIO/joint/blob/master/LICENSE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github.com/almende/vis" TargetMode="External"/><Relationship Id="rId4" Type="http://schemas.openxmlformats.org/officeDocument/2006/relationships/hyperlink" Target="https://github.com/clientIO/joint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898996" y="1419487"/>
            <a:ext cx="6559809" cy="690255"/>
          </a:xfrm>
        </p:spPr>
        <p:txBody>
          <a:bodyPr/>
          <a:lstStyle/>
          <a:p>
            <a:r>
              <a:rPr lang="en-US" altLang="zh-CN" dirty="0" smtClean="0"/>
              <a:t>EG</a:t>
            </a:r>
            <a:r>
              <a:rPr lang="zh-CN" altLang="en-US" dirty="0" smtClean="0"/>
              <a:t>设计态需求分析</a:t>
            </a:r>
            <a:endParaRPr lang="zh-CN" altLang="en-US" dirty="0"/>
          </a:p>
        </p:txBody>
      </p:sp>
      <p:sp>
        <p:nvSpPr>
          <p:cNvPr id="3" name="标题 8"/>
          <p:cNvSpPr txBox="1">
            <a:spLocks/>
          </p:cNvSpPr>
          <p:nvPr/>
        </p:nvSpPr>
        <p:spPr>
          <a:xfrm>
            <a:off x="5540268" y="4324324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 defTabSz="914400" rtl="0" eaLnBrk="1" latinLnBrk="0" hangingPunct="1">
              <a:lnSpc>
                <a:spcPts val="344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smtClean="0"/>
              <a:t>张倍源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9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210429" y="34103"/>
            <a:ext cx="10740640" cy="625320"/>
          </a:xfrm>
        </p:spPr>
        <p:txBody>
          <a:bodyPr/>
          <a:lstStyle/>
          <a:p>
            <a:r>
              <a:rPr lang="zh-CN" altLang="en-US" dirty="0"/>
              <a:t>应用设计</a:t>
            </a:r>
            <a:r>
              <a:rPr lang="en-US" altLang="zh-CN" dirty="0"/>
              <a:t>---</a:t>
            </a:r>
            <a:r>
              <a:rPr lang="zh-CN" altLang="en-US" dirty="0" smtClean="0"/>
              <a:t>界面设计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6662" y="1021978"/>
            <a:ext cx="10480430" cy="4484077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84585" y="1127486"/>
            <a:ext cx="2022230" cy="42818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94737" y="1123089"/>
            <a:ext cx="8194431" cy="42818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784585" y="2639763"/>
            <a:ext cx="1688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84585" y="5148503"/>
            <a:ext cx="1688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2048478" y="1235927"/>
            <a:ext cx="625167" cy="28135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2"/>
                </a:solidFill>
              </a:rPr>
              <a:t>新建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4585" y="2501207"/>
            <a:ext cx="1046285" cy="45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2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能力选择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84584" y="1065130"/>
            <a:ext cx="1046285" cy="45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2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自定义组件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815356" y="3089637"/>
            <a:ext cx="558313" cy="5074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2"/>
                </a:solidFill>
              </a:rPr>
              <a:t>人脸识别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461591" y="3104089"/>
            <a:ext cx="558313" cy="5074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2"/>
                </a:solidFill>
              </a:rPr>
              <a:t>服务治理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115334" y="3114146"/>
            <a:ext cx="558313" cy="5074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2"/>
                </a:solidFill>
              </a:rPr>
              <a:t>位置服务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15356" y="3702372"/>
            <a:ext cx="558313" cy="5074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2"/>
                </a:solidFill>
              </a:rPr>
              <a:t>DNS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461590" y="3702372"/>
            <a:ext cx="558313" cy="5074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2"/>
                </a:solidFill>
              </a:rPr>
              <a:t>图片识别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115333" y="3702372"/>
            <a:ext cx="558313" cy="5074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2"/>
                </a:solidFill>
              </a:rPr>
              <a:t>…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815355" y="4301839"/>
            <a:ext cx="558313" cy="5074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2"/>
                </a:solidFill>
              </a:rPr>
              <a:t>postgres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08863" y="2704496"/>
            <a:ext cx="1068263" cy="264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 smtClean="0"/>
              <a:t>查询</a:t>
            </a:r>
            <a:endParaRPr lang="zh-CN" altLang="en-US" sz="1050" dirty="0"/>
          </a:p>
        </p:txBody>
      </p:sp>
      <p:sp>
        <p:nvSpPr>
          <p:cNvPr id="28" name="圆角矩形 27"/>
          <p:cNvSpPr/>
          <p:nvPr/>
        </p:nvSpPr>
        <p:spPr>
          <a:xfrm>
            <a:off x="4378711" y="3373317"/>
            <a:ext cx="558313" cy="5074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2"/>
                </a:solidFill>
              </a:rPr>
              <a:t>人脸识别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6178755" y="3373317"/>
            <a:ext cx="558313" cy="5074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2"/>
                </a:solidFill>
              </a:rPr>
              <a:t>postgres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cxnSp>
        <p:nvCxnSpPr>
          <p:cNvPr id="34" name="直接箭头连接符 33"/>
          <p:cNvCxnSpPr>
            <a:stCxn id="49" idx="2"/>
            <a:endCxn id="28" idx="0"/>
          </p:cNvCxnSpPr>
          <p:nvPr/>
        </p:nvCxnSpPr>
        <p:spPr>
          <a:xfrm flipH="1">
            <a:off x="4657868" y="2746207"/>
            <a:ext cx="1384195" cy="627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49" idx="2"/>
            <a:endCxn id="30" idx="0"/>
          </p:cNvCxnSpPr>
          <p:nvPr/>
        </p:nvCxnSpPr>
        <p:spPr>
          <a:xfrm>
            <a:off x="6042063" y="2746207"/>
            <a:ext cx="415849" cy="627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1514341" y="1635090"/>
            <a:ext cx="558313" cy="507427"/>
          </a:xfrm>
          <a:prstGeom prst="roundRect">
            <a:avLst/>
          </a:prstGeom>
          <a:solidFill>
            <a:srgbClr val="EA5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2"/>
                </a:solidFill>
              </a:rPr>
              <a:t>视频处理后台</a:t>
            </a:r>
            <a:endParaRPr lang="zh-CN" altLang="en-US" sz="1050" dirty="0">
              <a:solidFill>
                <a:schemeClr val="tx2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2193551" y="1637242"/>
            <a:ext cx="558313" cy="507427"/>
          </a:xfrm>
          <a:prstGeom prst="roundRect">
            <a:avLst/>
          </a:prstGeom>
          <a:solidFill>
            <a:srgbClr val="EA5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2"/>
                </a:solidFill>
              </a:rPr>
              <a:t>视频流处理</a:t>
            </a:r>
            <a:endParaRPr lang="zh-CN" altLang="en-US" sz="1050" dirty="0">
              <a:solidFill>
                <a:schemeClr val="tx2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869023" y="1635091"/>
            <a:ext cx="558313" cy="507427"/>
          </a:xfrm>
          <a:prstGeom prst="roundRect">
            <a:avLst/>
          </a:prstGeom>
          <a:solidFill>
            <a:srgbClr val="EA5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2"/>
                </a:solidFill>
              </a:rPr>
              <a:t>监控前台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5880642" y="1222968"/>
            <a:ext cx="558313" cy="507427"/>
          </a:xfrm>
          <a:prstGeom prst="roundRect">
            <a:avLst/>
          </a:prstGeom>
          <a:solidFill>
            <a:srgbClr val="EA5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2"/>
                </a:solidFill>
              </a:rPr>
              <a:t>监控前台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762906" y="2238780"/>
            <a:ext cx="558313" cy="507427"/>
          </a:xfrm>
          <a:prstGeom prst="roundRect">
            <a:avLst/>
          </a:prstGeom>
          <a:solidFill>
            <a:srgbClr val="EA5A4F"/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2"/>
                </a:solidFill>
              </a:rPr>
              <a:t>视频处理后台</a:t>
            </a:r>
            <a:endParaRPr lang="zh-CN" altLang="en-US" sz="1050" dirty="0">
              <a:solidFill>
                <a:schemeClr val="tx2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389802" y="2754115"/>
            <a:ext cx="558313" cy="507427"/>
          </a:xfrm>
          <a:prstGeom prst="roundRect">
            <a:avLst/>
          </a:prstGeom>
          <a:solidFill>
            <a:srgbClr val="EA5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2"/>
                </a:solidFill>
              </a:rPr>
              <a:t>视频流处理</a:t>
            </a:r>
            <a:endParaRPr lang="zh-CN" altLang="en-US" sz="1050" dirty="0">
              <a:solidFill>
                <a:schemeClr val="tx2"/>
              </a:solidFill>
            </a:endParaRPr>
          </a:p>
        </p:txBody>
      </p:sp>
      <p:cxnSp>
        <p:nvCxnSpPr>
          <p:cNvPr id="55" name="直接箭头连接符 54"/>
          <p:cNvCxnSpPr>
            <a:stCxn id="48" idx="2"/>
            <a:endCxn id="49" idx="0"/>
          </p:cNvCxnSpPr>
          <p:nvPr/>
        </p:nvCxnSpPr>
        <p:spPr>
          <a:xfrm flipH="1">
            <a:off x="6042063" y="1730395"/>
            <a:ext cx="117736" cy="50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49" idx="2"/>
            <a:endCxn id="50" idx="1"/>
          </p:cNvCxnSpPr>
          <p:nvPr/>
        </p:nvCxnSpPr>
        <p:spPr>
          <a:xfrm>
            <a:off x="6042063" y="2746207"/>
            <a:ext cx="1347739" cy="26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8697501" y="1222968"/>
            <a:ext cx="2391667" cy="40896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8876941" y="1290511"/>
            <a:ext cx="646331" cy="455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200" dirty="0" smtClean="0">
                <a:solidFill>
                  <a:srgbClr val="5957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名称：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8876941" y="1603402"/>
            <a:ext cx="646331" cy="455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200" dirty="0" smtClean="0">
                <a:solidFill>
                  <a:srgbClr val="5957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类型：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8876941" y="1958664"/>
            <a:ext cx="646331" cy="455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200" dirty="0">
                <a:solidFill>
                  <a:srgbClr val="5957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概述</a:t>
            </a:r>
            <a:r>
              <a:rPr lang="zh-CN" altLang="en-US" sz="1200" dirty="0" smtClean="0">
                <a:solidFill>
                  <a:srgbClr val="5957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8697501" y="1077493"/>
            <a:ext cx="902811" cy="462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基本信息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8697500" y="2590950"/>
            <a:ext cx="90281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部署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信息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8876941" y="3458532"/>
            <a:ext cx="954107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200" dirty="0" smtClean="0">
                <a:solidFill>
                  <a:srgbClr val="5957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业务端口：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8876940" y="3795445"/>
            <a:ext cx="954107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200" dirty="0" smtClean="0">
                <a:solidFill>
                  <a:srgbClr val="5957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管理端口：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8876941" y="2841019"/>
            <a:ext cx="954107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200" dirty="0" smtClean="0">
                <a:solidFill>
                  <a:srgbClr val="5957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服务名称：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8873982" y="3177932"/>
            <a:ext cx="954107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200" dirty="0" smtClean="0">
                <a:solidFill>
                  <a:srgbClr val="5957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服务依赖：</a:t>
            </a:r>
          </a:p>
        </p:txBody>
      </p:sp>
      <p:sp>
        <p:nvSpPr>
          <p:cNvPr id="87" name="矩形 86"/>
          <p:cNvSpPr/>
          <p:nvPr/>
        </p:nvSpPr>
        <p:spPr>
          <a:xfrm>
            <a:off x="792348" y="1549534"/>
            <a:ext cx="2102390" cy="984921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/>
                </a:solidFill>
              </a:rPr>
              <a:t>自定义组件模板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38503" y="3056083"/>
            <a:ext cx="2102390" cy="1946945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MEP</a:t>
            </a:r>
            <a:r>
              <a:rPr lang="zh-CN" altLang="en-US" dirty="0" smtClean="0">
                <a:solidFill>
                  <a:schemeClr val="tx2"/>
                </a:solidFill>
              </a:rPr>
              <a:t>能力中心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971414" y="1172944"/>
            <a:ext cx="5671136" cy="413968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/>
                </a:solidFill>
              </a:rPr>
              <a:t>根据模板创建组件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961685" y="0"/>
            <a:ext cx="2235078" cy="624254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2"/>
                </a:solidFill>
              </a:rPr>
              <a:t>Q1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8179" y="5937636"/>
            <a:ext cx="4493538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Q1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：实现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CASR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包解析还原设计</a:t>
            </a:r>
          </a:p>
        </p:txBody>
      </p:sp>
    </p:spTree>
    <p:extLst>
      <p:ext uri="{BB962C8B-B14F-4D97-AF65-F5344CB8AC3E}">
        <p14:creationId xmlns:p14="http://schemas.microsoft.com/office/powerpoint/2010/main" val="823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Repo</a:t>
            </a:r>
            <a:r>
              <a:rPr lang="zh-CN" altLang="en-US" dirty="0">
                <a:solidFill>
                  <a:schemeClr val="tx1"/>
                </a:solidFill>
              </a:rPr>
              <a:t>申请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636240" y="1327012"/>
            <a:ext cx="10733557" cy="719901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设计态需要新增两个仓库申请：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Q1</a:t>
            </a:r>
            <a:r>
              <a:rPr lang="zh-CN" altLang="en-US" dirty="0" smtClean="0">
                <a:solidFill>
                  <a:schemeClr val="tx1"/>
                </a:solidFill>
              </a:rPr>
              <a:t>内部公开，</a:t>
            </a:r>
            <a:r>
              <a:rPr lang="en-US" altLang="zh-CN" dirty="0" smtClean="0">
                <a:solidFill>
                  <a:schemeClr val="tx1"/>
                </a:solidFill>
              </a:rPr>
              <a:t>Q2</a:t>
            </a:r>
            <a:r>
              <a:rPr lang="zh-CN" altLang="en-US" dirty="0" smtClean="0">
                <a:solidFill>
                  <a:schemeClr val="tx1"/>
                </a:solidFill>
              </a:rPr>
              <a:t>外部公开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535318"/>
              </p:ext>
            </p:extLst>
          </p:nvPr>
        </p:nvGraphicFramePr>
        <p:xfrm>
          <a:off x="1526796" y="2320412"/>
          <a:ext cx="8548381" cy="3154288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2085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9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2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03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tx2"/>
                          </a:solidFill>
                          <a:effectLst/>
                        </a:rPr>
                        <a:t>仓库名称</a:t>
                      </a:r>
                      <a:endParaRPr lang="zh-CN" sz="16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chemeClr val="tx2"/>
                          </a:solidFill>
                          <a:effectLst/>
                        </a:rPr>
                        <a:t>Design-be</a:t>
                      </a:r>
                      <a:endParaRPr lang="zh-CN" sz="16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Design-</a:t>
                      </a:r>
                      <a:r>
                        <a:rPr lang="en-US" altLang="zh-CN" sz="1600" kern="100" dirty="0" err="1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fe</a:t>
                      </a:r>
                      <a:endParaRPr lang="zh-CN" sz="16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1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仓库描述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设计态后台服务代码仓库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</a:rPr>
                        <a:t>设计态前台代码仓库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42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责任边界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</a:rPr>
                        <a:t>负责</a:t>
                      </a:r>
                      <a:r>
                        <a:rPr lang="en-US" altLang="zh-CN" sz="1600" kern="100" dirty="0" smtClean="0">
                          <a:effectLst/>
                        </a:rPr>
                        <a:t>EG</a:t>
                      </a:r>
                      <a:r>
                        <a:rPr lang="zh-CN" altLang="en-US" sz="1600" kern="100" dirty="0" smtClean="0">
                          <a:effectLst/>
                        </a:rPr>
                        <a:t>按需部署和应用设计的业务逻辑的是实现，负责前台设计结果的保存和结果导出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应用测试服务的前台界面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1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责任人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张倍源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</a:rPr>
                        <a:t>张倍源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1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Committer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张倍源</a:t>
                      </a:r>
                      <a:endParaRPr lang="zh-CN" alt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张倍源</a:t>
                      </a:r>
                      <a:endParaRPr lang="zh-CN" alt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1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贡献者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张倍源</a:t>
                      </a:r>
                      <a:endParaRPr lang="zh-CN" alt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张倍源</a:t>
                      </a:r>
                      <a:endParaRPr lang="zh-CN" alt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14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架构</a:t>
            </a:r>
            <a:r>
              <a:rPr lang="en-US" altLang="zh-CN" dirty="0" smtClean="0">
                <a:solidFill>
                  <a:schemeClr val="tx1"/>
                </a:solidFill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</a:rPr>
              <a:t>部署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5833" y="1579204"/>
            <a:ext cx="4775201" cy="1790530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Design-</a:t>
            </a:r>
            <a:r>
              <a:rPr lang="en-US" altLang="zh-CN" dirty="0" err="1" smtClean="0">
                <a:solidFill>
                  <a:schemeClr val="tx2"/>
                </a:solidFill>
              </a:rPr>
              <a:t>fe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5832" y="3577799"/>
            <a:ext cx="4775201" cy="1993268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Design-be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54121" y="1957485"/>
            <a:ext cx="2396068" cy="132041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业务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8121" y="2403032"/>
            <a:ext cx="1253066" cy="30778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EG</a:t>
            </a:r>
            <a:r>
              <a:rPr lang="zh-CN" altLang="en-US" sz="1400" dirty="0" smtClean="0">
                <a:solidFill>
                  <a:schemeClr val="tx1"/>
                </a:solidFill>
              </a:rPr>
              <a:t>按需部署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8121" y="2828049"/>
            <a:ext cx="1253066" cy="30778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应用设计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038410" y="1940601"/>
            <a:ext cx="1680633" cy="132041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单点登录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80227" y="2386148"/>
            <a:ext cx="1397000" cy="30778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Spring-auth2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80227" y="2901996"/>
            <a:ext cx="1397000" cy="30778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Spring-security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232233" y="4072466"/>
            <a:ext cx="1680633" cy="138006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用户认证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24849" y="4552008"/>
            <a:ext cx="1346200" cy="3156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Spring-security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24849" y="4981845"/>
            <a:ext cx="1346200" cy="3156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JWT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14434" y="4019814"/>
            <a:ext cx="2455334" cy="1432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业务模块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7781" y="5006266"/>
            <a:ext cx="992721" cy="3156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Design-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db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7781" y="4527155"/>
            <a:ext cx="992721" cy="3156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项目管理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09289" y="4521715"/>
            <a:ext cx="1140900" cy="3156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图形化处理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09289" y="5000826"/>
            <a:ext cx="992721" cy="3156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日志管理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09868" y="2401530"/>
            <a:ext cx="720742" cy="7343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JointJS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431080" y="2901996"/>
            <a:ext cx="2152684" cy="576484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dirty="0" err="1" smtClean="0">
                <a:solidFill>
                  <a:schemeClr val="tx2"/>
                </a:solidFill>
              </a:rPr>
              <a:t>svc</a:t>
            </a:r>
            <a:r>
              <a:rPr lang="en-US" altLang="zh-CN" sz="1600" dirty="0" err="1" smtClean="0">
                <a:solidFill>
                  <a:schemeClr val="tx2"/>
                </a:solidFill>
              </a:rPr>
              <a:t>:design-fe</a:t>
            </a:r>
            <a:endParaRPr lang="en-US" altLang="zh-CN" sz="1600" dirty="0" smtClean="0">
              <a:solidFill>
                <a:schemeClr val="tx2"/>
              </a:solidFill>
            </a:endParaRPr>
          </a:p>
          <a:p>
            <a:pPr algn="ctr"/>
            <a:r>
              <a:rPr lang="en-US" altLang="zh-CN" sz="1600" dirty="0" smtClean="0">
                <a:solidFill>
                  <a:schemeClr val="tx2"/>
                </a:solidFill>
              </a:rPr>
              <a:t>Ports:</a:t>
            </a:r>
            <a:r>
              <a:rPr lang="en-US" altLang="zh-CN" sz="1600" dirty="0" smtClean="0">
                <a:solidFill>
                  <a:schemeClr val="tx2"/>
                </a:solidFill>
              </a:rPr>
              <a:t>8443/30097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431079" y="3779063"/>
            <a:ext cx="2152684" cy="55515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dirty="0" err="1" smtClean="0">
                <a:solidFill>
                  <a:schemeClr val="tx2"/>
                </a:solidFill>
              </a:rPr>
              <a:t>svc:design-be</a:t>
            </a:r>
            <a:endParaRPr lang="en-US" altLang="zh-CN" sz="1600" dirty="0" smtClean="0">
              <a:solidFill>
                <a:schemeClr val="tx2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431079" y="4634805"/>
            <a:ext cx="2152685" cy="580966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dirty="0" err="1" smtClean="0">
                <a:solidFill>
                  <a:schemeClr val="tx2"/>
                </a:solidFill>
              </a:rPr>
              <a:t>svc:Postgres-design-db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cxnSp>
        <p:nvCxnSpPr>
          <p:cNvPr id="26" name="直接箭头连接符 25"/>
          <p:cNvCxnSpPr>
            <a:stCxn id="22" idx="2"/>
            <a:endCxn id="23" idx="0"/>
          </p:cNvCxnSpPr>
          <p:nvPr/>
        </p:nvCxnSpPr>
        <p:spPr>
          <a:xfrm flipH="1">
            <a:off x="8507421" y="3478480"/>
            <a:ext cx="1" cy="30058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3" idx="2"/>
            <a:endCxn id="24" idx="0"/>
          </p:cNvCxnSpPr>
          <p:nvPr/>
        </p:nvCxnSpPr>
        <p:spPr>
          <a:xfrm>
            <a:off x="8507421" y="4334222"/>
            <a:ext cx="1" cy="30058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954474" y="1596138"/>
            <a:ext cx="5025859" cy="404706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 dirty="0" err="1" smtClean="0"/>
              <a:t>EdgeGallery</a:t>
            </a:r>
            <a:r>
              <a:rPr lang="en-US" altLang="zh-CN" sz="2000" dirty="0" smtClean="0"/>
              <a:t>-center</a:t>
            </a:r>
          </a:p>
          <a:p>
            <a:r>
              <a:rPr lang="en-US" altLang="zh-CN" sz="2000" dirty="0" smtClean="0"/>
              <a:t>K8S</a:t>
            </a:r>
            <a:endParaRPr lang="zh-CN" altLang="en-US" sz="2000" dirty="0"/>
          </a:p>
        </p:txBody>
      </p:sp>
      <p:sp>
        <p:nvSpPr>
          <p:cNvPr id="44" name="矩形 43"/>
          <p:cNvSpPr/>
          <p:nvPr/>
        </p:nvSpPr>
        <p:spPr>
          <a:xfrm>
            <a:off x="10684933" y="2901995"/>
            <a:ext cx="1134534" cy="23137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Service-center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22" idx="3"/>
            <a:endCxn id="44" idx="1"/>
          </p:cNvCxnSpPr>
          <p:nvPr/>
        </p:nvCxnSpPr>
        <p:spPr>
          <a:xfrm>
            <a:off x="9583764" y="3190238"/>
            <a:ext cx="1101169" cy="868645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9718747" y="3177411"/>
            <a:ext cx="883062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Register</a:t>
            </a:r>
          </a:p>
        </p:txBody>
      </p:sp>
      <p:cxnSp>
        <p:nvCxnSpPr>
          <p:cNvPr id="48" name="直接箭头连接符 47"/>
          <p:cNvCxnSpPr>
            <a:stCxn id="23" idx="3"/>
            <a:endCxn id="44" idx="1"/>
          </p:cNvCxnSpPr>
          <p:nvPr/>
        </p:nvCxnSpPr>
        <p:spPr>
          <a:xfrm>
            <a:off x="9583763" y="4056643"/>
            <a:ext cx="1101170" cy="2240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4" idx="3"/>
            <a:endCxn id="44" idx="1"/>
          </p:cNvCxnSpPr>
          <p:nvPr/>
        </p:nvCxnSpPr>
        <p:spPr>
          <a:xfrm flipV="1">
            <a:off x="9583764" y="4058883"/>
            <a:ext cx="1101169" cy="866405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9750020" y="3728954"/>
            <a:ext cx="883062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Register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9734383" y="4269751"/>
            <a:ext cx="883062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Register</a:t>
            </a:r>
          </a:p>
        </p:txBody>
      </p:sp>
      <p:cxnSp>
        <p:nvCxnSpPr>
          <p:cNvPr id="57" name="直接箭头连接符 56"/>
          <p:cNvCxnSpPr>
            <a:endCxn id="22" idx="1"/>
          </p:cNvCxnSpPr>
          <p:nvPr/>
        </p:nvCxnSpPr>
        <p:spPr>
          <a:xfrm>
            <a:off x="6162203" y="3190238"/>
            <a:ext cx="1268877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5927910" y="2768681"/>
            <a:ext cx="1066318" cy="462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http/https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8434322" y="3305511"/>
            <a:ext cx="1066318" cy="462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http/https</a:t>
            </a:r>
          </a:p>
        </p:txBody>
      </p:sp>
    </p:spTree>
    <p:extLst>
      <p:ext uri="{BB962C8B-B14F-4D97-AF65-F5344CB8AC3E}">
        <p14:creationId xmlns:p14="http://schemas.microsoft.com/office/powerpoint/2010/main" val="388640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439028" y="165988"/>
            <a:ext cx="10740640" cy="9934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Story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213411040"/>
              </p:ext>
            </p:extLst>
          </p:nvPr>
        </p:nvGraphicFramePr>
        <p:xfrm>
          <a:off x="765069" y="746620"/>
          <a:ext cx="9540242" cy="552497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9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5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0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6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2496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2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2"/>
                          </a:solidFill>
                        </a:rPr>
                        <a:t>描述</a:t>
                      </a:r>
                      <a:endParaRPr lang="zh-CN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2"/>
                          </a:solidFill>
                        </a:rPr>
                        <a:t>工作量（</a:t>
                      </a:r>
                      <a:r>
                        <a:rPr lang="en-US" altLang="zh-CN" sz="1400" dirty="0" smtClean="0">
                          <a:solidFill>
                            <a:schemeClr val="tx2"/>
                          </a:solidFill>
                        </a:rPr>
                        <a:t>k</a:t>
                      </a:r>
                      <a:r>
                        <a:rPr lang="zh-CN" altLang="en-US" sz="1400" dirty="0" smtClean="0">
                          <a:solidFill>
                            <a:schemeClr val="tx2"/>
                          </a:solidFill>
                        </a:rPr>
                        <a:t>）</a:t>
                      </a:r>
                      <a:endParaRPr lang="zh-CN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2"/>
                          </a:solidFill>
                        </a:rPr>
                        <a:t>迭代</a:t>
                      </a:r>
                      <a:endParaRPr lang="zh-CN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在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EG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平台按需部署设计时，支持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IaaS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PaaS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的选择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在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EG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平台按需部署设计时，支持模板选择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在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EG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平台按需部署设计时，支持导出部署脚本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在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EG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平台按需部署设计时，支持保存设计结果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在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EG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平台按需部署设计时，支持拖拽的方式进行组件移动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在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EG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平台按需部署设计时，支持对默认组件的配置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19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对接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Dev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设计的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CSAR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包，自动生成设计结果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19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在应用设计时，可以通过拖拽的方式进行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设计，并保存设计结果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在应用设计时，可以设计服务之间的依赖关系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在应用设计时，可以通过点击查看组件的基本信息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在应用设计时，可以通过点击查看已选组件的信息，并且进行参数配置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在设计态首页，可以查看已经创建的设计清单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在设计态首页，可以创建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删除一个设计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在设计态首页，可以通过查看设计详情跳转到设计界面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36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298938" y="135099"/>
            <a:ext cx="10740640" cy="9934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前台设计组件选型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52" y="672874"/>
            <a:ext cx="6826273" cy="3908592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269109"/>
              </p:ext>
            </p:extLst>
          </p:nvPr>
        </p:nvGraphicFramePr>
        <p:xfrm>
          <a:off x="512576" y="4957894"/>
          <a:ext cx="10313364" cy="155555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51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9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55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877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2"/>
                          </a:solidFill>
                        </a:rPr>
                        <a:t>License</a:t>
                      </a:r>
                      <a:endParaRPr lang="zh-CN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2"/>
                          </a:solidFill>
                        </a:rPr>
                        <a:t>URL</a:t>
                      </a:r>
                      <a:endParaRPr lang="zh-CN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2"/>
                          </a:solidFill>
                        </a:rPr>
                        <a:t>描述</a:t>
                      </a:r>
                      <a:endParaRPr lang="zh-CN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41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JointJS</a:t>
                      </a:r>
                      <a:r>
                        <a:rPr lang="zh-CN" altLang="en-US" sz="1400" dirty="0" smtClean="0"/>
                        <a:t>（推荐）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-apple-system"/>
                          <a:hlinkClick r:id="rId3"/>
                        </a:rPr>
                        <a:t>MPL-2.0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hlinkClick r:id="rId4"/>
                        </a:rPr>
                        <a:t>https://github.com/clientIO/joint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https://resources.jointjs.com/demos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功能很完善，社区活跃度高，</a:t>
                      </a:r>
                      <a:r>
                        <a:rPr lang="en-US" altLang="zh-CN" sz="1400" dirty="0" smtClean="0"/>
                        <a:t>API</a:t>
                      </a:r>
                      <a:r>
                        <a:rPr lang="zh-CN" altLang="en-US" sz="1400" dirty="0" smtClean="0"/>
                        <a:t>文档完善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41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Vis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MIT and Apache 2.0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hlinkClick r:id="rId5"/>
                        </a:rPr>
                        <a:t>https://github.com/almende/vis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https://visjs.github.io/vis-network/examples/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操作简单，适合描述网元之间的关系，不能做太复杂的图形化设计，例如：带有包含关系的组件。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9341" y="465452"/>
            <a:ext cx="3909331" cy="2078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9341" y="2679222"/>
            <a:ext cx="3826691" cy="21647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632162" y="1240691"/>
            <a:ext cx="1521570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3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JointJS</a:t>
            </a:r>
            <a:endParaRPr lang="zh-CN" altLang="en-US" sz="3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610048" y="3414838"/>
            <a:ext cx="2541465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Vis-network</a:t>
            </a:r>
            <a:endParaRPr lang="zh-CN" altLang="en-US" sz="3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385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342314" y="139611"/>
            <a:ext cx="10740640" cy="519812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新增</a:t>
            </a:r>
            <a:r>
              <a:rPr lang="en-US" altLang="zh-CN" dirty="0" smtClean="0">
                <a:solidFill>
                  <a:schemeClr val="tx1"/>
                </a:solidFill>
              </a:rPr>
              <a:t>API</a:t>
            </a:r>
            <a:r>
              <a:rPr lang="zh-CN" altLang="en-US" dirty="0">
                <a:solidFill>
                  <a:schemeClr val="tx1"/>
                </a:solidFill>
              </a:rPr>
              <a:t>设计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4292419527"/>
              </p:ext>
            </p:extLst>
          </p:nvPr>
        </p:nvGraphicFramePr>
        <p:xfrm>
          <a:off x="535232" y="659931"/>
          <a:ext cx="10733085" cy="25044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57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1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9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6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chemeClr val="tx2"/>
                          </a:solidFill>
                        </a:rPr>
                        <a:t>类型</a:t>
                      </a:r>
                      <a:endParaRPr lang="zh-CN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2"/>
                          </a:solidFill>
                        </a:rPr>
                        <a:t>URL</a:t>
                      </a:r>
                      <a:endParaRPr lang="zh-CN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chemeClr val="tx2"/>
                          </a:solidFill>
                        </a:rPr>
                        <a:t>输入</a:t>
                      </a:r>
                      <a:endParaRPr lang="zh-CN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chemeClr val="tx2"/>
                          </a:solidFill>
                        </a:rPr>
                        <a:t>输出</a:t>
                      </a:r>
                      <a:endParaRPr lang="zh-CN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chemeClr val="tx2"/>
                          </a:solidFill>
                        </a:rPr>
                        <a:t>功能</a:t>
                      </a:r>
                      <a:endParaRPr lang="zh-CN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mec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/design/v1/projects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DesignProjectPo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DesignProjectPo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权限：</a:t>
                      </a:r>
                      <a:r>
                        <a:rPr lang="en-US" altLang="zh-CN" sz="1100" dirty="0" smtClean="0"/>
                        <a:t>tenant</a:t>
                      </a:r>
                    </a:p>
                    <a:p>
                      <a:r>
                        <a:rPr lang="zh-CN" altLang="en-US" sz="1100" dirty="0" smtClean="0"/>
                        <a:t>创建一个设计任务</a:t>
                      </a:r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mec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/design/v1/projects/{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projectsId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zh-CN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权限：</a:t>
                      </a:r>
                      <a:r>
                        <a:rPr lang="en-US" altLang="zh-CN" sz="1100" dirty="0" smtClean="0"/>
                        <a:t>tenant</a:t>
                      </a:r>
                    </a:p>
                    <a:p>
                      <a:r>
                        <a:rPr lang="zh-CN" altLang="en-US" sz="1100" dirty="0" smtClean="0"/>
                        <a:t>删除一个设计任务</a:t>
                      </a:r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strike="sng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lang="zh-CN" altLang="en-US" sz="1100" strike="sng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strike="sng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100" strike="sng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mec</a:t>
                      </a:r>
                      <a:r>
                        <a:rPr lang="en-US" altLang="zh-CN" sz="1100" strike="sng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/design/v1/projects/{</a:t>
                      </a:r>
                      <a:r>
                        <a:rPr lang="en-US" altLang="zh-CN" sz="1100" strike="sng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projectsId</a:t>
                      </a:r>
                      <a:r>
                        <a:rPr lang="en-US" altLang="zh-CN" sz="1100" strike="sng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zh-CN" altLang="en-US" sz="1100" strike="sng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strike="sngStrike" dirty="0" err="1" smtClean="0"/>
                        <a:t>DesignProjectPo</a:t>
                      </a:r>
                      <a:endParaRPr lang="zh-CN" altLang="en-US" sz="1100" strike="sng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strike="sngStrike" dirty="0" err="1" smtClean="0"/>
                        <a:t>DesignProjectPo</a:t>
                      </a:r>
                      <a:endParaRPr lang="zh-CN" altLang="en-US" sz="1100" strike="sng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strike="sngStrike" dirty="0" smtClean="0"/>
                        <a:t>权限：</a:t>
                      </a:r>
                      <a:r>
                        <a:rPr lang="en-US" altLang="zh-CN" sz="1100" strike="sngStrike" dirty="0" smtClean="0"/>
                        <a:t>tenant</a:t>
                      </a:r>
                    </a:p>
                    <a:p>
                      <a:r>
                        <a:rPr lang="zh-CN" altLang="en-US" sz="1100" strike="sngStrike" dirty="0" smtClean="0"/>
                        <a:t>修改设计内容</a:t>
                      </a:r>
                      <a:endParaRPr lang="zh-CN" altLang="en-US" sz="1100" strike="sngStrik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mec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/design/v1/projects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Pageindex,pagecount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List&lt;</a:t>
                      </a:r>
                      <a:r>
                        <a:rPr lang="en-US" altLang="zh-CN" sz="1100" dirty="0" err="1" smtClean="0"/>
                        <a:t>DesignProjectPo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/>
                        <a:t>权限：</a:t>
                      </a:r>
                      <a:r>
                        <a:rPr lang="en-US" altLang="zh-CN" sz="1100" dirty="0" smtClean="0"/>
                        <a:t>tenant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/>
                        <a:t>查看所有的设计任务，支持分页</a:t>
                      </a:r>
                      <a:endParaRPr lang="en-US" altLang="zh-CN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mec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/design/v1/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eg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/models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EdgeGalleryModel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权限：</a:t>
                      </a:r>
                      <a:r>
                        <a:rPr lang="en-US" altLang="zh-CN" sz="1100" dirty="0" smtClean="0"/>
                        <a:t>tenant</a:t>
                      </a:r>
                    </a:p>
                    <a:p>
                      <a:r>
                        <a:rPr lang="zh-CN" altLang="en-US" sz="1100" dirty="0" smtClean="0"/>
                        <a:t>获取所有的</a:t>
                      </a:r>
                      <a:r>
                        <a:rPr lang="en-US" altLang="zh-CN" sz="1100" dirty="0" err="1" smtClean="0"/>
                        <a:t>eg</a:t>
                      </a:r>
                      <a:r>
                        <a:rPr lang="zh-CN" altLang="en-US" sz="1100" dirty="0" smtClean="0"/>
                        <a:t>组件模型</a:t>
                      </a:r>
                      <a:endParaRPr lang="en-US" altLang="zh-CN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67" y="3316875"/>
            <a:ext cx="4644200" cy="340173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961685" y="0"/>
            <a:ext cx="2235078" cy="624254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2"/>
                </a:solidFill>
              </a:rPr>
              <a:t>Q1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920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342314" y="139611"/>
            <a:ext cx="10740640" cy="519812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新增</a:t>
            </a:r>
            <a:r>
              <a:rPr lang="en-US" altLang="zh-CN" dirty="0" smtClean="0">
                <a:solidFill>
                  <a:schemeClr val="tx1"/>
                </a:solidFill>
              </a:rPr>
              <a:t>API</a:t>
            </a:r>
            <a:r>
              <a:rPr lang="zh-CN" altLang="en-US" dirty="0" smtClean="0">
                <a:solidFill>
                  <a:schemeClr val="tx1"/>
                </a:solidFill>
              </a:rPr>
              <a:t>设计</a:t>
            </a:r>
            <a:r>
              <a:rPr lang="en-US" altLang="zh-CN" dirty="0" smtClean="0">
                <a:solidFill>
                  <a:schemeClr val="tx1"/>
                </a:solidFill>
              </a:rPr>
              <a:t>---</a:t>
            </a:r>
            <a:r>
              <a:rPr lang="zh-CN" altLang="en-US" dirty="0" smtClean="0">
                <a:solidFill>
                  <a:schemeClr val="tx1"/>
                </a:solidFill>
              </a:rPr>
              <a:t>设计结果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200388412"/>
              </p:ext>
            </p:extLst>
          </p:nvPr>
        </p:nvGraphicFramePr>
        <p:xfrm>
          <a:off x="535232" y="636142"/>
          <a:ext cx="10733085" cy="18186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57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1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9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6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chemeClr val="tx2"/>
                          </a:solidFill>
                        </a:rPr>
                        <a:t>类型</a:t>
                      </a:r>
                      <a:endParaRPr lang="zh-CN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2"/>
                          </a:solidFill>
                        </a:rPr>
                        <a:t>URL</a:t>
                      </a:r>
                      <a:endParaRPr lang="zh-CN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chemeClr val="tx2"/>
                          </a:solidFill>
                        </a:rPr>
                        <a:t>输入</a:t>
                      </a:r>
                      <a:endParaRPr lang="zh-CN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chemeClr val="tx2"/>
                          </a:solidFill>
                        </a:rPr>
                        <a:t>输出</a:t>
                      </a:r>
                      <a:endParaRPr lang="zh-CN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chemeClr val="tx2"/>
                          </a:solidFill>
                        </a:rPr>
                        <a:t>功能</a:t>
                      </a:r>
                      <a:endParaRPr lang="zh-CN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mec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/design/v1/projects/{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projectId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}/action/save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DesignResultDto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DesignProjectDto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权限：</a:t>
                      </a:r>
                      <a:r>
                        <a:rPr lang="en-US" altLang="zh-CN" sz="1100" dirty="0" smtClean="0"/>
                        <a:t>tenant</a:t>
                      </a:r>
                    </a:p>
                    <a:p>
                      <a:r>
                        <a:rPr lang="zh-CN" altLang="en-US" sz="1100" dirty="0" smtClean="0"/>
                        <a:t>保存设计结果</a:t>
                      </a:r>
                      <a:endParaRPr lang="en-US" altLang="zh-CN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</a:p>
                    <a:p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mec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/design/v1/projects/{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projectId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}/design-result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DesignResultDto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权限：</a:t>
                      </a:r>
                      <a:r>
                        <a:rPr lang="en-US" altLang="zh-CN" sz="1100" dirty="0" smtClean="0"/>
                        <a:t>tenant</a:t>
                      </a:r>
                    </a:p>
                    <a:p>
                      <a:r>
                        <a:rPr lang="zh-CN" altLang="en-US" sz="1100" dirty="0" smtClean="0"/>
                        <a:t>获取设计结果，用于界面展示结果</a:t>
                      </a:r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mec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/design/v1/projects/{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projectId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}/deploy-script</a:t>
                      </a:r>
                      <a:endParaRPr lang="zh-CN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zip</a:t>
                      </a:r>
                      <a:r>
                        <a:rPr lang="zh-CN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文件流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权限：</a:t>
                      </a:r>
                      <a:r>
                        <a:rPr lang="en-US" altLang="zh-CN" sz="1100" dirty="0" smtClean="0"/>
                        <a:t>tenant</a:t>
                      </a:r>
                    </a:p>
                    <a:p>
                      <a:r>
                        <a:rPr lang="zh-CN" altLang="en-US" sz="1100" dirty="0" smtClean="0"/>
                        <a:t>获取设计后的部署脚本</a:t>
                      </a:r>
                      <a:endParaRPr lang="en-US" altLang="zh-CN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84" y="2549904"/>
            <a:ext cx="4972050" cy="4191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961685" y="0"/>
            <a:ext cx="2235078" cy="624254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2"/>
                </a:solidFill>
              </a:rPr>
              <a:t>Q1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852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342314" y="139611"/>
            <a:ext cx="10740640" cy="519812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新增</a:t>
            </a:r>
            <a:r>
              <a:rPr lang="en-US" altLang="zh-CN" dirty="0" smtClean="0">
                <a:solidFill>
                  <a:schemeClr val="tx1"/>
                </a:solidFill>
              </a:rPr>
              <a:t>API</a:t>
            </a:r>
            <a:r>
              <a:rPr lang="zh-CN" altLang="en-US" dirty="0" smtClean="0">
                <a:solidFill>
                  <a:schemeClr val="tx1"/>
                </a:solidFill>
              </a:rPr>
              <a:t>设计</a:t>
            </a:r>
            <a:r>
              <a:rPr lang="en-US" altLang="zh-CN" dirty="0" smtClean="0">
                <a:solidFill>
                  <a:schemeClr val="tx1"/>
                </a:solidFill>
              </a:rPr>
              <a:t>---</a:t>
            </a:r>
            <a:r>
              <a:rPr lang="zh-CN" altLang="en-US" dirty="0" smtClean="0">
                <a:solidFill>
                  <a:schemeClr val="tx1"/>
                </a:solidFill>
              </a:rPr>
              <a:t>模块间交互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833659903"/>
              </p:ext>
            </p:extLst>
          </p:nvPr>
        </p:nvGraphicFramePr>
        <p:xfrm>
          <a:off x="535232" y="780684"/>
          <a:ext cx="10733085" cy="15595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57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1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9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6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chemeClr val="tx2"/>
                          </a:solidFill>
                        </a:rPr>
                        <a:t>类型</a:t>
                      </a:r>
                      <a:endParaRPr lang="zh-CN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2"/>
                          </a:solidFill>
                        </a:rPr>
                        <a:t>URL</a:t>
                      </a:r>
                      <a:endParaRPr lang="zh-CN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chemeClr val="tx2"/>
                          </a:solidFill>
                        </a:rPr>
                        <a:t>输入</a:t>
                      </a:r>
                      <a:endParaRPr lang="zh-CN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chemeClr val="tx2"/>
                          </a:solidFill>
                        </a:rPr>
                        <a:t>输出</a:t>
                      </a:r>
                      <a:endParaRPr lang="zh-CN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chemeClr val="tx2"/>
                          </a:solidFill>
                        </a:rPr>
                        <a:t>功能</a:t>
                      </a:r>
                      <a:endParaRPr lang="zh-CN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mec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/design/v1/public/projects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CASR</a:t>
                      </a:r>
                      <a:r>
                        <a:rPr lang="zh-CN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包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DesignProjectDto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权限：</a:t>
                      </a:r>
                      <a:r>
                        <a:rPr lang="en-US" altLang="zh-CN" sz="1100" dirty="0" smtClean="0"/>
                        <a:t>tenant</a:t>
                      </a:r>
                    </a:p>
                    <a:p>
                      <a:r>
                        <a:rPr lang="en-US" altLang="zh-CN" sz="1100" dirty="0" smtClean="0"/>
                        <a:t>Developer</a:t>
                      </a:r>
                      <a:r>
                        <a:rPr lang="zh-CN" altLang="en-US" sz="1100" dirty="0" smtClean="0"/>
                        <a:t>调用设计态接口，进行应用设计</a:t>
                      </a:r>
                      <a:endParaRPr lang="en-US" altLang="zh-CN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strike="sng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</a:p>
                    <a:p>
                      <a:endParaRPr lang="zh-CN" altLang="en-US" sz="1100" strike="sng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strike="sng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100" strike="sng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mec</a:t>
                      </a:r>
                      <a:r>
                        <a:rPr lang="en-US" altLang="zh-CN" sz="1100" strike="sng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/design/v1/public/projects/{</a:t>
                      </a:r>
                      <a:r>
                        <a:rPr lang="en-US" altLang="zh-CN" sz="1100" strike="sng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projectId</a:t>
                      </a:r>
                      <a:r>
                        <a:rPr lang="en-US" altLang="zh-CN" sz="1100" strike="sng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}/design</a:t>
                      </a:r>
                      <a:endParaRPr lang="zh-CN" altLang="en-US" sz="1100" strike="sng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strike="sng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strike="sng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DesignResultDto</a:t>
                      </a:r>
                      <a:endParaRPr lang="zh-CN" altLang="en-US" sz="1100" strike="sng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strike="sngStrike" dirty="0" smtClean="0"/>
                        <a:t>权限：</a:t>
                      </a:r>
                      <a:r>
                        <a:rPr lang="en-US" altLang="zh-CN" sz="1100" strike="sngStrike" dirty="0" smtClean="0"/>
                        <a:t>tenant</a:t>
                      </a:r>
                    </a:p>
                    <a:p>
                      <a:r>
                        <a:rPr lang="zh-CN" altLang="en-US" sz="1100" strike="sngStrike" dirty="0" smtClean="0"/>
                        <a:t>获取设计结果，用于界面展示结果</a:t>
                      </a:r>
                      <a:endParaRPr lang="zh-CN" altLang="en-US" sz="1100" strike="sngStrik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9961685" y="0"/>
            <a:ext cx="2235078" cy="624254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2"/>
                </a:solidFill>
              </a:rPr>
              <a:t>Q1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212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需求背景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B0514-4060-0E4B-809B-B1B2E3258AB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1</a:t>
            </a:r>
            <a:r>
              <a:rPr lang="zh-CN" altLang="en-US" sz="3200" dirty="0" smtClean="0">
                <a:solidFill>
                  <a:schemeClr val="tx1"/>
                </a:solidFill>
              </a:rPr>
              <a:t>、</a:t>
            </a:r>
            <a:r>
              <a:rPr lang="en-US" altLang="zh-CN" sz="3200" dirty="0" smtClean="0">
                <a:solidFill>
                  <a:schemeClr val="tx1"/>
                </a:solidFill>
              </a:rPr>
              <a:t>EG</a:t>
            </a:r>
            <a:r>
              <a:rPr lang="zh-CN" altLang="en-US" sz="3200" dirty="0" smtClean="0">
                <a:solidFill>
                  <a:schemeClr val="tx1"/>
                </a:solidFill>
              </a:rPr>
              <a:t>按需部署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2</a:t>
            </a:r>
            <a:r>
              <a:rPr lang="zh-CN" altLang="en-US" sz="3200" dirty="0" smtClean="0">
                <a:solidFill>
                  <a:schemeClr val="tx1"/>
                </a:solidFill>
              </a:rPr>
              <a:t>、应用设计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842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4462670" y="2355572"/>
            <a:ext cx="7573617" cy="516834"/>
          </a:xfrm>
          <a:prstGeom prst="roundRect">
            <a:avLst/>
          </a:pr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EGBridge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462670" y="3011555"/>
            <a:ext cx="7573617" cy="2067747"/>
          </a:xfrm>
          <a:prstGeom prst="roundRect">
            <a:avLst/>
          </a:pr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4647460" y="3559024"/>
            <a:ext cx="1381539" cy="1231550"/>
            <a:chOff x="5814390" y="4731928"/>
            <a:chExt cx="1381539" cy="1231550"/>
          </a:xfrm>
        </p:grpSpPr>
        <p:sp>
          <p:nvSpPr>
            <p:cNvPr id="11" name="圆角矩形 10"/>
            <p:cNvSpPr/>
            <p:nvPr/>
          </p:nvSpPr>
          <p:spPr>
            <a:xfrm>
              <a:off x="5814390" y="4731928"/>
              <a:ext cx="1381539" cy="1231550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Core Service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5920187" y="5508051"/>
              <a:ext cx="1166930" cy="357852"/>
            </a:xfrm>
            <a:prstGeom prst="round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Mgmt</a:t>
              </a:r>
              <a:r>
                <a:rPr kumimoji="0" lang="en-US" altLang="zh-CN" sz="8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 Service/…</a:t>
              </a:r>
              <a:endParaRPr kumimoji="0" lang="zh-CN" altLang="en-US" sz="8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5920187" y="5029114"/>
              <a:ext cx="1166930" cy="357852"/>
            </a:xfrm>
            <a:prstGeom prst="round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Service Governance/APGW</a:t>
              </a:r>
              <a:endParaRPr kumimoji="0" lang="zh-CN" altLang="en-US" sz="8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134796" y="3556221"/>
            <a:ext cx="1272726" cy="1231550"/>
            <a:chOff x="3672686" y="1833117"/>
            <a:chExt cx="1272726" cy="1231550"/>
          </a:xfrm>
        </p:grpSpPr>
        <p:sp>
          <p:nvSpPr>
            <p:cNvPr id="19" name="圆角矩形 18"/>
            <p:cNvSpPr/>
            <p:nvPr/>
          </p:nvSpPr>
          <p:spPr>
            <a:xfrm>
              <a:off x="3672686" y="1833117"/>
              <a:ext cx="1272726" cy="1231550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Light Service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778482" y="2609240"/>
              <a:ext cx="1041627" cy="357852"/>
            </a:xfrm>
            <a:prstGeom prst="round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…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3778482" y="2130303"/>
              <a:ext cx="1041627" cy="357852"/>
            </a:xfrm>
            <a:prstGeom prst="round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Sqllit</a:t>
              </a: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/TSDB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611749" y="3556221"/>
            <a:ext cx="1272726" cy="1231550"/>
            <a:chOff x="5894259" y="1817123"/>
            <a:chExt cx="1272726" cy="1231550"/>
          </a:xfrm>
        </p:grpSpPr>
        <p:sp>
          <p:nvSpPr>
            <p:cNvPr id="27" name="圆角矩形 26"/>
            <p:cNvSpPr/>
            <p:nvPr/>
          </p:nvSpPr>
          <p:spPr>
            <a:xfrm>
              <a:off x="5894259" y="1817123"/>
              <a:ext cx="1272726" cy="1231550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Heavy Service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6000055" y="2593246"/>
              <a:ext cx="1041627" cy="357852"/>
            </a:xfrm>
            <a:prstGeom prst="round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…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6000055" y="2114309"/>
              <a:ext cx="1041627" cy="357852"/>
            </a:xfrm>
            <a:prstGeom prst="round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Spark/</a:t>
              </a:r>
              <a:r>
                <a:rPr kumimoji="0" lang="en-US" altLang="zh-CN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etcd</a:t>
              </a: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/.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9079648" y="3559024"/>
            <a:ext cx="1272726" cy="1231550"/>
            <a:chOff x="8105739" y="1817123"/>
            <a:chExt cx="1272726" cy="1231550"/>
          </a:xfrm>
        </p:grpSpPr>
        <p:sp>
          <p:nvSpPr>
            <p:cNvPr id="36" name="圆角矩形 35"/>
            <p:cNvSpPr/>
            <p:nvPr/>
          </p:nvSpPr>
          <p:spPr>
            <a:xfrm>
              <a:off x="8105739" y="1817123"/>
              <a:ext cx="1272726" cy="1231550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CT Service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8211535" y="2593246"/>
              <a:ext cx="1041627" cy="357852"/>
            </a:xfrm>
            <a:prstGeom prst="round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…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8211535" y="2114309"/>
              <a:ext cx="1041627" cy="357852"/>
            </a:xfrm>
            <a:prstGeom prst="round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ETSI/MES/..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0537095" y="3559024"/>
            <a:ext cx="1272726" cy="1231550"/>
            <a:chOff x="10289839" y="1837350"/>
            <a:chExt cx="1272726" cy="1231550"/>
          </a:xfrm>
        </p:grpSpPr>
        <p:sp>
          <p:nvSpPr>
            <p:cNvPr id="44" name="圆角矩形 43"/>
            <p:cNvSpPr/>
            <p:nvPr/>
          </p:nvSpPr>
          <p:spPr>
            <a:xfrm>
              <a:off x="10289839" y="1837350"/>
              <a:ext cx="1272726" cy="1231550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HW Service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10395635" y="2613473"/>
              <a:ext cx="1041627" cy="357852"/>
            </a:xfrm>
            <a:prstGeom prst="round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…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10395635" y="2134536"/>
              <a:ext cx="1041627" cy="357852"/>
            </a:xfrm>
            <a:prstGeom prst="round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GPU/NTW.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4657400" y="2424149"/>
            <a:ext cx="9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解释层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4657400" y="3068607"/>
            <a:ext cx="9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平台层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4462670" y="377685"/>
            <a:ext cx="7573617" cy="1754933"/>
          </a:xfrm>
          <a:prstGeom prst="roundRect">
            <a:avLst/>
          </a:pr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4624986" y="419002"/>
            <a:ext cx="260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应用层（小程序自身）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5043370" y="1470989"/>
            <a:ext cx="1091426" cy="44726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SDKs</a:t>
            </a:r>
            <a:endParaRPr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6520323" y="1470988"/>
            <a:ext cx="1091426" cy="44726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APIs</a:t>
            </a:r>
            <a:endParaRPr lang="zh-CN" alt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4462670" y="5332437"/>
            <a:ext cx="7573617" cy="527174"/>
          </a:xfrm>
          <a:prstGeom prst="roundRect">
            <a:avLst/>
          </a:pr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4657400" y="5411358"/>
            <a:ext cx="9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IaaS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层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920187" y="5438480"/>
            <a:ext cx="1314483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defTabSz="914400"/>
            <a:r>
              <a:rPr lang="zh-CN" altLang="en-US" sz="12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轻量化单机版本</a:t>
            </a:r>
            <a:endParaRPr lang="zh-CN" altLang="en-US" sz="1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424717" y="5438479"/>
            <a:ext cx="1504530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defTabSz="914400"/>
            <a:r>
              <a:rPr lang="zh-CN" altLang="en-US" sz="12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轻量化</a:t>
            </a:r>
            <a:r>
              <a:rPr lang="zh-CN" altLang="en-US" sz="12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多节点</a:t>
            </a:r>
            <a:r>
              <a:rPr lang="zh-CN" altLang="en-US" sz="12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zh-CN" altLang="en-US" sz="1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119294" y="5438480"/>
            <a:ext cx="1314483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defTabSz="914400"/>
            <a:r>
              <a:rPr lang="zh-CN" altLang="en-US" sz="12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标准多节点版本</a:t>
            </a:r>
            <a:endParaRPr lang="zh-CN" altLang="en-US" sz="1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516216" y="5438480"/>
            <a:ext cx="1314483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defTabSz="914400"/>
            <a:r>
              <a:rPr lang="en-US" altLang="zh-CN" sz="12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7988222" y="1470989"/>
            <a:ext cx="1091426" cy="44726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Projects</a:t>
            </a:r>
            <a:endParaRPr lang="zh-CN" altLang="en-US" dirty="0"/>
          </a:p>
        </p:txBody>
      </p:sp>
      <p:sp>
        <p:nvSpPr>
          <p:cNvPr id="61" name="圆角矩形 60"/>
          <p:cNvSpPr/>
          <p:nvPr/>
        </p:nvSpPr>
        <p:spPr>
          <a:xfrm>
            <a:off x="9424790" y="1470989"/>
            <a:ext cx="1091426" cy="44726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Widgets</a:t>
            </a:r>
            <a:endParaRPr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10678448" y="1470989"/>
            <a:ext cx="1091426" cy="44726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….</a:t>
            </a:r>
            <a:endParaRPr lang="zh-CN" altLang="en-US" dirty="0"/>
          </a:p>
        </p:txBody>
      </p:sp>
      <p:sp>
        <p:nvSpPr>
          <p:cNvPr id="63" name="圆角矩形 62"/>
          <p:cNvSpPr/>
          <p:nvPr/>
        </p:nvSpPr>
        <p:spPr>
          <a:xfrm>
            <a:off x="5043370" y="885909"/>
            <a:ext cx="6726504" cy="4758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应用业务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995880" y="4963105"/>
            <a:ext cx="1839940" cy="116955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核心点：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核心资产累计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平台按需部署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控制平台自身轻量化</a:t>
            </a:r>
          </a:p>
        </p:txBody>
      </p:sp>
      <p:cxnSp>
        <p:nvCxnSpPr>
          <p:cNvPr id="68" name="肘形连接符 67"/>
          <p:cNvCxnSpPr>
            <a:stCxn id="64" idx="3"/>
            <a:endCxn id="6" idx="1"/>
          </p:cNvCxnSpPr>
          <p:nvPr/>
        </p:nvCxnSpPr>
        <p:spPr>
          <a:xfrm flipV="1">
            <a:off x="2835820" y="4045429"/>
            <a:ext cx="1626850" cy="150245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541992" y="2372158"/>
            <a:ext cx="2293827" cy="116955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核心点：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应用打包标准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WASM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或者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Serverless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为基础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或者自研解释层</a:t>
            </a:r>
          </a:p>
        </p:txBody>
      </p:sp>
      <p:cxnSp>
        <p:nvCxnSpPr>
          <p:cNvPr id="70" name="肘形连接符 69"/>
          <p:cNvCxnSpPr>
            <a:stCxn id="69" idx="3"/>
            <a:endCxn id="5" idx="1"/>
          </p:cNvCxnSpPr>
          <p:nvPr/>
        </p:nvCxnSpPr>
        <p:spPr>
          <a:xfrm flipV="1">
            <a:off x="2835819" y="2613989"/>
            <a:ext cx="1626851" cy="34294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541993" y="258265"/>
            <a:ext cx="2293827" cy="160043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核心点：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AutoNum type="arabicPeriod"/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SDK/API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可获得性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自动生成应用框架工程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以前台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widgets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为元数据的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调用与代码生成。</a:t>
            </a:r>
          </a:p>
        </p:txBody>
      </p:sp>
      <p:cxnSp>
        <p:nvCxnSpPr>
          <p:cNvPr id="75" name="肘形连接符 74"/>
          <p:cNvCxnSpPr>
            <a:stCxn id="73" idx="3"/>
            <a:endCxn id="49" idx="1"/>
          </p:cNvCxnSpPr>
          <p:nvPr/>
        </p:nvCxnSpPr>
        <p:spPr>
          <a:xfrm>
            <a:off x="2835820" y="1058484"/>
            <a:ext cx="1626850" cy="19666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endCxn id="53" idx="2"/>
          </p:cNvCxnSpPr>
          <p:nvPr/>
        </p:nvCxnSpPr>
        <p:spPr>
          <a:xfrm>
            <a:off x="2835820" y="5547881"/>
            <a:ext cx="5413659" cy="311730"/>
          </a:xfrm>
          <a:prstGeom prst="bentConnector4">
            <a:avLst>
              <a:gd name="adj1" fmla="val 15025"/>
              <a:gd name="adj2" fmla="val 17333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76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93430" y="114280"/>
            <a:ext cx="10740640" cy="48635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设计</a:t>
            </a:r>
            <a:r>
              <a:rPr lang="zh-CN" altLang="en-US" dirty="0" smtClean="0">
                <a:solidFill>
                  <a:schemeClr val="tx1"/>
                </a:solidFill>
              </a:rPr>
              <a:t>态</a:t>
            </a:r>
            <a:r>
              <a:rPr lang="en-US" altLang="zh-CN" dirty="0" smtClean="0">
                <a:solidFill>
                  <a:schemeClr val="tx1"/>
                </a:solidFill>
              </a:rPr>
              <a:t>---EG</a:t>
            </a:r>
            <a:r>
              <a:rPr lang="zh-CN" altLang="en-US" dirty="0" smtClean="0">
                <a:solidFill>
                  <a:schemeClr val="tx1"/>
                </a:solidFill>
              </a:rPr>
              <a:t>按需部署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3091740" y="1160021"/>
            <a:ext cx="1649506" cy="242047"/>
          </a:xfrm>
          <a:prstGeom prst="rightArrow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835919" y="1160022"/>
            <a:ext cx="1873624" cy="1183341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2"/>
                </a:solidFill>
              </a:rPr>
              <a:t>设计态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6939393" y="1160022"/>
            <a:ext cx="1649506" cy="242047"/>
          </a:xfrm>
          <a:prstGeom prst="rightArrow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3593" y="1160021"/>
            <a:ext cx="35274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默认内置：</a:t>
            </a: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IaaS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Docker/k8s/OS…</a:t>
            </a:r>
          </a:p>
          <a:p>
            <a:pPr algn="l"/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PaaS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pPr algn="l"/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User-</a:t>
            </a:r>
            <a:r>
              <a:rPr lang="en-US" altLang="zh-CN" sz="1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mgmt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/design/</a:t>
            </a:r>
            <a:r>
              <a:rPr lang="en-US" altLang="zh-CN" sz="1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appstore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1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mecm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1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mep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</a:p>
          <a:p>
            <a:pPr algn="l"/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Picture 2" descr="C:\Users\x00383970\AppData\Roaming\eSpace_Desktop\UserData\x00383970\imagefiles\59235727-E8D5-42A7-990C-2F76BCC8D2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046" y="1054180"/>
            <a:ext cx="1756351" cy="308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7017015" y="1402069"/>
            <a:ext cx="1342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Ansible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部署脚本</a:t>
            </a:r>
          </a:p>
        </p:txBody>
      </p:sp>
    </p:spTree>
    <p:extLst>
      <p:ext uri="{BB962C8B-B14F-4D97-AF65-F5344CB8AC3E}">
        <p14:creationId xmlns:p14="http://schemas.microsoft.com/office/powerpoint/2010/main" val="25029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93430" y="114280"/>
            <a:ext cx="10740640" cy="48635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设计</a:t>
            </a:r>
            <a:r>
              <a:rPr lang="zh-CN" altLang="en-US" dirty="0" smtClean="0">
                <a:solidFill>
                  <a:schemeClr val="tx1"/>
                </a:solidFill>
              </a:rPr>
              <a:t>态</a:t>
            </a:r>
            <a:r>
              <a:rPr lang="en-US" altLang="zh-CN" dirty="0" smtClean="0">
                <a:solidFill>
                  <a:schemeClr val="tx1"/>
                </a:solidFill>
              </a:rPr>
              <a:t>---</a:t>
            </a:r>
            <a:r>
              <a:rPr lang="zh-CN" altLang="en-US" dirty="0" smtClean="0">
                <a:solidFill>
                  <a:schemeClr val="tx1"/>
                </a:solidFill>
              </a:rPr>
              <a:t>应用设计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3091740" y="1118314"/>
            <a:ext cx="1649506" cy="242047"/>
          </a:xfrm>
          <a:prstGeom prst="rightArrow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835919" y="1118315"/>
            <a:ext cx="1873624" cy="1183341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2"/>
                </a:solidFill>
              </a:rPr>
              <a:t>设计态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6939393" y="1118315"/>
            <a:ext cx="1649506" cy="242047"/>
          </a:xfrm>
          <a:prstGeom prst="rightArrow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7579" y="1318655"/>
            <a:ext cx="35573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应用清单：来自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AppStore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，输入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CASR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能力清单：来自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Developer</a:t>
            </a:r>
          </a:p>
          <a:p>
            <a:pPr algn="l"/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原子能力需要定义 独享实例 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or 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共享实例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02229" y="1377382"/>
            <a:ext cx="3405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CASR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包：包含应用镜像 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+ 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依赖服务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7579" y="3055146"/>
            <a:ext cx="8565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Q1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：输入来自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Developer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CASR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包，通过解析还原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CSAR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包内的依赖关系，在设计态还原应用依赖关系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839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6175" y="3024372"/>
            <a:ext cx="1025194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2"/>
                </a:solidFill>
              </a:rPr>
              <a:t>能力选择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2984" y="3009211"/>
            <a:ext cx="1022993" cy="331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</a:rPr>
              <a:t>线</a:t>
            </a:r>
            <a:r>
              <a:rPr lang="zh-CN" altLang="en-US" sz="1400" dirty="0" smtClean="0">
                <a:solidFill>
                  <a:schemeClr val="tx2"/>
                </a:solidFill>
              </a:rPr>
              <a:t>下开发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56912" y="2543217"/>
            <a:ext cx="996183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2"/>
                </a:solidFill>
              </a:rPr>
              <a:t>上传镜像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61114" y="3024372"/>
            <a:ext cx="1318122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</a:rPr>
              <a:t>上</a:t>
            </a:r>
            <a:r>
              <a:rPr lang="zh-CN" altLang="en-US" sz="1400" dirty="0" smtClean="0">
                <a:solidFill>
                  <a:schemeClr val="tx2"/>
                </a:solidFill>
              </a:rPr>
              <a:t>传部署脚本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61114" y="3514319"/>
            <a:ext cx="996183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2"/>
                </a:solidFill>
              </a:rPr>
              <a:t>部署测试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31128" y="3529153"/>
            <a:ext cx="994230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2"/>
                </a:solidFill>
              </a:rPr>
              <a:t>CASR</a:t>
            </a:r>
            <a:r>
              <a:rPr lang="zh-CN" altLang="en-US" sz="1400" dirty="0" smtClean="0">
                <a:solidFill>
                  <a:schemeClr val="tx2"/>
                </a:solidFill>
              </a:rPr>
              <a:t>包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31128" y="4049095"/>
            <a:ext cx="994230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2"/>
                </a:solidFill>
              </a:rPr>
              <a:t>认证测试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77926" y="1759101"/>
            <a:ext cx="1005403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能力详情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334192" y="1759101"/>
            <a:ext cx="1005403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应用开发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962678" y="1753029"/>
            <a:ext cx="1005403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部署调测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611163" y="1759101"/>
            <a:ext cx="1005403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应用发布</a:t>
            </a:r>
          </a:p>
        </p:txBody>
      </p:sp>
      <p:sp>
        <p:nvSpPr>
          <p:cNvPr id="17" name="矩形 16"/>
          <p:cNvSpPr/>
          <p:nvPr/>
        </p:nvSpPr>
        <p:spPr>
          <a:xfrm>
            <a:off x="3342984" y="3476922"/>
            <a:ext cx="1022993" cy="331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2"/>
                </a:solidFill>
              </a:rPr>
              <a:t>镜像制作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77926" y="2552153"/>
            <a:ext cx="1025194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2"/>
                </a:solidFill>
              </a:rPr>
              <a:t>API</a:t>
            </a:r>
            <a:r>
              <a:rPr lang="zh-CN" altLang="en-US" sz="1400" dirty="0" smtClean="0">
                <a:solidFill>
                  <a:schemeClr val="tx2"/>
                </a:solidFill>
              </a:rPr>
              <a:t>验证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72640" y="3000559"/>
            <a:ext cx="1025194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2"/>
                </a:solidFill>
              </a:rPr>
              <a:t>SDK</a:t>
            </a:r>
            <a:r>
              <a:rPr lang="zh-CN" altLang="en-US" sz="1400" dirty="0" smtClean="0">
                <a:solidFill>
                  <a:schemeClr val="tx2"/>
                </a:solidFill>
              </a:rPr>
              <a:t>获取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31128" y="2543216"/>
            <a:ext cx="994230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2"/>
                </a:solidFill>
              </a:rPr>
              <a:t>流量配置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25540" y="3018351"/>
            <a:ext cx="1300623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2"/>
                </a:solidFill>
              </a:rPr>
              <a:t>能力发布配置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631128" y="4532674"/>
            <a:ext cx="994230" cy="331179"/>
          </a:xfrm>
          <a:prstGeom prst="rect">
            <a:avLst/>
          </a:prstGeom>
          <a:solidFill>
            <a:srgbClr val="EA002F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2"/>
                </a:solidFill>
              </a:rPr>
              <a:t>应用发布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838331" y="2023276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4348387" y="2017204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976873" y="2017204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334188" y="2548276"/>
            <a:ext cx="1279163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2"/>
                </a:solidFill>
              </a:rPr>
              <a:t>下载样例代码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06175" y="1753029"/>
            <a:ext cx="1005403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项目详情</a:t>
            </a:r>
          </a:p>
        </p:txBody>
      </p:sp>
      <p:sp>
        <p:nvSpPr>
          <p:cNvPr id="43" name="矩形 42"/>
          <p:cNvSpPr/>
          <p:nvPr/>
        </p:nvSpPr>
        <p:spPr>
          <a:xfrm>
            <a:off x="506175" y="2548276"/>
            <a:ext cx="1025194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2"/>
                </a:solidFill>
              </a:rPr>
              <a:t>基本信息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cxnSp>
        <p:nvCxnSpPr>
          <p:cNvPr id="44" name="直接箭头连接符 43"/>
          <p:cNvCxnSpPr>
            <a:stCxn id="42" idx="3"/>
            <a:endCxn id="13" idx="1"/>
          </p:cNvCxnSpPr>
          <p:nvPr/>
        </p:nvCxnSpPr>
        <p:spPr>
          <a:xfrm>
            <a:off x="1511578" y="2017204"/>
            <a:ext cx="366348" cy="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副标题 1"/>
          <p:cNvSpPr txBox="1">
            <a:spLocks/>
          </p:cNvSpPr>
          <p:nvPr/>
        </p:nvSpPr>
        <p:spPr>
          <a:xfrm>
            <a:off x="236759" y="168718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 defTabSz="1187798" rtl="0" eaLnBrk="1" latinLnBrk="0" hangingPunct="1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900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7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1699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55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94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3396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72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1195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应用设计</a:t>
            </a:r>
            <a:r>
              <a:rPr lang="en-US" altLang="zh-CN" dirty="0" smtClean="0"/>
              <a:t>---</a:t>
            </a:r>
            <a:r>
              <a:rPr lang="zh-CN" altLang="en-US" dirty="0" smtClean="0"/>
              <a:t>设计后置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8068406" y="3365512"/>
            <a:ext cx="133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APPD+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镜像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3335926" y="1034475"/>
            <a:ext cx="1723549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者平台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9664785" y="1022703"/>
            <a:ext cx="1415772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平台</a:t>
            </a:r>
          </a:p>
        </p:txBody>
      </p:sp>
      <p:sp>
        <p:nvSpPr>
          <p:cNvPr id="2" name="右大括号 1"/>
          <p:cNvSpPr/>
          <p:nvPr/>
        </p:nvSpPr>
        <p:spPr>
          <a:xfrm>
            <a:off x="7926163" y="1882588"/>
            <a:ext cx="264234" cy="34514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9869970" y="1763700"/>
            <a:ext cx="1005403" cy="468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应用设计</a:t>
            </a:r>
          </a:p>
        </p:txBody>
      </p:sp>
      <p:sp>
        <p:nvSpPr>
          <p:cNvPr id="52" name="矩形 51"/>
          <p:cNvSpPr/>
          <p:nvPr/>
        </p:nvSpPr>
        <p:spPr>
          <a:xfrm>
            <a:off x="9575878" y="2553617"/>
            <a:ext cx="1709145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2"/>
                </a:solidFill>
              </a:rPr>
              <a:t>还原展示应用依赖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575878" y="3145743"/>
            <a:ext cx="1709145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2"/>
                </a:solidFill>
              </a:rPr>
              <a:t>应用依赖设计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0974277" y="2197216"/>
            <a:ext cx="818039" cy="41958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Q1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10955703" y="2938509"/>
            <a:ext cx="818039" cy="41958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Q1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961685" y="0"/>
            <a:ext cx="2235078" cy="624254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2"/>
                </a:solidFill>
              </a:rPr>
              <a:t>Q1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98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50885" y="2450630"/>
            <a:ext cx="1025194" cy="331179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2"/>
                </a:solidFill>
              </a:rPr>
              <a:t>能力选择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325" y="1855177"/>
            <a:ext cx="1107996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应用开发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57584" y="3821906"/>
            <a:ext cx="1005403" cy="468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应用设计</a:t>
            </a:r>
          </a:p>
        </p:txBody>
      </p:sp>
      <p:sp>
        <p:nvSpPr>
          <p:cNvPr id="7" name="矩形 6"/>
          <p:cNvSpPr/>
          <p:nvPr/>
        </p:nvSpPr>
        <p:spPr>
          <a:xfrm>
            <a:off x="5216619" y="2435469"/>
            <a:ext cx="1022993" cy="331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</a:rPr>
              <a:t>线</a:t>
            </a:r>
            <a:r>
              <a:rPr lang="zh-CN" altLang="en-US" sz="1400" dirty="0" smtClean="0">
                <a:solidFill>
                  <a:schemeClr val="tx2"/>
                </a:solidFill>
              </a:rPr>
              <a:t>下开发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49114" y="1969475"/>
            <a:ext cx="996183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2"/>
                </a:solidFill>
              </a:rPr>
              <a:t>上传镜像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53316" y="2450630"/>
            <a:ext cx="1318122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</a:rPr>
              <a:t>上</a:t>
            </a:r>
            <a:r>
              <a:rPr lang="zh-CN" altLang="en-US" sz="1400" dirty="0" smtClean="0">
                <a:solidFill>
                  <a:schemeClr val="tx2"/>
                </a:solidFill>
              </a:rPr>
              <a:t>传部署脚本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53316" y="2940577"/>
            <a:ext cx="996183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2"/>
                </a:solidFill>
              </a:rPr>
              <a:t>部署测试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607425" y="2955411"/>
            <a:ext cx="994230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2"/>
                </a:solidFill>
              </a:rPr>
              <a:t>CASR</a:t>
            </a:r>
            <a:r>
              <a:rPr lang="zh-CN" altLang="en-US" sz="1400" dirty="0" smtClean="0">
                <a:solidFill>
                  <a:schemeClr val="tx2"/>
                </a:solidFill>
              </a:rPr>
              <a:t>包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607425" y="3475353"/>
            <a:ext cx="994230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2"/>
                </a:solidFill>
              </a:rPr>
              <a:t>认证测试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437793" y="1185359"/>
            <a:ext cx="1005403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能力详情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207827" y="1185359"/>
            <a:ext cx="1005403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应用开发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454880" y="1179287"/>
            <a:ext cx="1005403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部署调测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587460" y="1185359"/>
            <a:ext cx="1005403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应用发布</a:t>
            </a:r>
          </a:p>
        </p:txBody>
      </p:sp>
      <p:sp>
        <p:nvSpPr>
          <p:cNvPr id="17" name="矩形 16"/>
          <p:cNvSpPr/>
          <p:nvPr/>
        </p:nvSpPr>
        <p:spPr>
          <a:xfrm>
            <a:off x="5216619" y="2903180"/>
            <a:ext cx="1022993" cy="331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2"/>
                </a:solidFill>
              </a:rPr>
              <a:t>镜像制作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37793" y="1978411"/>
            <a:ext cx="1025194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2"/>
                </a:solidFill>
              </a:rPr>
              <a:t>API</a:t>
            </a:r>
            <a:r>
              <a:rPr lang="zh-CN" altLang="en-US" sz="1400" dirty="0" smtClean="0">
                <a:solidFill>
                  <a:schemeClr val="tx2"/>
                </a:solidFill>
              </a:rPr>
              <a:t>验证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432507" y="2426817"/>
            <a:ext cx="1025194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2"/>
                </a:solidFill>
              </a:rPr>
              <a:t>SDK</a:t>
            </a:r>
            <a:r>
              <a:rPr lang="zh-CN" altLang="en-US" sz="1400" dirty="0" smtClean="0">
                <a:solidFill>
                  <a:schemeClr val="tx2"/>
                </a:solidFill>
              </a:rPr>
              <a:t>获取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607425" y="1969474"/>
            <a:ext cx="994230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2"/>
                </a:solidFill>
              </a:rPr>
              <a:t>流量配置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601837" y="2444609"/>
            <a:ext cx="1300623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2"/>
                </a:solidFill>
              </a:rPr>
              <a:t>能力发布配置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607425" y="3958932"/>
            <a:ext cx="994230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2"/>
                </a:solidFill>
              </a:rPr>
              <a:t>应用发布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451988" y="1449534"/>
            <a:ext cx="764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6222022" y="1443462"/>
            <a:ext cx="1241650" cy="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8469075" y="1443462"/>
            <a:ext cx="1127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5207823" y="1974534"/>
            <a:ext cx="1279163" cy="331179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2"/>
                </a:solidFill>
              </a:rPr>
              <a:t>下载样例代码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1582189" y="1074898"/>
            <a:ext cx="4747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1582189" y="1074898"/>
            <a:ext cx="0" cy="447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850885" y="1179287"/>
            <a:ext cx="1005403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项目详情</a:t>
            </a:r>
          </a:p>
        </p:txBody>
      </p:sp>
      <p:sp>
        <p:nvSpPr>
          <p:cNvPr id="43" name="矩形 42"/>
          <p:cNvSpPr/>
          <p:nvPr/>
        </p:nvSpPr>
        <p:spPr>
          <a:xfrm>
            <a:off x="1850885" y="1974534"/>
            <a:ext cx="1025194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2"/>
                </a:solidFill>
              </a:rPr>
              <a:t>基本信息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cxnSp>
        <p:nvCxnSpPr>
          <p:cNvPr id="44" name="直接箭头连接符 43"/>
          <p:cNvCxnSpPr>
            <a:stCxn id="42" idx="3"/>
            <a:endCxn id="13" idx="1"/>
          </p:cNvCxnSpPr>
          <p:nvPr/>
        </p:nvCxnSpPr>
        <p:spPr>
          <a:xfrm>
            <a:off x="2856288" y="1443462"/>
            <a:ext cx="581505" cy="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447688" y="4401770"/>
            <a:ext cx="1025194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2"/>
                </a:solidFill>
              </a:rPr>
              <a:t>能力选择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959743" y="4937942"/>
            <a:ext cx="2933851" cy="331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2"/>
                </a:solidFill>
              </a:rPr>
              <a:t>下载模板工程（样例代码</a:t>
            </a:r>
            <a:r>
              <a:rPr lang="en-US" altLang="zh-CN" sz="1400" dirty="0" smtClean="0">
                <a:solidFill>
                  <a:schemeClr val="tx2"/>
                </a:solidFill>
              </a:rPr>
              <a:t>+SDK</a:t>
            </a:r>
            <a:r>
              <a:rPr lang="zh-CN" altLang="en-US" sz="1400" dirty="0" smtClean="0">
                <a:solidFill>
                  <a:schemeClr val="tx2"/>
                </a:solidFill>
              </a:rPr>
              <a:t>）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959742" y="5405653"/>
            <a:ext cx="1294675" cy="331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2"/>
                </a:solidFill>
              </a:rPr>
              <a:t>部署脚本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444607" y="5693028"/>
            <a:ext cx="1025194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2"/>
                </a:solidFill>
              </a:rPr>
              <a:t>应用配置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55" name="右大括号 54"/>
          <p:cNvSpPr/>
          <p:nvPr/>
        </p:nvSpPr>
        <p:spPr>
          <a:xfrm>
            <a:off x="4607169" y="4501662"/>
            <a:ext cx="219808" cy="13891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3457584" y="4840262"/>
            <a:ext cx="1025194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2"/>
                </a:solidFill>
              </a:rPr>
              <a:t>API</a:t>
            </a:r>
            <a:r>
              <a:rPr lang="zh-CN" altLang="en-US" sz="1400" dirty="0" smtClean="0">
                <a:solidFill>
                  <a:schemeClr val="tx2"/>
                </a:solidFill>
              </a:rPr>
              <a:t>验证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452298" y="5288668"/>
            <a:ext cx="1025194" cy="33117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2"/>
                </a:solidFill>
              </a:rPr>
              <a:t>SDK</a:t>
            </a:r>
            <a:r>
              <a:rPr lang="zh-CN" altLang="en-US" sz="1400" dirty="0" smtClean="0">
                <a:solidFill>
                  <a:schemeClr val="tx2"/>
                </a:solidFill>
              </a:rPr>
              <a:t>获取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3099420" y="813888"/>
            <a:ext cx="1752083" cy="2420471"/>
          </a:xfrm>
          <a:prstGeom prst="roundRect">
            <a:avLst/>
          </a:prstGeom>
          <a:noFill/>
          <a:ln w="222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下箭头 58"/>
          <p:cNvSpPr/>
          <p:nvPr/>
        </p:nvSpPr>
        <p:spPr>
          <a:xfrm>
            <a:off x="3830424" y="3257397"/>
            <a:ext cx="268941" cy="519942"/>
          </a:xfrm>
          <a:prstGeom prst="downArrow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副标题 1"/>
          <p:cNvSpPr txBox="1">
            <a:spLocks/>
          </p:cNvSpPr>
          <p:nvPr/>
        </p:nvSpPr>
        <p:spPr>
          <a:xfrm>
            <a:off x="236759" y="168718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 defTabSz="1187798" rtl="0" eaLnBrk="1" latinLnBrk="0" hangingPunct="1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900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7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1699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55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94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3396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72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1195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应用设计</a:t>
            </a:r>
            <a:r>
              <a:rPr lang="en-US" altLang="zh-CN" dirty="0" smtClean="0"/>
              <a:t>---</a:t>
            </a:r>
            <a:r>
              <a:rPr lang="zh-CN" altLang="en-US" dirty="0" smtClean="0"/>
              <a:t>设计前置</a:t>
            </a:r>
            <a:endParaRPr lang="zh-CN" altLang="en-US" dirty="0"/>
          </a:p>
        </p:txBody>
      </p:sp>
      <p:sp>
        <p:nvSpPr>
          <p:cNvPr id="65" name="右箭头 64"/>
          <p:cNvSpPr/>
          <p:nvPr/>
        </p:nvSpPr>
        <p:spPr>
          <a:xfrm>
            <a:off x="1499138" y="5079373"/>
            <a:ext cx="1600282" cy="233762"/>
          </a:xfrm>
          <a:prstGeom prst="rightArrow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915310" y="486735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能力中心</a:t>
            </a:r>
          </a:p>
        </p:txBody>
      </p:sp>
      <p:sp>
        <p:nvSpPr>
          <p:cNvPr id="67" name="右大括号 66"/>
          <p:cNvSpPr/>
          <p:nvPr/>
        </p:nvSpPr>
        <p:spPr>
          <a:xfrm>
            <a:off x="10986191" y="1160585"/>
            <a:ext cx="219808" cy="48636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11222370" y="3128506"/>
            <a:ext cx="860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Csar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包：</a:t>
            </a: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包含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应用部署脚本，依赖服务</a:t>
            </a:r>
          </a:p>
        </p:txBody>
      </p:sp>
      <p:sp>
        <p:nvSpPr>
          <p:cNvPr id="71" name="矩形 70"/>
          <p:cNvSpPr/>
          <p:nvPr/>
        </p:nvSpPr>
        <p:spPr>
          <a:xfrm>
            <a:off x="9961685" y="0"/>
            <a:ext cx="2235078" cy="624254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2"/>
                </a:solidFill>
              </a:rPr>
              <a:t>Q2-Q3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72419" y="6195685"/>
            <a:ext cx="9198352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Q2-Q3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：逐步将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Developer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中的有关设计内容抽离，完成设计态独立模块的建设</a:t>
            </a:r>
          </a:p>
        </p:txBody>
      </p:sp>
    </p:spTree>
    <p:extLst>
      <p:ext uri="{BB962C8B-B14F-4D97-AF65-F5344CB8AC3E}">
        <p14:creationId xmlns:p14="http://schemas.microsoft.com/office/powerpoint/2010/main" val="27966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395068" y="265273"/>
            <a:ext cx="10740640" cy="9934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EG</a:t>
            </a:r>
            <a:r>
              <a:rPr lang="zh-CN" altLang="en-US" dirty="0" smtClean="0">
                <a:solidFill>
                  <a:schemeClr val="tx1"/>
                </a:solidFill>
              </a:rPr>
              <a:t>按需部署</a:t>
            </a:r>
            <a:r>
              <a:rPr lang="en-US" altLang="zh-CN" dirty="0" smtClean="0">
                <a:solidFill>
                  <a:schemeClr val="tx1"/>
                </a:solidFill>
              </a:rPr>
              <a:t>---</a:t>
            </a:r>
            <a:r>
              <a:rPr lang="zh-CN" altLang="en-US" dirty="0" smtClean="0">
                <a:solidFill>
                  <a:schemeClr val="tx1"/>
                </a:solidFill>
              </a:rPr>
              <a:t>界面设计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68" y="761973"/>
            <a:ext cx="8365619" cy="55308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94531" y="1108798"/>
            <a:ext cx="27871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 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支持部署模板选择：</a:t>
            </a: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中心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边缘共用节点</a:t>
            </a: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中心节点</a:t>
            </a: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边缘节点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 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通过点击组件图标，自动添加到对应的区域中</a:t>
            </a: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3 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通过拖拽可以调整组件的位置</a:t>
            </a: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4 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导出</a:t>
            </a:r>
            <a:r>
              <a:rPr lang="en-US" altLang="zh-CN" sz="1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ansible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部署脚本</a:t>
            </a: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961685" y="0"/>
            <a:ext cx="2235078" cy="624254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2"/>
                </a:solidFill>
              </a:rPr>
              <a:t>Q1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54600" y="3800213"/>
            <a:ext cx="2527093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Q2-Q3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场景分类：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AI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能力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IoT</a:t>
            </a:r>
            <a:endParaRPr lang="zh-CN" altLang="en-US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567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478163" y="305627"/>
            <a:ext cx="10740640" cy="9934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应用设计</a:t>
            </a:r>
            <a:r>
              <a:rPr lang="en-US" altLang="zh-CN" dirty="0" smtClean="0">
                <a:solidFill>
                  <a:schemeClr val="tx1"/>
                </a:solidFill>
              </a:rPr>
              <a:t>---</a:t>
            </a:r>
            <a:r>
              <a:rPr lang="zh-CN" altLang="en-US" dirty="0" smtClean="0">
                <a:solidFill>
                  <a:schemeClr val="tx1"/>
                </a:solidFill>
              </a:rPr>
              <a:t>组件划分和关系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565279" y="4169426"/>
            <a:ext cx="558313" cy="5074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2"/>
                </a:solidFill>
              </a:rPr>
              <a:t>人脸识别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756763" y="4170892"/>
            <a:ext cx="558313" cy="5074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2"/>
                </a:solidFill>
              </a:rPr>
              <a:t>服务治理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712673" y="4169423"/>
            <a:ext cx="558313" cy="5074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2"/>
                </a:solidFill>
              </a:rPr>
              <a:t>位置服务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724032" y="4172762"/>
            <a:ext cx="558313" cy="5074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2"/>
                </a:solidFill>
              </a:rPr>
              <a:t>postgres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134495" y="2995449"/>
            <a:ext cx="558313" cy="5074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2"/>
                </a:solidFill>
              </a:rPr>
              <a:t>视频监控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82327" y="423847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原子组件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82327" y="306449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生态应用服务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528771" y="1821474"/>
            <a:ext cx="948837" cy="5074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2"/>
                </a:solidFill>
              </a:rPr>
              <a:t>XX</a:t>
            </a:r>
            <a:r>
              <a:rPr lang="zh-CN" altLang="en-US" sz="1200" dirty="0" smtClean="0">
                <a:solidFill>
                  <a:schemeClr val="tx2"/>
                </a:solidFill>
              </a:rPr>
              <a:t>园区监控</a:t>
            </a:r>
            <a:r>
              <a:rPr lang="en-US" altLang="zh-CN" sz="1200" dirty="0">
                <a:solidFill>
                  <a:schemeClr val="tx2"/>
                </a:solidFill>
              </a:rPr>
              <a:t>App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2327" y="1887683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App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9" idx="2"/>
            <a:endCxn id="4" idx="0"/>
          </p:cNvCxnSpPr>
          <p:nvPr/>
        </p:nvCxnSpPr>
        <p:spPr>
          <a:xfrm flipH="1">
            <a:off x="3844436" y="3502876"/>
            <a:ext cx="569216" cy="666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2" idx="2"/>
            <a:endCxn id="6" idx="0"/>
          </p:cNvCxnSpPr>
          <p:nvPr/>
        </p:nvCxnSpPr>
        <p:spPr>
          <a:xfrm>
            <a:off x="5003190" y="2328901"/>
            <a:ext cx="1988640" cy="1840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2"/>
            <a:endCxn id="7" idx="0"/>
          </p:cNvCxnSpPr>
          <p:nvPr/>
        </p:nvCxnSpPr>
        <p:spPr>
          <a:xfrm>
            <a:off x="4413652" y="3502876"/>
            <a:ext cx="589537" cy="66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2"/>
            <a:endCxn id="9" idx="0"/>
          </p:cNvCxnSpPr>
          <p:nvPr/>
        </p:nvCxnSpPr>
        <p:spPr>
          <a:xfrm flipH="1">
            <a:off x="4413652" y="2328901"/>
            <a:ext cx="589538" cy="66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2" idx="2"/>
            <a:endCxn id="7" idx="0"/>
          </p:cNvCxnSpPr>
          <p:nvPr/>
        </p:nvCxnSpPr>
        <p:spPr>
          <a:xfrm flipH="1">
            <a:off x="5003189" y="2328901"/>
            <a:ext cx="1" cy="184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2"/>
            <a:endCxn id="5" idx="0"/>
          </p:cNvCxnSpPr>
          <p:nvPr/>
        </p:nvCxnSpPr>
        <p:spPr>
          <a:xfrm>
            <a:off x="5003190" y="2328901"/>
            <a:ext cx="1032730" cy="1841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7756394" y="4172762"/>
            <a:ext cx="558313" cy="5074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2"/>
                </a:solidFill>
              </a:rPr>
              <a:t>…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492737" y="2995449"/>
            <a:ext cx="558313" cy="5074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2"/>
                </a:solidFill>
              </a:rPr>
              <a:t>…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15837"/>
      </p:ext>
    </p:extLst>
  </p:cSld>
  <p:clrMapOvr>
    <a:masterClrMapping/>
  </p:clrMapOvr>
</p:sld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A9BC227-3AB3-406C-8329-4CEFEE79DCC2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0566C95E-B10D-4E50-AEA9-2F0B3BA02095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16663F97-3F87-4F0C-A339-415FFD08A83B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89F26BF-68E3-4534-8B82-5383260B836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1504</TotalTime>
  <Words>1275</Words>
  <Application>Microsoft Office PowerPoint</Application>
  <PresentationFormat>自定义</PresentationFormat>
  <Paragraphs>399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-apple-system</vt:lpstr>
      <vt:lpstr>等线</vt:lpstr>
      <vt:lpstr>黑体</vt:lpstr>
      <vt:lpstr>宋体</vt:lpstr>
      <vt:lpstr>Microsoft YaHei</vt:lpstr>
      <vt:lpstr>Microsoft YaHei</vt:lpstr>
      <vt:lpstr>Arial</vt:lpstr>
      <vt:lpstr>Calibri</vt:lpstr>
      <vt:lpstr>Times New Roman</vt:lpstr>
      <vt:lpstr>1_Title Slide</vt:lpstr>
      <vt:lpstr>Chart page</vt:lpstr>
      <vt:lpstr>4_Chart page</vt:lpstr>
      <vt:lpstr>End page</vt:lpstr>
      <vt:lpstr>EG设计态需求分析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belen zhang</cp:lastModifiedBy>
  <cp:revision>139</cp:revision>
  <dcterms:created xsi:type="dcterms:W3CDTF">2018-11-29T10:16:29Z</dcterms:created>
  <dcterms:modified xsi:type="dcterms:W3CDTF">2021-02-02T04:01:37Z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(3)wMQyusJfgkenJuYXV+EXomgmgRPpP7MxlVBgO3YvOG4f/XMzf/LP1T3dE6VuTk3pZH4CrDp7
FMgx9aceYZzJLFc46K2qvQ38buP7UQQjV7KnTRiHPdLPAMQINjP/dycrt2pptHYJ2gETS2Mf
nbaKFfieBc6T6ahyYl6eShknL5GeCkiqtMyMytZjRA7EgsgduJWNbz7bi1z9U61U5UzkVlsu
2Fi4OTgBA1wlQlfAkM</vt:lpwstr>
  </property>
  <property fmtid="{D5CDD505-2E9C-101B-9397-08002B2CF9AE}" pid="3" name="_2015_ms_pID_7253431">
    <vt:lpwstr>Wnz79EqI2Rrah2vsjt2WcEwkhOstO5rce+PiZj6mzgYdAK/kRwHPpS
by+GjQ3B/m8FELYoardJaUMXckC9Le3FXhbHopvGY8zi96kQQTCgPSLG63ayY/3jGySa9x+w
vxBSGdqSikmdzSOJXn/BUGexV+GNcMawYNedKmeMQNzz8+/0X9iolIxtaViVDOJ4c6ayS+jK
oPh8RDuPJpo68ctuqFRvsJ864dqm3o/qCYWa</vt:lpwstr>
  </property>
  <property fmtid="{D5CDD505-2E9C-101B-9397-08002B2CF9AE}" pid="4" name="_2015_ms_pID_7253432">
    <vt:lpwstr>wg==</vt:lpwstr>
  </property>
</Properties>
</file>