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16" r:id="rId2"/>
    <p:sldId id="417" r:id="rId3"/>
    <p:sldId id="410" r:id="rId4"/>
    <p:sldId id="412" r:id="rId5"/>
    <p:sldId id="413" r:id="rId6"/>
    <p:sldId id="415" r:id="rId7"/>
    <p:sldId id="411" r:id="rId8"/>
    <p:sldId id="418" r:id="rId9"/>
    <p:sldId id="419" r:id="rId10"/>
    <p:sldId id="4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>
        <p:guide orient="horz" pos="225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18ECB-4AE2-4B22-B5B9-F0B3BA41018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D8AE8-34FC-4071-9673-01181061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D8AE8-34FC-4071-9673-011810611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D8AE8-34FC-4071-9673-0118106118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D8AE8-34FC-4071-9673-0118106118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EdgeGallery</a:t>
            </a:r>
            <a:r>
              <a:rPr lang="en-US" altLang="zh-CN" dirty="0" smtClean="0"/>
              <a:t> JJB Framework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06002" y="1892256"/>
            <a:ext cx="10275440" cy="12109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Global Macros</a:t>
            </a:r>
            <a:endParaRPr lang="en-US" altLang="zh-CN" sz="2400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168468" y="2600710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Parameters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23744" y="2600710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Triggers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479020" y="2600710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SCM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34296" y="2600710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Publishers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789571" y="2600710"/>
            <a:ext cx="1707513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Jobs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722483" y="2600710"/>
            <a:ext cx="1132622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013988" y="4155541"/>
            <a:ext cx="2489703" cy="20189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A 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168468" y="4719120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Definition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168468" y="5224983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Scripts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168468" y="5730846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099711" y="4155541"/>
            <a:ext cx="2489703" cy="20189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B 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254191" y="4719120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Definition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254191" y="5224983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Scripts</a:t>
            </a:r>
            <a:endParaRPr 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254191" y="5730846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65402" y="4155541"/>
            <a:ext cx="2489703" cy="20189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 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519882" y="4719120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Definition 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519882" y="5224983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Scripts</a:t>
            </a:r>
            <a:endParaRPr 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519882" y="5730846"/>
            <a:ext cx="2199992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873377" y="5057494"/>
            <a:ext cx="1244282" cy="3349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5" name="直接箭头连接符 24"/>
          <p:cNvCxnSpPr>
            <a:stCxn id="11" idx="0"/>
          </p:cNvCxnSpPr>
          <p:nvPr/>
        </p:nvCxnSpPr>
        <p:spPr>
          <a:xfrm flipV="1">
            <a:off x="2258840" y="3103218"/>
            <a:ext cx="9624" cy="105232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</p:cNvCxnSpPr>
          <p:nvPr/>
        </p:nvCxnSpPr>
        <p:spPr>
          <a:xfrm flipH="1" flipV="1">
            <a:off x="5337263" y="3120338"/>
            <a:ext cx="7300" cy="103520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0"/>
          </p:cNvCxnSpPr>
          <p:nvPr/>
        </p:nvCxnSpPr>
        <p:spPr>
          <a:xfrm flipH="1" flipV="1">
            <a:off x="9610253" y="3120338"/>
            <a:ext cx="1" cy="103520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4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022" y="237698"/>
            <a:ext cx="10969200" cy="705600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altLang="zh-CN" dirty="0" smtClean="0"/>
              <a:t>Status –developer (Prakash)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820521"/>
              </p:ext>
            </p:extLst>
          </p:nvPr>
        </p:nvGraphicFramePr>
        <p:xfrm>
          <a:off x="526022" y="1136436"/>
          <a:ext cx="10969623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4"/>
                <a:gridCol w="1409057"/>
                <a:gridCol w="4160455"/>
                <a:gridCol w="4060520"/>
                <a:gridCol w="934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Project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Old Jenkins</a:t>
                      </a:r>
                      <a:r>
                        <a:rPr lang="en-US" sz="1400" baseline="0" dirty="0" smtClean="0"/>
                        <a:t> Job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 Jenkins</a:t>
                      </a:r>
                      <a:r>
                        <a:rPr lang="en-US" sz="1400" baseline="0" dirty="0" smtClean="0"/>
                        <a:t> Job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developer-be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developer-backend-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developer-be-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-stable-weekly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developer-backend-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-master-daily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developer-backend-docker-master-daily-arm64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developer-backend-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-image-build-update-weekly-stable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3rdParty-developer-be-pr-modules-check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gitee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-migration-developer-backend-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-scan-biweekly-master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-stable-weekly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8532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developer-frontend-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-master-daily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558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developer-frontend-docker-master-daily-arm64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77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developer-test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972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-edge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97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-controller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anchore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-engine-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-image-scan-weekly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-developer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it-developer-master-daily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JJB Framework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913295" y="1715710"/>
            <a:ext cx="2670773" cy="46533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Global Macros</a:t>
            </a:r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8552422" y="2706273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Parameters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552421" y="3319256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Triggers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552421" y="3932239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SCM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552421" y="4544839"/>
            <a:ext cx="1429876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Publishers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413602" y="5163408"/>
            <a:ext cx="1707513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Jobs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01048" y="5770039"/>
            <a:ext cx="1132622" cy="403654"/>
          </a:xfrm>
          <a:prstGeom prst="roundRect">
            <a:avLst/>
          </a:prstGeom>
          <a:solidFill>
            <a:schemeClr val="accent1"/>
          </a:solidFill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88437" y="1891486"/>
            <a:ext cx="4562947" cy="42822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A 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05878" y="2733378"/>
            <a:ext cx="4082543" cy="27250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Definition </a:t>
            </a:r>
            <a:r>
              <a:rPr lang="en-US" dirty="0" err="1" smtClean="0"/>
              <a:t>Yaml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960659" y="5610837"/>
            <a:ext cx="1592839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Scripts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114320" y="5609294"/>
            <a:ext cx="1040578" cy="3349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5" name="直接箭头连接符 24"/>
          <p:cNvCxnSpPr>
            <a:stCxn id="11" idx="3"/>
            <a:endCxn id="4" idx="1"/>
          </p:cNvCxnSpPr>
          <p:nvPr/>
        </p:nvCxnSpPr>
        <p:spPr>
          <a:xfrm>
            <a:off x="5951384" y="4032590"/>
            <a:ext cx="1961911" cy="982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60658" y="3285703"/>
            <a:ext cx="1229418" cy="38929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 Jobs</a:t>
            </a:r>
            <a:endParaRPr 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960660" y="3837939"/>
            <a:ext cx="1592838" cy="38929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Jobs</a:t>
            </a:r>
            <a:endParaRPr 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960658" y="4393336"/>
            <a:ext cx="2026123" cy="38929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Image Jobs</a:t>
            </a:r>
            <a:endParaRPr 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960658" y="4943277"/>
            <a:ext cx="858227" cy="38929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22613" y="3653222"/>
            <a:ext cx="1348396" cy="11204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" y="43815"/>
            <a:ext cx="4358640" cy="705485"/>
          </a:xfrm>
        </p:spPr>
        <p:txBody>
          <a:bodyPr/>
          <a:lstStyle/>
          <a:p>
            <a:r>
              <a:rPr lang="en-US" altLang="zh-CN" sz="1800"/>
              <a:t>Edgegallery CICD workflow</a:t>
            </a:r>
          </a:p>
        </p:txBody>
      </p:sp>
      <p:sp>
        <p:nvSpPr>
          <p:cNvPr id="4" name="爆炸形 2 3"/>
          <p:cNvSpPr/>
          <p:nvPr/>
        </p:nvSpPr>
        <p:spPr>
          <a:xfrm>
            <a:off x="-95250" y="1760220"/>
            <a:ext cx="1701800" cy="57086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Master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50235" y="763270"/>
            <a:ext cx="1522095" cy="4870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developer Build images job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150235" y="1363980"/>
            <a:ext cx="1522095" cy="4870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 appstore Build images job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50235" y="1936115"/>
            <a:ext cx="1522095" cy="4870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MECM Build images job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2607310" y="1034415"/>
            <a:ext cx="542925" cy="1788795"/>
          </a:xfrm>
          <a:prstGeom prst="leftBrac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9" idx="1"/>
          </p:cNvCxnSpPr>
          <p:nvPr/>
        </p:nvCxnSpPr>
        <p:spPr>
          <a:xfrm flipV="1">
            <a:off x="1606550" y="1929130"/>
            <a:ext cx="100076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569720" y="3489960"/>
            <a:ext cx="127508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Create tag</a:t>
            </a:r>
          </a:p>
        </p:txBody>
      </p:sp>
      <p:cxnSp>
        <p:nvCxnSpPr>
          <p:cNvPr id="12" name="曲线连接符 11"/>
          <p:cNvCxnSpPr>
            <a:stCxn id="4" idx="2"/>
            <a:endCxn id="11" idx="1"/>
          </p:cNvCxnSpPr>
          <p:nvPr/>
        </p:nvCxnSpPr>
        <p:spPr>
          <a:xfrm rot="5400000" flipV="1">
            <a:off x="471488" y="2606358"/>
            <a:ext cx="1446530" cy="74993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>
            <a:off x="1668145" y="2550795"/>
            <a:ext cx="1568450" cy="30988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850765" y="134620"/>
            <a:ext cx="127508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huawei SWR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77000" y="134620"/>
            <a:ext cx="127508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社区</a:t>
            </a:r>
            <a:r>
              <a:rPr lang="en-US" altLang="zh-CN" sz="1200"/>
              <a:t>harbor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540750" y="219075"/>
            <a:ext cx="127508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公共</a:t>
            </a:r>
            <a:r>
              <a:rPr lang="en-US" altLang="zh-CN" sz="1200"/>
              <a:t>docker/k8s</a:t>
            </a:r>
            <a:r>
              <a:rPr lang="zh-CN" altLang="en-US" sz="1200"/>
              <a:t>仓库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150235" y="2499995"/>
            <a:ext cx="1522095" cy="4870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helm chart build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4728210" y="941705"/>
            <a:ext cx="227965" cy="1863725"/>
          </a:xfrm>
          <a:prstGeom prst="rightBrac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18" idx="1"/>
            <a:endCxn id="14" idx="2"/>
          </p:cNvCxnSpPr>
          <p:nvPr/>
        </p:nvCxnSpPr>
        <p:spPr>
          <a:xfrm flipV="1">
            <a:off x="4956175" y="563245"/>
            <a:ext cx="532130" cy="1310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1"/>
            <a:endCxn id="15" idx="2"/>
          </p:cNvCxnSpPr>
          <p:nvPr/>
        </p:nvCxnSpPr>
        <p:spPr>
          <a:xfrm flipV="1">
            <a:off x="4956175" y="563245"/>
            <a:ext cx="2158365" cy="1310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五边形 21"/>
          <p:cNvSpPr/>
          <p:nvPr/>
        </p:nvSpPr>
        <p:spPr>
          <a:xfrm>
            <a:off x="5763895" y="1642110"/>
            <a:ext cx="1265555" cy="347345"/>
          </a:xfrm>
          <a:prstGeom prst="homePlate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images list </a:t>
            </a:r>
            <a:r>
              <a:rPr lang="en-US" altLang="zh-CN" sz="1000">
                <a:solidFill>
                  <a:schemeClr val="lt1"/>
                </a:solidFill>
              </a:rPr>
              <a:t>and </a:t>
            </a:r>
            <a:r>
              <a:rPr lang="en-US" altLang="zh-CN" sz="1000"/>
              <a:t>branch/tag</a:t>
            </a:r>
          </a:p>
        </p:txBody>
      </p:sp>
      <p:cxnSp>
        <p:nvCxnSpPr>
          <p:cNvPr id="23" name="直接箭头连接符 22"/>
          <p:cNvCxnSpPr>
            <a:stCxn id="18" idx="1"/>
            <a:endCxn id="22" idx="1"/>
          </p:cNvCxnSpPr>
          <p:nvPr/>
        </p:nvCxnSpPr>
        <p:spPr>
          <a:xfrm flipV="1">
            <a:off x="4956175" y="1816100"/>
            <a:ext cx="807720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869555" y="1125220"/>
            <a:ext cx="1465580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offline all build job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896225" y="1699895"/>
            <a:ext cx="1465580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offline controller  build job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869555" y="2204720"/>
            <a:ext cx="1465580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offline  edge build job</a:t>
            </a:r>
          </a:p>
        </p:txBody>
      </p:sp>
      <p:sp>
        <p:nvSpPr>
          <p:cNvPr id="29" name="左大括号 28"/>
          <p:cNvSpPr/>
          <p:nvPr/>
        </p:nvSpPr>
        <p:spPr>
          <a:xfrm>
            <a:off x="7326630" y="1202690"/>
            <a:ext cx="542925" cy="1243965"/>
          </a:xfrm>
          <a:prstGeom prst="leftBrac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029450" y="1809115"/>
            <a:ext cx="2952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0604500" y="2172970"/>
            <a:ext cx="944245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CD for  all build job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0631170" y="2747645"/>
            <a:ext cx="1116965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CD for controller  build job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0604500" y="3252470"/>
            <a:ext cx="1143635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CD for edge build job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0128885" y="219075"/>
            <a:ext cx="1275080" cy="428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ftp server</a:t>
            </a:r>
          </a:p>
        </p:txBody>
      </p:sp>
      <p:sp>
        <p:nvSpPr>
          <p:cNvPr id="35" name="右大括号 34"/>
          <p:cNvSpPr/>
          <p:nvPr/>
        </p:nvSpPr>
        <p:spPr>
          <a:xfrm>
            <a:off x="9335135" y="1157605"/>
            <a:ext cx="353695" cy="1355725"/>
          </a:xfrm>
          <a:prstGeom prst="rightBrac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39" name="曲线连接符 38"/>
          <p:cNvCxnSpPr>
            <a:stCxn id="35" idx="1"/>
            <a:endCxn id="34" idx="2"/>
          </p:cNvCxnSpPr>
          <p:nvPr/>
        </p:nvCxnSpPr>
        <p:spPr>
          <a:xfrm rot="10800000" flipH="1">
            <a:off x="9688195" y="647065"/>
            <a:ext cx="1077595" cy="1188085"/>
          </a:xfrm>
          <a:prstGeom prst="curvedConnector4">
            <a:avLst>
              <a:gd name="adj1" fmla="val 24513"/>
              <a:gd name="adj2" fmla="val 78514"/>
            </a:avLst>
          </a:prstGeom>
          <a:ln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>
            <a:off x="10215880" y="2358390"/>
            <a:ext cx="327660" cy="1150620"/>
          </a:xfrm>
          <a:prstGeom prst="leftBrac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41" name="曲线连接符 40"/>
          <p:cNvCxnSpPr>
            <a:endCxn id="40" idx="1"/>
          </p:cNvCxnSpPr>
          <p:nvPr/>
        </p:nvCxnSpPr>
        <p:spPr>
          <a:xfrm rot="5400000">
            <a:off x="9376410" y="1504950"/>
            <a:ext cx="2268220" cy="589280"/>
          </a:xfrm>
          <a:prstGeom prst="curvedConnector4">
            <a:avLst>
              <a:gd name="adj1" fmla="val 37346"/>
              <a:gd name="adj2" fmla="val 140409"/>
            </a:avLst>
          </a:prstGeom>
          <a:ln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6" idx="1"/>
            <a:endCxn id="29" idx="1"/>
          </p:cNvCxnSpPr>
          <p:nvPr/>
        </p:nvCxnSpPr>
        <p:spPr>
          <a:xfrm rot="10800000" flipV="1">
            <a:off x="7326630" y="433070"/>
            <a:ext cx="1214120" cy="1391285"/>
          </a:xfrm>
          <a:prstGeom prst="curvedConnector3">
            <a:avLst>
              <a:gd name="adj1" fmla="val 96077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5" idx="2"/>
            <a:endCxn id="29" idx="1"/>
          </p:cNvCxnSpPr>
          <p:nvPr/>
        </p:nvCxnSpPr>
        <p:spPr>
          <a:xfrm rot="5400000" flipV="1">
            <a:off x="6590030" y="1087755"/>
            <a:ext cx="1261745" cy="21209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/>
        </p:nvCxnSpPr>
        <p:spPr>
          <a:xfrm>
            <a:off x="5536565" y="589915"/>
            <a:ext cx="1740535" cy="1245870"/>
          </a:xfrm>
          <a:prstGeom prst="curvedConnector3">
            <a:avLst>
              <a:gd name="adj1" fmla="val 72966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800225" y="16846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Calibri" panose="020F0502020204030204" charset="0"/>
              </a:rPr>
              <a:t>①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046095" y="1699895"/>
            <a:ext cx="4114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Calibri" panose="020F0502020204030204" charset="0"/>
              </a:rPr>
              <a:t>②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86655" y="1057275"/>
            <a:ext cx="47180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Calibri" panose="020F0502020204030204" charset="0"/>
              </a:rPr>
              <a:t>2.1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654040" y="1117600"/>
            <a:ext cx="47180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Calibri" panose="020F0502020204030204" charset="0"/>
              </a:rPr>
              <a:t>2.1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279515" y="14230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Calibri" panose="020F0502020204030204" charset="0"/>
              </a:rPr>
              <a:t>③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324725" y="749300"/>
            <a:ext cx="50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971665" y="789305"/>
            <a:ext cx="50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77000" y="882015"/>
            <a:ext cx="50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534275" y="1567815"/>
            <a:ext cx="50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709785" y="1202690"/>
            <a:ext cx="50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709785" y="2165350"/>
            <a:ext cx="50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215880" y="2618740"/>
            <a:ext cx="447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7221855" y="5459095"/>
            <a:ext cx="1465580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/>
              <a:t>offline installation server(arm)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9420860" y="5444490"/>
            <a:ext cx="1465580" cy="353060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1000">
                <a:sym typeface="+mn-ea"/>
              </a:rPr>
              <a:t>offline installation server(x86)</a:t>
            </a:r>
            <a:endParaRPr lang="en-US" altLang="zh-CN" sz="1000"/>
          </a:p>
          <a:p>
            <a:endParaRPr lang="en-US" altLang="zh-CN" sz="1000"/>
          </a:p>
        </p:txBody>
      </p:sp>
      <p:sp>
        <p:nvSpPr>
          <p:cNvPr id="63" name="右大括号 62"/>
          <p:cNvSpPr/>
          <p:nvPr/>
        </p:nvSpPr>
        <p:spPr>
          <a:xfrm>
            <a:off x="11709400" y="2272665"/>
            <a:ext cx="351155" cy="1274445"/>
          </a:xfrm>
          <a:prstGeom prst="rightBrace">
            <a:avLst/>
          </a:prstGeom>
          <a:ln>
            <a:solidFill>
              <a:schemeClr val="accent1"/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4" name="单圆角矩形 63"/>
          <p:cNvSpPr/>
          <p:nvPr/>
        </p:nvSpPr>
        <p:spPr>
          <a:xfrm>
            <a:off x="7115175" y="5240020"/>
            <a:ext cx="4222750" cy="761365"/>
          </a:xfrm>
          <a:prstGeom prst="round1Rect">
            <a:avLst/>
          </a:prstGeom>
          <a:noFill/>
          <a:ln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67" name="肘形连接符 66"/>
          <p:cNvCxnSpPr>
            <a:stCxn id="63" idx="1"/>
            <a:endCxn id="64" idx="3"/>
          </p:cNvCxnSpPr>
          <p:nvPr/>
        </p:nvCxnSpPr>
        <p:spPr>
          <a:xfrm rot="10800000" flipV="1">
            <a:off x="11337925" y="2910205"/>
            <a:ext cx="722630" cy="2710815"/>
          </a:xfrm>
          <a:prstGeom prst="bentConnector3">
            <a:avLst>
              <a:gd name="adj1" fmla="val -5975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1957050" y="49314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094105" y="5497195"/>
            <a:ext cx="156908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025140" y="5306695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Master</a:t>
            </a: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094105" y="5896610"/>
            <a:ext cx="14935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730500" y="589661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Branch or tag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3662680" y="3429000"/>
            <a:ext cx="59048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注意：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步骤</a:t>
            </a:r>
            <a:r>
              <a:rPr lang="en-US" altLang="zh-CN" sz="1600"/>
              <a:t>3</a:t>
            </a:r>
            <a:r>
              <a:rPr lang="zh-CN" altLang="en-US" sz="1600"/>
              <a:t>的</a:t>
            </a:r>
            <a:r>
              <a:rPr lang="en-US" altLang="zh-CN" sz="1600"/>
              <a:t>images list</a:t>
            </a:r>
            <a:r>
              <a:rPr lang="zh-CN" altLang="en-US" sz="1600"/>
              <a:t>和</a:t>
            </a:r>
            <a:r>
              <a:rPr lang="en-US" altLang="zh-CN" sz="1600"/>
              <a:t>branch/tag</a:t>
            </a:r>
            <a:r>
              <a:rPr lang="zh-CN" altLang="en-US" sz="1600"/>
              <a:t>由开发提供，默认使用</a:t>
            </a:r>
            <a:r>
              <a:rPr lang="en-US" altLang="zh-CN" sz="1600"/>
              <a:t>master</a:t>
            </a:r>
            <a:r>
              <a:rPr lang="zh-CN" altLang="en-US" sz="1600"/>
              <a:t>分支，如果需要对</a:t>
            </a:r>
            <a:r>
              <a:rPr lang="en-US" altLang="zh-CN" sz="1600"/>
              <a:t>tag/branch</a:t>
            </a:r>
            <a:r>
              <a:rPr lang="zh-CN" altLang="en-US" sz="1600"/>
              <a:t>分支</a:t>
            </a:r>
            <a:r>
              <a:rPr lang="en-US" altLang="zh-CN" sz="1600"/>
              <a:t>build</a:t>
            </a:r>
            <a:r>
              <a:rPr lang="zh-CN" altLang="en-US" sz="1600"/>
              <a:t>和打包，怎需要手工触发，并且配置正确</a:t>
            </a:r>
            <a:r>
              <a:rPr lang="en-US" altLang="zh-CN" sz="1600"/>
              <a:t>images list</a:t>
            </a:r>
            <a:r>
              <a:rPr lang="zh-CN" altLang="en-US" sz="1600"/>
              <a:t>和</a:t>
            </a:r>
            <a:r>
              <a:rPr lang="en-US" altLang="zh-CN" sz="1600"/>
              <a:t>branch/tag </a:t>
            </a:r>
            <a:r>
              <a:rPr lang="zh-CN" altLang="en-US" sz="1600"/>
              <a:t>信息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步骤</a:t>
            </a:r>
            <a:r>
              <a:rPr lang="en-US" altLang="zh-CN" sz="1600"/>
              <a:t>4.1</a:t>
            </a:r>
            <a:r>
              <a:rPr lang="zh-CN" altLang="en-US" sz="1600"/>
              <a:t>是从华为</a:t>
            </a:r>
            <a:r>
              <a:rPr lang="en-US" altLang="zh-CN" sz="1600"/>
              <a:t>swr</a:t>
            </a:r>
            <a:r>
              <a:rPr lang="zh-CN" altLang="en-US" sz="1600"/>
              <a:t>和社区</a:t>
            </a:r>
            <a:r>
              <a:rPr lang="en-US" altLang="zh-CN" sz="1600"/>
              <a:t>habor</a:t>
            </a:r>
            <a:r>
              <a:rPr lang="zh-CN" altLang="en-US" sz="1600"/>
              <a:t>分别下载</a:t>
            </a:r>
            <a:r>
              <a:rPr lang="en-US" altLang="zh-CN" sz="1600"/>
              <a:t>images</a:t>
            </a:r>
            <a:r>
              <a:rPr lang="zh-CN" altLang="en-US" sz="1600"/>
              <a:t>和</a:t>
            </a:r>
            <a:r>
              <a:rPr lang="en-US" altLang="zh-CN" sz="1600"/>
              <a:t>helm chart</a:t>
            </a:r>
            <a:r>
              <a:rPr lang="zh-CN" altLang="en-US" sz="1600"/>
              <a:t>包，</a:t>
            </a:r>
            <a:r>
              <a:rPr lang="en-US" altLang="zh-CN" sz="1600"/>
              <a:t>4.2</a:t>
            </a:r>
            <a:r>
              <a:rPr lang="zh-CN" altLang="en-US" sz="1600"/>
              <a:t>是网上下载</a:t>
            </a:r>
            <a:r>
              <a:rPr lang="en-US" altLang="zh-CN" sz="1600"/>
              <a:t>docker/k8s/</a:t>
            </a:r>
            <a:r>
              <a:rPr lang="zh-CN" altLang="en-US" sz="1600"/>
              <a:t>部分公共组件（</a:t>
            </a:r>
            <a:r>
              <a:rPr lang="en-US" altLang="zh-CN" sz="1600"/>
              <a:t>redis/postgress</a:t>
            </a:r>
            <a:r>
              <a:rPr lang="zh-CN" altLang="en-US" sz="1600"/>
              <a:t>）的</a:t>
            </a:r>
            <a:r>
              <a:rPr lang="en-US" altLang="zh-CN" sz="1600"/>
              <a:t>images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pipeline type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171013"/>
              </p:ext>
            </p:extLst>
          </p:nvPr>
        </p:nvGraphicFramePr>
        <p:xfrm>
          <a:off x="949960" y="1588135"/>
          <a:ext cx="10502674" cy="392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529"/>
                <a:gridCol w="3087232"/>
                <a:gridCol w="3585172"/>
                <a:gridCol w="2326741"/>
              </a:tblGrid>
              <a:tr h="394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Scope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Pipelines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Stages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Details</a:t>
                      </a:r>
                      <a:endParaRPr lang="zh-CN" altLang="en-US" dirty="0"/>
                    </a:p>
                  </a:txBody>
                  <a:tcPr/>
                </a:tc>
              </a:tr>
              <a:tr h="289711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Project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smtClean="0"/>
                        <a:t>Project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PR submit pipeline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smtClean="0"/>
                        <a:t>Static code check --&gt;</a:t>
                      </a:r>
                      <a:r>
                        <a:rPr lang="en-US" altLang="zh-CN" sz="1400" baseline="0" dirty="0" smtClean="0"/>
                        <a:t> 3rdparty </a:t>
                      </a:r>
                      <a:r>
                        <a:rPr lang="en-US" altLang="zh-CN" sz="1400" baseline="0" dirty="0" smtClean="0"/>
                        <a:t>check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2836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Project</a:t>
                      </a:r>
                      <a:r>
                        <a:rPr lang="en-US" altLang="zh-CN" sz="1400" baseline="0" dirty="0" smtClean="0"/>
                        <a:t> PR merge pipeline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</a:tr>
              <a:tr h="2776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Project regular </a:t>
                      </a:r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dirty="0" smtClean="0"/>
                        <a:t> build pipeline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smtClean="0"/>
                        <a:t>Master-(x86/arm64) </a:t>
                      </a:r>
                      <a:r>
                        <a:rPr lang="en-US" altLang="zh-CN" sz="1400" dirty="0" smtClean="0">
                          <a:sym typeface="Wingdings" panose="05000000000000000000" pitchFamily="2" charset="2"/>
                        </a:rPr>
                        <a:t> stable-(x86/arm64)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</a:tr>
              <a:tr h="2806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Project regular scan pipeline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</a:tr>
              <a:tr h="769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smtClean="0"/>
                        <a:t>Testing WG Workflow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69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 smtClean="0"/>
                        <a:t>CI CD whole workflow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69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5190" y="2502535"/>
            <a:ext cx="10631170" cy="1695450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 rot="16200000">
            <a:off x="3393440" y="42545"/>
            <a:ext cx="807085" cy="5319395"/>
          </a:xfrm>
          <a:prstGeom prst="rightBrace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51150" y="1851025"/>
            <a:ext cx="232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每个项目并行运行</a:t>
            </a:r>
          </a:p>
        </p:txBody>
      </p:sp>
      <p:sp>
        <p:nvSpPr>
          <p:cNvPr id="9" name="右大括号 8"/>
          <p:cNvSpPr/>
          <p:nvPr/>
        </p:nvSpPr>
        <p:spPr>
          <a:xfrm rot="16200000">
            <a:off x="5375275" y="-3185160"/>
            <a:ext cx="1440815" cy="9933940"/>
          </a:xfrm>
          <a:prstGeom prst="rightBrace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36185" y="553720"/>
            <a:ext cx="232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每个分支并行运行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9946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/>
              <a:t>CD topology(</a:t>
            </a:r>
            <a:r>
              <a:rPr lang="en-US" altLang="zh-CN" sz="1600"/>
              <a:t>support multi-network of deployment</a:t>
            </a:r>
            <a:r>
              <a:rPr lang="en-US" altLang="zh-CN"/>
              <a:t> )</a:t>
            </a:r>
          </a:p>
        </p:txBody>
      </p:sp>
      <p:sp>
        <p:nvSpPr>
          <p:cNvPr id="4" name="矩形 3"/>
          <p:cNvSpPr/>
          <p:nvPr/>
        </p:nvSpPr>
        <p:spPr>
          <a:xfrm>
            <a:off x="931545" y="1345565"/>
            <a:ext cx="1950085" cy="4659630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Jenkins cluster</a:t>
            </a:r>
          </a:p>
        </p:txBody>
      </p:sp>
      <p:sp>
        <p:nvSpPr>
          <p:cNvPr id="5" name="矩形 4"/>
          <p:cNvSpPr/>
          <p:nvPr/>
        </p:nvSpPr>
        <p:spPr>
          <a:xfrm>
            <a:off x="1159510" y="2115820"/>
            <a:ext cx="1455420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Master</a:t>
            </a:r>
          </a:p>
        </p:txBody>
      </p:sp>
      <p:sp>
        <p:nvSpPr>
          <p:cNvPr id="6" name="矩形 5"/>
          <p:cNvSpPr/>
          <p:nvPr/>
        </p:nvSpPr>
        <p:spPr>
          <a:xfrm>
            <a:off x="1159510" y="3041650"/>
            <a:ext cx="1455420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Slave01</a:t>
            </a:r>
          </a:p>
        </p:txBody>
      </p:sp>
      <p:sp>
        <p:nvSpPr>
          <p:cNvPr id="7" name="矩形 6"/>
          <p:cNvSpPr/>
          <p:nvPr/>
        </p:nvSpPr>
        <p:spPr>
          <a:xfrm>
            <a:off x="1159510" y="3922395"/>
            <a:ext cx="1455420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>
                <a:sym typeface="+mn-ea"/>
              </a:rPr>
              <a:t>Slave0n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8560" y="5048250"/>
            <a:ext cx="1455420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Slave06</a:t>
            </a:r>
          </a:p>
        </p:txBody>
      </p:sp>
      <p:sp>
        <p:nvSpPr>
          <p:cNvPr id="11" name="矩形 10"/>
          <p:cNvSpPr/>
          <p:nvPr/>
        </p:nvSpPr>
        <p:spPr>
          <a:xfrm>
            <a:off x="7132320" y="1012825"/>
            <a:ext cx="1455420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FTP server</a:t>
            </a:r>
          </a:p>
        </p:txBody>
      </p:sp>
      <p:sp>
        <p:nvSpPr>
          <p:cNvPr id="12" name="矩形 11"/>
          <p:cNvSpPr/>
          <p:nvPr/>
        </p:nvSpPr>
        <p:spPr>
          <a:xfrm>
            <a:off x="6285865" y="2759710"/>
            <a:ext cx="2044065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all-in-one Cluster</a:t>
            </a:r>
          </a:p>
        </p:txBody>
      </p:sp>
      <p:sp>
        <p:nvSpPr>
          <p:cNvPr id="13" name="矩形 12"/>
          <p:cNvSpPr/>
          <p:nvPr/>
        </p:nvSpPr>
        <p:spPr>
          <a:xfrm>
            <a:off x="6723380" y="4506595"/>
            <a:ext cx="1701800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K8S-Master</a:t>
            </a:r>
          </a:p>
        </p:txBody>
      </p:sp>
      <p:sp>
        <p:nvSpPr>
          <p:cNvPr id="14" name="矩形 13"/>
          <p:cNvSpPr/>
          <p:nvPr/>
        </p:nvSpPr>
        <p:spPr>
          <a:xfrm>
            <a:off x="6734810" y="5466715"/>
            <a:ext cx="1748155" cy="475615"/>
          </a:xfrm>
          <a:prstGeom prst="rect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K8S-Worker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573905" y="1069340"/>
            <a:ext cx="0" cy="547814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241280" y="2680335"/>
            <a:ext cx="998855" cy="836930"/>
          </a:xfrm>
          <a:prstGeom prst="ellips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 sz="1400"/>
              <a:t>network-01</a:t>
            </a:r>
          </a:p>
        </p:txBody>
      </p:sp>
      <p:sp>
        <p:nvSpPr>
          <p:cNvPr id="19" name="椭圆 18"/>
          <p:cNvSpPr/>
          <p:nvPr/>
        </p:nvSpPr>
        <p:spPr>
          <a:xfrm>
            <a:off x="10330180" y="3745865"/>
            <a:ext cx="998855" cy="836930"/>
          </a:xfrm>
          <a:prstGeom prst="ellips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 sz="1200"/>
              <a:t>network-02</a:t>
            </a:r>
          </a:p>
        </p:txBody>
      </p:sp>
      <p:sp>
        <p:nvSpPr>
          <p:cNvPr id="20" name="椭圆 19"/>
          <p:cNvSpPr/>
          <p:nvPr/>
        </p:nvSpPr>
        <p:spPr>
          <a:xfrm>
            <a:off x="10393680" y="4867275"/>
            <a:ext cx="998855" cy="836930"/>
          </a:xfrm>
          <a:prstGeom prst="ellips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 sz="1400"/>
              <a:t>network-03</a:t>
            </a:r>
          </a:p>
        </p:txBody>
      </p:sp>
      <p:cxnSp>
        <p:nvCxnSpPr>
          <p:cNvPr id="21" name="直接连接符 20"/>
          <p:cNvCxnSpPr>
            <a:stCxn id="12" idx="3"/>
            <a:endCxn id="17" idx="2"/>
          </p:cNvCxnSpPr>
          <p:nvPr/>
        </p:nvCxnSpPr>
        <p:spPr>
          <a:xfrm>
            <a:off x="8329930" y="2997835"/>
            <a:ext cx="1911350" cy="10096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3"/>
          </p:cNvCxnSpPr>
          <p:nvPr/>
        </p:nvCxnSpPr>
        <p:spPr>
          <a:xfrm flipV="1">
            <a:off x="8425180" y="3057525"/>
            <a:ext cx="1816735" cy="168719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7" idx="2"/>
          </p:cNvCxnSpPr>
          <p:nvPr/>
        </p:nvCxnSpPr>
        <p:spPr>
          <a:xfrm flipV="1">
            <a:off x="8513445" y="3098800"/>
            <a:ext cx="1727835" cy="260540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7" idx="2"/>
          </p:cNvCxnSpPr>
          <p:nvPr/>
        </p:nvCxnSpPr>
        <p:spPr>
          <a:xfrm>
            <a:off x="8587740" y="1244600"/>
            <a:ext cx="1653540" cy="185420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9" idx="2"/>
          </p:cNvCxnSpPr>
          <p:nvPr/>
        </p:nvCxnSpPr>
        <p:spPr>
          <a:xfrm>
            <a:off x="8329930" y="2997835"/>
            <a:ext cx="2000250" cy="116649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9" idx="2"/>
          </p:cNvCxnSpPr>
          <p:nvPr/>
        </p:nvCxnSpPr>
        <p:spPr>
          <a:xfrm flipV="1">
            <a:off x="8425180" y="4164330"/>
            <a:ext cx="1905000" cy="61150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0" idx="2"/>
          </p:cNvCxnSpPr>
          <p:nvPr/>
        </p:nvCxnSpPr>
        <p:spPr>
          <a:xfrm flipV="1">
            <a:off x="8513445" y="5285740"/>
            <a:ext cx="1880235" cy="41846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0" idx="2"/>
          </p:cNvCxnSpPr>
          <p:nvPr/>
        </p:nvCxnSpPr>
        <p:spPr>
          <a:xfrm>
            <a:off x="8425180" y="4813935"/>
            <a:ext cx="1968500" cy="471805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358505" y="3028950"/>
            <a:ext cx="2006600" cy="226314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614930" y="1244600"/>
            <a:ext cx="4517390" cy="290957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12" idx="1"/>
          </p:cNvCxnSpPr>
          <p:nvPr/>
        </p:nvCxnSpPr>
        <p:spPr>
          <a:xfrm flipV="1">
            <a:off x="2614930" y="2997835"/>
            <a:ext cx="3670935" cy="116268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52395" y="4170045"/>
            <a:ext cx="3623945" cy="46609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69995" y="2734945"/>
            <a:ext cx="1360805" cy="306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Package jobs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07790" y="3425825"/>
            <a:ext cx="1332230" cy="306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all-in-one job</a:t>
            </a:r>
          </a:p>
        </p:txBody>
      </p:sp>
      <p:sp>
        <p:nvSpPr>
          <p:cNvPr id="36" name="矩形 35"/>
          <p:cNvSpPr/>
          <p:nvPr/>
        </p:nvSpPr>
        <p:spPr>
          <a:xfrm>
            <a:off x="6266815" y="4141470"/>
            <a:ext cx="2491105" cy="2215515"/>
          </a:xfrm>
          <a:prstGeom prst="rect">
            <a:avLst/>
          </a:prstGeom>
          <a:ln w="57150">
            <a:solidFill>
              <a:schemeClr val="accent1"/>
            </a:solidFill>
            <a:prstDash val="sysDot"/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74490" y="4248150"/>
            <a:ext cx="1398905" cy="306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multi-node job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78560" y="6179185"/>
            <a:ext cx="308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SSH remote hosts plugin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315" y="299155"/>
            <a:ext cx="10969200" cy="705600"/>
          </a:xfrm>
        </p:spPr>
        <p:txBody>
          <a:bodyPr/>
          <a:lstStyle/>
          <a:p>
            <a:r>
              <a:rPr lang="en-US" altLang="zh-CN"/>
              <a:t>CT</a:t>
            </a:r>
            <a:r>
              <a:t>测试方案</a:t>
            </a:r>
            <a:r>
              <a:rPr lang="en-US" altLang="zh-CN"/>
              <a:t>--v0.9x&amp;v1.0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119380" y="2440305"/>
            <a:ext cx="996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84810" y="2087880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CD</a:t>
            </a:r>
            <a:r>
              <a:rPr lang="zh-CN" altLang="en-US" sz="1000"/>
              <a:t>完成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5695" y="2256155"/>
            <a:ext cx="204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持续测试方案</a:t>
            </a:r>
          </a:p>
        </p:txBody>
      </p:sp>
      <p:cxnSp>
        <p:nvCxnSpPr>
          <p:cNvPr id="7" name="肘形连接符 6"/>
          <p:cNvCxnSpPr>
            <a:stCxn id="6" idx="2"/>
          </p:cNvCxnSpPr>
          <p:nvPr/>
        </p:nvCxnSpPr>
        <p:spPr>
          <a:xfrm rot="5400000" flipV="1">
            <a:off x="2385060" y="2378075"/>
            <a:ext cx="486410" cy="97853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117850" y="2784475"/>
            <a:ext cx="1297305" cy="481330"/>
          </a:xfrm>
          <a:prstGeom prst="roundRect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测试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17850" y="3669030"/>
            <a:ext cx="1297305" cy="481330"/>
          </a:xfrm>
          <a:prstGeom prst="roundRect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 sz="1600"/>
              <a:t>FUNC</a:t>
            </a:r>
            <a:r>
              <a:rPr lang="zh-CN" altLang="en-US" sz="1600"/>
              <a:t>测试</a:t>
            </a:r>
          </a:p>
        </p:txBody>
      </p:sp>
      <p:cxnSp>
        <p:nvCxnSpPr>
          <p:cNvPr id="10" name="肘形连接符 9"/>
          <p:cNvCxnSpPr>
            <a:stCxn id="6" idx="2"/>
            <a:endCxn id="9" idx="1"/>
          </p:cNvCxnSpPr>
          <p:nvPr/>
        </p:nvCxnSpPr>
        <p:spPr>
          <a:xfrm rot="5400000" flipV="1">
            <a:off x="1985963" y="2777808"/>
            <a:ext cx="1285240" cy="97853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双大括号 11"/>
          <p:cNvSpPr/>
          <p:nvPr/>
        </p:nvSpPr>
        <p:spPr>
          <a:xfrm>
            <a:off x="4459605" y="2491740"/>
            <a:ext cx="1847215" cy="1237615"/>
          </a:xfrm>
          <a:prstGeom prst="bracePair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/>
              <a:t>APPstore api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/>
              <a:t>developer api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/>
              <a:t>MECM api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/>
              <a:t>MP1</a:t>
            </a:r>
            <a:r>
              <a:rPr lang="zh-CN" altLang="en-US" sz="1200"/>
              <a:t>接口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/>
              <a:t>DNS </a:t>
            </a:r>
            <a:r>
              <a:rPr lang="zh-CN" altLang="en-US" sz="1200"/>
              <a:t>测试；</a:t>
            </a:r>
          </a:p>
          <a:p>
            <a:pPr marL="228600" indent="-228600"/>
            <a:endParaRPr lang="zh-CN" altLang="en-US" sz="1200"/>
          </a:p>
        </p:txBody>
      </p:sp>
      <p:cxnSp>
        <p:nvCxnSpPr>
          <p:cNvPr id="14" name="肘形连接符 13"/>
          <p:cNvCxnSpPr>
            <a:endCxn id="15" idx="1"/>
          </p:cNvCxnSpPr>
          <p:nvPr/>
        </p:nvCxnSpPr>
        <p:spPr>
          <a:xfrm>
            <a:off x="2129155" y="3909695"/>
            <a:ext cx="1033145" cy="936625"/>
          </a:xfrm>
          <a:prstGeom prst="bentConnector3">
            <a:avLst>
              <a:gd name="adj1" fmla="val 983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162300" y="4605655"/>
            <a:ext cx="1297305" cy="481330"/>
          </a:xfrm>
          <a:prstGeom prst="roundRect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 sz="1000"/>
              <a:t>E2E</a:t>
            </a:r>
            <a:r>
              <a:rPr lang="zh-CN" altLang="en-US" sz="1000"/>
              <a:t>测试（</a:t>
            </a:r>
            <a:r>
              <a:rPr lang="en-US" altLang="zh-CN" sz="1000"/>
              <a:t>zoomminder</a:t>
            </a:r>
            <a:r>
              <a:rPr lang="zh-CN" altLang="en-US" sz="1000"/>
              <a:t>）</a:t>
            </a:r>
          </a:p>
        </p:txBody>
      </p:sp>
      <p:sp>
        <p:nvSpPr>
          <p:cNvPr id="17" name="右大括号 16"/>
          <p:cNvSpPr/>
          <p:nvPr/>
        </p:nvSpPr>
        <p:spPr>
          <a:xfrm>
            <a:off x="6442710" y="2479040"/>
            <a:ext cx="936625" cy="2861310"/>
          </a:xfrm>
          <a:prstGeom prst="rightBrace">
            <a:avLst/>
          </a:prstGeom>
          <a:ln>
            <a:solidFill>
              <a:schemeClr val="accent1"/>
            </a:solidFill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20635" y="2491740"/>
            <a:ext cx="38500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、部署形态：和版本一起发布，提供</a:t>
            </a:r>
            <a:r>
              <a:rPr lang="en-US" altLang="zh-CN"/>
              <a:t>helm chart</a:t>
            </a:r>
            <a:r>
              <a:rPr lang="zh-CN" altLang="en-US"/>
              <a:t>包，作为版本特性发布；</a:t>
            </a: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、提供统一</a:t>
            </a:r>
            <a:r>
              <a:rPr lang="en-US" altLang="zh-CN"/>
              <a:t>portal</a:t>
            </a:r>
            <a:r>
              <a:rPr lang="zh-CN" altLang="en-US"/>
              <a:t>和命令行入口，重复执行测试；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2825115" y="2087880"/>
            <a:ext cx="2054225" cy="4254500"/>
          </a:xfrm>
          <a:prstGeom prst="flowChartProcess">
            <a:avLst/>
          </a:prstGeom>
          <a:ln>
            <a:headEnd type="none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altLang="zh-CN"/>
              <a:t>Pod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403374"/>
              </p:ext>
            </p:extLst>
          </p:nvPr>
        </p:nvGraphicFramePr>
        <p:xfrm>
          <a:off x="608013" y="1490663"/>
          <a:ext cx="10969624" cy="49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710"/>
                <a:gridCol w="2209045"/>
                <a:gridCol w="2778463"/>
                <a:gridCol w="27424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05048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appstore</a:t>
                      </a:r>
                      <a:r>
                        <a:rPr lang="en-US" altLang="zh-CN" sz="1400" dirty="0" smtClean="0"/>
                        <a:t>-be, </a:t>
                      </a:r>
                      <a:r>
                        <a:rPr lang="en-US" altLang="zh-CN" sz="1400" dirty="0" err="1" smtClean="0"/>
                        <a:t>appstore-fe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Xudan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16 jobs</a:t>
                      </a:r>
                      <a:endParaRPr lang="en-US" sz="1400" dirty="0"/>
                    </a:p>
                  </a:txBody>
                  <a:tcPr/>
                </a:tc>
              </a:tr>
              <a:tr h="27184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developer-be,</a:t>
                      </a:r>
                      <a:r>
                        <a:rPr lang="en-US" altLang="zh-CN" sz="1400" baseline="0" dirty="0" smtClean="0"/>
                        <a:t> developer-</a:t>
                      </a:r>
                      <a:r>
                        <a:rPr lang="en-US" altLang="zh-CN" sz="1400" baseline="0" dirty="0" err="1" smtClean="0"/>
                        <a:t>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Prakash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17 jobs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mecm-fe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mecm-appo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mecm-applcm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mecm</a:t>
                      </a:r>
                      <a:r>
                        <a:rPr lang="en-US" sz="1400" baseline="0" dirty="0" smtClean="0"/>
                        <a:t>-inventory, </a:t>
                      </a:r>
                      <a:r>
                        <a:rPr lang="en-US" sz="1400" baseline="0" dirty="0" err="1" smtClean="0"/>
                        <a:t>mecm-apm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Prakash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35 jobs</a:t>
                      </a:r>
                      <a:endParaRPr lang="en-US" sz="1400" dirty="0"/>
                    </a:p>
                  </a:txBody>
                  <a:tcPr/>
                </a:tc>
              </a:tr>
              <a:tr h="215008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</a:t>
                      </a:r>
                      <a:r>
                        <a:rPr lang="en-US" sz="1400" dirty="0" err="1" smtClean="0"/>
                        <a:t>ep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mep</a:t>
                      </a:r>
                      <a:r>
                        <a:rPr lang="en-US" sz="1400" dirty="0" smtClean="0"/>
                        <a:t>-agent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Xudan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26 jobs</a:t>
                      </a:r>
                      <a:endParaRPr lang="en-US" sz="1400" dirty="0"/>
                    </a:p>
                  </a:txBody>
                  <a:tcPr/>
                </a:tc>
              </a:tr>
              <a:tr h="2561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User-</a:t>
                      </a:r>
                      <a:r>
                        <a:rPr lang="en-US" sz="1400" dirty="0" err="1" smtClean="0"/>
                        <a:t>mgmt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user-</a:t>
                      </a:r>
                      <a:r>
                        <a:rPr lang="en-US" sz="1400" baseline="0" dirty="0" err="1" smtClean="0"/>
                        <a:t>mgmt</a:t>
                      </a:r>
                      <a:r>
                        <a:rPr lang="en-US" sz="1400" baseline="0" dirty="0" smtClean="0"/>
                        <a:t>-</a:t>
                      </a:r>
                      <a:r>
                        <a:rPr lang="en-US" sz="1400" baseline="0" dirty="0" err="1" smtClean="0"/>
                        <a:t>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Xudan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10 jobs</a:t>
                      </a:r>
                      <a:endParaRPr lang="en-US" sz="1400" dirty="0"/>
                    </a:p>
                  </a:txBody>
                  <a:tcPr/>
                </a:tc>
              </a:tr>
              <a:tr h="2561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Api</a:t>
                      </a:r>
                      <a:r>
                        <a:rPr lang="en-US" sz="1400" dirty="0" smtClean="0"/>
                        <a:t>-emulator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Prakash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9 jobs</a:t>
                      </a:r>
                      <a:endParaRPr lang="en-US" sz="1400" dirty="0"/>
                    </a:p>
                  </a:txBody>
                  <a:tcPr/>
                </a:tc>
              </a:tr>
              <a:tr h="2561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Website-gateway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Prakash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2020.11.3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6 jobs</a:t>
                      </a:r>
                      <a:endParaRPr lang="en-US" sz="1400" dirty="0"/>
                    </a:p>
                  </a:txBody>
                  <a:tcPr/>
                </a:tc>
              </a:tr>
              <a:tr h="2067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Plugins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3 jobs</a:t>
                      </a:r>
                      <a:endParaRPr lang="en-US" sz="1400" dirty="0"/>
                    </a:p>
                  </a:txBody>
                  <a:tcPr/>
                </a:tc>
              </a:tr>
              <a:tr h="1985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2020.10.31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2 jobs</a:t>
                      </a:r>
                      <a:endParaRPr lang="en-US" sz="1400" dirty="0"/>
                    </a:p>
                  </a:txBody>
                  <a:tcPr/>
                </a:tc>
              </a:tr>
              <a:tr h="16558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toolchain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5 jobs</a:t>
                      </a:r>
                      <a:endParaRPr lang="en-US" sz="1400" dirty="0"/>
                    </a:p>
                  </a:txBody>
                  <a:tcPr/>
                </a:tc>
              </a:tr>
              <a:tr h="2067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Example-app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1 jobs</a:t>
                      </a:r>
                    </a:p>
                  </a:txBody>
                  <a:tcPr/>
                </a:tc>
              </a:tr>
              <a:tr h="2397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1 jobs</a:t>
                      </a:r>
                    </a:p>
                  </a:txBody>
                  <a:tcPr/>
                </a:tc>
              </a:tr>
              <a:tr h="2397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Ci-management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3 jobs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Pipeline design</a:t>
                      </a:r>
                      <a:r>
                        <a:rPr lang="en-US" sz="1400" baseline="0" dirty="0" smtClean="0"/>
                        <a:t> and 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Peng 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2020.11.3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Unknown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284" y="6358233"/>
            <a:ext cx="1173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Projects with no Jenkins jobs: ci-management, community, platform-</a:t>
            </a:r>
            <a:r>
              <a:rPr lang="en-US" sz="1400" dirty="0" err="1" smtClean="0"/>
              <a:t>mgmt</a:t>
            </a:r>
            <a:r>
              <a:rPr lang="en-US" sz="1400" dirty="0" smtClean="0"/>
              <a:t>, docs, helm-charts,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76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30" y="0"/>
            <a:ext cx="10969200" cy="709653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altLang="zh-CN" dirty="0" smtClean="0"/>
              <a:t>Status – </a:t>
            </a:r>
            <a:r>
              <a:rPr lang="en-US" altLang="zh-CN" dirty="0" err="1" smtClean="0"/>
              <a:t>appstore</a:t>
            </a:r>
            <a:r>
              <a:rPr lang="en-US" altLang="zh-CN" dirty="0" smtClean="0"/>
              <a:t> (Xudan)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43163"/>
              </p:ext>
            </p:extLst>
          </p:nvPr>
        </p:nvGraphicFramePr>
        <p:xfrm>
          <a:off x="526022" y="1136436"/>
          <a:ext cx="10969623" cy="622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4"/>
                <a:gridCol w="1409057"/>
                <a:gridCol w="3617247"/>
                <a:gridCol w="3585172"/>
                <a:gridCol w="1953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Project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Old Jenkins</a:t>
                      </a:r>
                      <a:r>
                        <a:rPr lang="en-US" sz="1400" baseline="0" dirty="0" smtClean="0"/>
                        <a:t> Job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 Jenkins</a:t>
                      </a:r>
                      <a:r>
                        <a:rPr lang="en-US" sz="1400" baseline="0" dirty="0" smtClean="0"/>
                        <a:t> Job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</a:tr>
              <a:tr h="28033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-be-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-submit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appstore</a:t>
                      </a:r>
                      <a:r>
                        <a:rPr lang="en-US" sz="1200" dirty="0" smtClean="0"/>
                        <a:t>-be-</a:t>
                      </a:r>
                      <a:r>
                        <a:rPr lang="en-US" sz="1200" dirty="0" err="1" smtClean="0"/>
                        <a:t>pr</a:t>
                      </a:r>
                      <a:r>
                        <a:rPr lang="en-US" sz="1200" dirty="0" smtClean="0"/>
                        <a:t>-submit-master</a:t>
                      </a:r>
                    </a:p>
                    <a:p>
                      <a:r>
                        <a:rPr lang="en-US" sz="1200" dirty="0" smtClean="0"/>
                        <a:t>appstore-be-pr-submit-Release-v0.9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JJB Ready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-backend-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-master-daily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appstore</a:t>
                      </a:r>
                      <a:r>
                        <a:rPr lang="en-US" sz="1200" dirty="0" smtClean="0"/>
                        <a:t>-be-</a:t>
                      </a:r>
                      <a:r>
                        <a:rPr lang="en-US" sz="1200" dirty="0" err="1" smtClean="0"/>
                        <a:t>docker</a:t>
                      </a:r>
                      <a:r>
                        <a:rPr lang="en-US" sz="1200" dirty="0" smtClean="0"/>
                        <a:t>-build-master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-backend-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-stable-daily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appstore-be-docker-build-Release-v0.9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appstore-backend-docker-master-daily-arm64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appstore-be-docker-build-arm64-master</a:t>
                      </a:r>
                    </a:p>
                    <a:p>
                      <a:r>
                        <a:rPr lang="en-US" sz="1200" dirty="0" smtClean="0"/>
                        <a:t>appstore-be-docker-build-arm64-Release-v0.9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3rdParty-appstore-be-pr-modules-check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appstore-be-3rdparty-check-master</a:t>
                      </a:r>
                    </a:p>
                    <a:p>
                      <a:r>
                        <a:rPr lang="en-US" sz="1200" dirty="0" smtClean="0"/>
                        <a:t>appstore-be-3rdparty-check-Release-v0.9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-backend-scan-master-biweekly</a:t>
                      </a:r>
                      <a:endParaRPr lang="en-US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Remove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-backend-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coverity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-scan-master-biweekly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793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appstore-fe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appstore-fe-pr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appstore</a:t>
                      </a:r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fe</a:t>
                      </a:r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pr</a:t>
                      </a:r>
                      <a:r>
                        <a:rPr lang="en-US" sz="1200" dirty="0" smtClean="0"/>
                        <a:t>-submit-master</a:t>
                      </a:r>
                    </a:p>
                    <a:p>
                      <a:r>
                        <a:rPr lang="en-US" sz="1200" dirty="0" smtClean="0"/>
                        <a:t>appstore-fe-pr-submit-Release-v0.9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206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-frontend-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-master-daily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appstore</a:t>
                      </a:r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fe</a:t>
                      </a:r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docker</a:t>
                      </a:r>
                      <a:r>
                        <a:rPr lang="en-US" sz="1200" dirty="0" smtClean="0"/>
                        <a:t>-build-master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198532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-stable-weekly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appstore-fe-docker-build-Release-v0.9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165581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appstore-frontend-docker-master-daily-arm64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appstore-fe-docker-build-arm64-master</a:t>
                      </a:r>
                    </a:p>
                    <a:p>
                      <a:r>
                        <a:rPr lang="en-US" sz="1200" dirty="0" smtClean="0"/>
                        <a:t>appstore-fe-docker-build-arm64-Release-v0.9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JJB Ready</a:t>
                      </a:r>
                    </a:p>
                  </a:txBody>
                  <a:tcPr/>
                </a:tc>
              </a:tr>
              <a:tr h="20677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-security-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-master-biweekly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Wrong </a:t>
                      </a:r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Gitee</a:t>
                      </a:r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baseline="0" dirty="0" err="1" smtClean="0">
                          <a:solidFill>
                            <a:srgbClr val="FF0000"/>
                          </a:solidFill>
                        </a:rPr>
                        <a:t>url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39721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appstore</a:t>
                      </a:r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anchore</a:t>
                      </a:r>
                      <a:r>
                        <a:rPr lang="en-US" sz="1200" dirty="0" smtClean="0"/>
                        <a:t>-engine-</a:t>
                      </a:r>
                      <a:r>
                        <a:rPr lang="en-US" sz="1200" dirty="0" err="1" smtClean="0"/>
                        <a:t>docker</a:t>
                      </a:r>
                      <a:r>
                        <a:rPr lang="en-US" sz="1200" dirty="0" smtClean="0"/>
                        <a:t>-image-scan-weekly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Infra</a:t>
                      </a:r>
                      <a:r>
                        <a:rPr lang="en-US" sz="1200" baseline="0" dirty="0" smtClean="0"/>
                        <a:t> project</a:t>
                      </a:r>
                      <a:endParaRPr lang="en-US" sz="1200" dirty="0"/>
                    </a:p>
                  </a:txBody>
                  <a:tcPr/>
                </a:tc>
              </a:tr>
              <a:tr h="2397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eg-api-docker-appstore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Integration-testing project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it-</a:t>
                      </a:r>
                      <a:r>
                        <a:rPr lang="en-US" sz="1200" dirty="0" err="1" smtClean="0"/>
                        <a:t>appstore</a:t>
                      </a:r>
                      <a:r>
                        <a:rPr lang="en-US" sz="1200" dirty="0" smtClean="0"/>
                        <a:t>-master-daily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Wrong </a:t>
                      </a:r>
                      <a:r>
                        <a:rPr lang="en-US" altLang="zh-CN" sz="1200" dirty="0" err="1" smtClean="0">
                          <a:solidFill>
                            <a:srgbClr val="FF0000"/>
                          </a:solidFill>
                        </a:rPr>
                        <a:t>Gitee</a:t>
                      </a:r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baseline="0" dirty="0" err="1" smtClean="0">
                          <a:solidFill>
                            <a:srgbClr val="FF0000"/>
                          </a:solidFill>
                        </a:rPr>
                        <a:t>url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appstore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-be-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-master-daily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64132" y="784545"/>
            <a:ext cx="673151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Status: JJB Ready-&gt;Testing on Jenkins -&gt; Successfully on Jenkins -&gt;Old jobs </a:t>
            </a:r>
            <a:r>
              <a:rPr lang="en-US" sz="1200" b="1" dirty="0" smtClean="0">
                <a:solidFill>
                  <a:schemeClr val="dk1"/>
                </a:solidFill>
              </a:rPr>
              <a:t>removed</a:t>
            </a:r>
            <a:endParaRPr lang="en-US" sz="12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45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3c72ca-5442-480e-9111-5bc3d68e91a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70,&quot;width&quot;:2148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headEnd type="none"/>
          <a:tailEnd type="none" w="med" len="med"/>
        </a:ln>
      </a:spPr>
      <a:bodyPr/>
      <a:lstStyle>
        <a:defPPr>
          <a:defRPr lang="zh-CN" altLang="en-US"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>
        <a:ln>
          <a:tailEnd type="arrow" w="med" len="med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677</Words>
  <Application>Microsoft Office PowerPoint</Application>
  <PresentationFormat>宽屏</PresentationFormat>
  <Paragraphs>335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Office 主题​​</vt:lpstr>
      <vt:lpstr>EdgeGallery JJB Framework</vt:lpstr>
      <vt:lpstr>Project JJB Framework</vt:lpstr>
      <vt:lpstr>Edgegallery CICD workflow</vt:lpstr>
      <vt:lpstr>pipeline type</vt:lpstr>
      <vt:lpstr>PowerPoint 演示文稿</vt:lpstr>
      <vt:lpstr>CD topology(support multi-network of deployment )</vt:lpstr>
      <vt:lpstr>CT测试方案--v0.9x&amp;v1.0</vt:lpstr>
      <vt:lpstr>Developing Plan</vt:lpstr>
      <vt:lpstr>Develop Status – appstore (Xudan)</vt:lpstr>
      <vt:lpstr>Develop Status –developer (Prakash)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EdgeGallery JJB Framework</dc:title>
  <dc:creator>xudan (N)</dc:creator>
  <cp:lastModifiedBy>xudan (N)</cp:lastModifiedBy>
  <cp:revision>212</cp:revision>
  <dcterms:created xsi:type="dcterms:W3CDTF">2019-06-19T02:08:00Z</dcterms:created>
  <dcterms:modified xsi:type="dcterms:W3CDTF">2020-10-23T03:22:27Z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  <property fmtid="{D5CDD505-2E9C-101B-9397-08002B2CF9AE}" pid="3" name="_2015_ms_pID_725343">
    <vt:lpwstr>(2)3e6/LCwd49JJaCJQN7eW2wSzFrYJw396NEDJ68nOfDc0E54fx0y4N93/Bllj0bjr2uZFN9+S
PYikK+V0YVmKD6n6OV/9BuR3o5hcerZe+rX/thq1MAa76e55Noo7F5T/qVG4CA6m+g/6l5K4
UQSXfykdz3kiF6QNrshHX3UssMlQBjSCpc85qU2jGlAHeCFpjFFa7PgRcDFMTpemrrf4iQ0V
ae1EgZCMwjEMzzLtxP</vt:lpwstr>
  </property>
  <property fmtid="{D5CDD505-2E9C-101B-9397-08002B2CF9AE}" pid="4" name="_2015_ms_pID_7253431">
    <vt:lpwstr>gqNMGiphV9DnwvZ1peohua2epVuXmBE3IhRFBZJJ7tKy2JtaA8Topu
VfKJ2cRmuc0SMR6jl05Z/AZdWYUKxmHIvcq3eNntzVq6KhsizZHgiYu7PwgHn56+E1BRLB05
zVUtw/Y9NHfGjHDSPNt196wXIwojUTo8f6GTNqWWcWvhz5Qp3kdYgHBOyYaUWrpFm1g=</vt:lpwstr>
  </property>
</Properties>
</file>