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0274-51C4-487E-9053-F84E421D078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5DF1-F94A-44C6-9CE7-D9722607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EdgeGallery</a:t>
            </a:r>
            <a:r>
              <a:rPr lang="en-US" altLang="zh-CN" dirty="0" smtClean="0"/>
              <a:t> </a:t>
            </a:r>
            <a:r>
              <a:rPr lang="zh-CN" altLang="en-US" smtClean="0"/>
              <a:t>部署优化方案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Ansible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力求精简、快速、易上手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推模式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SSH</a:t>
            </a:r>
            <a:r>
              <a:rPr lang="zh-CN" altLang="en-US" sz="1800" dirty="0" smtClean="0"/>
              <a:t>方式与远程节点通信、方便部署管理远程节点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基于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语言，使用</a:t>
            </a:r>
            <a:r>
              <a:rPr lang="en-US" altLang="zh-CN" sz="1800" dirty="0" err="1" smtClean="0"/>
              <a:t>yaml</a:t>
            </a:r>
            <a:r>
              <a:rPr lang="zh-CN" altLang="en-US" sz="1800" dirty="0" smtClean="0"/>
              <a:t>配置文件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丰富的模块可供使用</a:t>
            </a:r>
            <a:endParaRPr lang="en-US" altLang="zh-CN" sz="1800" dirty="0" smtClean="0"/>
          </a:p>
          <a:p>
            <a:r>
              <a:rPr lang="en-US" altLang="zh-CN" dirty="0" smtClean="0"/>
              <a:t>Puppet</a:t>
            </a:r>
          </a:p>
          <a:p>
            <a:pPr lvl="1"/>
            <a:r>
              <a:rPr lang="zh-CN" altLang="en-US" sz="1800" dirty="0" smtClean="0"/>
              <a:t>成熟、稳定、所有操作系统基本都支持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基于</a:t>
            </a:r>
            <a:r>
              <a:rPr lang="en-US" altLang="zh-CN" sz="1800" dirty="0" smtClean="0"/>
              <a:t>Ruby</a:t>
            </a:r>
            <a:r>
              <a:rPr lang="zh-CN" altLang="en-US" sz="1800" dirty="0" smtClean="0"/>
              <a:t>语言，需要熟悉</a:t>
            </a:r>
            <a:r>
              <a:rPr lang="en-US" altLang="zh-CN" sz="1800" dirty="0" smtClean="0"/>
              <a:t>Ruby</a:t>
            </a:r>
            <a:r>
              <a:rPr lang="zh-CN" altLang="en-US" sz="1800" dirty="0" smtClean="0"/>
              <a:t>语言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不够</a:t>
            </a:r>
            <a:r>
              <a:rPr lang="zh-CN" altLang="en-US" sz="1800" dirty="0" smtClean="0"/>
              <a:t>精简、配置复杂、代码库可能会变得庞大笨重</a:t>
            </a:r>
            <a:endParaRPr lang="en-US" altLang="zh-CN" sz="1800" dirty="0" smtClean="0"/>
          </a:p>
          <a:p>
            <a:r>
              <a:rPr lang="en-US" altLang="zh-CN" dirty="0" smtClean="0"/>
              <a:t>Chef</a:t>
            </a:r>
          </a:p>
          <a:p>
            <a:pPr lvl="1"/>
            <a:r>
              <a:rPr lang="zh-CN" altLang="en-US" sz="1800" dirty="0"/>
              <a:t>不</a:t>
            </a:r>
            <a:r>
              <a:rPr lang="zh-CN" altLang="en-US" sz="1800" dirty="0" smtClean="0"/>
              <a:t>支持推送功能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基于</a:t>
            </a:r>
            <a:r>
              <a:rPr lang="en-US" altLang="zh-CN" sz="1800" dirty="0" smtClean="0"/>
              <a:t>Ruby</a:t>
            </a:r>
            <a:r>
              <a:rPr lang="zh-CN" altLang="en-US" sz="1800" dirty="0" smtClean="0"/>
              <a:t>语言，需要熟悉</a:t>
            </a:r>
            <a:r>
              <a:rPr lang="en-US" altLang="zh-CN" sz="1800" dirty="0" smtClean="0"/>
              <a:t>Ruby</a:t>
            </a:r>
            <a:r>
              <a:rPr lang="zh-CN" altLang="en-US" sz="1800" dirty="0" smtClean="0"/>
              <a:t>语言和过程编码</a:t>
            </a:r>
            <a:endParaRPr 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8525691" y="1950720"/>
            <a:ext cx="3152503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Ansible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入门门槛低、简单、易用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熟悉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</a:t>
            </a:r>
            <a:r>
              <a:rPr lang="zh-CN" altLang="en-US" dirty="0" smtClean="0"/>
              <a:t>模式、只需要在主节点上安装配置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，远程节点无需安装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和当前的部署脚本模式相同，改造过程中的修改少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4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39327" cy="3494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K8s Operator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通过扩展</a:t>
            </a:r>
            <a:r>
              <a:rPr lang="en-US" altLang="zh-CN" sz="1800" dirty="0" smtClean="0"/>
              <a:t>k8s</a:t>
            </a:r>
            <a:r>
              <a:rPr lang="zh-CN" altLang="en-US" sz="1800" dirty="0" smtClean="0"/>
              <a:t>定义</a:t>
            </a:r>
            <a:r>
              <a:rPr lang="en-US" altLang="zh-CN" sz="1800" dirty="0" smtClean="0"/>
              <a:t>custom controller</a:t>
            </a:r>
          </a:p>
          <a:p>
            <a:pPr lvl="1"/>
            <a:r>
              <a:rPr lang="zh-CN" altLang="en-US" sz="1800" dirty="0" smtClean="0"/>
              <a:t>针对复杂的有状态应用，现有</a:t>
            </a:r>
            <a:r>
              <a:rPr lang="en-US" altLang="zh-CN" sz="1800" dirty="0" smtClean="0"/>
              <a:t>k8s controller</a:t>
            </a:r>
            <a:r>
              <a:rPr lang="zh-CN" altLang="en-US" sz="1800" dirty="0" smtClean="0"/>
              <a:t>无法满足需求时，使用</a:t>
            </a:r>
            <a:r>
              <a:rPr lang="en-US" altLang="zh-CN" sz="1800" dirty="0" smtClean="0"/>
              <a:t>operator</a:t>
            </a:r>
            <a:r>
              <a:rPr lang="zh-CN" altLang="en-US" sz="1800" dirty="0" smtClean="0"/>
              <a:t>自定义新的</a:t>
            </a:r>
            <a:r>
              <a:rPr lang="en-US" altLang="zh-CN" sz="1800" dirty="0" smtClean="0"/>
              <a:t>controller</a:t>
            </a:r>
          </a:p>
          <a:p>
            <a:pPr lvl="1"/>
            <a:r>
              <a:rPr lang="zh-CN" altLang="en-US" sz="1800" dirty="0" smtClean="0"/>
              <a:t>主要用于有针对性的对应用状态失败的处理</a:t>
            </a:r>
            <a:endParaRPr lang="en-US" altLang="zh-CN" sz="1800" dirty="0" smtClean="0"/>
          </a:p>
          <a:p>
            <a:pPr lvl="1"/>
            <a:r>
              <a:rPr lang="en-US" sz="1800" dirty="0"/>
              <a:t>Operators can help you extend </a:t>
            </a:r>
            <a:r>
              <a:rPr lang="en-US" sz="1800" dirty="0" err="1"/>
              <a:t>Kubernetes</a:t>
            </a:r>
            <a:r>
              <a:rPr lang="en-US" sz="1800" dirty="0"/>
              <a:t> functionality to include managing any </a:t>
            </a:r>
            <a:r>
              <a:rPr lang="en-US" sz="1800" dirty="0" err="1"/>
              <a:t>stateful</a:t>
            </a:r>
            <a:r>
              <a:rPr lang="en-US" sz="1800" dirty="0"/>
              <a:t> applications your organization uses.</a:t>
            </a:r>
          </a:p>
          <a:p>
            <a:pPr lvl="1"/>
            <a:endParaRPr lang="en-US" altLang="zh-CN" sz="1800" dirty="0" smtClean="0"/>
          </a:p>
        </p:txBody>
      </p:sp>
      <p:pic>
        <p:nvPicPr>
          <p:cNvPr id="1026" name="Picture 2" descr="http://dockone.io/uploads/article/20190711/92b3fd69ea1fa9ba90d7c75044feb5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6" y="1570504"/>
            <a:ext cx="5735588" cy="374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84018" y="5787764"/>
            <a:ext cx="784114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K8s operator </a:t>
            </a:r>
            <a:r>
              <a:rPr lang="zh-CN" altLang="en-US" dirty="0" smtClean="0"/>
              <a:t>并非一个分布式自动化部署管理工具，只是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提供的用户自定义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的工具。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899400" cy="34945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terraform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用于资源编排的自动化运维工具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解决的是云上的硬件资源分配、创建、查询、管理问题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基础架构即代码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基本各云平台（</a:t>
            </a:r>
            <a:r>
              <a:rPr lang="en-US" altLang="zh-CN" sz="1800" dirty="0" smtClean="0"/>
              <a:t>AWS</a:t>
            </a:r>
            <a:r>
              <a:rPr lang="zh-CN" altLang="en-US" sz="1800" dirty="0" smtClean="0"/>
              <a:t>，阿里云，</a:t>
            </a:r>
            <a:r>
              <a:rPr lang="en-US" altLang="zh-CN" sz="1800" dirty="0" smtClean="0"/>
              <a:t>Azure</a:t>
            </a:r>
            <a:r>
              <a:rPr lang="zh-CN" altLang="en-US" sz="1800" dirty="0" smtClean="0"/>
              <a:t>等）都支持，</a:t>
            </a:r>
            <a:r>
              <a:rPr lang="zh-CN" altLang="en-US" sz="1800" dirty="0" smtClean="0">
                <a:solidFill>
                  <a:srgbClr val="FF0000"/>
                </a:solidFill>
              </a:rPr>
              <a:t>未找到华为云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不仅</a:t>
            </a:r>
            <a:r>
              <a:rPr lang="zh-CN" altLang="en-US" sz="1800" dirty="0" smtClean="0"/>
              <a:t>能管理</a:t>
            </a:r>
            <a:r>
              <a:rPr lang="en-US" altLang="zh-CN" sz="1800" dirty="0" smtClean="0"/>
              <a:t>IaaS</a:t>
            </a:r>
            <a:r>
              <a:rPr lang="zh-CN" altLang="en-US" sz="1800" dirty="0" smtClean="0"/>
              <a:t>层的资源，如计算、网络、存储等，还能管理上层服务，如</a:t>
            </a:r>
            <a:r>
              <a:rPr lang="en-US" altLang="zh-CN" sz="1800" dirty="0" smtClean="0"/>
              <a:t>SaaS</a:t>
            </a:r>
            <a:r>
              <a:rPr lang="zh-CN" altLang="en-US" sz="1800" dirty="0" smtClean="0"/>
              <a:t>应用等</a:t>
            </a:r>
            <a:endParaRPr lang="en-US" altLang="zh-CN" sz="18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84018" y="5787764"/>
            <a:ext cx="1030725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目前比较常见的使用方案是</a:t>
            </a:r>
            <a:r>
              <a:rPr lang="en-US" altLang="zh-CN" dirty="0" err="1" smtClean="0"/>
              <a:t>terraform</a:t>
            </a:r>
            <a:r>
              <a:rPr lang="zh-CN" altLang="en-US" dirty="0" smtClean="0"/>
              <a:t>进行硬件资源，基础设施（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）的配置和创建，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的软件、应用部署、升级等，是任务编排。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8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的新部署方案介绍</a:t>
            </a:r>
            <a:endParaRPr lang="en-US" dirty="0"/>
          </a:p>
        </p:txBody>
      </p:sp>
      <p:sp>
        <p:nvSpPr>
          <p:cNvPr id="4" name="六边形 3"/>
          <p:cNvSpPr/>
          <p:nvPr/>
        </p:nvSpPr>
        <p:spPr>
          <a:xfrm>
            <a:off x="4665221" y="3739884"/>
            <a:ext cx="1496291" cy="107141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Ansible</a:t>
            </a:r>
            <a:r>
              <a:rPr lang="en-US" altLang="zh-CN" dirty="0" smtClean="0"/>
              <a:t> Playbook</a:t>
            </a:r>
            <a:endParaRPr lang="en-US" dirty="0"/>
          </a:p>
        </p:txBody>
      </p:sp>
      <p:cxnSp>
        <p:nvCxnSpPr>
          <p:cNvPr id="46" name="直接箭头连接符 45"/>
          <p:cNvCxnSpPr>
            <a:stCxn id="4" idx="2"/>
            <a:endCxn id="67" idx="7"/>
          </p:cNvCxnSpPr>
          <p:nvPr/>
        </p:nvCxnSpPr>
        <p:spPr>
          <a:xfrm flipH="1" flipV="1">
            <a:off x="3694545" y="4267200"/>
            <a:ext cx="1238531" cy="5441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1"/>
            <a:endCxn id="77" idx="3"/>
          </p:cNvCxnSpPr>
          <p:nvPr/>
        </p:nvCxnSpPr>
        <p:spPr>
          <a:xfrm>
            <a:off x="5893658" y="4811302"/>
            <a:ext cx="377833" cy="3887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832436" y="1442473"/>
            <a:ext cx="411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可以提供多种</a:t>
            </a:r>
            <a:r>
              <a:rPr lang="zh-CN" altLang="en-US" sz="1400" dirty="0" smtClean="0">
                <a:solidFill>
                  <a:srgbClr val="FF0000"/>
                </a:solidFill>
              </a:rPr>
              <a:t>推荐配置</a:t>
            </a:r>
            <a:r>
              <a:rPr lang="zh-CN" altLang="en-US" sz="1400" dirty="0" smtClean="0"/>
              <a:t>部署场景：</a:t>
            </a:r>
            <a:r>
              <a:rPr lang="en-US" altLang="zh-CN" sz="1400" dirty="0" err="1" smtClean="0"/>
              <a:t>aio</a:t>
            </a:r>
            <a:r>
              <a:rPr lang="zh-CN" altLang="en-US" sz="1400" dirty="0" smtClean="0"/>
              <a:t>、多节点、轻量化、全量化等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用户可以使用定义好的</a:t>
            </a:r>
            <a:r>
              <a:rPr lang="en-US" altLang="zh-CN" sz="1400" dirty="0" smtClean="0"/>
              <a:t>role</a:t>
            </a:r>
            <a:r>
              <a:rPr lang="zh-CN" altLang="en-US" sz="1400" dirty="0" smtClean="0"/>
              <a:t>极简单的组合</a:t>
            </a:r>
            <a:r>
              <a:rPr lang="zh-CN" altLang="en-US" sz="1400" dirty="0" smtClean="0">
                <a:solidFill>
                  <a:srgbClr val="FF0000"/>
                </a:solidFill>
              </a:rPr>
              <a:t>自定义</a:t>
            </a:r>
            <a:r>
              <a:rPr lang="zh-CN" altLang="en-US" sz="1400" dirty="0" smtClean="0"/>
              <a:t>的部署场景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新增模块</a:t>
            </a:r>
            <a:r>
              <a:rPr lang="zh-CN" altLang="en-US" sz="1400" dirty="0"/>
              <a:t>只需</a:t>
            </a:r>
            <a:r>
              <a:rPr lang="zh-CN" altLang="en-US" sz="1400" dirty="0" smtClean="0"/>
              <a:t>定义新的</a:t>
            </a:r>
            <a:r>
              <a:rPr lang="en-US" altLang="zh-CN" sz="1400" dirty="0" smtClean="0"/>
              <a:t>role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role</a:t>
            </a:r>
            <a:r>
              <a:rPr lang="zh-CN" altLang="en-US" sz="1400" dirty="0" smtClean="0"/>
              <a:t>之间相互独立，单独管理，不影响已有模块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多</a:t>
            </a:r>
            <a:r>
              <a:rPr lang="zh-CN" altLang="en-US" sz="1400" dirty="0" smtClean="0"/>
              <a:t>个远程节点同时执行部署，加快部署速度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根据不同的场景、提供特定的离线安装包，缩小安装包</a:t>
            </a:r>
            <a:r>
              <a:rPr lang="en-US" altLang="zh-CN" sz="1400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</a:rPr>
              <a:t>逻辑简单</a:t>
            </a:r>
            <a:r>
              <a:rPr lang="zh-CN" altLang="en-US" sz="1400" dirty="0" smtClean="0"/>
              <a:t>、独立</a:t>
            </a:r>
            <a:r>
              <a:rPr lang="en-US" altLang="zh-CN" sz="1400" dirty="0" smtClean="0"/>
              <a:t>role</a:t>
            </a:r>
            <a:r>
              <a:rPr lang="zh-CN" altLang="en-US" sz="1400" dirty="0" smtClean="0"/>
              <a:t>、便于</a:t>
            </a:r>
            <a:r>
              <a:rPr lang="en-US" altLang="zh-CN" sz="1400" dirty="0" smtClean="0"/>
              <a:t>debug</a:t>
            </a:r>
            <a:r>
              <a:rPr lang="zh-CN" altLang="en-US" sz="1400" dirty="0" smtClean="0"/>
              <a:t>，错误定位，维护</a:t>
            </a:r>
            <a:endParaRPr lang="en-US" sz="1400" dirty="0"/>
          </a:p>
        </p:txBody>
      </p:sp>
      <p:pic>
        <p:nvPicPr>
          <p:cNvPr id="1026" name="Picture 2" descr="713d2b0e$1$17692bac64f$Coremail$xudanlovely$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31" y="3735858"/>
            <a:ext cx="2796571" cy="312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组合 80"/>
          <p:cNvGrpSpPr/>
          <p:nvPr/>
        </p:nvGrpSpPr>
        <p:grpSpPr>
          <a:xfrm>
            <a:off x="2493739" y="1480901"/>
            <a:ext cx="5370426" cy="1781507"/>
            <a:chOff x="2484263" y="1353527"/>
            <a:chExt cx="5370426" cy="1781507"/>
          </a:xfrm>
        </p:grpSpPr>
        <p:sp>
          <p:nvSpPr>
            <p:cNvPr id="10" name="椭圆 9"/>
            <p:cNvSpPr/>
            <p:nvPr/>
          </p:nvSpPr>
          <p:spPr>
            <a:xfrm>
              <a:off x="2739816" y="2180277"/>
              <a:ext cx="1597166" cy="60070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Role: </a:t>
              </a:r>
              <a:r>
                <a:rPr lang="en-US" sz="1400" dirty="0" err="1" smtClean="0"/>
                <a:t>docker</a:t>
              </a:r>
              <a:endParaRPr lang="en-US" sz="1400" dirty="0" smtClean="0"/>
            </a:p>
            <a:p>
              <a:pPr algn="ctr"/>
              <a:r>
                <a:rPr lang="en-US" sz="1100" dirty="0" smtClean="0"/>
                <a:t>Install/uninstall</a:t>
              </a:r>
              <a:endParaRPr lang="en-US" sz="11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82880" y="1554110"/>
              <a:ext cx="1517791" cy="6807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Role: k8s</a:t>
              </a:r>
            </a:p>
            <a:p>
              <a:pPr algn="ctr"/>
              <a:r>
                <a:rPr lang="en-US" sz="1100" dirty="0" smtClean="0"/>
                <a:t>Install/uninstall</a:t>
              </a:r>
              <a:endParaRPr lang="en-US" sz="11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264936" y="1547089"/>
              <a:ext cx="1803103" cy="6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Role: </a:t>
              </a:r>
              <a:r>
                <a:rPr lang="en-US" sz="1400" dirty="0" err="1" smtClean="0"/>
                <a:t>appstore</a:t>
              </a:r>
              <a:endParaRPr lang="en-US" sz="1400" dirty="0" smtClean="0"/>
            </a:p>
            <a:p>
              <a:pPr algn="ctr"/>
              <a:r>
                <a:rPr lang="en-US" sz="1100" dirty="0" smtClean="0"/>
                <a:t>deploy/</a:t>
              </a:r>
              <a:r>
                <a:rPr lang="en-US" sz="1100" dirty="0" err="1" smtClean="0"/>
                <a:t>undeploy</a:t>
              </a:r>
              <a:endParaRPr lang="en-US" sz="11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511422" y="2174244"/>
              <a:ext cx="1873979" cy="67421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Role: developer</a:t>
              </a:r>
            </a:p>
            <a:p>
              <a:pPr algn="ctr"/>
              <a:r>
                <a:rPr lang="en-US" sz="1100" dirty="0" smtClean="0"/>
                <a:t>deploy/</a:t>
              </a:r>
              <a:r>
                <a:rPr lang="en-US" sz="1100" dirty="0" err="1" smtClean="0"/>
                <a:t>undeploy</a:t>
              </a:r>
              <a:endParaRPr lang="en-US" sz="11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473007" y="2234162"/>
              <a:ext cx="1205345" cy="62709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Role: xxx</a:t>
              </a:r>
              <a:endParaRPr lang="en-US" sz="1400" dirty="0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2484263" y="1353527"/>
              <a:ext cx="5370426" cy="1781507"/>
            </a:xfrm>
            <a:custGeom>
              <a:avLst/>
              <a:gdLst>
                <a:gd name="connsiteX0" fmla="*/ 65631 w 5370426"/>
                <a:gd name="connsiteY0" fmla="*/ 851231 h 1781507"/>
                <a:gd name="connsiteX1" fmla="*/ 1146285 w 5370426"/>
                <a:gd name="connsiteY1" fmla="*/ 140031 h 1781507"/>
                <a:gd name="connsiteX2" fmla="*/ 3584685 w 5370426"/>
                <a:gd name="connsiteY2" fmla="*/ 19959 h 1781507"/>
                <a:gd name="connsiteX3" fmla="*/ 4979376 w 5370426"/>
                <a:gd name="connsiteY3" fmla="*/ 407886 h 1781507"/>
                <a:gd name="connsiteX4" fmla="*/ 5284176 w 5370426"/>
                <a:gd name="connsiteY4" fmla="*/ 1396177 h 1781507"/>
                <a:gd name="connsiteX5" fmla="*/ 3649340 w 5370426"/>
                <a:gd name="connsiteY5" fmla="*/ 1774868 h 1781507"/>
                <a:gd name="connsiteX6" fmla="*/ 1155522 w 5370426"/>
                <a:gd name="connsiteY6" fmla="*/ 1617849 h 1781507"/>
                <a:gd name="connsiteX7" fmla="*/ 231885 w 5370426"/>
                <a:gd name="connsiteY7" fmla="*/ 1368468 h 1781507"/>
                <a:gd name="connsiteX8" fmla="*/ 65631 w 5370426"/>
                <a:gd name="connsiteY8" fmla="*/ 851231 h 178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0426" h="1781507">
                  <a:moveTo>
                    <a:pt x="65631" y="851231"/>
                  </a:moveTo>
                  <a:cubicBezTo>
                    <a:pt x="218031" y="646492"/>
                    <a:pt x="559776" y="278576"/>
                    <a:pt x="1146285" y="140031"/>
                  </a:cubicBezTo>
                  <a:cubicBezTo>
                    <a:pt x="1732794" y="1486"/>
                    <a:pt x="2945837" y="-24684"/>
                    <a:pt x="3584685" y="19959"/>
                  </a:cubicBezTo>
                  <a:cubicBezTo>
                    <a:pt x="4223534" y="64601"/>
                    <a:pt x="4696128" y="178516"/>
                    <a:pt x="4979376" y="407886"/>
                  </a:cubicBezTo>
                  <a:cubicBezTo>
                    <a:pt x="5262625" y="637256"/>
                    <a:pt x="5505849" y="1168347"/>
                    <a:pt x="5284176" y="1396177"/>
                  </a:cubicBezTo>
                  <a:cubicBezTo>
                    <a:pt x="5062503" y="1624007"/>
                    <a:pt x="4337449" y="1737923"/>
                    <a:pt x="3649340" y="1774868"/>
                  </a:cubicBezTo>
                  <a:cubicBezTo>
                    <a:pt x="2961231" y="1811813"/>
                    <a:pt x="1725098" y="1685582"/>
                    <a:pt x="1155522" y="1617849"/>
                  </a:cubicBezTo>
                  <a:cubicBezTo>
                    <a:pt x="585946" y="1550116"/>
                    <a:pt x="413533" y="1499316"/>
                    <a:pt x="231885" y="1368468"/>
                  </a:cubicBezTo>
                  <a:cubicBezTo>
                    <a:pt x="50237" y="1237620"/>
                    <a:pt x="-86769" y="1055970"/>
                    <a:pt x="65631" y="851231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直接箭头连接符 43"/>
          <p:cNvCxnSpPr>
            <a:stCxn id="4" idx="5"/>
            <a:endCxn id="36" idx="5"/>
          </p:cNvCxnSpPr>
          <p:nvPr/>
        </p:nvCxnSpPr>
        <p:spPr>
          <a:xfrm flipV="1">
            <a:off x="5893658" y="3255769"/>
            <a:ext cx="249421" cy="48411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20603" y="1476043"/>
            <a:ext cx="3774226" cy="5223527"/>
            <a:chOff x="20603" y="1476043"/>
            <a:chExt cx="3774226" cy="5223527"/>
          </a:xfrm>
        </p:grpSpPr>
        <p:grpSp>
          <p:nvGrpSpPr>
            <p:cNvPr id="42" name="组合 41"/>
            <p:cNvGrpSpPr/>
            <p:nvPr/>
          </p:nvGrpSpPr>
          <p:grpSpPr>
            <a:xfrm>
              <a:off x="219615" y="1653864"/>
              <a:ext cx="1497976" cy="1714971"/>
              <a:chOff x="87885" y="1711719"/>
              <a:chExt cx="1497976" cy="171497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7885" y="1711719"/>
                <a:ext cx="1497976" cy="17149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Scenario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aio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-all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62297" y="1998109"/>
                <a:ext cx="1313249" cy="135237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master</a:t>
                </a:r>
              </a:p>
              <a:p>
                <a:r>
                  <a:rPr lang="en-US" altLang="zh-CN" sz="1100" dirty="0" smtClean="0"/>
                  <a:t>  roles:</a:t>
                </a:r>
              </a:p>
              <a:p>
                <a:r>
                  <a:rPr lang="en-US" sz="1100" dirty="0" smtClean="0"/>
                  <a:t>    - </a:t>
                </a:r>
                <a:r>
                  <a:rPr lang="en-US" sz="1100" dirty="0" err="1" smtClean="0"/>
                  <a:t>docker</a:t>
                </a:r>
                <a:endParaRPr lang="en-US" sz="1100" dirty="0" smtClean="0"/>
              </a:p>
              <a:p>
                <a:r>
                  <a:rPr lang="en-US" sz="1100" dirty="0"/>
                  <a:t> </a:t>
                </a:r>
                <a:r>
                  <a:rPr lang="en-US" sz="1100" dirty="0" smtClean="0"/>
                  <a:t>   - k8s</a:t>
                </a:r>
              </a:p>
              <a:p>
                <a:r>
                  <a:rPr lang="en-US" sz="1100" dirty="0"/>
                  <a:t> </a:t>
                </a:r>
                <a:r>
                  <a:rPr lang="en-US" sz="1100" dirty="0" smtClean="0"/>
                  <a:t>   - </a:t>
                </a:r>
                <a:r>
                  <a:rPr lang="en-US" sz="1100" dirty="0" err="1" smtClean="0"/>
                  <a:t>mep</a:t>
                </a:r>
                <a:endParaRPr lang="en-US" sz="1100" dirty="0" smtClean="0"/>
              </a:p>
              <a:p>
                <a:r>
                  <a:rPr lang="en-US" sz="1100" dirty="0" smtClean="0"/>
                  <a:t>    - </a:t>
                </a:r>
                <a:r>
                  <a:rPr lang="en-US" sz="1100" dirty="0" err="1" smtClean="0"/>
                  <a:t>mecm-mepm</a:t>
                </a:r>
                <a:endParaRPr lang="en-US" sz="1100" dirty="0" smtClean="0"/>
              </a:p>
              <a:p>
                <a:r>
                  <a:rPr lang="en-US" sz="1100" dirty="0"/>
                  <a:t> </a:t>
                </a:r>
                <a:r>
                  <a:rPr lang="en-US" sz="1100" dirty="0" smtClean="0"/>
                  <a:t>   </a:t>
                </a:r>
                <a:r>
                  <a:rPr lang="en-US" altLang="zh-CN" sz="1100" dirty="0" smtClean="0"/>
                  <a:t>- </a:t>
                </a:r>
                <a:r>
                  <a:rPr lang="en-US" altLang="zh-CN" sz="1100" dirty="0"/>
                  <a:t>user-</a:t>
                </a:r>
                <a:r>
                  <a:rPr lang="en-US" altLang="zh-CN" sz="1100" dirty="0" err="1"/>
                  <a:t>mgmt</a:t>
                </a:r>
                <a:endParaRPr lang="en-US" sz="1100" dirty="0" smtClean="0"/>
              </a:p>
              <a:p>
                <a:r>
                  <a:rPr lang="en-US" sz="1100" dirty="0"/>
                  <a:t> </a:t>
                </a:r>
                <a:r>
                  <a:rPr lang="en-US" sz="1100" dirty="0" smtClean="0"/>
                  <a:t>      …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29133" y="3542194"/>
              <a:ext cx="1478939" cy="1457811"/>
              <a:chOff x="106922" y="3991643"/>
              <a:chExt cx="1478939" cy="145781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6922" y="3991643"/>
                <a:ext cx="1478939" cy="14578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Scenario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aio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-edge</a:t>
                </a:r>
              </a:p>
              <a:p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62297" y="4296239"/>
                <a:ext cx="1292541" cy="107057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master</a:t>
                </a:r>
              </a:p>
              <a:p>
                <a:r>
                  <a:rPr lang="en-US" altLang="zh-CN" sz="1100" dirty="0" smtClean="0"/>
                  <a:t>  roles:</a:t>
                </a:r>
              </a:p>
              <a:p>
                <a:r>
                  <a:rPr lang="en-US" altLang="zh-CN" sz="1100" dirty="0"/>
                  <a:t> </a:t>
                </a:r>
                <a:r>
                  <a:rPr lang="en-US" altLang="zh-CN" sz="1100" dirty="0" smtClean="0"/>
                  <a:t>   - </a:t>
                </a:r>
                <a:r>
                  <a:rPr lang="en-US" altLang="zh-CN" sz="1100" dirty="0" err="1" smtClean="0"/>
                  <a:t>docker</a:t>
                </a:r>
                <a:endParaRPr lang="en-US" altLang="zh-CN" sz="1100" dirty="0" smtClean="0"/>
              </a:p>
              <a:p>
                <a:r>
                  <a:rPr lang="en-US" altLang="zh-CN" sz="1100" dirty="0"/>
                  <a:t> </a:t>
                </a:r>
                <a:r>
                  <a:rPr lang="en-US" altLang="zh-CN" sz="1100" dirty="0" smtClean="0"/>
                  <a:t>   - k8s</a:t>
                </a:r>
              </a:p>
              <a:p>
                <a:r>
                  <a:rPr lang="en-US" altLang="zh-CN" sz="1100" dirty="0"/>
                  <a:t> </a:t>
                </a:r>
                <a:r>
                  <a:rPr lang="en-US" altLang="zh-CN" sz="1100" dirty="0" smtClean="0"/>
                  <a:t>   - </a:t>
                </a:r>
                <a:r>
                  <a:rPr lang="en-US" altLang="zh-CN" sz="1100" dirty="0" err="1" smtClean="0"/>
                  <a:t>mep</a:t>
                </a:r>
                <a:endParaRPr lang="en-US" altLang="zh-CN" sz="1100" dirty="0" smtClean="0"/>
              </a:p>
              <a:p>
                <a:r>
                  <a:rPr lang="en-US" altLang="zh-CN" sz="1100" dirty="0"/>
                  <a:t> </a:t>
                </a:r>
                <a:r>
                  <a:rPr lang="en-US" altLang="zh-CN" sz="1100" dirty="0" smtClean="0"/>
                  <a:t>   - </a:t>
                </a:r>
                <a:r>
                  <a:rPr lang="en-US" altLang="zh-CN" sz="1100" dirty="0" err="1" smtClean="0"/>
                  <a:t>mecm-mepm</a:t>
                </a:r>
                <a:endParaRPr lang="en-US" altLang="zh-CN" sz="1100" dirty="0" smtClean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29133" y="5114649"/>
              <a:ext cx="1488458" cy="1369278"/>
              <a:chOff x="229133" y="5114649"/>
              <a:chExt cx="1488458" cy="136927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29133" y="5114649"/>
                <a:ext cx="1488458" cy="13692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Scenario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</a:rPr>
                  <a:t>muno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-all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294027" y="5424448"/>
                <a:ext cx="1146649" cy="44638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master</a:t>
                </a:r>
              </a:p>
              <a:p>
                <a:r>
                  <a:rPr lang="en-US" altLang="zh-CN" sz="1100" dirty="0" smtClean="0"/>
                  <a:t>  roles:</a:t>
                </a: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94027" y="5959380"/>
                <a:ext cx="1146649" cy="44638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worker</a:t>
                </a:r>
              </a:p>
              <a:p>
                <a:r>
                  <a:rPr lang="en-US" altLang="zh-CN" sz="1100" dirty="0" smtClean="0"/>
                  <a:t>  roles: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806999" y="5122923"/>
              <a:ext cx="1716720" cy="1352730"/>
              <a:chOff x="1806999" y="5122923"/>
              <a:chExt cx="1716720" cy="135273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806999" y="5122923"/>
                <a:ext cx="1716720" cy="13527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Scenario 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self-design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954123" y="5428979"/>
                <a:ext cx="1069729" cy="43125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master</a:t>
                </a:r>
              </a:p>
              <a:p>
                <a:r>
                  <a:rPr lang="en-US" altLang="zh-CN" sz="1100" dirty="0" smtClean="0"/>
                  <a:t>  roles:</a:t>
                </a: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954123" y="5957445"/>
                <a:ext cx="1069729" cy="44832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worker</a:t>
                </a:r>
              </a:p>
              <a:p>
                <a:r>
                  <a:rPr lang="en-US" altLang="zh-CN" sz="1100" dirty="0" smtClean="0"/>
                  <a:t>  roles: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809850" y="3542194"/>
              <a:ext cx="1713869" cy="1457811"/>
              <a:chOff x="1809850" y="3542194"/>
              <a:chExt cx="1713869" cy="145781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1809850" y="3542194"/>
                <a:ext cx="1713869" cy="14578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Scenario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</a:rPr>
                  <a:t>muno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-lite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884573" y="3882364"/>
                <a:ext cx="1139280" cy="50155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master</a:t>
                </a:r>
              </a:p>
              <a:p>
                <a:r>
                  <a:rPr lang="en-US" altLang="zh-CN" sz="1100" dirty="0" smtClean="0"/>
                  <a:t>  roles:</a:t>
                </a: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1884573" y="4469740"/>
                <a:ext cx="1139280" cy="44762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100" dirty="0" smtClean="0"/>
                  <a:t>- host: worker</a:t>
                </a:r>
              </a:p>
              <a:p>
                <a:r>
                  <a:rPr lang="en-US" altLang="zh-CN" sz="1100" dirty="0" smtClean="0"/>
                  <a:t>  roles:</a:t>
                </a:r>
              </a:p>
            </p:txBody>
          </p:sp>
        </p:grpSp>
        <p:sp>
          <p:nvSpPr>
            <p:cNvPr id="67" name="任意多边形 66"/>
            <p:cNvSpPr/>
            <p:nvPr/>
          </p:nvSpPr>
          <p:spPr>
            <a:xfrm>
              <a:off x="20603" y="1476043"/>
              <a:ext cx="3774226" cy="5223527"/>
            </a:xfrm>
            <a:custGeom>
              <a:avLst/>
              <a:gdLst>
                <a:gd name="connsiteX0" fmla="*/ 154888 w 3774226"/>
                <a:gd name="connsiteY0" fmla="*/ 75666 h 5223527"/>
                <a:gd name="connsiteX1" fmla="*/ 1226306 w 3774226"/>
                <a:gd name="connsiteY1" fmla="*/ 20248 h 5223527"/>
                <a:gd name="connsiteX2" fmla="*/ 1863615 w 3774226"/>
                <a:gd name="connsiteY2" fmla="*/ 149557 h 5223527"/>
                <a:gd name="connsiteX3" fmla="*/ 1882088 w 3774226"/>
                <a:gd name="connsiteY3" fmla="*/ 1027012 h 5223527"/>
                <a:gd name="connsiteX4" fmla="*/ 1863615 w 3774226"/>
                <a:gd name="connsiteY4" fmla="*/ 1821339 h 5223527"/>
                <a:gd name="connsiteX5" fmla="*/ 2907324 w 3774226"/>
                <a:gd name="connsiteY5" fmla="*/ 1876757 h 5223527"/>
                <a:gd name="connsiteX6" fmla="*/ 3646233 w 3774226"/>
                <a:gd name="connsiteY6" fmla="*/ 2006066 h 5223527"/>
                <a:gd name="connsiteX7" fmla="*/ 3673942 w 3774226"/>
                <a:gd name="connsiteY7" fmla="*/ 2791157 h 5223527"/>
                <a:gd name="connsiteX8" fmla="*/ 3692415 w 3774226"/>
                <a:gd name="connsiteY8" fmla="*/ 4241266 h 5223527"/>
                <a:gd name="connsiteX9" fmla="*/ 3590815 w 3774226"/>
                <a:gd name="connsiteY9" fmla="*/ 5146430 h 5223527"/>
                <a:gd name="connsiteX10" fmla="*/ 1586524 w 3774226"/>
                <a:gd name="connsiteY10" fmla="*/ 5174139 h 5223527"/>
                <a:gd name="connsiteX11" fmla="*/ 90233 w 3774226"/>
                <a:gd name="connsiteY11" fmla="*/ 5155666 h 5223527"/>
                <a:gd name="connsiteX12" fmla="*/ 154888 w 3774226"/>
                <a:gd name="connsiteY12" fmla="*/ 4841630 h 5223527"/>
                <a:gd name="connsiteX13" fmla="*/ 44052 w 3774226"/>
                <a:gd name="connsiteY13" fmla="*/ 3539302 h 5223527"/>
                <a:gd name="connsiteX14" fmla="*/ 99470 w 3774226"/>
                <a:gd name="connsiteY14" fmla="*/ 2495593 h 5223527"/>
                <a:gd name="connsiteX15" fmla="*/ 90233 w 3774226"/>
                <a:gd name="connsiteY15" fmla="*/ 1581193 h 5223527"/>
                <a:gd name="connsiteX16" fmla="*/ 44052 w 3774226"/>
                <a:gd name="connsiteY16" fmla="*/ 712975 h 5223527"/>
                <a:gd name="connsiteX17" fmla="*/ 154888 w 3774226"/>
                <a:gd name="connsiteY17" fmla="*/ 75666 h 522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74226" h="5223527">
                  <a:moveTo>
                    <a:pt x="154888" y="75666"/>
                  </a:moveTo>
                  <a:cubicBezTo>
                    <a:pt x="351930" y="-39788"/>
                    <a:pt x="941518" y="7933"/>
                    <a:pt x="1226306" y="20248"/>
                  </a:cubicBezTo>
                  <a:cubicBezTo>
                    <a:pt x="1511094" y="32563"/>
                    <a:pt x="1754318" y="-18237"/>
                    <a:pt x="1863615" y="149557"/>
                  </a:cubicBezTo>
                  <a:cubicBezTo>
                    <a:pt x="1972912" y="317351"/>
                    <a:pt x="1882088" y="748382"/>
                    <a:pt x="1882088" y="1027012"/>
                  </a:cubicBezTo>
                  <a:cubicBezTo>
                    <a:pt x="1882088" y="1305642"/>
                    <a:pt x="1692742" y="1679715"/>
                    <a:pt x="1863615" y="1821339"/>
                  </a:cubicBezTo>
                  <a:cubicBezTo>
                    <a:pt x="2034488" y="1962963"/>
                    <a:pt x="2610221" y="1845969"/>
                    <a:pt x="2907324" y="1876757"/>
                  </a:cubicBezTo>
                  <a:cubicBezTo>
                    <a:pt x="3204427" y="1907545"/>
                    <a:pt x="3518463" y="1853666"/>
                    <a:pt x="3646233" y="2006066"/>
                  </a:cubicBezTo>
                  <a:cubicBezTo>
                    <a:pt x="3774003" y="2158466"/>
                    <a:pt x="3666245" y="2418624"/>
                    <a:pt x="3673942" y="2791157"/>
                  </a:cubicBezTo>
                  <a:cubicBezTo>
                    <a:pt x="3681639" y="3163690"/>
                    <a:pt x="3706269" y="3848721"/>
                    <a:pt x="3692415" y="4241266"/>
                  </a:cubicBezTo>
                  <a:cubicBezTo>
                    <a:pt x="3678561" y="4633811"/>
                    <a:pt x="3941797" y="4990951"/>
                    <a:pt x="3590815" y="5146430"/>
                  </a:cubicBezTo>
                  <a:cubicBezTo>
                    <a:pt x="3239833" y="5301909"/>
                    <a:pt x="1586524" y="5174139"/>
                    <a:pt x="1586524" y="5174139"/>
                  </a:cubicBezTo>
                  <a:cubicBezTo>
                    <a:pt x="1003094" y="5175678"/>
                    <a:pt x="328839" y="5211084"/>
                    <a:pt x="90233" y="5155666"/>
                  </a:cubicBezTo>
                  <a:cubicBezTo>
                    <a:pt x="-148373" y="5100248"/>
                    <a:pt x="162585" y="5111024"/>
                    <a:pt x="154888" y="4841630"/>
                  </a:cubicBezTo>
                  <a:cubicBezTo>
                    <a:pt x="147191" y="4572236"/>
                    <a:pt x="53288" y="3930308"/>
                    <a:pt x="44052" y="3539302"/>
                  </a:cubicBezTo>
                  <a:cubicBezTo>
                    <a:pt x="34816" y="3148296"/>
                    <a:pt x="91773" y="2821944"/>
                    <a:pt x="99470" y="2495593"/>
                  </a:cubicBezTo>
                  <a:cubicBezTo>
                    <a:pt x="107167" y="2169242"/>
                    <a:pt x="99469" y="1878296"/>
                    <a:pt x="90233" y="1581193"/>
                  </a:cubicBezTo>
                  <a:cubicBezTo>
                    <a:pt x="80997" y="1284090"/>
                    <a:pt x="39434" y="968514"/>
                    <a:pt x="44052" y="712975"/>
                  </a:cubicBezTo>
                  <a:cubicBezTo>
                    <a:pt x="48670" y="457436"/>
                    <a:pt x="-42154" y="191120"/>
                    <a:pt x="154888" y="75666"/>
                  </a:cubicBezTo>
                  <a:close/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50598" y="5144597"/>
            <a:ext cx="3593069" cy="1570579"/>
            <a:chOff x="4650598" y="5144597"/>
            <a:chExt cx="3593069" cy="1570579"/>
          </a:xfrm>
        </p:grpSpPr>
        <p:sp>
          <p:nvSpPr>
            <p:cNvPr id="6" name="矩形 5"/>
            <p:cNvSpPr/>
            <p:nvPr/>
          </p:nvSpPr>
          <p:spPr>
            <a:xfrm>
              <a:off x="7201631" y="5318302"/>
              <a:ext cx="803019" cy="115735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 smtClean="0"/>
                <a:t>Hosts</a:t>
              </a:r>
              <a:r>
                <a:rPr lang="zh-CN" altLang="en-US" sz="1400" dirty="0" smtClean="0"/>
                <a:t>：</a:t>
              </a:r>
              <a:endParaRPr lang="en-US" altLang="zh-CN" sz="1400" dirty="0" smtClean="0"/>
            </a:p>
            <a:p>
              <a:r>
                <a:rPr lang="en-US" sz="1100" dirty="0" smtClean="0"/>
                <a:t>[master]</a:t>
              </a:r>
            </a:p>
            <a:p>
              <a:r>
                <a:rPr lang="en-US" sz="1100" dirty="0" err="1" smtClean="0"/>
                <a:t>localhost</a:t>
              </a:r>
              <a:endParaRPr lang="en-US" sz="1100" dirty="0" smtClean="0"/>
            </a:p>
            <a:p>
              <a:r>
                <a:rPr lang="en-US" sz="1100" dirty="0" smtClean="0"/>
                <a:t>[worker]</a:t>
              </a:r>
            </a:p>
            <a:p>
              <a:r>
                <a:rPr lang="en-US" sz="1100" dirty="0"/>
                <a:t>i</a:t>
              </a:r>
              <a:r>
                <a:rPr lang="en-US" sz="1100" dirty="0" smtClean="0"/>
                <a:t>p1</a:t>
              </a:r>
            </a:p>
            <a:p>
              <a:r>
                <a:rPr lang="en-US" sz="1100" dirty="0" smtClean="0"/>
                <a:t>ip2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4858218" y="5318905"/>
              <a:ext cx="2083043" cy="116502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 err="1" smtClean="0"/>
                <a:t>Vars</a:t>
              </a:r>
              <a:r>
                <a:rPr lang="en-US" altLang="zh-CN" sz="1400" dirty="0" smtClean="0"/>
                <a:t>:</a:t>
              </a:r>
            </a:p>
            <a:p>
              <a:r>
                <a:rPr lang="en-US" sz="1100" dirty="0"/>
                <a:t>EG_IMAGE_TAG: </a:t>
              </a:r>
              <a:r>
                <a:rPr lang="en-US" sz="1100" dirty="0" smtClean="0"/>
                <a:t>latest</a:t>
              </a:r>
            </a:p>
            <a:p>
              <a:r>
                <a:rPr lang="en-US" sz="1100" dirty="0"/>
                <a:t>HELM_TAG: </a:t>
              </a:r>
              <a:r>
                <a:rPr lang="en-US" sz="1100" dirty="0" smtClean="0"/>
                <a:t>1.0.0</a:t>
              </a:r>
            </a:p>
            <a:p>
              <a:r>
                <a:rPr lang="en-US" sz="1100" dirty="0"/>
                <a:t>ARCH: </a:t>
              </a:r>
              <a:r>
                <a:rPr lang="en-US" sz="1100" dirty="0" smtClean="0"/>
                <a:t>amd64</a:t>
              </a:r>
            </a:p>
            <a:p>
              <a:r>
                <a:rPr lang="en-US" sz="1100" dirty="0" err="1"/>
                <a:t>postgresPassword</a:t>
              </a:r>
              <a:r>
                <a:rPr lang="en-US" sz="1100" dirty="0"/>
                <a:t>: </a:t>
              </a:r>
              <a:r>
                <a:rPr lang="en-US" sz="1100" dirty="0" smtClean="0"/>
                <a:t>te9Fmv%qaq</a:t>
              </a:r>
            </a:p>
            <a:p>
              <a:r>
                <a:rPr lang="en-US" sz="1100" dirty="0"/>
                <a:t>KONG_PG_PWD: kong-Pass123</a:t>
              </a:r>
              <a:endParaRPr lang="en-US" sz="1100" dirty="0" smtClean="0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4650598" y="5144597"/>
              <a:ext cx="3593069" cy="1570579"/>
            </a:xfrm>
            <a:custGeom>
              <a:avLst/>
              <a:gdLst>
                <a:gd name="connsiteX0" fmla="*/ 69184 w 3593069"/>
                <a:gd name="connsiteY0" fmla="*/ 267912 h 1570579"/>
                <a:gd name="connsiteX1" fmla="*/ 152311 w 3593069"/>
                <a:gd name="connsiteY1" fmla="*/ 37003 h 1570579"/>
                <a:gd name="connsiteX2" fmla="*/ 752675 w 3593069"/>
                <a:gd name="connsiteY2" fmla="*/ 46239 h 1570579"/>
                <a:gd name="connsiteX3" fmla="*/ 1620893 w 3593069"/>
                <a:gd name="connsiteY3" fmla="*/ 55476 h 1570579"/>
                <a:gd name="connsiteX4" fmla="*/ 2276675 w 3593069"/>
                <a:gd name="connsiteY4" fmla="*/ 58 h 1570579"/>
                <a:gd name="connsiteX5" fmla="*/ 3144893 w 3593069"/>
                <a:gd name="connsiteY5" fmla="*/ 46239 h 1570579"/>
                <a:gd name="connsiteX6" fmla="*/ 3551293 w 3593069"/>
                <a:gd name="connsiteY6" fmla="*/ 110894 h 1570579"/>
                <a:gd name="connsiteX7" fmla="*/ 3560529 w 3593069"/>
                <a:gd name="connsiteY7" fmla="*/ 600421 h 1570579"/>
                <a:gd name="connsiteX8" fmla="*/ 3588238 w 3593069"/>
                <a:gd name="connsiteY8" fmla="*/ 1071476 h 1570579"/>
                <a:gd name="connsiteX9" fmla="*/ 3449693 w 3593069"/>
                <a:gd name="connsiteY9" fmla="*/ 1496348 h 1570579"/>
                <a:gd name="connsiteX10" fmla="*/ 2553766 w 3593069"/>
                <a:gd name="connsiteY10" fmla="*/ 1542530 h 1570579"/>
                <a:gd name="connsiteX11" fmla="*/ 1602420 w 3593069"/>
                <a:gd name="connsiteY11" fmla="*/ 1570239 h 1570579"/>
                <a:gd name="connsiteX12" fmla="*/ 355511 w 3593069"/>
                <a:gd name="connsiteY12" fmla="*/ 1524058 h 1570579"/>
                <a:gd name="connsiteX13" fmla="*/ 41475 w 3593069"/>
                <a:gd name="connsiteY13" fmla="*/ 1376276 h 1570579"/>
                <a:gd name="connsiteX14" fmla="*/ 4529 w 3593069"/>
                <a:gd name="connsiteY14" fmla="*/ 711258 h 1570579"/>
                <a:gd name="connsiteX15" fmla="*/ 69184 w 3593069"/>
                <a:gd name="connsiteY15" fmla="*/ 267912 h 157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69" h="1570579">
                  <a:moveTo>
                    <a:pt x="69184" y="267912"/>
                  </a:moveTo>
                  <a:cubicBezTo>
                    <a:pt x="93814" y="155536"/>
                    <a:pt x="38396" y="73948"/>
                    <a:pt x="152311" y="37003"/>
                  </a:cubicBezTo>
                  <a:cubicBezTo>
                    <a:pt x="266226" y="58"/>
                    <a:pt x="752675" y="46239"/>
                    <a:pt x="752675" y="46239"/>
                  </a:cubicBezTo>
                  <a:cubicBezTo>
                    <a:pt x="997439" y="49318"/>
                    <a:pt x="1366893" y="63173"/>
                    <a:pt x="1620893" y="55476"/>
                  </a:cubicBezTo>
                  <a:cubicBezTo>
                    <a:pt x="1874893" y="47779"/>
                    <a:pt x="2022675" y="1597"/>
                    <a:pt x="2276675" y="58"/>
                  </a:cubicBezTo>
                  <a:cubicBezTo>
                    <a:pt x="2530675" y="-1482"/>
                    <a:pt x="2932457" y="27766"/>
                    <a:pt x="3144893" y="46239"/>
                  </a:cubicBezTo>
                  <a:cubicBezTo>
                    <a:pt x="3357329" y="64712"/>
                    <a:pt x="3482020" y="18530"/>
                    <a:pt x="3551293" y="110894"/>
                  </a:cubicBezTo>
                  <a:cubicBezTo>
                    <a:pt x="3620566" y="203258"/>
                    <a:pt x="3554372" y="440324"/>
                    <a:pt x="3560529" y="600421"/>
                  </a:cubicBezTo>
                  <a:cubicBezTo>
                    <a:pt x="3566687" y="760518"/>
                    <a:pt x="3606711" y="922155"/>
                    <a:pt x="3588238" y="1071476"/>
                  </a:cubicBezTo>
                  <a:cubicBezTo>
                    <a:pt x="3569765" y="1220797"/>
                    <a:pt x="3622105" y="1417839"/>
                    <a:pt x="3449693" y="1496348"/>
                  </a:cubicBezTo>
                  <a:cubicBezTo>
                    <a:pt x="3277281" y="1574857"/>
                    <a:pt x="2861645" y="1530215"/>
                    <a:pt x="2553766" y="1542530"/>
                  </a:cubicBezTo>
                  <a:cubicBezTo>
                    <a:pt x="2245887" y="1554845"/>
                    <a:pt x="1968796" y="1573318"/>
                    <a:pt x="1602420" y="1570239"/>
                  </a:cubicBezTo>
                  <a:cubicBezTo>
                    <a:pt x="1236044" y="1567160"/>
                    <a:pt x="615668" y="1556385"/>
                    <a:pt x="355511" y="1524058"/>
                  </a:cubicBezTo>
                  <a:cubicBezTo>
                    <a:pt x="95354" y="1491731"/>
                    <a:pt x="99972" y="1511743"/>
                    <a:pt x="41475" y="1376276"/>
                  </a:cubicBezTo>
                  <a:cubicBezTo>
                    <a:pt x="-17022" y="1240809"/>
                    <a:pt x="2990" y="895985"/>
                    <a:pt x="4529" y="711258"/>
                  </a:cubicBezTo>
                  <a:cubicBezTo>
                    <a:pt x="6068" y="526531"/>
                    <a:pt x="44554" y="380288"/>
                    <a:pt x="69184" y="267912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3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需部署方案</a:t>
            </a:r>
            <a:endParaRPr 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52580" y="1690688"/>
            <a:ext cx="759229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/>
              <a:t>IaaS</a:t>
            </a:r>
            <a:r>
              <a:rPr lang="zh-CN" altLang="en-US" dirty="0" smtClean="0"/>
              <a:t>层按需部署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K8s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docker</a:t>
            </a:r>
            <a:r>
              <a:rPr lang="zh-CN" altLang="en-US" sz="1400" dirty="0" smtClean="0"/>
              <a:t>若已安装，可跳过无需重复下载离线包并安装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后续可扩展除</a:t>
            </a:r>
            <a:r>
              <a:rPr lang="en-US" altLang="zh-CN" sz="1400" dirty="0" smtClean="0"/>
              <a:t>Ubuntu</a:t>
            </a:r>
            <a:r>
              <a:rPr lang="zh-CN" altLang="en-US" sz="1400" dirty="0" smtClean="0"/>
              <a:t>外的其他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，如</a:t>
            </a:r>
            <a:r>
              <a:rPr lang="en-US" altLang="zh-CN" sz="1400" dirty="0" err="1" smtClean="0"/>
              <a:t>CentOS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后续可提供</a:t>
            </a:r>
            <a:r>
              <a:rPr lang="en-US" altLang="zh-CN" sz="1400" dirty="0" smtClean="0"/>
              <a:t>k3s</a:t>
            </a:r>
            <a:r>
              <a:rPr lang="zh-CN" altLang="en-US" sz="1400" dirty="0" smtClean="0"/>
              <a:t>部署</a:t>
            </a:r>
            <a:endParaRPr lang="en-US" altLang="zh-CN" sz="14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/>
              <a:t>PaaS</a:t>
            </a:r>
            <a:r>
              <a:rPr lang="zh-CN" altLang="en-US" dirty="0" smtClean="0"/>
              <a:t>层按需部署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提供</a:t>
            </a:r>
            <a:r>
              <a:rPr lang="en-US" altLang="zh-CN" sz="1400" dirty="0" smtClean="0"/>
              <a:t>PaaS</a:t>
            </a:r>
            <a:r>
              <a:rPr lang="zh-CN" altLang="en-US" sz="1400" dirty="0" smtClean="0"/>
              <a:t>层部署模板，如全量部署、核心部署、轻量化部署等场景模板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基于</a:t>
            </a:r>
            <a:r>
              <a:rPr lang="en-US" altLang="zh-CN" sz="1400" dirty="0" smtClean="0"/>
              <a:t>role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Ansible</a:t>
            </a:r>
            <a:r>
              <a:rPr lang="en-US" altLang="zh-CN" sz="1400" dirty="0" smtClean="0"/>
              <a:t> Playbook</a:t>
            </a:r>
            <a:r>
              <a:rPr lang="zh-CN" altLang="en-US" sz="1400" dirty="0" smtClean="0"/>
              <a:t>，支持非常简单便捷的用户定制化部署，需要用户对</a:t>
            </a:r>
            <a:r>
              <a:rPr lang="en-US" altLang="zh-CN" sz="1400" dirty="0" smtClean="0"/>
              <a:t>PaaS</a:t>
            </a:r>
            <a:r>
              <a:rPr lang="zh-CN" altLang="en-US" sz="1400" dirty="0" smtClean="0"/>
              <a:t>层各组件有一定的了解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目前各模块是基于</a:t>
            </a:r>
            <a:r>
              <a:rPr lang="en-US" altLang="zh-CN" sz="1400" dirty="0" smtClean="0"/>
              <a:t>helm chart</a:t>
            </a:r>
            <a:r>
              <a:rPr lang="zh-CN" altLang="en-US" sz="1400" dirty="0" smtClean="0"/>
              <a:t>部署，粒度比较大，</a:t>
            </a:r>
            <a:r>
              <a:rPr lang="en-US" altLang="zh-CN" sz="1400" dirty="0" err="1" smtClean="0"/>
              <a:t>mep</a:t>
            </a:r>
            <a:r>
              <a:rPr lang="en-US" altLang="zh-CN" sz="1400" dirty="0"/>
              <a:t>(</a:t>
            </a:r>
            <a:r>
              <a:rPr lang="en-US" altLang="zh-CN" sz="1400" dirty="0" err="1" smtClean="0"/>
              <a:t>mepserver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mepauth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dns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mecm-mepm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lcmcontroller</a:t>
            </a:r>
            <a:r>
              <a:rPr lang="en-US" altLang="zh-CN" sz="1400" dirty="0" smtClean="0"/>
              <a:t>, k8splugin, </a:t>
            </a:r>
            <a:r>
              <a:rPr lang="en-US" altLang="zh-CN" sz="1400" dirty="0" err="1" smtClean="0"/>
              <a:t>apprulemgr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，若需更小粒度的按需部署，需要拆分出更多的</a:t>
            </a:r>
            <a:r>
              <a:rPr lang="en-US" altLang="zh-CN" sz="1400" dirty="0" smtClean="0"/>
              <a:t>chart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应用按需部署</a:t>
            </a:r>
            <a:endParaRPr lang="en-US" altLang="zh-CN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用户定制化按需部署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基于</a:t>
            </a:r>
            <a:r>
              <a:rPr lang="en-US" sz="1400" dirty="0"/>
              <a:t>role</a:t>
            </a:r>
            <a:r>
              <a:rPr lang="zh-CN" altLang="en-US" sz="1400" dirty="0"/>
              <a:t>的</a:t>
            </a:r>
            <a:r>
              <a:rPr lang="en-US" sz="1400" dirty="0" err="1"/>
              <a:t>Ansible</a:t>
            </a:r>
            <a:r>
              <a:rPr lang="en-US" sz="1400" dirty="0"/>
              <a:t> Playbook，</a:t>
            </a:r>
            <a:r>
              <a:rPr lang="zh-CN" altLang="en-US" sz="1400" dirty="0"/>
              <a:t>支持非常简单便捷的用户定制化部署</a:t>
            </a:r>
            <a:r>
              <a:rPr lang="zh-CN" altLang="en-US" sz="1400" dirty="0" smtClean="0"/>
              <a:t>，前提是需要用户对</a:t>
            </a:r>
            <a:r>
              <a:rPr lang="en-US" altLang="zh-CN" sz="1400" dirty="0" smtClean="0"/>
              <a:t>EG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IaaS</a:t>
            </a:r>
            <a:r>
              <a:rPr lang="zh-CN" altLang="en-US" sz="1400" dirty="0" smtClean="0"/>
              <a:t>层、</a:t>
            </a:r>
            <a:r>
              <a:rPr lang="en-US" altLang="zh-CN" sz="1400" dirty="0" smtClean="0"/>
              <a:t>PaaS</a:t>
            </a:r>
            <a:r>
              <a:rPr lang="zh-CN" altLang="en-US" sz="1400" dirty="0" smtClean="0"/>
              <a:t>层、应用等有一定的了解，熟悉的情况下可以定制化部署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不</a:t>
            </a:r>
            <a:r>
              <a:rPr lang="zh-CN" altLang="en-US" sz="1400" dirty="0" smtClean="0"/>
              <a:t>熟悉的用户推荐使用提供的不同场景的部署模板</a:t>
            </a:r>
            <a:endParaRPr lang="en-US" sz="1400" dirty="0"/>
          </a:p>
        </p:txBody>
      </p:sp>
      <p:pic>
        <p:nvPicPr>
          <p:cNvPr id="3" name="Picture 2" descr="C:\Users\x00383970\AppData\Roaming\eSpace_Desktop\UserData\x00383970\imagefiles\59235727-E8D5-42A7-990C-2F76BCC8D2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73" y="619601"/>
            <a:ext cx="1756351" cy="308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x00383970\AppData\Roaming\eSpace_Desktop\UserData\x00383970\imagefiles\E2FCEB35-8704-4AFD-AED5-AEC10BD3EF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4" y="3708978"/>
            <a:ext cx="1807829" cy="26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781</Words>
  <Application>Microsoft Office PowerPoint</Application>
  <PresentationFormat>宽屏</PresentationFormat>
  <Paragraphs>118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EdgeGallery 部署优化方案</vt:lpstr>
      <vt:lpstr>选型</vt:lpstr>
      <vt:lpstr>选型</vt:lpstr>
      <vt:lpstr>选型</vt:lpstr>
      <vt:lpstr>基于Ansible的新部署方案介绍</vt:lpstr>
      <vt:lpstr>按需部署方案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EdgeGallery 新部署方案</dc:title>
  <dc:creator>xudan (N)</dc:creator>
  <cp:lastModifiedBy>xudan (N)</cp:lastModifiedBy>
  <cp:revision>26</cp:revision>
  <dcterms:created xsi:type="dcterms:W3CDTF">2020-12-24T01:54:51Z</dcterms:created>
  <dcterms:modified xsi:type="dcterms:W3CDTF">2021-03-03T08:11:20Z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(2)8GijBR1XfXhQ+JES0ECaIXhxK2ONaGyRfvophFh6ZWS24hwt/fd9bufwrs+A8MVc1E5fUvJO
jRzbq9CL/KIvMZP/9gUu/M9c/RyCN8TbPnYlVX6wL+7ImxyStLtbYCn9hCdCtg12OkyJq7Zs
LDzj5vAHDn85t5yKpDYP8ISMNUMkD+JgqbwAUJyf5IhQ693VSKQHfEc7hkQiEb/NptJEbbrg
EGzWRCCEsksQAhGsFq</vt:lpwstr>
  </property>
  <property fmtid="{D5CDD505-2E9C-101B-9397-08002B2CF9AE}" pid="3" name="_2015_ms_pID_7253431">
    <vt:lpwstr>TfPCYRk28SzNXI2N1UCYZf99LQG+MY/Cwf+vcEIx1JOBhF6ucQNJNy
6RXJWvxegCJxmLOPh+XBIgz82HO+APErJp+pbpaXbh46ly8j9m/hb2vrp487y65OUJ5G8dEZ
Puw6g3WPieuI4+TVb94YoZe/rivyf8gksnmPAYkEtvHlgW+7cu9lE/K8Ws8903DeQJq3z0Ne
Hr34YphQNPqowWxw</vt:lpwstr>
  </property>
</Properties>
</file>