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b58ffa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b58ffa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8b58ffa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8b58ffa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b58ffa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b58ffa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e61050d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e61050d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e61050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e61050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8b58ffa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8b58ffa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b58ffa3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b58ffa3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8b58ffa3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8b58ffa3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4fea006c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4fea006c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MECM Admin role support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MECM-FE design (TBD: yangyang)</a:t>
            </a:r>
            <a:endParaRPr/>
          </a:p>
        </p:txBody>
      </p:sp>
      <p:sp>
        <p:nvSpPr>
          <p:cNvPr id="210" name="Google Shape;2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4000"/>
              <a:t>THANK YOU</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5"/>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226" name="Google Shape;226;p25"/>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227" name="Google Shape;227;p25"/>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228" name="Google Shape;228;p25"/>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234" name="Google Shape;234;p26"/>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235" name="Google Shape;235;p26"/>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236" name="Google Shape;236;p26"/>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7"/>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242" name="Google Shape;242;p27"/>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243" name="Google Shape;243;p27"/>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249" name="Google Shape;249;p28"/>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9"/>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255" name="Google Shape;255;p29"/>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User Roles</a:t>
            </a:r>
            <a:endParaRPr/>
          </a:p>
        </p:txBody>
      </p:sp>
      <p:sp>
        <p:nvSpPr>
          <p:cNvPr id="60" name="Google Shape;60;p14"/>
          <p:cNvSpPr txBox="1"/>
          <p:nvPr>
            <p:ph idx="1" type="body"/>
          </p:nvPr>
        </p:nvSpPr>
        <p:spPr>
          <a:xfrm>
            <a:off x="311700" y="16403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b="1" lang="en">
                <a:solidFill>
                  <a:srgbClr val="000000"/>
                </a:solidFill>
              </a:rPr>
              <a:t>Tenant </a:t>
            </a:r>
            <a:r>
              <a:rPr lang="en">
                <a:solidFill>
                  <a:srgbClr val="000000"/>
                </a:solidFill>
              </a:rPr>
              <a:t>                     already supported in v0.9 </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Guest</a:t>
            </a:r>
            <a:r>
              <a:rPr lang="en">
                <a:solidFill>
                  <a:srgbClr val="000000"/>
                </a:solidFill>
              </a:rPr>
              <a:t>                       already supported in v1.0</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chemeClr val="dk1"/>
                </a:solidFill>
              </a:rPr>
              <a:t>Administrator</a:t>
            </a:r>
            <a:r>
              <a:rPr lang="en">
                <a:solidFill>
                  <a:schemeClr val="dk1"/>
                </a:solidFill>
              </a:rPr>
              <a:t>          requirement to support in v1.1</a:t>
            </a:r>
            <a:endParaRPr>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272" name="Google Shape;2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Allow A</a:t>
            </a:r>
            <a:r>
              <a:rPr lang="en"/>
              <a:t>dmin to have full access rights on all tenant’s resources.</a:t>
            </a:r>
            <a:endParaRPr/>
          </a:p>
          <a:p>
            <a:pPr indent="-342900" lvl="0" marL="457200" rtl="0" algn="l">
              <a:spcBef>
                <a:spcPts val="0"/>
              </a:spcBef>
              <a:spcAft>
                <a:spcPts val="0"/>
              </a:spcAft>
              <a:buSzPts val="1800"/>
              <a:buChar char="➢"/>
            </a:pPr>
            <a:r>
              <a:rPr lang="en"/>
              <a:t>Allow </a:t>
            </a:r>
            <a:r>
              <a:rPr lang="en"/>
              <a:t>Admin to view all the tenants (query user-mgmt for all tenants info).</a:t>
            </a:r>
            <a:endParaRPr/>
          </a:p>
          <a:p>
            <a:pPr indent="-342900" lvl="0" marL="457200" rtl="0" algn="l">
              <a:spcBef>
                <a:spcPts val="0"/>
              </a:spcBef>
              <a:spcAft>
                <a:spcPts val="0"/>
              </a:spcAft>
              <a:buSzPts val="1800"/>
              <a:buChar char="➢"/>
            </a:pPr>
            <a:r>
              <a:rPr lang="en"/>
              <a:t>Allow Admin to perform app/update/delete action(config/lcm) on any selected tenant.</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278" name="Google Shape;2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
              <a:t>Allow admin to add/update/delete edge configuration i.e, Applcm, AppruleMgr, AppStore, MecHost for a particular selected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 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284" name="Google Shape;2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perform edge configurations (applcm, apprule, appstore, mechost).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290" name="Google Shape;2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with role as MECM_admin in the token.</a:t>
            </a:r>
            <a:endParaRPr/>
          </a:p>
          <a:p>
            <a:pPr indent="-325755" lvl="0" marL="457200" rtl="0" algn="l">
              <a:spcBef>
                <a:spcPts val="0"/>
              </a:spcBef>
              <a:spcAft>
                <a:spcPts val="0"/>
              </a:spcAft>
              <a:buSzPct val="100000"/>
              <a:buAutoNum type="arabicPeriod"/>
            </a:pPr>
            <a:r>
              <a:rPr lang="en"/>
              <a:t>mecm-fe has to form mecm-be URL’s with the selected tenant resource for any actions (edge config i.e, Applcm, AppruleMge, AppStore, MecHost, application lcm operations and app rule configurations) </a:t>
            </a:r>
            <a:r>
              <a:rPr lang="en"/>
              <a:t>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idx="1" type="body"/>
          </p:nvPr>
        </p:nvSpPr>
        <p:spPr>
          <a:xfrm>
            <a:off x="311700" y="5428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MECM API’s to Query KPI and software capability currently has tenant-id parameter in the URL.</a:t>
            </a:r>
            <a:endParaRPr/>
          </a:p>
          <a:p>
            <a:pPr indent="0" lvl="0" marL="0" rtl="0" algn="l">
              <a:spcBef>
                <a:spcPts val="1200"/>
              </a:spcBef>
              <a:spcAft>
                <a:spcPts val="0"/>
              </a:spcAft>
              <a:buNone/>
            </a:pPr>
            <a:r>
              <a:rPr lang="en"/>
              <a:t>Currently tenant-id parameter can be removed as same host is shared by multiple tenants.</a:t>
            </a:r>
            <a:endParaRPr/>
          </a:p>
          <a:p>
            <a:pPr indent="0" lvl="0" marL="0" rtl="0" algn="l">
              <a:spcBef>
                <a:spcPts val="1200"/>
              </a:spcBef>
              <a:spcAft>
                <a:spcPts val="0"/>
              </a:spcAft>
              <a:buNone/>
            </a:pPr>
            <a:r>
              <a:t/>
            </a:r>
            <a:endParaRPr sz="1917"/>
          </a:p>
          <a:p>
            <a:pPr indent="0" lvl="0" marL="0" rtl="0" algn="l">
              <a:spcBef>
                <a:spcPts val="1200"/>
              </a:spcBef>
              <a:spcAft>
                <a:spcPts val="0"/>
              </a:spcAft>
              <a:buNone/>
            </a:pPr>
            <a:r>
              <a:rPr lang="en" sz="1017">
                <a:solidFill>
                  <a:srgbClr val="404040"/>
                </a:solidFill>
                <a:latin typeface="Courier New"/>
                <a:ea typeface="Courier New"/>
                <a:cs typeface="Courier New"/>
                <a:sym typeface="Courier New"/>
              </a:rPr>
              <a:t>GET </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appo</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v1</a:t>
            </a:r>
            <a:r>
              <a:rPr lang="en" sz="1017">
                <a:solidFill>
                  <a:srgbClr val="666666"/>
                </a:solidFill>
                <a:latin typeface="Courier New"/>
                <a:ea typeface="Courier New"/>
                <a:cs typeface="Courier New"/>
                <a:sym typeface="Courier New"/>
              </a:rPr>
              <a:t>/</a:t>
            </a:r>
            <a:r>
              <a:rPr b="1" lang="en" sz="1017">
                <a:solidFill>
                  <a:srgbClr val="404040"/>
                </a:solidFill>
                <a:latin typeface="Courier New"/>
                <a:ea typeface="Courier New"/>
                <a:cs typeface="Courier New"/>
                <a:sym typeface="Courier New"/>
              </a:rPr>
              <a:t>tenants</a:t>
            </a:r>
            <a:r>
              <a:rPr b="1" lang="en" sz="1017">
                <a:solidFill>
                  <a:srgbClr val="666666"/>
                </a:solidFill>
                <a:latin typeface="Courier New"/>
                <a:ea typeface="Courier New"/>
                <a:cs typeface="Courier New"/>
                <a:sym typeface="Courier New"/>
              </a:rPr>
              <a:t>/</a:t>
            </a:r>
            <a:r>
              <a:rPr b="1" lang="en" sz="1017">
                <a:solidFill>
                  <a:srgbClr val="404040"/>
                </a:solidFill>
                <a:latin typeface="Courier New"/>
                <a:ea typeface="Courier New"/>
                <a:cs typeface="Courier New"/>
                <a:sym typeface="Courier New"/>
              </a:rPr>
              <a:t>{tenant_id}</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hosts</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{host_ip}</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kpi</a:t>
            </a:r>
            <a:endParaRPr sz="1017">
              <a:solidFill>
                <a:srgbClr val="404040"/>
              </a:solidFill>
              <a:latin typeface="Courier New"/>
              <a:ea typeface="Courier New"/>
              <a:cs typeface="Courier New"/>
              <a:sym typeface="Courier New"/>
            </a:endParaRPr>
          </a:p>
          <a:p>
            <a:pPr indent="0" lvl="0" marL="0" rtl="0" algn="l">
              <a:spcBef>
                <a:spcPts val="1200"/>
              </a:spcBef>
              <a:spcAft>
                <a:spcPts val="0"/>
              </a:spcAft>
              <a:buNone/>
            </a:pPr>
            <a:r>
              <a:rPr lang="en" sz="1017">
                <a:solidFill>
                  <a:srgbClr val="404040"/>
                </a:solidFill>
                <a:latin typeface="Courier New"/>
                <a:ea typeface="Courier New"/>
                <a:cs typeface="Courier New"/>
                <a:sym typeface="Courier New"/>
              </a:rPr>
              <a:t>GET </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appo</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v1</a:t>
            </a:r>
            <a:r>
              <a:rPr lang="en" sz="1017">
                <a:solidFill>
                  <a:srgbClr val="666666"/>
                </a:solidFill>
                <a:latin typeface="Courier New"/>
                <a:ea typeface="Courier New"/>
                <a:cs typeface="Courier New"/>
                <a:sym typeface="Courier New"/>
              </a:rPr>
              <a:t>/</a:t>
            </a:r>
            <a:r>
              <a:rPr b="1" lang="en" sz="1017">
                <a:solidFill>
                  <a:srgbClr val="404040"/>
                </a:solidFill>
                <a:latin typeface="Courier New"/>
                <a:ea typeface="Courier New"/>
                <a:cs typeface="Courier New"/>
                <a:sym typeface="Courier New"/>
              </a:rPr>
              <a:t>tenants</a:t>
            </a:r>
            <a:r>
              <a:rPr b="1" lang="en" sz="1017">
                <a:solidFill>
                  <a:srgbClr val="666666"/>
                </a:solidFill>
                <a:latin typeface="Courier New"/>
                <a:ea typeface="Courier New"/>
                <a:cs typeface="Courier New"/>
                <a:sym typeface="Courier New"/>
              </a:rPr>
              <a:t>/</a:t>
            </a:r>
            <a:r>
              <a:rPr b="1" lang="en" sz="1017">
                <a:solidFill>
                  <a:srgbClr val="404040"/>
                </a:solidFill>
                <a:latin typeface="Courier New"/>
                <a:ea typeface="Courier New"/>
                <a:cs typeface="Courier New"/>
                <a:sym typeface="Courier New"/>
              </a:rPr>
              <a:t>{tenant_id}</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hosts</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{host_ip}</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mep_capabilities</a:t>
            </a:r>
            <a:endParaRPr sz="1017">
              <a:solidFill>
                <a:srgbClr val="404040"/>
              </a:solidFill>
              <a:latin typeface="Courier New"/>
              <a:ea typeface="Courier New"/>
              <a:cs typeface="Courier New"/>
              <a:sym typeface="Courier New"/>
            </a:endParaRPr>
          </a:p>
          <a:p>
            <a:pPr indent="0" lvl="0" marL="0" rtl="0" algn="l">
              <a:spcBef>
                <a:spcPts val="1200"/>
              </a:spcBef>
              <a:spcAft>
                <a:spcPts val="0"/>
              </a:spcAft>
              <a:buNone/>
            </a:pPr>
            <a:r>
              <a:rPr lang="en" sz="1017">
                <a:solidFill>
                  <a:srgbClr val="404040"/>
                </a:solidFill>
                <a:latin typeface="Courier New"/>
                <a:ea typeface="Courier New"/>
                <a:cs typeface="Courier New"/>
                <a:sym typeface="Courier New"/>
              </a:rPr>
              <a:t>GET </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appo</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v1</a:t>
            </a:r>
            <a:r>
              <a:rPr lang="en" sz="1017">
                <a:solidFill>
                  <a:srgbClr val="666666"/>
                </a:solidFill>
                <a:latin typeface="Courier New"/>
                <a:ea typeface="Courier New"/>
                <a:cs typeface="Courier New"/>
                <a:sym typeface="Courier New"/>
              </a:rPr>
              <a:t>/</a:t>
            </a:r>
            <a:r>
              <a:rPr b="1" lang="en" sz="1017">
                <a:solidFill>
                  <a:srgbClr val="404040"/>
                </a:solidFill>
                <a:latin typeface="Courier New"/>
                <a:ea typeface="Courier New"/>
                <a:cs typeface="Courier New"/>
                <a:sym typeface="Courier New"/>
              </a:rPr>
              <a:t>tenants</a:t>
            </a:r>
            <a:r>
              <a:rPr b="1" lang="en" sz="1017">
                <a:solidFill>
                  <a:srgbClr val="666666"/>
                </a:solidFill>
                <a:latin typeface="Courier New"/>
                <a:ea typeface="Courier New"/>
                <a:cs typeface="Courier New"/>
                <a:sym typeface="Courier New"/>
              </a:rPr>
              <a:t>/</a:t>
            </a:r>
            <a:r>
              <a:rPr b="1" lang="en" sz="1017">
                <a:solidFill>
                  <a:srgbClr val="404040"/>
                </a:solidFill>
                <a:latin typeface="Courier New"/>
                <a:ea typeface="Courier New"/>
                <a:cs typeface="Courier New"/>
                <a:sym typeface="Courier New"/>
              </a:rPr>
              <a:t>{tenant_id}</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hosts</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{host_ip}</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mep_capabilities</a:t>
            </a:r>
            <a:r>
              <a:rPr lang="en" sz="1017">
                <a:solidFill>
                  <a:srgbClr val="666666"/>
                </a:solidFill>
                <a:latin typeface="Courier New"/>
                <a:ea typeface="Courier New"/>
                <a:cs typeface="Courier New"/>
                <a:sym typeface="Courier New"/>
              </a:rPr>
              <a:t>/</a:t>
            </a:r>
            <a:r>
              <a:rPr lang="en" sz="1017">
                <a:solidFill>
                  <a:srgbClr val="404040"/>
                </a:solidFill>
                <a:latin typeface="Courier New"/>
                <a:ea typeface="Courier New"/>
                <a:cs typeface="Courier New"/>
                <a:sym typeface="Courier New"/>
              </a:rPr>
              <a:t>{capability_id}</a:t>
            </a:r>
            <a:endParaRPr sz="1017">
              <a:solidFill>
                <a:srgbClr val="404040"/>
              </a:solidFill>
              <a:latin typeface="Courier New"/>
              <a:ea typeface="Courier New"/>
              <a:cs typeface="Courier New"/>
              <a:sym typeface="Courier New"/>
            </a:endParaRPr>
          </a:p>
          <a:p>
            <a:pPr indent="0" lvl="0" marL="0" rtl="0" algn="l">
              <a:spcBef>
                <a:spcPts val="1200"/>
              </a:spcBef>
              <a:spcAft>
                <a:spcPts val="0"/>
              </a:spcAft>
              <a:buNone/>
            </a:pPr>
            <a:r>
              <a:t/>
            </a:r>
            <a:endParaRPr sz="900">
              <a:solidFill>
                <a:srgbClr val="404040"/>
              </a:solidFill>
              <a:latin typeface="Courier New"/>
              <a:ea typeface="Courier New"/>
              <a:cs typeface="Courier New"/>
              <a:sym typeface="Courier New"/>
            </a:endParaRPr>
          </a:p>
          <a:p>
            <a:pPr indent="0" lvl="0" marL="0" rtl="0" algn="l">
              <a:spcBef>
                <a:spcPts val="1200"/>
              </a:spcBef>
              <a:spcAft>
                <a:spcPts val="0"/>
              </a:spcAft>
              <a:buNone/>
            </a:pPr>
            <a:r>
              <a:t/>
            </a:r>
            <a:endParaRPr sz="900">
              <a:solidFill>
                <a:srgbClr val="40404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grpSp>
        <p:nvGrpSpPr>
          <p:cNvPr id="296" name="Google Shape;296;p36"/>
          <p:cNvGrpSpPr/>
          <p:nvPr/>
        </p:nvGrpSpPr>
        <p:grpSpPr>
          <a:xfrm>
            <a:off x="8126333" y="2571750"/>
            <a:ext cx="780426" cy="809692"/>
            <a:chOff x="4856017" y="772675"/>
            <a:chExt cx="1095950" cy="1238250"/>
          </a:xfrm>
        </p:grpSpPr>
        <p:pic>
          <p:nvPicPr>
            <p:cNvPr id="297" name="Google Shape;297;p3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98" name="Google Shape;298;p36"/>
            <p:cNvSpPr txBox="1"/>
            <p:nvPr/>
          </p:nvSpPr>
          <p:spPr>
            <a:xfrm>
              <a:off x="5014350" y="1452661"/>
              <a:ext cx="840000" cy="5178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304" name="Google Shape;3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310" name="Google Shape;310;p38"/>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11" name="Google Shape;311;p38"/>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12" name="Google Shape;312;p38"/>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313" name="Google Shape;313;p38"/>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Existing MECM user</a:t>
            </a:r>
            <a:r>
              <a:rPr b="1" lang="en" sz="1911">
                <a:solidFill>
                  <a:srgbClr val="000000"/>
                </a:solidFill>
              </a:rPr>
              <a:t> roles</a:t>
            </a:r>
            <a:endParaRPr b="1" sz="2911">
              <a:solidFill>
                <a:srgbClr val="000000"/>
              </a:solidFill>
            </a:endParaRPr>
          </a:p>
        </p:txBody>
      </p:sp>
      <p:sp>
        <p:nvSpPr>
          <p:cNvPr id="66" name="Google Shape;66;p15"/>
          <p:cNvSpPr txBox="1"/>
          <p:nvPr>
            <p:ph idx="1" type="body"/>
          </p:nvPr>
        </p:nvSpPr>
        <p:spPr>
          <a:xfrm>
            <a:off x="311700" y="1076275"/>
            <a:ext cx="8832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AutoNum type="arabicPeriod"/>
            </a:pPr>
            <a:r>
              <a:rPr b="1" lang="en">
                <a:solidFill>
                  <a:srgbClr val="000000"/>
                </a:solidFill>
              </a:rPr>
              <a:t>Tenant: </a:t>
            </a:r>
            <a:r>
              <a:rPr lang="en">
                <a:solidFill>
                  <a:srgbClr val="000000"/>
                </a:solidFill>
              </a:rPr>
              <a:t>These users have full permission on corresponding tenant it includes</a:t>
            </a:r>
            <a:endParaRPr>
              <a:solidFill>
                <a:srgbClr val="000000"/>
              </a:solidFill>
            </a:endParaRPr>
          </a:p>
          <a:p>
            <a:pPr indent="0" lvl="0" marL="457200" rtl="0" algn="l">
              <a:spcBef>
                <a:spcPts val="1200"/>
              </a:spcBef>
              <a:spcAft>
                <a:spcPts val="0"/>
              </a:spcAft>
              <a:buNone/>
            </a:pPr>
            <a:r>
              <a:rPr lang="en">
                <a:solidFill>
                  <a:srgbClr val="000000"/>
                </a:solidFill>
              </a:rPr>
              <a:t>              i. Edge configurations(Host, Applcm, Apprule, Appstore).</a:t>
            </a:r>
            <a:endParaRPr>
              <a:solidFill>
                <a:srgbClr val="000000"/>
              </a:solidFill>
            </a:endParaRPr>
          </a:p>
          <a:p>
            <a:pPr indent="0" lvl="0" marL="457200" rtl="0" algn="l">
              <a:spcBef>
                <a:spcPts val="1200"/>
              </a:spcBef>
              <a:spcAft>
                <a:spcPts val="0"/>
              </a:spcAft>
              <a:buNone/>
            </a:pPr>
            <a:r>
              <a:rPr lang="en">
                <a:solidFill>
                  <a:srgbClr val="000000"/>
                </a:solidFill>
              </a:rPr>
              <a:t>              ii. Application package distribution.</a:t>
            </a:r>
            <a:endParaRPr>
              <a:solidFill>
                <a:srgbClr val="000000"/>
              </a:solidFill>
            </a:endParaRPr>
          </a:p>
          <a:p>
            <a:pPr indent="0" lvl="0" marL="457200" rtl="0" algn="l">
              <a:spcBef>
                <a:spcPts val="1200"/>
              </a:spcBef>
              <a:spcAft>
                <a:spcPts val="0"/>
              </a:spcAft>
              <a:buNone/>
            </a:pPr>
            <a:r>
              <a:rPr lang="en">
                <a:solidFill>
                  <a:srgbClr val="000000"/>
                </a:solidFill>
              </a:rPr>
              <a:t>              iii. Application LCM operations. </a:t>
            </a:r>
            <a:endParaRPr>
              <a:solidFill>
                <a:srgbClr val="000000"/>
              </a:solidFill>
            </a:endParaRPr>
          </a:p>
          <a:p>
            <a:pPr indent="0" lvl="0" marL="457200" rtl="0" algn="l">
              <a:spcBef>
                <a:spcPts val="1200"/>
              </a:spcBef>
              <a:spcAft>
                <a:spcPts val="0"/>
              </a:spcAft>
              <a:buNone/>
            </a:pPr>
            <a:r>
              <a:rPr lang="en">
                <a:solidFill>
                  <a:schemeClr val="dk1"/>
                </a:solidFill>
              </a:rPr>
              <a:t>              iv. Query host KPI and capabilities.</a:t>
            </a:r>
            <a:endParaRPr>
              <a:solidFill>
                <a:schemeClr val="dk1"/>
              </a:solidFill>
            </a:endParaRPr>
          </a:p>
          <a:p>
            <a:pPr indent="0" lvl="0" marL="457200" rtl="0" algn="l">
              <a:spcBef>
                <a:spcPts val="1200"/>
              </a:spcBef>
              <a:spcAft>
                <a:spcPts val="0"/>
              </a:spcAft>
              <a:buNone/>
            </a:pPr>
            <a:r>
              <a:rPr lang="en">
                <a:solidFill>
                  <a:schemeClr val="dk1"/>
                </a:solidFill>
              </a:rPr>
              <a:t>Query API’s returns data related to a tenant.</a:t>
            </a:r>
            <a:endParaRPr>
              <a:solidFill>
                <a:schemeClr val="dk1"/>
              </a:solidFill>
            </a:endParaRPr>
          </a:p>
          <a:p>
            <a:pPr indent="0" lvl="0" marL="457200" rtl="0" algn="l">
              <a:spcBef>
                <a:spcPts val="1200"/>
              </a:spcBef>
              <a:spcAft>
                <a:spcPts val="0"/>
              </a:spcAft>
              <a:buNone/>
            </a:pPr>
            <a:r>
              <a:rPr lang="en">
                <a:solidFill>
                  <a:srgbClr val="000000"/>
                </a:solidFill>
              </a:rPr>
              <a:t>          </a:t>
            </a:r>
            <a:endParaRPr>
              <a:solidFill>
                <a:srgbClr val="000000"/>
              </a:solidFill>
            </a:endParaRPr>
          </a:p>
          <a:p>
            <a:pPr indent="-342900" lvl="0" marL="457200" rtl="0" algn="l">
              <a:spcBef>
                <a:spcPts val="1200"/>
              </a:spcBef>
              <a:spcAft>
                <a:spcPts val="0"/>
              </a:spcAft>
              <a:buClr>
                <a:srgbClr val="000000"/>
              </a:buClr>
              <a:buSzPts val="1800"/>
              <a:buAutoNum type="arabicPeriod"/>
            </a:pPr>
            <a:r>
              <a:rPr b="1" lang="en">
                <a:solidFill>
                  <a:srgbClr val="000000"/>
                </a:solidFill>
              </a:rPr>
              <a:t>Guest:</a:t>
            </a:r>
            <a:r>
              <a:rPr lang="en">
                <a:solidFill>
                  <a:srgbClr val="000000"/>
                </a:solidFill>
              </a:rPr>
              <a:t> These users have read only permissions.</a:t>
            </a:r>
            <a:endParaRPr>
              <a:solidFill>
                <a:srgbClr val="000000"/>
              </a:solidFill>
            </a:endParaRPr>
          </a:p>
        </p:txBody>
      </p:sp>
      <p:grpSp>
        <p:nvGrpSpPr>
          <p:cNvPr id="67" name="Google Shape;67;p15"/>
          <p:cNvGrpSpPr/>
          <p:nvPr/>
        </p:nvGrpSpPr>
        <p:grpSpPr>
          <a:xfrm>
            <a:off x="7818123" y="1588775"/>
            <a:ext cx="1095950" cy="1238250"/>
            <a:chOff x="6324848" y="1930725"/>
            <a:chExt cx="1095950" cy="1238250"/>
          </a:xfrm>
        </p:grpSpPr>
        <p:pic>
          <p:nvPicPr>
            <p:cNvPr id="68" name="Google Shape;68;p15"/>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69" name="Google Shape;69;p15"/>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grpSp>
        <p:nvGrpSpPr>
          <p:cNvPr id="70" name="Google Shape;70;p15"/>
          <p:cNvGrpSpPr/>
          <p:nvPr/>
        </p:nvGrpSpPr>
        <p:grpSpPr>
          <a:xfrm>
            <a:off x="6779608" y="3056850"/>
            <a:ext cx="1095950" cy="1238250"/>
            <a:chOff x="7135858" y="3514950"/>
            <a:chExt cx="1095950" cy="1238250"/>
          </a:xfrm>
        </p:grpSpPr>
        <p:pic>
          <p:nvPicPr>
            <p:cNvPr id="71" name="Google Shape;71;p15"/>
            <p:cNvPicPr preferRelativeResize="0"/>
            <p:nvPr/>
          </p:nvPicPr>
          <p:blipFill rotWithShape="1">
            <a:blip r:embed="rId3">
              <a:alphaModFix/>
            </a:blip>
            <a:srcRect b="0" l="66841" r="0" t="0"/>
            <a:stretch/>
          </p:blipFill>
          <p:spPr>
            <a:xfrm>
              <a:off x="7135858" y="3514950"/>
              <a:ext cx="1095950" cy="1238250"/>
            </a:xfrm>
            <a:prstGeom prst="rect">
              <a:avLst/>
            </a:prstGeom>
            <a:noFill/>
            <a:ln>
              <a:noFill/>
            </a:ln>
          </p:spPr>
        </p:pic>
        <p:sp>
          <p:nvSpPr>
            <p:cNvPr id="72" name="Google Shape;72;p15"/>
            <p:cNvSpPr txBox="1"/>
            <p:nvPr/>
          </p:nvSpPr>
          <p:spPr>
            <a:xfrm>
              <a:off x="7263825" y="423017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Guest</a:t>
              </a:r>
              <a:r>
                <a:rPr lang="en" sz="1000"/>
                <a:t> </a:t>
              </a:r>
              <a:endParaRPr sz="10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New </a:t>
            </a:r>
            <a:r>
              <a:rPr b="1" lang="en" sz="1911">
                <a:solidFill>
                  <a:srgbClr val="000000"/>
                </a:solidFill>
              </a:rPr>
              <a:t>MECM Administrator user role support</a:t>
            </a:r>
            <a:endParaRPr b="1" sz="2911">
              <a:solidFill>
                <a:srgbClr val="000000"/>
              </a:solidFill>
            </a:endParaRPr>
          </a:p>
        </p:txBody>
      </p:sp>
      <p:sp>
        <p:nvSpPr>
          <p:cNvPr id="78" name="Google Shape;78;p16"/>
          <p:cNvSpPr txBox="1"/>
          <p:nvPr>
            <p:ph idx="1" type="body"/>
          </p:nvPr>
        </p:nvSpPr>
        <p:spPr>
          <a:xfrm>
            <a:off x="311700" y="1002675"/>
            <a:ext cx="8929800" cy="423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60">
                <a:solidFill>
                  <a:srgbClr val="000000"/>
                </a:solidFill>
              </a:rPr>
              <a:t>Administrator</a:t>
            </a:r>
            <a:r>
              <a:rPr b="1" lang="en" sz="1560">
                <a:solidFill>
                  <a:srgbClr val="000000"/>
                </a:solidFill>
              </a:rPr>
              <a:t>: </a:t>
            </a:r>
            <a:r>
              <a:rPr lang="en" sz="1560">
                <a:solidFill>
                  <a:srgbClr val="000000"/>
                </a:solidFill>
              </a:rPr>
              <a:t>These users have full permission on all tenants it includes</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 Edge configurations</a:t>
            </a:r>
            <a:r>
              <a:rPr lang="en" sz="1560">
                <a:solidFill>
                  <a:schemeClr val="dk1"/>
                </a:solidFill>
              </a:rPr>
              <a:t>(Host, Applcm, Apprule, Appstore) for selected tenant</a:t>
            </a:r>
            <a:r>
              <a:rPr lang="en" sz="1560">
                <a:solidFill>
                  <a:srgbClr val="000000"/>
                </a:solidFill>
              </a:rPr>
              <a: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 Application package distribution </a:t>
            </a:r>
            <a:r>
              <a:rPr lang="en" sz="1560">
                <a:solidFill>
                  <a:schemeClr val="dk1"/>
                </a:solidFill>
              </a:rPr>
              <a:t>for selected tenant.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iii. Application LCM operations </a:t>
            </a:r>
            <a:r>
              <a:rPr lang="en" sz="1560">
                <a:solidFill>
                  <a:schemeClr val="dk1"/>
                </a:solidFill>
              </a:rPr>
              <a:t>for selected tenant</a:t>
            </a:r>
            <a:r>
              <a:rPr lang="en" sz="1560">
                <a:solidFill>
                  <a:srgbClr val="000000"/>
                </a:solidFill>
              </a:rPr>
              <a:t>. </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chemeClr val="dk1"/>
                </a:solidFill>
              </a:rPr>
              <a:t>     iv. Query host KPI and capabilities for selected tenant.</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  Query distribution status of application packages of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 Query application instance info records of all tenants.  </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vii. Query edge configurations(Host, Applcm, Apprule, Appstore) of all tenants.</a:t>
            </a:r>
            <a:endParaRPr sz="1560">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rgbClr val="000000"/>
                </a:solidFill>
              </a:rPr>
              <a:t>          </a:t>
            </a:r>
            <a:endParaRPr sz="1560">
              <a:solidFill>
                <a:srgbClr val="000000"/>
              </a:solidFill>
            </a:endParaRPr>
          </a:p>
          <a:p>
            <a:pPr indent="0" lvl="0" marL="457200" rtl="0" algn="l">
              <a:lnSpc>
                <a:spcPct val="95000"/>
              </a:lnSpc>
              <a:spcBef>
                <a:spcPts val="1200"/>
              </a:spcBef>
              <a:spcAft>
                <a:spcPts val="1200"/>
              </a:spcAft>
              <a:buSzPts val="770"/>
              <a:buNone/>
            </a:pPr>
            <a:r>
              <a:t/>
            </a:r>
            <a:endParaRPr sz="1560">
              <a:solidFill>
                <a:srgbClr val="000000"/>
              </a:solidFill>
            </a:endParaRPr>
          </a:p>
        </p:txBody>
      </p:sp>
      <p:grpSp>
        <p:nvGrpSpPr>
          <p:cNvPr id="79" name="Google Shape;79;p16"/>
          <p:cNvGrpSpPr/>
          <p:nvPr/>
        </p:nvGrpSpPr>
        <p:grpSpPr>
          <a:xfrm>
            <a:off x="7728367" y="2143075"/>
            <a:ext cx="1095950" cy="1238250"/>
            <a:chOff x="4856017" y="772675"/>
            <a:chExt cx="1095950" cy="1238250"/>
          </a:xfrm>
        </p:grpSpPr>
        <p:pic>
          <p:nvPicPr>
            <p:cNvPr id="80" name="Google Shape;80;p1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81" name="Google Shape;81;p16"/>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
        <p:nvSpPr>
          <p:cNvPr id="82" name="Google Shape;82;p16"/>
          <p:cNvSpPr txBox="1"/>
          <p:nvPr/>
        </p:nvSpPr>
        <p:spPr>
          <a:xfrm>
            <a:off x="282500" y="4697450"/>
            <a:ext cx="670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Note:</a:t>
            </a:r>
            <a:r>
              <a:rPr lang="en" sz="1300"/>
              <a:t> all query API’s should return tenant id in response body.</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Changes to existing Tenant user role</a:t>
            </a:r>
            <a:endParaRPr b="1" sz="2911">
              <a:solidFill>
                <a:srgbClr val="000000"/>
              </a:solidFill>
            </a:endParaRPr>
          </a:p>
        </p:txBody>
      </p:sp>
      <p:sp>
        <p:nvSpPr>
          <p:cNvPr id="88" name="Google Shape;88;p1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Tenant: </a:t>
            </a:r>
            <a:r>
              <a:rPr lang="en">
                <a:solidFill>
                  <a:schemeClr val="dk1"/>
                </a:solidFill>
              </a:rPr>
              <a:t>These users have permission to</a:t>
            </a:r>
            <a:endParaRPr>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      i. Distribute Application Package.</a:t>
            </a:r>
            <a:endParaRPr>
              <a:solidFill>
                <a:schemeClr val="dk1"/>
              </a:solidFill>
            </a:endParaRPr>
          </a:p>
          <a:p>
            <a:pPr indent="0" lvl="0" marL="457200" rtl="0" algn="l">
              <a:spcBef>
                <a:spcPts val="1200"/>
              </a:spcBef>
              <a:spcAft>
                <a:spcPts val="0"/>
              </a:spcAft>
              <a:buNone/>
            </a:pPr>
            <a:r>
              <a:rPr lang="en">
                <a:solidFill>
                  <a:schemeClr val="dk1"/>
                </a:solidFill>
              </a:rPr>
              <a:t>      ii. Application LCM operations.</a:t>
            </a:r>
            <a:endParaRPr>
              <a:solidFill>
                <a:schemeClr val="dk1"/>
              </a:solidFill>
            </a:endParaRPr>
          </a:p>
          <a:p>
            <a:pPr indent="0" lvl="0" marL="457200" rtl="0" algn="l">
              <a:spcBef>
                <a:spcPts val="1200"/>
              </a:spcBef>
              <a:spcAft>
                <a:spcPts val="0"/>
              </a:spcAft>
              <a:buNone/>
            </a:pPr>
            <a:r>
              <a:rPr lang="en">
                <a:solidFill>
                  <a:schemeClr val="dk1"/>
                </a:solidFill>
              </a:rPr>
              <a:t>      iii. Query host KPI and capabilities.</a:t>
            </a:r>
            <a:endParaRPr>
              <a:solidFill>
                <a:schemeClr val="dk1"/>
              </a:solidFill>
            </a:endParaRPr>
          </a:p>
          <a:p>
            <a:pPr indent="0" lvl="0" marL="0" rtl="0" algn="l">
              <a:spcBef>
                <a:spcPts val="1200"/>
              </a:spcBef>
              <a:spcAft>
                <a:spcPts val="0"/>
              </a:spcAft>
              <a:buNone/>
            </a:pPr>
            <a:r>
              <a:rPr lang="en">
                <a:solidFill>
                  <a:srgbClr val="0000FF"/>
                </a:solidFill>
              </a:rPr>
              <a:t>Edge configurations(Host, Applcm, Apprule, Appstore) permission to be removed as hosts are shared among all tenants.</a:t>
            </a:r>
            <a:endParaRPr>
              <a:solidFill>
                <a:srgbClr val="0000FF"/>
              </a:solidFill>
            </a:endParaRPr>
          </a:p>
          <a:p>
            <a:pPr indent="0" lvl="0" marL="457200" rtl="0" algn="l">
              <a:spcBef>
                <a:spcPts val="1200"/>
              </a:spcBef>
              <a:spcAft>
                <a:spcPts val="1200"/>
              </a:spcAft>
              <a:buNone/>
            </a:pPr>
            <a:r>
              <a:t/>
            </a:r>
            <a:endParaRPr>
              <a:solidFill>
                <a:srgbClr val="000000"/>
              </a:solidFill>
            </a:endParaRPr>
          </a:p>
        </p:txBody>
      </p:sp>
      <p:grpSp>
        <p:nvGrpSpPr>
          <p:cNvPr id="89" name="Google Shape;89;p17"/>
          <p:cNvGrpSpPr/>
          <p:nvPr/>
        </p:nvGrpSpPr>
        <p:grpSpPr>
          <a:xfrm>
            <a:off x="5824823" y="1226350"/>
            <a:ext cx="1095950" cy="1238250"/>
            <a:chOff x="6324848" y="1930725"/>
            <a:chExt cx="1095950" cy="1238250"/>
          </a:xfrm>
        </p:grpSpPr>
        <p:pic>
          <p:nvPicPr>
            <p:cNvPr id="90" name="Google Shape;90;p17"/>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91" name="Google Shape;91;p17"/>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changes</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API’s include tenant-id as part of URL, we can retain as it is or tenant-id can removed from URL and send it as part of request header.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MECM-FE has to send the tenant-id in the request(header/url) for a selected tenant to perform operations.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03" name="Google Shape;103;p19"/>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04" name="Google Shape;104;p19"/>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05" name="Google Shape;105;p19"/>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06" name="Google Shape;106;p19"/>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9"/>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9"/>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9"/>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9"/>
          <p:cNvCxnSpPr/>
          <p:nvPr/>
        </p:nvCxnSpPr>
        <p:spPr>
          <a:xfrm>
            <a:off x="766650" y="17275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9"/>
          <p:cNvSpPr txBox="1"/>
          <p:nvPr/>
        </p:nvSpPr>
        <p:spPr>
          <a:xfrm>
            <a:off x="1143002" y="14069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12" name="Google Shape;112;p19"/>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13" name="Google Shape;113;p19"/>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9"/>
          <p:cNvSpPr/>
          <p:nvPr/>
        </p:nvSpPr>
        <p:spPr>
          <a:xfrm>
            <a:off x="780575" y="18399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19"/>
          <p:cNvSpPr txBox="1"/>
          <p:nvPr/>
        </p:nvSpPr>
        <p:spPr>
          <a:xfrm>
            <a:off x="920902" y="18641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16" name="Google Shape;116;p19"/>
          <p:cNvSpPr/>
          <p:nvPr/>
        </p:nvSpPr>
        <p:spPr>
          <a:xfrm>
            <a:off x="8183125" y="8056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Ctrl</a:t>
            </a:r>
            <a:endParaRPr/>
          </a:p>
        </p:txBody>
      </p:sp>
      <p:cxnSp>
        <p:nvCxnSpPr>
          <p:cNvPr id="117" name="Google Shape;117;p19"/>
          <p:cNvCxnSpPr/>
          <p:nvPr/>
        </p:nvCxnSpPr>
        <p:spPr>
          <a:xfrm>
            <a:off x="8719825" y="11894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9"/>
          <p:cNvCxnSpPr/>
          <p:nvPr/>
        </p:nvCxnSpPr>
        <p:spPr>
          <a:xfrm>
            <a:off x="808475" y="26456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9"/>
          <p:cNvSpPr txBox="1"/>
          <p:nvPr/>
        </p:nvSpPr>
        <p:spPr>
          <a:xfrm>
            <a:off x="3468738" y="22451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cxnSp>
        <p:nvCxnSpPr>
          <p:cNvPr id="120" name="Google Shape;120;p19"/>
          <p:cNvCxnSpPr/>
          <p:nvPr/>
        </p:nvCxnSpPr>
        <p:spPr>
          <a:xfrm>
            <a:off x="780575" y="33704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9"/>
          <p:cNvSpPr txBox="1"/>
          <p:nvPr/>
        </p:nvSpPr>
        <p:spPr>
          <a:xfrm rot="-3216416">
            <a:off x="-299738" y="2477015"/>
            <a:ext cx="2004309" cy="6155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Tenant-id can part of url or header</a:t>
            </a:r>
            <a:endParaRPr>
              <a:solidFill>
                <a:srgbClr val="FF0000"/>
              </a:solidFill>
            </a:endParaRPr>
          </a:p>
        </p:txBody>
      </p:sp>
      <p:sp>
        <p:nvSpPr>
          <p:cNvPr id="122" name="Google Shape;122;p19"/>
          <p:cNvSpPr txBox="1"/>
          <p:nvPr/>
        </p:nvSpPr>
        <p:spPr>
          <a:xfrm>
            <a:off x="3587902" y="30833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23" name="Google Shape;123;p19"/>
          <p:cNvCxnSpPr/>
          <p:nvPr/>
        </p:nvCxnSpPr>
        <p:spPr>
          <a:xfrm>
            <a:off x="780575" y="40674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9"/>
          <p:cNvSpPr txBox="1"/>
          <p:nvPr/>
        </p:nvSpPr>
        <p:spPr>
          <a:xfrm>
            <a:off x="3958675" y="3616725"/>
            <a:ext cx="14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25" name="Google Shape;125;p19"/>
          <p:cNvCxnSpPr/>
          <p:nvPr/>
        </p:nvCxnSpPr>
        <p:spPr>
          <a:xfrm>
            <a:off x="4934425" y="42486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9"/>
          <p:cNvSpPr txBox="1"/>
          <p:nvPr/>
        </p:nvSpPr>
        <p:spPr>
          <a:xfrm>
            <a:off x="609600" y="23622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applcms</a:t>
            </a:r>
            <a:endParaRPr sz="900">
              <a:solidFill>
                <a:srgbClr val="404040"/>
              </a:solidFill>
              <a:latin typeface="Courier New"/>
              <a:ea typeface="Courier New"/>
              <a:cs typeface="Courier New"/>
              <a:sym typeface="Courier New"/>
            </a:endParaRPr>
          </a:p>
        </p:txBody>
      </p:sp>
      <p:sp>
        <p:nvSpPr>
          <p:cNvPr id="127" name="Google Shape;127;p19"/>
          <p:cNvSpPr txBox="1"/>
          <p:nvPr/>
        </p:nvSpPr>
        <p:spPr>
          <a:xfrm>
            <a:off x="685800" y="31242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28" name="Google Shape;128;p19"/>
          <p:cNvSpPr txBox="1"/>
          <p:nvPr/>
        </p:nvSpPr>
        <p:spPr>
          <a:xfrm>
            <a:off x="609600" y="3844375"/>
            <a:ext cx="4552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29" name="Google Shape;129;p19"/>
          <p:cNvSpPr txBox="1"/>
          <p:nvPr/>
        </p:nvSpPr>
        <p:spPr>
          <a:xfrm>
            <a:off x="5858100" y="23213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30" name="Google Shape;130;p19"/>
          <p:cNvSpPr txBox="1"/>
          <p:nvPr/>
        </p:nvSpPr>
        <p:spPr>
          <a:xfrm>
            <a:off x="6481650" y="30833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request,role  MECM_ADMIN/MECM_TENANT is allowed</a:t>
            </a:r>
            <a:endParaRPr>
              <a:solidFill>
                <a:srgbClr val="FF0000"/>
              </a:solidFill>
            </a:endParaRPr>
          </a:p>
        </p:txBody>
      </p:sp>
      <p:sp>
        <p:nvSpPr>
          <p:cNvPr id="131" name="Google Shape;131;p19"/>
          <p:cNvSpPr txBox="1"/>
          <p:nvPr/>
        </p:nvSpPr>
        <p:spPr>
          <a:xfrm>
            <a:off x="4715100" y="3769100"/>
            <a:ext cx="328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 is allowed</a:t>
            </a:r>
            <a:endParaRPr>
              <a:solidFill>
                <a:srgbClr val="FF0000"/>
              </a:solidFill>
            </a:endParaRPr>
          </a:p>
        </p:txBody>
      </p:sp>
      <p:cxnSp>
        <p:nvCxnSpPr>
          <p:cNvPr id="132" name="Google Shape;132;p19"/>
          <p:cNvCxnSpPr/>
          <p:nvPr/>
        </p:nvCxnSpPr>
        <p:spPr>
          <a:xfrm>
            <a:off x="766658" y="4767150"/>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p:nvPr/>
        </p:nvCxnSpPr>
        <p:spPr>
          <a:xfrm>
            <a:off x="6314375" y="4962300"/>
            <a:ext cx="2411400" cy="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9"/>
          <p:cNvSpPr txBox="1"/>
          <p:nvPr/>
        </p:nvSpPr>
        <p:spPr>
          <a:xfrm>
            <a:off x="609600" y="4495800"/>
            <a:ext cx="552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mechosts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{mechost_ip}</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k8sconfig</a:t>
            </a:r>
            <a:endParaRPr sz="900">
              <a:solidFill>
                <a:srgbClr val="404040"/>
              </a:solidFill>
              <a:latin typeface="Courier New"/>
              <a:ea typeface="Courier New"/>
              <a:cs typeface="Courier New"/>
              <a:sym typeface="Courier New"/>
            </a:endParaRPr>
          </a:p>
        </p:txBody>
      </p:sp>
      <p:sp>
        <p:nvSpPr>
          <p:cNvPr id="135" name="Google Shape;135;p19"/>
          <p:cNvSpPr txBox="1"/>
          <p:nvPr/>
        </p:nvSpPr>
        <p:spPr>
          <a:xfrm>
            <a:off x="5248500" y="4454900"/>
            <a:ext cx="403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MECM_ADMIN/MECM_TENANT_MECM_GUEST  is allowed</a:t>
            </a:r>
            <a:endParaRPr>
              <a:solidFill>
                <a:srgbClr val="FF0000"/>
              </a:solidFill>
            </a:endParaRPr>
          </a:p>
        </p:txBody>
      </p:sp>
      <p:grpSp>
        <p:nvGrpSpPr>
          <p:cNvPr id="136" name="Google Shape;136;p19"/>
          <p:cNvGrpSpPr/>
          <p:nvPr/>
        </p:nvGrpSpPr>
        <p:grpSpPr>
          <a:xfrm>
            <a:off x="446180" y="83612"/>
            <a:ext cx="780426" cy="692306"/>
            <a:chOff x="4856017" y="772675"/>
            <a:chExt cx="1095950" cy="1238250"/>
          </a:xfrm>
        </p:grpSpPr>
        <p:pic>
          <p:nvPicPr>
            <p:cNvPr id="137" name="Google Shape;137;p1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38" name="Google Shape;138;p19"/>
            <p:cNvSpPr txBox="1"/>
            <p:nvPr/>
          </p:nvSpPr>
          <p:spPr>
            <a:xfrm>
              <a:off x="5014350" y="1452661"/>
              <a:ext cx="840000" cy="5229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
        <p:nvSpPr>
          <p:cNvPr id="139" name="Google Shape;139;p19"/>
          <p:cNvSpPr txBox="1"/>
          <p:nvPr>
            <p:ph type="title"/>
          </p:nvPr>
        </p:nvSpPr>
        <p:spPr>
          <a:xfrm>
            <a:off x="1302300" y="64025"/>
            <a:ext cx="767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45" name="Google Shape;145;p20"/>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46" name="Google Shape;146;p20"/>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47" name="Google Shape;147;p20"/>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48" name="Google Shape;148;p20"/>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0"/>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20"/>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0"/>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20"/>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53" name="Google Shape;153;p20"/>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0"/>
          <p:cNvCxnSpPr/>
          <p:nvPr/>
        </p:nvCxnSpPr>
        <p:spPr>
          <a:xfrm>
            <a:off x="808475" y="2950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0"/>
          <p:cNvSpPr txBox="1"/>
          <p:nvPr/>
        </p:nvSpPr>
        <p:spPr>
          <a:xfrm>
            <a:off x="3468738" y="2328759"/>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56" name="Google Shape;156;p20"/>
          <p:cNvCxnSpPr/>
          <p:nvPr/>
        </p:nvCxnSpPr>
        <p:spPr>
          <a:xfrm>
            <a:off x="780575" y="36752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0"/>
          <p:cNvSpPr txBox="1"/>
          <p:nvPr/>
        </p:nvSpPr>
        <p:spPr>
          <a:xfrm>
            <a:off x="3587902" y="30833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58" name="Google Shape;158;p20"/>
          <p:cNvCxnSpPr/>
          <p:nvPr/>
        </p:nvCxnSpPr>
        <p:spPr>
          <a:xfrm>
            <a:off x="780575" y="43722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0"/>
          <p:cNvSpPr txBox="1"/>
          <p:nvPr/>
        </p:nvSpPr>
        <p:spPr>
          <a:xfrm>
            <a:off x="3359300" y="37691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60" name="Google Shape;160;p20"/>
          <p:cNvSpPr txBox="1"/>
          <p:nvPr/>
        </p:nvSpPr>
        <p:spPr>
          <a:xfrm>
            <a:off x="609600" y="2286000"/>
            <a:ext cx="37776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applcms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hosts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apprules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appStore</a:t>
            </a:r>
            <a:endParaRPr sz="900">
              <a:solidFill>
                <a:srgbClr val="404040"/>
              </a:solidFill>
              <a:latin typeface="Courier New"/>
              <a:ea typeface="Courier New"/>
              <a:cs typeface="Courier New"/>
              <a:sym typeface="Courier New"/>
            </a:endParaRPr>
          </a:p>
        </p:txBody>
      </p:sp>
      <p:sp>
        <p:nvSpPr>
          <p:cNvPr id="161" name="Google Shape;161;p20"/>
          <p:cNvSpPr txBox="1"/>
          <p:nvPr/>
        </p:nvSpPr>
        <p:spPr>
          <a:xfrm>
            <a:off x="685800" y="34290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62" name="Google Shape;162;p20"/>
          <p:cNvSpPr txBox="1"/>
          <p:nvPr/>
        </p:nvSpPr>
        <p:spPr>
          <a:xfrm>
            <a:off x="685800" y="41491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163" name="Google Shape;163;p20"/>
          <p:cNvSpPr txBox="1"/>
          <p:nvPr/>
        </p:nvSpPr>
        <p:spPr>
          <a:xfrm>
            <a:off x="5581175" y="2626100"/>
            <a:ext cx="366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allowed</a:t>
            </a:r>
            <a:endParaRPr>
              <a:solidFill>
                <a:srgbClr val="FF0000"/>
              </a:solidFill>
            </a:endParaRPr>
          </a:p>
        </p:txBody>
      </p:sp>
      <p:sp>
        <p:nvSpPr>
          <p:cNvPr id="164" name="Google Shape;164;p20"/>
          <p:cNvSpPr txBox="1"/>
          <p:nvPr/>
        </p:nvSpPr>
        <p:spPr>
          <a:xfrm>
            <a:off x="6391500" y="3353717"/>
            <a:ext cx="31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65" name="Google Shape;165;p20"/>
          <p:cNvSpPr txBox="1"/>
          <p:nvPr/>
        </p:nvSpPr>
        <p:spPr>
          <a:xfrm>
            <a:off x="4867500" y="4115717"/>
            <a:ext cx="31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grpSp>
        <p:nvGrpSpPr>
          <p:cNvPr id="166" name="Google Shape;166;p20"/>
          <p:cNvGrpSpPr/>
          <p:nvPr/>
        </p:nvGrpSpPr>
        <p:grpSpPr>
          <a:xfrm>
            <a:off x="141380" y="83612"/>
            <a:ext cx="780426" cy="692306"/>
            <a:chOff x="4856017" y="772675"/>
            <a:chExt cx="1095950" cy="1238250"/>
          </a:xfrm>
        </p:grpSpPr>
        <p:pic>
          <p:nvPicPr>
            <p:cNvPr id="167" name="Google Shape;167;p20"/>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68" name="Google Shape;168;p20"/>
            <p:cNvSpPr txBox="1"/>
            <p:nvPr/>
          </p:nvSpPr>
          <p:spPr>
            <a:xfrm>
              <a:off x="5014350" y="1452661"/>
              <a:ext cx="840000" cy="5229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
        <p:nvSpPr>
          <p:cNvPr id="169" name="Google Shape;169;p20"/>
          <p:cNvSpPr txBox="1"/>
          <p:nvPr>
            <p:ph type="title"/>
          </p:nvPr>
        </p:nvSpPr>
        <p:spPr>
          <a:xfrm>
            <a:off x="1149900" y="64025"/>
            <a:ext cx="803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changes</a:t>
            </a:r>
            <a:r>
              <a:rPr lang="en"/>
              <a:t>: New query all APIs </a:t>
            </a:r>
            <a:r>
              <a:rPr lang="en"/>
              <a:t>from admin user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75" name="Google Shape;175;p21"/>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76" name="Google Shape;176;p21"/>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77" name="Google Shape;177;p21"/>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78" name="Google Shape;178;p21"/>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1"/>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82" name="Google Shape;182;p21"/>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83" name="Google Shape;183;p21"/>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1"/>
          <p:cNvCxnSpPr/>
          <p:nvPr/>
        </p:nvCxnSpPr>
        <p:spPr>
          <a:xfrm>
            <a:off x="808475" y="2950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1"/>
          <p:cNvSpPr txBox="1"/>
          <p:nvPr/>
        </p:nvSpPr>
        <p:spPr>
          <a:xfrm>
            <a:off x="3468738" y="2328759"/>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a:t>
            </a:r>
            <a:r>
              <a:rPr lang="en"/>
              <a:t> applcm, host, app rule etc….</a:t>
            </a:r>
            <a:endParaRPr/>
          </a:p>
        </p:txBody>
      </p:sp>
      <p:cxnSp>
        <p:nvCxnSpPr>
          <p:cNvPr id="186" name="Google Shape;186;p21"/>
          <p:cNvCxnSpPr/>
          <p:nvPr/>
        </p:nvCxnSpPr>
        <p:spPr>
          <a:xfrm>
            <a:off x="780575" y="36752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1"/>
          <p:cNvSpPr txBox="1"/>
          <p:nvPr/>
        </p:nvSpPr>
        <p:spPr>
          <a:xfrm>
            <a:off x="3587902" y="30833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t>
            </a:r>
            <a:r>
              <a:rPr lang="en"/>
              <a:t>application package</a:t>
            </a:r>
            <a:endParaRPr/>
          </a:p>
        </p:txBody>
      </p:sp>
      <p:cxnSp>
        <p:nvCxnSpPr>
          <p:cNvPr id="188" name="Google Shape;188;p21"/>
          <p:cNvCxnSpPr/>
          <p:nvPr/>
        </p:nvCxnSpPr>
        <p:spPr>
          <a:xfrm>
            <a:off x="780575" y="43722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1"/>
          <p:cNvSpPr txBox="1"/>
          <p:nvPr/>
        </p:nvSpPr>
        <p:spPr>
          <a:xfrm>
            <a:off x="3359300" y="37691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90" name="Google Shape;190;p21"/>
          <p:cNvSpPr txBox="1"/>
          <p:nvPr/>
        </p:nvSpPr>
        <p:spPr>
          <a:xfrm>
            <a:off x="609600" y="2286000"/>
            <a:ext cx="3777600" cy="7110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t>
            </a:r>
            <a:r>
              <a:rPr lang="en" sz="900">
                <a:solidFill>
                  <a:srgbClr val="404040"/>
                </a:solidFill>
                <a:latin typeface="Courier New"/>
                <a:ea typeface="Courier New"/>
                <a:cs typeface="Courier New"/>
                <a:sym typeface="Courier New"/>
              </a:rPr>
              <a:t>a</a:t>
            </a:r>
            <a:r>
              <a:rPr lang="en" sz="900">
                <a:solidFill>
                  <a:srgbClr val="404040"/>
                </a:solidFill>
                <a:latin typeface="Courier New"/>
                <a:ea typeface="Courier New"/>
                <a:cs typeface="Courier New"/>
                <a:sym typeface="Courier New"/>
              </a:rPr>
              <a:t>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applcms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hosts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apprules</a:t>
            </a:r>
            <a:endParaRPr sz="900">
              <a:solidFill>
                <a:srgbClr val="404040"/>
              </a:solidFill>
              <a:latin typeface="Courier New"/>
              <a:ea typeface="Courier New"/>
              <a:cs typeface="Courier New"/>
              <a:sym typeface="Courier New"/>
            </a:endParaRPr>
          </a:p>
        </p:txBody>
      </p:sp>
      <p:sp>
        <p:nvSpPr>
          <p:cNvPr id="191" name="Google Shape;191;p21"/>
          <p:cNvSpPr txBox="1"/>
          <p:nvPr/>
        </p:nvSpPr>
        <p:spPr>
          <a:xfrm>
            <a:off x="685800" y="34290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92" name="Google Shape;192;p21"/>
          <p:cNvSpPr txBox="1"/>
          <p:nvPr/>
        </p:nvSpPr>
        <p:spPr>
          <a:xfrm>
            <a:off x="685800" y="41491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193" name="Google Shape;193;p21"/>
          <p:cNvSpPr txBox="1"/>
          <p:nvPr/>
        </p:nvSpPr>
        <p:spPr>
          <a:xfrm>
            <a:off x="5581175" y="26261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MECM_ADMIN/MECM_TENANT/MECM_GUEST allowed</a:t>
            </a:r>
            <a:endParaRPr>
              <a:solidFill>
                <a:srgbClr val="FF0000"/>
              </a:solidFill>
            </a:endParaRPr>
          </a:p>
        </p:txBody>
      </p:sp>
      <p:sp>
        <p:nvSpPr>
          <p:cNvPr id="194" name="Google Shape;194;p21"/>
          <p:cNvSpPr txBox="1"/>
          <p:nvPr/>
        </p:nvSpPr>
        <p:spPr>
          <a:xfrm>
            <a:off x="6010500" y="33537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MECM_ADMIN/MECM_TENANT/MECM_GUEST is allowed</a:t>
            </a:r>
            <a:endParaRPr>
              <a:solidFill>
                <a:srgbClr val="FF0000"/>
              </a:solidFill>
            </a:endParaRPr>
          </a:p>
        </p:txBody>
      </p:sp>
      <p:sp>
        <p:nvSpPr>
          <p:cNvPr id="195" name="Google Shape;195;p21"/>
          <p:cNvSpPr txBox="1"/>
          <p:nvPr/>
        </p:nvSpPr>
        <p:spPr>
          <a:xfrm>
            <a:off x="4867500" y="41157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MECM_ADMIN/MECM_TENANT/MECM_GUEST is allowed</a:t>
            </a:r>
            <a:endParaRPr>
              <a:solidFill>
                <a:srgbClr val="FF0000"/>
              </a:solidFill>
            </a:endParaRPr>
          </a:p>
        </p:txBody>
      </p:sp>
      <p:sp>
        <p:nvSpPr>
          <p:cNvPr id="196" name="Google Shape;196;p21"/>
          <p:cNvSpPr txBox="1"/>
          <p:nvPr/>
        </p:nvSpPr>
        <p:spPr>
          <a:xfrm>
            <a:off x="1066802" y="1254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97" name="Google Shape;197;p21"/>
          <p:cNvSpPr txBox="1"/>
          <p:nvPr/>
        </p:nvSpPr>
        <p:spPr>
          <a:xfrm>
            <a:off x="844702" y="16355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98" name="Google Shape;198;p21"/>
          <p:cNvSpPr/>
          <p:nvPr/>
        </p:nvSpPr>
        <p:spPr>
          <a:xfrm>
            <a:off x="760131" y="1687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199" name="Google Shape;199;p21"/>
          <p:cNvCxnSpPr/>
          <p:nvPr/>
        </p:nvCxnSpPr>
        <p:spPr>
          <a:xfrm>
            <a:off x="760131" y="1589988"/>
            <a:ext cx="2521200" cy="0"/>
          </a:xfrm>
          <a:prstGeom prst="straightConnector1">
            <a:avLst/>
          </a:prstGeom>
          <a:noFill/>
          <a:ln cap="flat" cmpd="sng" w="9525">
            <a:solidFill>
              <a:schemeClr val="dk2"/>
            </a:solidFill>
            <a:prstDash val="solid"/>
            <a:round/>
            <a:headEnd len="med" w="med" type="none"/>
            <a:tailEnd len="med" w="med" type="triangle"/>
          </a:ln>
        </p:spPr>
      </p:cxnSp>
      <p:grpSp>
        <p:nvGrpSpPr>
          <p:cNvPr id="200" name="Google Shape;200;p21"/>
          <p:cNvGrpSpPr/>
          <p:nvPr/>
        </p:nvGrpSpPr>
        <p:grpSpPr>
          <a:xfrm>
            <a:off x="446180" y="83612"/>
            <a:ext cx="780426" cy="692306"/>
            <a:chOff x="4856017" y="772675"/>
            <a:chExt cx="1095950" cy="1238250"/>
          </a:xfrm>
        </p:grpSpPr>
        <p:pic>
          <p:nvPicPr>
            <p:cNvPr id="201" name="Google Shape;201;p21"/>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02" name="Google Shape;202;p21"/>
            <p:cNvSpPr txBox="1"/>
            <p:nvPr/>
          </p:nvSpPr>
          <p:spPr>
            <a:xfrm>
              <a:off x="5014350" y="1452661"/>
              <a:ext cx="840000" cy="5229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
        <p:nvSpPr>
          <p:cNvPr id="203" name="Google Shape;203;p21"/>
          <p:cNvSpPr txBox="1"/>
          <p:nvPr>
            <p:ph type="title"/>
          </p:nvPr>
        </p:nvSpPr>
        <p:spPr>
          <a:xfrm>
            <a:off x="1607100" y="64025"/>
            <a:ext cx="803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query APIs </a:t>
            </a:r>
            <a:endParaRPr/>
          </a:p>
        </p:txBody>
      </p:sp>
      <p:sp>
        <p:nvSpPr>
          <p:cNvPr id="204" name="Google Shape;204;p21"/>
          <p:cNvSpPr txBox="1"/>
          <p:nvPr/>
        </p:nvSpPr>
        <p:spPr>
          <a:xfrm rot="-3216416">
            <a:off x="-299738" y="2477015"/>
            <a:ext cx="2004309" cy="6155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Tenant-id can part of url or header</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