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handoutMasterIdLst>
    <p:handoutMasterId r:id="rId22"/>
  </p:handoutMasterIdLst>
  <p:sldIdLst>
    <p:sldId id="915" r:id="rId2"/>
    <p:sldId id="985" r:id="rId3"/>
    <p:sldId id="991" r:id="rId4"/>
    <p:sldId id="1014" r:id="rId5"/>
    <p:sldId id="1016" r:id="rId6"/>
    <p:sldId id="996" r:id="rId7"/>
    <p:sldId id="998" r:id="rId8"/>
    <p:sldId id="1019" r:id="rId9"/>
    <p:sldId id="980" r:id="rId10"/>
    <p:sldId id="1003" r:id="rId11"/>
    <p:sldId id="979" r:id="rId12"/>
    <p:sldId id="917" r:id="rId13"/>
    <p:sldId id="983" r:id="rId14"/>
    <p:sldId id="1018" r:id="rId15"/>
    <p:sldId id="1013" r:id="rId16"/>
    <p:sldId id="1015" r:id="rId17"/>
    <p:sldId id="1020" r:id="rId18"/>
    <p:sldId id="997" r:id="rId19"/>
    <p:sldId id="1021" r:id="rId20"/>
  </p:sldIdLst>
  <p:sldSz cx="9144000" cy="6858000" type="letter"/>
  <p:notesSz cx="9928225" cy="6797675"/>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b="1" kern="1200">
        <a:solidFill>
          <a:schemeClr val="tx1"/>
        </a:solidFill>
        <a:latin typeface="Book Antiqua" pitchFamily="18" charset="0"/>
        <a:ea typeface="+mn-ea"/>
        <a:cs typeface="+mn-cs"/>
      </a:defRPr>
    </a:lvl1pPr>
    <a:lvl2pPr marL="457200" algn="ctr" rtl="0" eaLnBrk="0" fontAlgn="base" hangingPunct="0">
      <a:spcBef>
        <a:spcPct val="0"/>
      </a:spcBef>
      <a:spcAft>
        <a:spcPct val="0"/>
      </a:spcAft>
      <a:defRPr b="1" kern="1200">
        <a:solidFill>
          <a:schemeClr val="tx1"/>
        </a:solidFill>
        <a:latin typeface="Book Antiqua" pitchFamily="18" charset="0"/>
        <a:ea typeface="+mn-ea"/>
        <a:cs typeface="+mn-cs"/>
      </a:defRPr>
    </a:lvl2pPr>
    <a:lvl3pPr marL="914400" algn="ctr" rtl="0" eaLnBrk="0" fontAlgn="base" hangingPunct="0">
      <a:spcBef>
        <a:spcPct val="0"/>
      </a:spcBef>
      <a:spcAft>
        <a:spcPct val="0"/>
      </a:spcAft>
      <a:defRPr b="1" kern="1200">
        <a:solidFill>
          <a:schemeClr val="tx1"/>
        </a:solidFill>
        <a:latin typeface="Book Antiqua" pitchFamily="18" charset="0"/>
        <a:ea typeface="+mn-ea"/>
        <a:cs typeface="+mn-cs"/>
      </a:defRPr>
    </a:lvl3pPr>
    <a:lvl4pPr marL="1371600" algn="ctr" rtl="0" eaLnBrk="0" fontAlgn="base" hangingPunct="0">
      <a:spcBef>
        <a:spcPct val="0"/>
      </a:spcBef>
      <a:spcAft>
        <a:spcPct val="0"/>
      </a:spcAft>
      <a:defRPr b="1" kern="1200">
        <a:solidFill>
          <a:schemeClr val="tx1"/>
        </a:solidFill>
        <a:latin typeface="Book Antiqua" pitchFamily="18" charset="0"/>
        <a:ea typeface="+mn-ea"/>
        <a:cs typeface="+mn-cs"/>
      </a:defRPr>
    </a:lvl4pPr>
    <a:lvl5pPr marL="1828800" algn="ctr" rtl="0" eaLnBrk="0" fontAlgn="base" hangingPunct="0">
      <a:spcBef>
        <a:spcPct val="0"/>
      </a:spcBef>
      <a:spcAft>
        <a:spcPct val="0"/>
      </a:spcAft>
      <a:defRPr b="1" kern="1200">
        <a:solidFill>
          <a:schemeClr val="tx1"/>
        </a:solidFill>
        <a:latin typeface="Book Antiqua" pitchFamily="18" charset="0"/>
        <a:ea typeface="+mn-ea"/>
        <a:cs typeface="+mn-cs"/>
      </a:defRPr>
    </a:lvl5pPr>
    <a:lvl6pPr marL="2286000" algn="l" defTabSz="914400" rtl="0" eaLnBrk="1" latinLnBrk="0" hangingPunct="1">
      <a:defRPr b="1" kern="1200">
        <a:solidFill>
          <a:schemeClr val="tx1"/>
        </a:solidFill>
        <a:latin typeface="Book Antiqua" pitchFamily="18" charset="0"/>
        <a:ea typeface="+mn-ea"/>
        <a:cs typeface="+mn-cs"/>
      </a:defRPr>
    </a:lvl6pPr>
    <a:lvl7pPr marL="2743200" algn="l" defTabSz="914400" rtl="0" eaLnBrk="1" latinLnBrk="0" hangingPunct="1">
      <a:defRPr b="1" kern="1200">
        <a:solidFill>
          <a:schemeClr val="tx1"/>
        </a:solidFill>
        <a:latin typeface="Book Antiqua" pitchFamily="18" charset="0"/>
        <a:ea typeface="+mn-ea"/>
        <a:cs typeface="+mn-cs"/>
      </a:defRPr>
    </a:lvl7pPr>
    <a:lvl8pPr marL="3200400" algn="l" defTabSz="914400" rtl="0" eaLnBrk="1" latinLnBrk="0" hangingPunct="1">
      <a:defRPr b="1" kern="1200">
        <a:solidFill>
          <a:schemeClr val="tx1"/>
        </a:solidFill>
        <a:latin typeface="Book Antiqua" pitchFamily="18" charset="0"/>
        <a:ea typeface="+mn-ea"/>
        <a:cs typeface="+mn-cs"/>
      </a:defRPr>
    </a:lvl8pPr>
    <a:lvl9pPr marL="3657600" algn="l" defTabSz="914400" rtl="0" eaLnBrk="1" latinLnBrk="0" hangingPunct="1">
      <a:defRPr b="1" kern="1200">
        <a:solidFill>
          <a:schemeClr val="tx1"/>
        </a:solidFill>
        <a:latin typeface="Book Antiqua" pitchFamily="18" charset="0"/>
        <a:ea typeface="+mn-ea"/>
        <a:cs typeface="+mn-cs"/>
      </a:defRPr>
    </a:lvl9pPr>
  </p:defaultTextStyle>
  <p:extLst>
    <p:ext uri="{521415D9-36F7-43E2-AB2F-B90AF26B5E84}">
      <p14:sectionLst xmlns:p14="http://schemas.microsoft.com/office/powerpoint/2010/main">
        <p14:section name="Default Section" id="{855C1C79-C399-46F4-85CB-213423F333F3}">
          <p14:sldIdLst>
            <p14:sldId id="915"/>
            <p14:sldId id="985"/>
            <p14:sldId id="991"/>
            <p14:sldId id="1014"/>
            <p14:sldId id="1016"/>
            <p14:sldId id="996"/>
            <p14:sldId id="998"/>
            <p14:sldId id="1019"/>
            <p14:sldId id="980"/>
            <p14:sldId id="1003"/>
            <p14:sldId id="979"/>
            <p14:sldId id="917"/>
            <p14:sldId id="983"/>
            <p14:sldId id="1018"/>
            <p14:sldId id="1013"/>
            <p14:sldId id="1015"/>
            <p14:sldId id="1020"/>
            <p14:sldId id="997"/>
            <p14:sldId id="1021"/>
          </p14:sldIdLst>
        </p14:section>
      </p14:sectionLst>
    </p:ext>
    <p:ext uri="{EFAFB233-063F-42B5-8137-9DF3F51BA10A}">
      <p15:sldGuideLst xmlns:p15="http://schemas.microsoft.com/office/powerpoint/2012/main">
        <p15:guide id="1" orient="horz" pos="2160">
          <p15:clr>
            <a:srgbClr val="A4A3A4"/>
          </p15:clr>
        </p15:guide>
        <p15:guide id="2" pos="2874">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FF"/>
    <a:srgbClr val="FFCC00"/>
    <a:srgbClr val="B3B3FF"/>
    <a:srgbClr val="ED4F35"/>
    <a:srgbClr val="E77146"/>
    <a:srgbClr val="3B77BD"/>
    <a:srgbClr val="3D79C1"/>
    <a:srgbClr val="3E7AC3"/>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65225" autoAdjust="0"/>
  </p:normalViewPr>
  <p:slideViewPr>
    <p:cSldViewPr snapToGrid="0">
      <p:cViewPr varScale="1">
        <p:scale>
          <a:sx n="74" d="100"/>
          <a:sy n="74" d="100"/>
        </p:scale>
        <p:origin x="1554" y="66"/>
      </p:cViewPr>
      <p:guideLst>
        <p:guide orient="horz" pos="2160"/>
        <p:guide pos="2874"/>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72" d="100"/>
          <a:sy n="72" d="100"/>
        </p:scale>
        <p:origin x="-2052" y="-108"/>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577765" y="6475767"/>
            <a:ext cx="795520" cy="275382"/>
          </a:xfrm>
          <a:prstGeom prst="rect">
            <a:avLst/>
          </a:prstGeom>
          <a:noFill/>
          <a:ln w="12700">
            <a:noFill/>
            <a:miter lim="800000"/>
            <a:headEnd/>
            <a:tailEnd/>
          </a:ln>
          <a:effectLst/>
        </p:spPr>
        <p:txBody>
          <a:bodyPr wrap="none" lIns="92288" tIns="46983" rIns="92288" bIns="46983">
            <a:spAutoFit/>
          </a:bodyPr>
          <a:lstStyle/>
          <a:p>
            <a:pPr defTabSz="918596">
              <a:lnSpc>
                <a:spcPct val="90000"/>
              </a:lnSpc>
              <a:defRPr/>
            </a:pPr>
            <a:r>
              <a:rPr lang="en-US" sz="1300" b="0"/>
              <a:t>Page </a:t>
            </a:r>
            <a:fld id="{6A41B80C-209E-40CF-BF93-70FFD5FF0CDA}" type="slidenum">
              <a:rPr lang="en-US" sz="1300" b="0"/>
              <a:pPr defTabSz="918596">
                <a:lnSpc>
                  <a:spcPct val="90000"/>
                </a:lnSpc>
                <a:defRPr/>
              </a:pPr>
              <a:t>‹#›</a:t>
            </a:fld>
            <a:endParaRPr lang="en-US" sz="1300" b="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323317" y="3228485"/>
            <a:ext cx="7281594" cy="3059306"/>
          </a:xfrm>
          <a:prstGeom prst="rect">
            <a:avLst/>
          </a:prstGeom>
          <a:noFill/>
          <a:ln w="12700">
            <a:noFill/>
            <a:miter lim="800000"/>
            <a:headEnd/>
            <a:tailEnd/>
          </a:ln>
          <a:effectLst/>
        </p:spPr>
        <p:txBody>
          <a:bodyPr vert="horz" wrap="square" lIns="95644" tIns="46983" rIns="95644" bIns="46983"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ChangeArrowheads="1"/>
          </p:cNvSpPr>
          <p:nvPr/>
        </p:nvSpPr>
        <p:spPr bwMode="auto">
          <a:xfrm>
            <a:off x="4588959" y="6475767"/>
            <a:ext cx="795520" cy="275382"/>
          </a:xfrm>
          <a:prstGeom prst="rect">
            <a:avLst/>
          </a:prstGeom>
          <a:noFill/>
          <a:ln w="12700">
            <a:noFill/>
            <a:miter lim="800000"/>
            <a:headEnd/>
            <a:tailEnd/>
          </a:ln>
          <a:effectLst/>
        </p:spPr>
        <p:txBody>
          <a:bodyPr wrap="none" lIns="92288" tIns="46983" rIns="92288" bIns="46983">
            <a:spAutoFit/>
          </a:bodyPr>
          <a:lstStyle/>
          <a:p>
            <a:pPr defTabSz="918596">
              <a:lnSpc>
                <a:spcPct val="90000"/>
              </a:lnSpc>
              <a:defRPr/>
            </a:pPr>
            <a:r>
              <a:rPr lang="en-US" sz="1300" b="0"/>
              <a:t>Page </a:t>
            </a:r>
            <a:fld id="{9DF40B95-8E65-4EA7-AB5E-4125F894C459}" type="slidenum">
              <a:rPr lang="en-US" sz="1300" b="0"/>
              <a:pPr defTabSz="918596">
                <a:lnSpc>
                  <a:spcPct val="90000"/>
                </a:lnSpc>
                <a:defRPr/>
              </a:pPr>
              <a:t>‹#›</a:t>
            </a:fld>
            <a:endParaRPr lang="en-US" sz="1300" b="0"/>
          </a:p>
        </p:txBody>
      </p:sp>
      <p:sp>
        <p:nvSpPr>
          <p:cNvPr id="54276" name="Rectangle 4"/>
          <p:cNvSpPr>
            <a:spLocks noGrp="1" noRot="1" noChangeAspect="1" noChangeArrowheads="1" noTextEdit="1"/>
          </p:cNvSpPr>
          <p:nvPr>
            <p:ph type="sldImg" idx="2"/>
          </p:nvPr>
        </p:nvSpPr>
        <p:spPr bwMode="auto">
          <a:xfrm>
            <a:off x="3273425" y="514350"/>
            <a:ext cx="3387725" cy="2540000"/>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hf sldNum="0" hdr="0" ftr="0" dt="0"/>
  <p:notesStyle>
    <a:lvl1pPr algn="l" rtl="0" eaLnBrk="0" fontAlgn="base" hangingPunct="0">
      <a:lnSpc>
        <a:spcPct val="90000"/>
      </a:lnSpc>
      <a:spcBef>
        <a:spcPct val="40000"/>
      </a:spcBef>
      <a:spcAft>
        <a:spcPct val="0"/>
      </a:spcAft>
      <a:defRPr sz="1200" kern="1200">
        <a:solidFill>
          <a:schemeClr val="tx1"/>
        </a:solidFill>
        <a:latin typeface="Book Antiqua" pitchFamily="18"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Book Antiqua" pitchFamily="18"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Book Antiqua" pitchFamily="18"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Book Antiqua" pitchFamily="18"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5964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sz="1200" kern="1200" dirty="0">
              <a:solidFill>
                <a:schemeClr val="tx1"/>
              </a:solidFill>
              <a:effectLst/>
              <a:latin typeface="Book Antiqua" pitchFamily="18" charset="0"/>
              <a:ea typeface="+mn-ea"/>
              <a:cs typeface="+mn-cs"/>
            </a:endParaRPr>
          </a:p>
        </p:txBody>
      </p:sp>
    </p:spTree>
    <p:extLst>
      <p:ext uri="{BB962C8B-B14F-4D97-AF65-F5344CB8AC3E}">
        <p14:creationId xmlns:p14="http://schemas.microsoft.com/office/powerpoint/2010/main" val="3121849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sz="1200" kern="1200" dirty="0">
                  <a:solidFill>
                    <a:schemeClr val="tx1"/>
                  </a:solidFill>
                  <a:effectLst/>
                  <a:latin typeface="Book Antiqua" pitchFamily="18" charset="0"/>
                  <a:ea typeface="+mn-ea"/>
                  <a:cs typeface="+mn-cs"/>
                </a:endParaRPr>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kern="1200" dirty="0">
                    <a:solidFill>
                      <a:schemeClr val="tx1"/>
                    </a:solidFill>
                    <a:effectLst/>
                    <a:latin typeface="Book Antiqua" pitchFamily="18" charset="0"/>
                    <a:ea typeface="+mn-ea"/>
                    <a:cs typeface="+mn-cs"/>
                  </a:rPr>
                  <a:t>Now let’s turn to the effect of Interference Power, </a:t>
                </a:r>
                <a:r>
                  <a:rPr lang="en-US" sz="1200" kern="1200" dirty="0">
                    <a:solidFill>
                      <a:schemeClr val="tx1"/>
                    </a:solidFill>
                    <a:effectLst/>
                    <a:latin typeface="Book Antiqua" pitchFamily="18" charset="0"/>
                    <a:ea typeface="+mn-ea"/>
                    <a:cs typeface="+mn-cs"/>
                  </a:rPr>
                  <a:t>To measure the estimation performance, the normalized mean square error (NMSE) is defined as </a:t>
                </a:r>
                <a:r>
                  <a:rPr lang="en-US" altLang="zh-CN" sz="1200" kern="1200" dirty="0">
                    <a:solidFill>
                      <a:schemeClr val="tx1"/>
                    </a:solidFill>
                    <a:effectLst/>
                    <a:latin typeface="Book Antiqua" pitchFamily="18" charset="0"/>
                    <a:ea typeface="+mn-ea"/>
                    <a:cs typeface="+mn-cs"/>
                  </a:rPr>
                  <a:t>this</a:t>
                </a:r>
                <a:r>
                  <a:rPr lang="zh-CN" altLang="en-US" sz="1200" kern="1200" dirty="0">
                    <a:solidFill>
                      <a:schemeClr val="tx1"/>
                    </a:solidFill>
                    <a:effectLst/>
                    <a:latin typeface="Book Antiqua" pitchFamily="18" charset="0"/>
                    <a:ea typeface="+mn-ea"/>
                    <a:cs typeface="+mn-cs"/>
                  </a:rPr>
                  <a:t>，</a:t>
                </a:r>
                <a:endParaRPr lang="en-US" altLang="zh-CN" sz="1200" kern="1200" dirty="0">
                  <a:solidFill>
                    <a:schemeClr val="tx1"/>
                  </a:solidFill>
                  <a:effectLst/>
                  <a:latin typeface="Book Antiqua" pitchFamily="18" charset="0"/>
                  <a:ea typeface="+mn-ea"/>
                  <a:cs typeface="+mn-cs"/>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i="0" kern="1200">
                    <a:solidFill>
                      <a:schemeClr val="tx1"/>
                    </a:solidFill>
                    <a:effectLst/>
                    <a:latin typeface="Book Antiqua" pitchFamily="18" charset="0"/>
                    <a:ea typeface="+mn-ea"/>
                    <a:cs typeface="+mn-cs"/>
                  </a:rPr>
                  <a:t>𝐸[∙]</a:t>
                </a:r>
                <a:r>
                  <a:rPr lang="en-US" sz="1200" kern="1200" dirty="0">
                    <a:solidFill>
                      <a:schemeClr val="tx1"/>
                    </a:solidFill>
                    <a:effectLst/>
                    <a:latin typeface="Book Antiqua" pitchFamily="18" charset="0"/>
                    <a:ea typeface="+mn-ea"/>
                    <a:cs typeface="+mn-cs"/>
                  </a:rPr>
                  <a:t>  denotes the expected value operation.</a:t>
                </a:r>
              </a:p>
              <a:p>
                <a:r>
                  <a:rPr lang="en-US" altLang="zh-CN" sz="1200" kern="1200" dirty="0">
                    <a:solidFill>
                      <a:schemeClr val="tx1"/>
                    </a:solidFill>
                    <a:effectLst/>
                    <a:latin typeface="Book Antiqua" pitchFamily="18" charset="0"/>
                    <a:ea typeface="+mn-ea"/>
                    <a:cs typeface="+mn-cs"/>
                  </a:rPr>
                  <a:t>The horizontal axis shows the number of sensors from 10 to 100, and the vertical axis shows the NMSE. </a:t>
                </a:r>
                <a:endParaRPr lang="en-US" sz="1200" kern="1200" dirty="0">
                  <a:solidFill>
                    <a:schemeClr val="tx1"/>
                  </a:solidFill>
                  <a:effectLst/>
                  <a:latin typeface="Book Antiqua" pitchFamily="18" charset="0"/>
                  <a:ea typeface="+mn-ea"/>
                  <a:cs typeface="+mn-cs"/>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kern="1200" dirty="0">
                    <a:solidFill>
                      <a:schemeClr val="tx1"/>
                    </a:solidFill>
                    <a:effectLst/>
                    <a:latin typeface="Book Antiqua" pitchFamily="18" charset="0"/>
                    <a:ea typeface="+mn-ea"/>
                    <a:cs typeface="+mn-cs"/>
                  </a:rPr>
                  <a:t>The total interference power is 0 dBm, 15 dBm and 30 dBm, respectively.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kern="1200" dirty="0">
                    <a:solidFill>
                      <a:schemeClr val="tx1"/>
                    </a:solidFill>
                    <a:effectLst/>
                    <a:latin typeface="Book Antiqua" pitchFamily="18" charset="0"/>
                    <a:ea typeface="+mn-ea"/>
                    <a:cs typeface="+mn-cs"/>
                  </a:rPr>
                  <a:t>It can be seen that the performance improves with N for different interference power values and the NMSE of lower interference has better performance.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kern="1200" dirty="0">
                    <a:solidFill>
                      <a:schemeClr val="tx1"/>
                    </a:solidFill>
                    <a:effectLst/>
                    <a:latin typeface="Book Antiqua" pitchFamily="18" charset="0"/>
                    <a:ea typeface="+mn-ea"/>
                    <a:cs typeface="+mn-cs"/>
                  </a:rPr>
                  <a:t>Here the reason is that higher interference resulted in more complex features, which are difficult to capture with SVR. </a:t>
                </a:r>
              </a:p>
            </p:txBody>
          </p:sp>
        </mc:Fallback>
      </mc:AlternateContent>
    </p:spTree>
    <p:extLst>
      <p:ext uri="{BB962C8B-B14F-4D97-AF65-F5344CB8AC3E}">
        <p14:creationId xmlns:p14="http://schemas.microsoft.com/office/powerpoint/2010/main" val="2143026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b="0" i="0" dirty="0"/>
          </a:p>
        </p:txBody>
      </p:sp>
    </p:spTree>
    <p:extLst>
      <p:ext uri="{BB962C8B-B14F-4D97-AF65-F5344CB8AC3E}">
        <p14:creationId xmlns:p14="http://schemas.microsoft.com/office/powerpoint/2010/main" val="4078389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Here you can see a plot of  a </a:t>
                </a:r>
                <a:r>
                  <a:rPr lang="en-US" sz="1200" b="0" i="0" kern="1200" dirty="0">
                    <a:solidFill>
                      <a:schemeClr val="tx1"/>
                    </a:solidFill>
                    <a:effectLst/>
                    <a:latin typeface="Book Antiqua" pitchFamily="18" charset="0"/>
                    <a:ea typeface="+mn-ea"/>
                    <a:cs typeface="+mn-cs"/>
                  </a:rPr>
                  <a:t>performance comparison</a:t>
                </a:r>
                <a:r>
                  <a:rPr lang="en-US" dirty="0"/>
                  <a:t> of SVR and GPR on the capacity prediction task.</a:t>
                </a:r>
              </a:p>
              <a:p>
                <a:r>
                  <a:rPr lang="en-US" sz="1200" kern="1200" dirty="0">
                    <a:solidFill>
                      <a:schemeClr val="tx1"/>
                    </a:solidFill>
                    <a:effectLst/>
                    <a:latin typeface="Book Antiqua" pitchFamily="18" charset="0"/>
                    <a:ea typeface="+mn-ea"/>
                    <a:cs typeface="+mn-cs"/>
                  </a:rPr>
                  <a:t>Similarly to SVR, Gaussian process regression (GPR) is another kernel-based machine learning algorithm [15]. </a:t>
                </a:r>
              </a:p>
              <a:p>
                <a:r>
                  <a:rPr lang="en-US" sz="1200" kern="1200" dirty="0">
                    <a:solidFill>
                      <a:schemeClr val="tx1"/>
                    </a:solidFill>
                    <a:effectLst/>
                    <a:latin typeface="Book Antiqua" pitchFamily="18" charset="0"/>
                    <a:ea typeface="+mn-ea"/>
                    <a:cs typeface="+mn-cs"/>
                  </a:rPr>
                  <a:t>It is based on the assuming that the observational error of the target value </a:t>
                </a:r>
                <a:r>
                  <a:rPr lang="en-US" sz="1200" b="1" i="0" kern="1200">
                    <a:solidFill>
                      <a:schemeClr val="tx1"/>
                    </a:solidFill>
                    <a:effectLst/>
                    <a:latin typeface="Book Antiqua" pitchFamily="18" charset="0"/>
                    <a:ea typeface="+mn-ea"/>
                    <a:cs typeface="+mn-cs"/>
                  </a:rPr>
                  <a:t>𝒚</a:t>
                </a:r>
                <a:r>
                  <a:rPr lang="en-US" sz="1200" kern="1200" dirty="0">
                    <a:solidFill>
                      <a:schemeClr val="tx1"/>
                    </a:solidFill>
                    <a:effectLst/>
                    <a:latin typeface="Book Antiqua" pitchFamily="18" charset="0"/>
                    <a:ea typeface="+mn-ea"/>
                    <a:cs typeface="+mn-cs"/>
                  </a:rPr>
                  <a:t> is subject to standard normal distribution. </a:t>
                </a:r>
              </a:p>
              <a:p>
                <a:r>
                  <a:rPr lang="en-US" sz="1200" kern="1200" dirty="0">
                    <a:solidFill>
                      <a:schemeClr val="tx1"/>
                    </a:solidFill>
                    <a:effectLst/>
                    <a:latin typeface="Book Antiqua" pitchFamily="18" charset="0"/>
                    <a:ea typeface="+mn-ea"/>
                    <a:cs typeface="+mn-cs"/>
                  </a:rPr>
                  <a:t>GPR formulates a probabilistic model for solving regression problems within Bayesian framework.</a:t>
                </a:r>
              </a:p>
              <a:p>
                <a:endParaRPr lang="en-US" dirty="0"/>
              </a:p>
              <a:p>
                <a:r>
                  <a:rPr lang="en-US" dirty="0"/>
                  <a:t>The solid line represent the SVR algorithm and the dashed line represent GPR algorithm.</a:t>
                </a:r>
              </a:p>
              <a:p>
                <a:r>
                  <a:rPr lang="en-US" dirty="0"/>
                  <a:t>Whether we focus on performance for different propagation models or </a:t>
                </a:r>
                <a:r>
                  <a:rPr lang="en-US" altLang="zh-CN" dirty="0"/>
                  <a:t>for </a:t>
                </a:r>
                <a:r>
                  <a:rPr lang="en-US" dirty="0"/>
                  <a:t>different interference power, </a:t>
                </a:r>
              </a:p>
              <a:p>
                <a:r>
                  <a:rPr lang="en-US" dirty="0"/>
                  <a:t>Support vector regression is always better than Gaussian process regression.</a:t>
                </a:r>
              </a:p>
              <a:p>
                <a:r>
                  <a:rPr lang="en-US" dirty="0"/>
                  <a:t>When we focus on the </a:t>
                </a:r>
                <a:r>
                  <a:rPr lang="en-US" altLang="zh-CN" sz="1200" dirty="0">
                    <a:latin typeface="Arial"/>
                    <a:ea typeface="Times New Roman"/>
                    <a:cs typeface="Arial"/>
                  </a:rPr>
                  <a:t>Effect</a:t>
                </a:r>
                <a:r>
                  <a:rPr lang="en-US" dirty="0"/>
                  <a:t> of the communication model, No matter what the model is, SVR is better than GPR.</a:t>
                </a:r>
              </a:p>
            </p:txBody>
          </p:sp>
        </mc:Fallback>
      </mc:AlternateContent>
    </p:spTree>
    <p:extLst>
      <p:ext uri="{BB962C8B-B14F-4D97-AF65-F5344CB8AC3E}">
        <p14:creationId xmlns:p14="http://schemas.microsoft.com/office/powerpoint/2010/main" val="1566855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7248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3293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8788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3781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Book Antiqua" pitchFamily="18" charset="0"/>
              <a:ea typeface="+mn-ea"/>
              <a:cs typeface="+mn-cs"/>
            </a:endParaRPr>
          </a:p>
        </p:txBody>
      </p:sp>
    </p:spTree>
    <p:extLst>
      <p:ext uri="{BB962C8B-B14F-4D97-AF65-F5344CB8AC3E}">
        <p14:creationId xmlns:p14="http://schemas.microsoft.com/office/powerpoint/2010/main" val="229651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sz="1200" kern="1200" dirty="0">
              <a:solidFill>
                <a:schemeClr val="tx1"/>
              </a:solidFill>
              <a:effectLst/>
              <a:latin typeface="Book Antiqua" pitchFamily="18" charset="0"/>
              <a:ea typeface="+mn-ea"/>
              <a:cs typeface="+mn-cs"/>
            </a:endParaRPr>
          </a:p>
        </p:txBody>
      </p:sp>
    </p:spTree>
    <p:extLst>
      <p:ext uri="{BB962C8B-B14F-4D97-AF65-F5344CB8AC3E}">
        <p14:creationId xmlns:p14="http://schemas.microsoft.com/office/powerpoint/2010/main" val="4013138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Book Antiqua" pitchFamily="18" charset="0"/>
              <a:ea typeface="+mn-ea"/>
              <a:cs typeface="+mn-cs"/>
            </a:endParaRPr>
          </a:p>
        </p:txBody>
      </p:sp>
    </p:spTree>
    <p:extLst>
      <p:ext uri="{BB962C8B-B14F-4D97-AF65-F5344CB8AC3E}">
        <p14:creationId xmlns:p14="http://schemas.microsoft.com/office/powerpoint/2010/main" val="726508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341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sz="1200" b="0" i="0" kern="1200" dirty="0">
              <a:solidFill>
                <a:schemeClr val="tx1"/>
              </a:solidFill>
              <a:effectLst/>
              <a:latin typeface="Book Antiqua" pitchFamily="18" charset="0"/>
              <a:ea typeface="+mn-ea"/>
              <a:cs typeface="+mn-cs"/>
            </a:endParaRPr>
          </a:p>
        </p:txBody>
      </p:sp>
    </p:spTree>
    <p:extLst>
      <p:ext uri="{BB962C8B-B14F-4D97-AF65-F5344CB8AC3E}">
        <p14:creationId xmlns:p14="http://schemas.microsoft.com/office/powerpoint/2010/main" val="1870908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6468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2364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p:txBody>
      </p:sp>
    </p:spTree>
    <p:extLst>
      <p:ext uri="{BB962C8B-B14F-4D97-AF65-F5344CB8AC3E}">
        <p14:creationId xmlns:p14="http://schemas.microsoft.com/office/powerpoint/2010/main" val="357250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888" y="0"/>
            <a:ext cx="2093912"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6388" y="0"/>
            <a:ext cx="6134100" cy="6126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6388" y="0"/>
            <a:ext cx="5486400" cy="3937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6388" y="0"/>
            <a:ext cx="5486400" cy="3937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6388" y="0"/>
            <a:ext cx="5486400" cy="3937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B6FEA6-072F-4C89-949A-4F4F36934DD3}" type="slidenum">
              <a:rPr lang="zh-CN" altLang="en-US" smtClean="0"/>
              <a:t>‹#›</a:t>
            </a:fld>
            <a:endParaRPr lang="zh-CN" altLang="en-US"/>
          </a:p>
        </p:txBody>
      </p:sp>
    </p:spTree>
    <p:extLst>
      <p:ext uri="{BB962C8B-B14F-4D97-AF65-F5344CB8AC3E}">
        <p14:creationId xmlns:p14="http://schemas.microsoft.com/office/powerpoint/2010/main" val="4146069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140CD8-A829-4ED2-907C-57567218AC39}"/>
              </a:ext>
            </a:extLst>
          </p:cNvPr>
          <p:cNvSpPr txBox="1"/>
          <p:nvPr userDrawn="1"/>
        </p:nvSpPr>
        <p:spPr>
          <a:xfrm>
            <a:off x="906162" y="1359243"/>
            <a:ext cx="5898292" cy="3062570"/>
          </a:xfrm>
          <a:prstGeom prst="rect">
            <a:avLst/>
          </a:prstGeom>
          <a:noFill/>
        </p:spPr>
        <p:txBody>
          <a:bodyPr wrap="square" rtlCol="0">
            <a:spAutoFit/>
          </a:bodyPr>
          <a:lstStyle/>
          <a:p>
            <a:pPr marL="285750" indent="-285750" algn="l">
              <a:buClr>
                <a:srgbClr val="C00000"/>
              </a:buClr>
              <a:buFont typeface="Wingdings" panose="05000000000000000000" pitchFamily="2" charset="2"/>
              <a:buChar char="v"/>
            </a:pPr>
            <a:r>
              <a:rPr lang="en-US" dirty="0">
                <a:solidFill>
                  <a:schemeClr val="tx1"/>
                </a:solidFill>
              </a:rPr>
              <a:t>Background</a:t>
            </a:r>
            <a:r>
              <a:rPr lang="en-US" dirty="0">
                <a:solidFill>
                  <a:srgbClr val="FF0000"/>
                </a:solidFill>
              </a:rPr>
              <a:t> </a:t>
            </a:r>
            <a:r>
              <a:rPr lang="en-US" dirty="0">
                <a:solidFill>
                  <a:schemeClr val="tx1"/>
                </a:solidFill>
              </a:rPr>
              <a:t>and Motivation</a:t>
            </a:r>
          </a:p>
          <a:p>
            <a:pPr marL="285750" indent="-285750" algn="l">
              <a:lnSpc>
                <a:spcPct val="200000"/>
              </a:lnSpc>
              <a:buClr>
                <a:srgbClr val="C00000"/>
              </a:buClr>
              <a:buFont typeface="Wingdings" panose="05000000000000000000" pitchFamily="2" charset="2"/>
              <a:buChar char="v"/>
            </a:pPr>
            <a:r>
              <a:rPr lang="en-US" dirty="0"/>
              <a:t>Preliminaries of </a:t>
            </a:r>
            <a:r>
              <a:rPr lang="en-US" b="1" kern="1200" dirty="0">
                <a:solidFill>
                  <a:schemeClr val="tx1"/>
                </a:solidFill>
                <a:latin typeface="Book Antiqua" pitchFamily="18" charset="0"/>
                <a:ea typeface="+mn-ea"/>
                <a:cs typeface="+mn-cs"/>
              </a:rPr>
              <a:t>Hybrid</a:t>
            </a:r>
            <a:r>
              <a:rPr lang="en-US" dirty="0"/>
              <a:t> Beamforming</a:t>
            </a:r>
          </a:p>
          <a:p>
            <a:pPr marL="285750" indent="-285750" algn="l">
              <a:lnSpc>
                <a:spcPct val="200000"/>
              </a:lnSpc>
              <a:buClr>
                <a:srgbClr val="C00000"/>
              </a:buClr>
              <a:buFont typeface="Wingdings" panose="05000000000000000000" pitchFamily="2" charset="2"/>
              <a:buChar char="v"/>
            </a:pPr>
            <a:r>
              <a:rPr lang="en-US" dirty="0"/>
              <a:t>Hybrid Beamforming</a:t>
            </a:r>
          </a:p>
          <a:p>
            <a:pPr marL="742950" lvl="1" indent="-285750" algn="l">
              <a:lnSpc>
                <a:spcPct val="200000"/>
              </a:lnSpc>
              <a:buClr>
                <a:srgbClr val="C00000"/>
              </a:buClr>
              <a:buFont typeface="Wingdings" panose="05000000000000000000" pitchFamily="2" charset="2"/>
              <a:buChar char="Ø"/>
            </a:pPr>
            <a:r>
              <a:rPr lang="en-US" dirty="0"/>
              <a:t>Improve</a:t>
            </a:r>
          </a:p>
          <a:p>
            <a:pPr marL="742950" lvl="1" indent="-285750" algn="l">
              <a:lnSpc>
                <a:spcPct val="200000"/>
              </a:lnSpc>
              <a:buClr>
                <a:srgbClr val="C00000"/>
              </a:buClr>
              <a:buFont typeface="Wingdings" panose="05000000000000000000" pitchFamily="2" charset="2"/>
              <a:buChar char="Ø"/>
            </a:pPr>
            <a:endParaRPr lang="en-US" dirty="0"/>
          </a:p>
          <a:p>
            <a:pPr marL="285750" lvl="0" indent="-285750" algn="l">
              <a:lnSpc>
                <a:spcPct val="200000"/>
              </a:lnSpc>
              <a:buClr>
                <a:srgbClr val="C00000"/>
              </a:buClr>
              <a:buFont typeface="Wingdings" panose="05000000000000000000" pitchFamily="2" charset="2"/>
              <a:buChar char="v"/>
            </a:pPr>
            <a:r>
              <a:rPr lang="en-US" dirty="0"/>
              <a:t>Conclusions</a:t>
            </a:r>
          </a:p>
        </p:txBody>
      </p:sp>
    </p:spTree>
    <p:extLst>
      <p:ext uri="{BB962C8B-B14F-4D97-AF65-F5344CB8AC3E}">
        <p14:creationId xmlns:p14="http://schemas.microsoft.com/office/powerpoint/2010/main" val="30279547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bg1">
                <a:gamma/>
                <a:tint val="0"/>
                <a:invGamma/>
              </a:schemeClr>
            </a:gs>
          </a:gsLst>
          <a:path path="rect">
            <a:fillToRect r="100000" b="100000"/>
          </a:path>
        </a:gradFill>
        <a:effectLst/>
      </p:bgPr>
    </p:bg>
    <p:spTree>
      <p:nvGrpSpPr>
        <p:cNvPr id="1" name=""/>
        <p:cNvGrpSpPr/>
        <p:nvPr/>
      </p:nvGrpSpPr>
      <p:grpSpPr>
        <a:xfrm>
          <a:off x="0" y="0"/>
          <a:ext cx="0" cy="0"/>
          <a:chOff x="0" y="0"/>
          <a:chExt cx="0" cy="0"/>
        </a:xfrm>
      </p:grpSpPr>
      <p:sp>
        <p:nvSpPr>
          <p:cNvPr id="10242" name="Rectangle 5"/>
          <p:cNvSpPr>
            <a:spLocks noGrp="1" noChangeArrowheads="1"/>
          </p:cNvSpPr>
          <p:nvPr>
            <p:ph type="title"/>
          </p:nvPr>
        </p:nvSpPr>
        <p:spPr bwMode="auto">
          <a:xfrm>
            <a:off x="306388" y="63570"/>
            <a:ext cx="8534442" cy="393700"/>
          </a:xfrm>
          <a:prstGeom prst="rect">
            <a:avLst/>
          </a:prstGeom>
          <a:noFill/>
          <a:ln w="12700">
            <a:noFill/>
            <a:miter lim="800000"/>
            <a:headEnd/>
            <a:tailEnd/>
          </a:ln>
        </p:spPr>
        <p:txBody>
          <a:bodyPr vert="horz" wrap="square" lIns="90487" tIns="44450" rIns="90487" bIns="44450" numCol="1" anchor="b" anchorCtr="0" compatLnSpc="1">
            <a:prstTxWarp prst="textNoShape">
              <a:avLst/>
            </a:prstTxWarp>
          </a:bodyPr>
          <a:lstStyle/>
          <a:p>
            <a:pPr lvl="0"/>
            <a:r>
              <a:rPr lang="en-US"/>
              <a:t>SLIDE TITLE</a:t>
            </a:r>
          </a:p>
        </p:txBody>
      </p:sp>
      <p:sp>
        <p:nvSpPr>
          <p:cNvPr id="1030" name="Rectangle 6"/>
          <p:cNvSpPr>
            <a:spLocks noChangeArrowheads="1"/>
          </p:cNvSpPr>
          <p:nvPr/>
        </p:nvSpPr>
        <p:spPr bwMode="auto">
          <a:xfrm>
            <a:off x="823913" y="6124575"/>
            <a:ext cx="498475" cy="365125"/>
          </a:xfrm>
          <a:prstGeom prst="rect">
            <a:avLst/>
          </a:prstGeom>
          <a:noFill/>
          <a:ln w="12700">
            <a:noFill/>
            <a:miter lim="800000"/>
            <a:headEnd/>
            <a:tailEnd/>
          </a:ln>
          <a:effectLst/>
        </p:spPr>
        <p:txBody>
          <a:bodyPr wrap="none" lIns="90487" tIns="44450" rIns="90487" bIns="44450">
            <a:spAutoFit/>
          </a:bodyPr>
          <a:lstStyle/>
          <a:p>
            <a:pPr algn="l">
              <a:defRPr/>
            </a:pPr>
            <a:r>
              <a:rPr lang="en-US"/>
              <a:t>     </a:t>
            </a:r>
            <a:r>
              <a:rPr lang="en-US" sz="1000"/>
              <a:t> </a:t>
            </a:r>
          </a:p>
        </p:txBody>
      </p:sp>
      <p:sp>
        <p:nvSpPr>
          <p:cNvPr id="1031" name="Rectangle 7"/>
          <p:cNvSpPr>
            <a:spLocks noChangeArrowheads="1"/>
          </p:cNvSpPr>
          <p:nvPr/>
        </p:nvSpPr>
        <p:spPr bwMode="auto">
          <a:xfrm>
            <a:off x="352425" y="498475"/>
            <a:ext cx="8550275" cy="136525"/>
          </a:xfrm>
          <a:prstGeom prst="rect">
            <a:avLst/>
          </a:prstGeom>
          <a:solidFill>
            <a:schemeClr val="tx2"/>
          </a:solidFill>
          <a:ln w="12700">
            <a:noFill/>
            <a:miter lim="800000"/>
            <a:headEnd/>
            <a:tailEnd/>
          </a:ln>
          <a:effectLst/>
        </p:spPr>
        <p:txBody>
          <a:bodyPr wrap="none" anchor="ctr"/>
          <a:lstStyle/>
          <a:p>
            <a:pPr>
              <a:defRPr/>
            </a:pPr>
            <a:endParaRPr lang="en-US"/>
          </a:p>
        </p:txBody>
      </p:sp>
      <p:sp>
        <p:nvSpPr>
          <p:cNvPr id="1034" name="Rectangle 10"/>
          <p:cNvSpPr>
            <a:spLocks noChangeArrowheads="1"/>
          </p:cNvSpPr>
          <p:nvPr/>
        </p:nvSpPr>
        <p:spPr bwMode="auto">
          <a:xfrm>
            <a:off x="6297613" y="463550"/>
            <a:ext cx="2624137" cy="242888"/>
          </a:xfrm>
          <a:prstGeom prst="rect">
            <a:avLst/>
          </a:prstGeom>
          <a:noFill/>
          <a:ln w="12700">
            <a:noFill/>
            <a:miter lim="800000"/>
            <a:headEnd/>
            <a:tailEnd/>
          </a:ln>
          <a:effectLst/>
        </p:spPr>
        <p:txBody>
          <a:bodyPr lIns="90487" tIns="44450" rIns="90487" bIns="44450">
            <a:spAutoFit/>
          </a:bodyPr>
          <a:lstStyle/>
          <a:p>
            <a:pPr algn="r">
              <a:defRPr/>
            </a:pPr>
            <a:r>
              <a:rPr lang="en-US" sz="1000">
                <a:solidFill>
                  <a:srgbClr val="FFFFFF"/>
                </a:solidFill>
              </a:rPr>
              <a:t> </a:t>
            </a:r>
          </a:p>
        </p:txBody>
      </p:sp>
      <p:sp>
        <p:nvSpPr>
          <p:cNvPr id="1036" name="Rectangle 12"/>
          <p:cNvSpPr>
            <a:spLocks noChangeArrowheads="1"/>
          </p:cNvSpPr>
          <p:nvPr/>
        </p:nvSpPr>
        <p:spPr bwMode="auto">
          <a:xfrm>
            <a:off x="390525" y="6465888"/>
            <a:ext cx="8524875" cy="149225"/>
          </a:xfrm>
          <a:prstGeom prst="rect">
            <a:avLst/>
          </a:prstGeom>
          <a:solidFill>
            <a:schemeClr val="tx2"/>
          </a:solidFill>
          <a:ln w="12700">
            <a:noFill/>
            <a:miter lim="800000"/>
            <a:headEnd/>
            <a:tailEnd/>
          </a:ln>
          <a:effectLst/>
        </p:spPr>
        <p:txBody>
          <a:bodyPr wrap="none" anchor="ctr"/>
          <a:lstStyle/>
          <a:p>
            <a:pPr>
              <a:defRPr/>
            </a:pPr>
            <a:endParaRPr lang="en-US"/>
          </a:p>
        </p:txBody>
      </p:sp>
      <p:sp>
        <p:nvSpPr>
          <p:cNvPr id="1042" name="Rectangle 18"/>
          <p:cNvSpPr>
            <a:spLocks noChangeArrowheads="1"/>
          </p:cNvSpPr>
          <p:nvPr userDrawn="1"/>
        </p:nvSpPr>
        <p:spPr bwMode="auto">
          <a:xfrm>
            <a:off x="3773831" y="6415880"/>
            <a:ext cx="1596338" cy="243656"/>
          </a:xfrm>
          <a:prstGeom prst="rect">
            <a:avLst/>
          </a:prstGeom>
          <a:noFill/>
          <a:ln w="12700">
            <a:noFill/>
            <a:miter lim="800000"/>
            <a:headEnd/>
            <a:tailEnd/>
          </a:ln>
          <a:effectLst/>
        </p:spPr>
        <p:txBody>
          <a:bodyPr wrap="square" lIns="90487" tIns="44450" rIns="90487" bIns="44450">
            <a:spAutoFit/>
          </a:bodyPr>
          <a:lstStyle/>
          <a:p>
            <a:pPr>
              <a:defRPr/>
            </a:pPr>
            <a:r>
              <a:rPr lang="en-US" sz="1000" baseline="0" dirty="0">
                <a:solidFill>
                  <a:schemeClr val="bg1"/>
                </a:solidFill>
                <a:latin typeface="Arial" charset="0"/>
              </a:rPr>
              <a:t>APMC 19’ – Xiaolin Hu</a:t>
            </a:r>
            <a:endParaRPr lang="en-US" sz="1000" dirty="0">
              <a:solidFill>
                <a:schemeClr val="bg1"/>
              </a:solidFill>
              <a:latin typeface="Arial" charset="0"/>
            </a:endParaRPr>
          </a:p>
        </p:txBody>
      </p:sp>
      <p:sp>
        <p:nvSpPr>
          <p:cNvPr id="10" name="Rectangle 15"/>
          <p:cNvSpPr>
            <a:spLocks noChangeArrowheads="1"/>
          </p:cNvSpPr>
          <p:nvPr userDrawn="1"/>
        </p:nvSpPr>
        <p:spPr bwMode="auto">
          <a:xfrm>
            <a:off x="7932154" y="447133"/>
            <a:ext cx="807912" cy="243656"/>
          </a:xfrm>
          <a:prstGeom prst="rect">
            <a:avLst/>
          </a:prstGeom>
          <a:noFill/>
          <a:ln w="12700">
            <a:noFill/>
            <a:miter lim="800000"/>
            <a:headEnd/>
            <a:tailEnd/>
          </a:ln>
          <a:effectLst/>
        </p:spPr>
        <p:txBody>
          <a:bodyPr wrap="square" lIns="90487" tIns="44450" rIns="90487" bIns="44450">
            <a:spAutoFit/>
          </a:bodyPr>
          <a:lstStyle/>
          <a:p>
            <a:pPr>
              <a:defRPr/>
            </a:pPr>
            <a:r>
              <a:rPr lang="en-US" sz="1000" dirty="0" err="1">
                <a:solidFill>
                  <a:schemeClr val="bg1"/>
                </a:solidFill>
                <a:latin typeface="Arial" charset="0"/>
              </a:rPr>
              <a:t>i</a:t>
            </a:r>
            <a:r>
              <a:rPr lang="en-US" sz="1000" dirty="0">
                <a:solidFill>
                  <a:schemeClr val="bg1"/>
                </a:solidFill>
                <a:latin typeface="Arial" charset="0"/>
              </a:rPr>
              <a:t>-MIMOS</a:t>
            </a:r>
          </a:p>
        </p:txBody>
      </p:sp>
    </p:spTree>
  </p:cSld>
  <p:clrMap bg1="lt1" tx1="dk1" bg2="lt2" tx2="dk2" accent1="accent1" accent2="accent2" accent3="accent3" accent4="accent4" accent5="accent5" accent6="accent6" hlink="hlink" folHlink="folHlink"/>
  <p:sldLayoutIdLst>
    <p:sldLayoutId id="2147483649" r:id="rId1"/>
    <p:sldLayoutId id="2147483663"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4" r:id="rId16"/>
  </p:sldLayoutIdLst>
  <p:transition/>
  <p:hf sldNum="0" hdr="0" ftr="0" dt="0"/>
  <p:txStyles>
    <p:titleStyle>
      <a:lvl1pPr algn="l" rtl="0" eaLnBrk="0" fontAlgn="base" hangingPunct="0">
        <a:lnSpc>
          <a:spcPct val="100000"/>
        </a:lnSpc>
        <a:spcBef>
          <a:spcPct val="0"/>
        </a:spcBef>
        <a:spcAft>
          <a:spcPct val="0"/>
        </a:spcAft>
        <a:defRPr sz="2800" b="1" baseline="0">
          <a:solidFill>
            <a:schemeClr val="tx2"/>
          </a:solidFill>
          <a:latin typeface="Arial" pitchFamily="34" charset="0"/>
          <a:ea typeface="+mj-ea"/>
          <a:cs typeface="Arial" pitchFamily="34" charset="0"/>
        </a:defRPr>
      </a:lvl1pPr>
      <a:lvl2pPr algn="l" rtl="0" eaLnBrk="0" fontAlgn="base" hangingPunct="0">
        <a:lnSpc>
          <a:spcPct val="90000"/>
        </a:lnSpc>
        <a:spcBef>
          <a:spcPct val="0"/>
        </a:spcBef>
        <a:spcAft>
          <a:spcPct val="0"/>
        </a:spcAft>
        <a:defRPr sz="4400" b="1">
          <a:solidFill>
            <a:schemeClr val="tx2"/>
          </a:solidFill>
          <a:latin typeface="Arial" charset="0"/>
        </a:defRPr>
      </a:lvl2pPr>
      <a:lvl3pPr algn="l" rtl="0" eaLnBrk="0" fontAlgn="base" hangingPunct="0">
        <a:lnSpc>
          <a:spcPct val="90000"/>
        </a:lnSpc>
        <a:spcBef>
          <a:spcPct val="0"/>
        </a:spcBef>
        <a:spcAft>
          <a:spcPct val="0"/>
        </a:spcAft>
        <a:defRPr sz="4400" b="1">
          <a:solidFill>
            <a:schemeClr val="tx2"/>
          </a:solidFill>
          <a:latin typeface="Arial" charset="0"/>
        </a:defRPr>
      </a:lvl3pPr>
      <a:lvl4pPr algn="l" rtl="0" eaLnBrk="0" fontAlgn="base" hangingPunct="0">
        <a:lnSpc>
          <a:spcPct val="90000"/>
        </a:lnSpc>
        <a:spcBef>
          <a:spcPct val="0"/>
        </a:spcBef>
        <a:spcAft>
          <a:spcPct val="0"/>
        </a:spcAft>
        <a:defRPr sz="4400" b="1">
          <a:solidFill>
            <a:schemeClr val="tx2"/>
          </a:solidFill>
          <a:latin typeface="Arial" charset="0"/>
        </a:defRPr>
      </a:lvl4pPr>
      <a:lvl5pPr algn="l" rtl="0" eaLnBrk="0" fontAlgn="base" hangingPunct="0">
        <a:lnSpc>
          <a:spcPct val="90000"/>
        </a:lnSpc>
        <a:spcBef>
          <a:spcPct val="0"/>
        </a:spcBef>
        <a:spcAft>
          <a:spcPct val="0"/>
        </a:spcAft>
        <a:defRPr sz="4400" b="1">
          <a:solidFill>
            <a:schemeClr val="tx2"/>
          </a:solidFill>
          <a:latin typeface="Arial" charset="0"/>
        </a:defRPr>
      </a:lvl5pPr>
      <a:lvl6pPr marL="457200" algn="l" rtl="0" eaLnBrk="0" fontAlgn="base" hangingPunct="0">
        <a:lnSpc>
          <a:spcPct val="90000"/>
        </a:lnSpc>
        <a:spcBef>
          <a:spcPct val="0"/>
        </a:spcBef>
        <a:spcAft>
          <a:spcPct val="0"/>
        </a:spcAft>
        <a:defRPr b="1">
          <a:solidFill>
            <a:schemeClr val="tx2"/>
          </a:solidFill>
          <a:latin typeface="Arial" charset="0"/>
        </a:defRPr>
      </a:lvl6pPr>
      <a:lvl7pPr marL="914400" algn="l" rtl="0" eaLnBrk="0" fontAlgn="base" hangingPunct="0">
        <a:lnSpc>
          <a:spcPct val="90000"/>
        </a:lnSpc>
        <a:spcBef>
          <a:spcPct val="0"/>
        </a:spcBef>
        <a:spcAft>
          <a:spcPct val="0"/>
        </a:spcAft>
        <a:defRPr b="1">
          <a:solidFill>
            <a:schemeClr val="tx2"/>
          </a:solidFill>
          <a:latin typeface="Arial" charset="0"/>
        </a:defRPr>
      </a:lvl7pPr>
      <a:lvl8pPr marL="1371600" algn="l" rtl="0" eaLnBrk="0" fontAlgn="base" hangingPunct="0">
        <a:lnSpc>
          <a:spcPct val="90000"/>
        </a:lnSpc>
        <a:spcBef>
          <a:spcPct val="0"/>
        </a:spcBef>
        <a:spcAft>
          <a:spcPct val="0"/>
        </a:spcAft>
        <a:defRPr b="1">
          <a:solidFill>
            <a:schemeClr val="tx2"/>
          </a:solidFill>
          <a:latin typeface="Arial" charset="0"/>
        </a:defRPr>
      </a:lvl8pPr>
      <a:lvl9pPr marL="1828800" algn="l" rtl="0" eaLnBrk="0" fontAlgn="base" hangingPunct="0">
        <a:lnSpc>
          <a:spcPct val="90000"/>
        </a:lnSpc>
        <a:spcBef>
          <a:spcPct val="0"/>
        </a:spcBef>
        <a:spcAft>
          <a:spcPct val="0"/>
        </a:spcAft>
        <a:defRPr b="1">
          <a:solidFill>
            <a:schemeClr val="tx2"/>
          </a:solidFill>
          <a:latin typeface="Arial" charset="0"/>
        </a:defRPr>
      </a:lvl9pPr>
    </p:titleStyle>
    <p:bodyStyle>
      <a:lvl1pPr marL="285750" indent="-285750" algn="l" rtl="0" eaLnBrk="0" fontAlgn="base" hangingPunct="0">
        <a:lnSpc>
          <a:spcPct val="90000"/>
        </a:lnSpc>
        <a:spcBef>
          <a:spcPct val="30000"/>
        </a:spcBef>
        <a:spcAft>
          <a:spcPct val="0"/>
        </a:spcAft>
        <a:buClr>
          <a:schemeClr val="accent1"/>
        </a:buClr>
        <a:buSzPct val="95000"/>
        <a:buFont typeface="Zapf Dingbats" charset="2"/>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rgbClr val="5D59FF"/>
        </a:buClr>
        <a:buSzPct val="95000"/>
        <a:buFont typeface="Zapf Dingbats" charset="2"/>
        <a:buChar char=""/>
        <a:defRPr sz="2800" b="1">
          <a:solidFill>
            <a:schemeClr val="tx1"/>
          </a:solidFill>
          <a:latin typeface="+mn-lt"/>
        </a:defRPr>
      </a:lvl2pPr>
      <a:lvl3pPr marL="1143000" indent="-228600" algn="l" rtl="0" eaLnBrk="0" fontAlgn="base" hangingPunct="0">
        <a:lnSpc>
          <a:spcPct val="90000"/>
        </a:lnSpc>
        <a:spcBef>
          <a:spcPct val="30000"/>
        </a:spcBef>
        <a:spcAft>
          <a:spcPct val="0"/>
        </a:spcAft>
        <a:buClr>
          <a:schemeClr val="accent1"/>
        </a:buClr>
        <a:buSzPct val="80000"/>
        <a:buFont typeface="Zapf Dingbats" charset="2"/>
        <a:buChar char=""/>
        <a:defRPr sz="2400" b="1">
          <a:solidFill>
            <a:schemeClr val="tx1"/>
          </a:solidFill>
          <a:latin typeface="+mn-lt"/>
        </a:defRPr>
      </a:lvl3pPr>
      <a:lvl4pPr marL="1543050" indent="-171450" algn="l" rtl="0" eaLnBrk="0" fontAlgn="base" hangingPunct="0">
        <a:lnSpc>
          <a:spcPct val="90000"/>
        </a:lnSpc>
        <a:spcBef>
          <a:spcPct val="30000"/>
        </a:spcBef>
        <a:spcAft>
          <a:spcPct val="0"/>
        </a:spcAft>
        <a:buClr>
          <a:srgbClr val="504FFF"/>
        </a:buClr>
        <a:buSzPct val="95000"/>
        <a:buFont typeface="Zapf Dingbats" charset="2"/>
        <a:buChar char=""/>
        <a:defRPr sz="1400" b="1">
          <a:solidFill>
            <a:schemeClr val="tx1"/>
          </a:solidFill>
          <a:latin typeface="+mn-lt"/>
        </a:defRPr>
      </a:lvl4pPr>
      <a:lvl5pPr marL="2000250" indent="-171450" algn="l" rtl="0" eaLnBrk="0" fontAlgn="base" hangingPunct="0">
        <a:lnSpc>
          <a:spcPct val="90000"/>
        </a:lnSpc>
        <a:spcBef>
          <a:spcPct val="30000"/>
        </a:spcBef>
        <a:spcAft>
          <a:spcPct val="0"/>
        </a:spcAft>
        <a:buClr>
          <a:schemeClr val="accent1"/>
        </a:buClr>
        <a:buSzPct val="90000"/>
        <a:buFont typeface="Zapf Dingbats" charset="2"/>
        <a:buChar char=""/>
        <a:defRPr sz="1400" b="1">
          <a:solidFill>
            <a:schemeClr val="tx1"/>
          </a:solidFill>
          <a:latin typeface="+mn-lt"/>
        </a:defRPr>
      </a:lvl5pPr>
      <a:lvl6pPr marL="2457450" indent="-171450" algn="l" rtl="0" eaLnBrk="0" fontAlgn="base" hangingPunct="0">
        <a:lnSpc>
          <a:spcPct val="90000"/>
        </a:lnSpc>
        <a:spcBef>
          <a:spcPct val="30000"/>
        </a:spcBef>
        <a:spcAft>
          <a:spcPct val="0"/>
        </a:spcAft>
        <a:buClr>
          <a:schemeClr val="accent1"/>
        </a:buClr>
        <a:buSzPct val="90000"/>
        <a:buFont typeface="Zapf Dingbats" charset="2"/>
        <a:buChar char=""/>
        <a:defRPr sz="1400" b="1">
          <a:solidFill>
            <a:schemeClr val="tx1"/>
          </a:solidFill>
          <a:latin typeface="+mn-lt"/>
        </a:defRPr>
      </a:lvl6pPr>
      <a:lvl7pPr marL="2914650" indent="-171450" algn="l" rtl="0" eaLnBrk="0" fontAlgn="base" hangingPunct="0">
        <a:lnSpc>
          <a:spcPct val="90000"/>
        </a:lnSpc>
        <a:spcBef>
          <a:spcPct val="30000"/>
        </a:spcBef>
        <a:spcAft>
          <a:spcPct val="0"/>
        </a:spcAft>
        <a:buClr>
          <a:schemeClr val="accent1"/>
        </a:buClr>
        <a:buSzPct val="90000"/>
        <a:buFont typeface="Zapf Dingbats" charset="2"/>
        <a:buChar char=""/>
        <a:defRPr sz="1400" b="1">
          <a:solidFill>
            <a:schemeClr val="tx1"/>
          </a:solidFill>
          <a:latin typeface="+mn-lt"/>
        </a:defRPr>
      </a:lvl7pPr>
      <a:lvl8pPr marL="3371850" indent="-171450" algn="l" rtl="0" eaLnBrk="0" fontAlgn="base" hangingPunct="0">
        <a:lnSpc>
          <a:spcPct val="90000"/>
        </a:lnSpc>
        <a:spcBef>
          <a:spcPct val="30000"/>
        </a:spcBef>
        <a:spcAft>
          <a:spcPct val="0"/>
        </a:spcAft>
        <a:buClr>
          <a:schemeClr val="accent1"/>
        </a:buClr>
        <a:buSzPct val="90000"/>
        <a:buFont typeface="Zapf Dingbats" charset="2"/>
        <a:buChar char=""/>
        <a:defRPr sz="1400" b="1">
          <a:solidFill>
            <a:schemeClr val="tx1"/>
          </a:solidFill>
          <a:latin typeface="+mn-lt"/>
        </a:defRPr>
      </a:lvl8pPr>
      <a:lvl9pPr marL="3829050" indent="-171450" algn="l" rtl="0" eaLnBrk="0" fontAlgn="base" hangingPunct="0">
        <a:lnSpc>
          <a:spcPct val="90000"/>
        </a:lnSpc>
        <a:spcBef>
          <a:spcPct val="30000"/>
        </a:spcBef>
        <a:spcAft>
          <a:spcPct val="0"/>
        </a:spcAft>
        <a:buClr>
          <a:schemeClr val="accent1"/>
        </a:buClr>
        <a:buSzPct val="90000"/>
        <a:buFont typeface="Zapf Dingbats" charset="2"/>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image" Target="../media/image170.png"/><Relationship Id="rId4" Type="http://schemas.openxmlformats.org/officeDocument/2006/relationships/image" Target="../media/image160.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35.jpeg"/><Relationship Id="rId1" Type="http://schemas.openxmlformats.org/officeDocument/2006/relationships/slideLayout" Target="../slideLayouts/slideLayout16.xml"/><Relationship Id="rId5" Type="http://schemas.openxmlformats.org/officeDocument/2006/relationships/image" Target="../media/image210.png"/><Relationship Id="rId4" Type="http://schemas.openxmlformats.org/officeDocument/2006/relationships/image" Target="../media/image20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3.xml"/><Relationship Id="rId7" Type="http://schemas.openxmlformats.org/officeDocument/2006/relationships/image" Target="../media/image1.wmf"/><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4.png"/><Relationship Id="rId5" Type="http://schemas.openxmlformats.org/officeDocument/2006/relationships/image" Target="../media/image9.png"/><Relationship Id="rId10" Type="http://schemas.openxmlformats.org/officeDocument/2006/relationships/image" Target="../media/image3.jpg"/><Relationship Id="rId4" Type="http://schemas.openxmlformats.org/officeDocument/2006/relationships/image" Target="../media/image2.jpg"/><Relationship Id="rId9"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0.png"/><Relationship Id="rId10" Type="http://schemas.openxmlformats.org/officeDocument/2006/relationships/image" Target="../media/image21.png"/><Relationship Id="rId4" Type="http://schemas.openxmlformats.org/officeDocument/2006/relationships/image" Target="../media/image13.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1054"/>
          <p:cNvSpPr txBox="1">
            <a:spLocks noChangeArrowheads="1"/>
          </p:cNvSpPr>
          <p:nvPr/>
        </p:nvSpPr>
        <p:spPr bwMode="auto">
          <a:xfrm>
            <a:off x="410966" y="2657357"/>
            <a:ext cx="8322067" cy="1015663"/>
          </a:xfrm>
          <a:prstGeom prst="rect">
            <a:avLst/>
          </a:prstGeom>
          <a:noFill/>
          <a:ln w="12700">
            <a:noFill/>
            <a:miter lim="800000"/>
            <a:headEnd/>
            <a:tailEnd/>
          </a:ln>
        </p:spPr>
        <p:txBody>
          <a:bodyPr wrap="square">
            <a:spAutoFit/>
          </a:bodyPr>
          <a:lstStyle/>
          <a:p>
            <a:pPr>
              <a:spcBef>
                <a:spcPts val="0"/>
              </a:spcBef>
              <a:spcAft>
                <a:spcPts val="0"/>
              </a:spcAft>
            </a:pPr>
            <a:r>
              <a:rPr lang="en-US" altLang="zh-CN" sz="3000" dirty="0">
                <a:latin typeface="Arial"/>
                <a:ea typeface="Times New Roman"/>
                <a:cs typeface="Arial"/>
              </a:rPr>
              <a:t>Capacity Estimation of MIMO Systems via Support Vector Regression</a:t>
            </a:r>
          </a:p>
        </p:txBody>
      </p:sp>
      <p:sp>
        <p:nvSpPr>
          <p:cNvPr id="4" name="Rectangle 6">
            <a:extLst>
              <a:ext uri="{FF2B5EF4-FFF2-40B4-BE49-F238E27FC236}">
                <a16:creationId xmlns:a16="http://schemas.microsoft.com/office/drawing/2014/main" id="{B369C146-299E-4A6E-AFA2-18F9E88989A1}"/>
              </a:ext>
            </a:extLst>
          </p:cNvPr>
          <p:cNvSpPr>
            <a:spLocks noChangeArrowheads="1"/>
          </p:cNvSpPr>
          <p:nvPr/>
        </p:nvSpPr>
        <p:spPr bwMode="auto">
          <a:xfrm>
            <a:off x="1241134" y="4010857"/>
            <a:ext cx="6661732" cy="1008818"/>
          </a:xfrm>
          <a:prstGeom prst="rect">
            <a:avLst/>
          </a:prstGeom>
          <a:noFill/>
          <a:ln w="12700">
            <a:noFill/>
            <a:miter lim="800000"/>
            <a:headEnd/>
            <a:tailEnd/>
          </a:ln>
        </p:spPr>
        <p:txBody>
          <a:bodyPr lIns="90487" tIns="44450" rIns="90487" bIns="44450"/>
          <a:lstStyle/>
          <a:p>
            <a:pPr>
              <a:lnSpc>
                <a:spcPct val="90000"/>
              </a:lnSpc>
              <a:spcBef>
                <a:spcPct val="30000"/>
              </a:spcBef>
              <a:buClr>
                <a:schemeClr val="accent1"/>
              </a:buClr>
              <a:buSzPct val="95000"/>
              <a:buFont typeface="Zapf Dingbats" charset="2"/>
              <a:buNone/>
            </a:pPr>
            <a:r>
              <a:rPr lang="en-US" sz="1600" dirty="0">
                <a:latin typeface="Helvetica" pitchFamily="34" charset="0"/>
              </a:rPr>
              <a:t>X</a:t>
            </a:r>
            <a:r>
              <a:rPr lang="en-US" altLang="zh-CN" sz="1600" dirty="0">
                <a:latin typeface="Helvetica" pitchFamily="34" charset="0"/>
              </a:rPr>
              <a:t>iaolin Hu</a:t>
            </a:r>
            <a:r>
              <a:rPr lang="zh-CN" altLang="en-US" sz="1600" dirty="0">
                <a:latin typeface="Helvetica" pitchFamily="34" charset="0"/>
              </a:rPr>
              <a:t> </a:t>
            </a:r>
            <a:endParaRPr lang="en-US" altLang="zh-CN" sz="1600" dirty="0">
              <a:latin typeface="Helvetica" pitchFamily="34" charset="0"/>
            </a:endParaRPr>
          </a:p>
          <a:p>
            <a:pPr>
              <a:lnSpc>
                <a:spcPct val="90000"/>
              </a:lnSpc>
              <a:spcBef>
                <a:spcPct val="30000"/>
              </a:spcBef>
              <a:buClr>
                <a:schemeClr val="accent1"/>
              </a:buClr>
              <a:buSzPct val="95000"/>
              <a:buFont typeface="Zapf Dingbats" charset="2"/>
              <a:buNone/>
            </a:pPr>
            <a:r>
              <a:rPr lang="en-US" altLang="zh-CN" sz="1600" dirty="0">
                <a:latin typeface="Helvetica" pitchFamily="34" charset="0"/>
              </a:rPr>
              <a:t>Supervisor : Nicholas </a:t>
            </a:r>
            <a:r>
              <a:rPr lang="en-US" altLang="zh-CN" sz="1600" dirty="0" err="1">
                <a:latin typeface="Helvetica" pitchFamily="34" charset="0"/>
              </a:rPr>
              <a:t>E.Buris</a:t>
            </a:r>
            <a:endParaRPr lang="en-US" altLang="zh-CN" sz="1600" dirty="0">
              <a:latin typeface="Helvetica" pitchFamily="34" charset="0"/>
            </a:endParaRPr>
          </a:p>
          <a:p>
            <a:pPr>
              <a:lnSpc>
                <a:spcPct val="90000"/>
              </a:lnSpc>
              <a:spcBef>
                <a:spcPct val="30000"/>
              </a:spcBef>
              <a:buClr>
                <a:schemeClr val="accent1"/>
              </a:buClr>
              <a:buSzPct val="95000"/>
              <a:buFont typeface="Zapf Dingbats" charset="2"/>
              <a:buNone/>
            </a:pPr>
            <a:endParaRPr lang="en-US" sz="1600" dirty="0">
              <a:latin typeface="Helvetica" pitchFamily="34" charset="0"/>
            </a:endParaRPr>
          </a:p>
          <a:p>
            <a:pPr>
              <a:lnSpc>
                <a:spcPct val="90000"/>
              </a:lnSpc>
              <a:spcBef>
                <a:spcPct val="30000"/>
              </a:spcBef>
              <a:buClr>
                <a:schemeClr val="accent1"/>
              </a:buClr>
              <a:buSzPct val="95000"/>
              <a:buFont typeface="Zapf Dingbats" charset="2"/>
              <a:buNone/>
            </a:pPr>
            <a:r>
              <a:rPr lang="en-US" sz="1600" b="0" dirty="0">
                <a:latin typeface="Helvetica" pitchFamily="34" charset="0"/>
              </a:rPr>
              <a:t>School of Communication and Information Engineering</a:t>
            </a:r>
            <a:br>
              <a:rPr lang="en-US" sz="1600" b="0" dirty="0">
                <a:latin typeface="Helvetica" pitchFamily="34" charset="0"/>
              </a:rPr>
            </a:br>
            <a:r>
              <a:rPr lang="en-US" sz="1600" b="0" dirty="0">
                <a:latin typeface="Helvetica" pitchFamily="34" charset="0"/>
              </a:rPr>
              <a:t>Shanghai University</a:t>
            </a:r>
            <a:endParaRPr lang="en-US" b="0" dirty="0">
              <a:latin typeface="Helvetica" pitchFamily="34" charset="0"/>
            </a:endParaRPr>
          </a:p>
        </p:txBody>
      </p:sp>
      <p:sp>
        <p:nvSpPr>
          <p:cNvPr id="5" name="Rectangle 15">
            <a:extLst>
              <a:ext uri="{FF2B5EF4-FFF2-40B4-BE49-F238E27FC236}">
                <a16:creationId xmlns:a16="http://schemas.microsoft.com/office/drawing/2014/main" id="{4D8D17E3-4179-457F-93AC-76D49660E477}"/>
              </a:ext>
            </a:extLst>
          </p:cNvPr>
          <p:cNvSpPr>
            <a:spLocks noChangeArrowheads="1"/>
          </p:cNvSpPr>
          <p:nvPr/>
        </p:nvSpPr>
        <p:spPr bwMode="auto">
          <a:xfrm>
            <a:off x="8209473" y="6415880"/>
            <a:ext cx="253273" cy="243656"/>
          </a:xfrm>
          <a:prstGeom prst="rect">
            <a:avLst/>
          </a:prstGeom>
          <a:noFill/>
          <a:ln w="12700">
            <a:noFill/>
            <a:miter lim="800000"/>
            <a:headEnd/>
            <a:tailEnd/>
          </a:ln>
          <a:effectLst/>
        </p:spPr>
        <p:txBody>
          <a:bodyPr wrap="none" lIns="90487" tIns="44450" rIns="90487" bIns="44450">
            <a:spAutoFit/>
          </a:bodyPr>
          <a:lstStyle/>
          <a:p>
            <a:pPr>
              <a:defRPr/>
            </a:pPr>
            <a:r>
              <a:rPr lang="en-US" sz="1000" dirty="0">
                <a:solidFill>
                  <a:schemeClr val="bg1"/>
                </a:solidFill>
                <a:latin typeface="Arial" charset="0"/>
              </a:rPr>
              <a:t>1</a:t>
            </a:r>
          </a:p>
        </p:txBody>
      </p:sp>
    </p:spTree>
    <p:extLst>
      <p:ext uri="{BB962C8B-B14F-4D97-AF65-F5344CB8AC3E}">
        <p14:creationId xmlns:p14="http://schemas.microsoft.com/office/powerpoint/2010/main" val="129696145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map&#10;&#10;Description automatically generated">
            <a:extLst>
              <a:ext uri="{FF2B5EF4-FFF2-40B4-BE49-F238E27FC236}">
                <a16:creationId xmlns:a16="http://schemas.microsoft.com/office/drawing/2014/main" id="{045F594C-0137-4139-A441-F58073393ACC}"/>
              </a:ext>
            </a:extLst>
          </p:cNvPr>
          <p:cNvPicPr>
            <a:picLocks noChangeAspect="1"/>
          </p:cNvPicPr>
          <p:nvPr/>
        </p:nvPicPr>
        <p:blipFill rotWithShape="1">
          <a:blip r:embed="rId3">
            <a:extLst>
              <a:ext uri="{28A0092B-C50C-407E-A947-70E740481C1C}">
                <a14:useLocalDpi xmlns:a14="http://schemas.microsoft.com/office/drawing/2010/main" val="0"/>
              </a:ext>
            </a:extLst>
          </a:blip>
          <a:srcRect l="2519" t="53933" r="1569" b="1573"/>
          <a:stretch/>
        </p:blipFill>
        <p:spPr>
          <a:xfrm>
            <a:off x="3808218" y="1317565"/>
            <a:ext cx="5198723" cy="2595256"/>
          </a:xfrm>
          <a:prstGeom prst="rect">
            <a:avLst/>
          </a:prstGeom>
        </p:spPr>
      </p:pic>
      <p:pic>
        <p:nvPicPr>
          <p:cNvPr id="10" name="Picture 9">
            <a:extLst>
              <a:ext uri="{FF2B5EF4-FFF2-40B4-BE49-F238E27FC236}">
                <a16:creationId xmlns:a16="http://schemas.microsoft.com/office/drawing/2014/main" id="{F18DB059-7C55-4726-9373-8CF6FF017E4A}"/>
              </a:ext>
            </a:extLst>
          </p:cNvPr>
          <p:cNvPicPr>
            <a:picLocks noChangeAspect="1"/>
          </p:cNvPicPr>
          <p:nvPr/>
        </p:nvPicPr>
        <p:blipFill rotWithShape="1">
          <a:blip r:embed="rId4"/>
          <a:srcRect r="33820" b="42698"/>
          <a:stretch/>
        </p:blipFill>
        <p:spPr>
          <a:xfrm>
            <a:off x="508494" y="1852979"/>
            <a:ext cx="3234235" cy="2255269"/>
          </a:xfrm>
          <a:prstGeom prst="rect">
            <a:avLst/>
          </a:prstGeom>
        </p:spPr>
      </p:pic>
      <p:grpSp>
        <p:nvGrpSpPr>
          <p:cNvPr id="14" name="Group 13">
            <a:extLst>
              <a:ext uri="{FF2B5EF4-FFF2-40B4-BE49-F238E27FC236}">
                <a16:creationId xmlns:a16="http://schemas.microsoft.com/office/drawing/2014/main" id="{7B1B23D1-B1C6-42B0-ADE9-DE53FA4C0F69}"/>
              </a:ext>
            </a:extLst>
          </p:cNvPr>
          <p:cNvGrpSpPr/>
          <p:nvPr/>
        </p:nvGrpSpPr>
        <p:grpSpPr>
          <a:xfrm>
            <a:off x="508494" y="4108247"/>
            <a:ext cx="4812552" cy="2261059"/>
            <a:chOff x="3889659" y="3864796"/>
            <a:chExt cx="4812552" cy="2261059"/>
          </a:xfrm>
        </p:grpSpPr>
        <p:pic>
          <p:nvPicPr>
            <p:cNvPr id="12" name="Picture 11">
              <a:extLst>
                <a:ext uri="{FF2B5EF4-FFF2-40B4-BE49-F238E27FC236}">
                  <a16:creationId xmlns:a16="http://schemas.microsoft.com/office/drawing/2014/main" id="{651BE9B2-C41D-4364-909C-A1ABF818CBE0}"/>
                </a:ext>
              </a:extLst>
            </p:cNvPr>
            <p:cNvPicPr>
              <a:picLocks noChangeAspect="1"/>
            </p:cNvPicPr>
            <p:nvPr/>
          </p:nvPicPr>
          <p:blipFill rotWithShape="1">
            <a:blip r:embed="rId4"/>
            <a:srcRect t="57302"/>
            <a:stretch/>
          </p:blipFill>
          <p:spPr>
            <a:xfrm>
              <a:off x="3889660" y="4470971"/>
              <a:ext cx="4812551" cy="1654884"/>
            </a:xfrm>
            <a:prstGeom prst="rect">
              <a:avLst/>
            </a:prstGeom>
          </p:spPr>
        </p:pic>
        <p:pic>
          <p:nvPicPr>
            <p:cNvPr id="13" name="Picture 12">
              <a:extLst>
                <a:ext uri="{FF2B5EF4-FFF2-40B4-BE49-F238E27FC236}">
                  <a16:creationId xmlns:a16="http://schemas.microsoft.com/office/drawing/2014/main" id="{0F31CC64-63E1-4505-BEEA-10655D8E5AC1}"/>
                </a:ext>
              </a:extLst>
            </p:cNvPr>
            <p:cNvPicPr>
              <a:picLocks noChangeAspect="1"/>
            </p:cNvPicPr>
            <p:nvPr/>
          </p:nvPicPr>
          <p:blipFill rotWithShape="1">
            <a:blip r:embed="rId4"/>
            <a:srcRect t="-239" b="84599"/>
            <a:stretch/>
          </p:blipFill>
          <p:spPr>
            <a:xfrm>
              <a:off x="3889659" y="3864796"/>
              <a:ext cx="4812551" cy="606175"/>
            </a:xfrm>
            <a:prstGeom prst="rect">
              <a:avLst/>
            </a:prstGeom>
          </p:spPr>
        </p:pic>
      </p:grpSp>
      <p:sp>
        <p:nvSpPr>
          <p:cNvPr id="15" name="文本框 3">
            <a:extLst>
              <a:ext uri="{FF2B5EF4-FFF2-40B4-BE49-F238E27FC236}">
                <a16:creationId xmlns:a16="http://schemas.microsoft.com/office/drawing/2014/main" id="{C018BE06-C0D0-4DEC-A628-FA55B186E923}"/>
              </a:ext>
            </a:extLst>
          </p:cNvPr>
          <p:cNvSpPr txBox="1"/>
          <p:nvPr/>
        </p:nvSpPr>
        <p:spPr>
          <a:xfrm>
            <a:off x="269565" y="127557"/>
            <a:ext cx="8719887" cy="452432"/>
          </a:xfrm>
          <a:prstGeom prst="rect">
            <a:avLst/>
          </a:prstGeom>
          <a:noFill/>
        </p:spPr>
        <p:txBody>
          <a:bodyPr wrap="square" rtlCol="0">
            <a:spAutoFit/>
          </a:bodyPr>
          <a:lstStyle/>
          <a:p>
            <a:pPr algn="l">
              <a:lnSpc>
                <a:spcPct val="90000"/>
              </a:lnSpc>
            </a:pPr>
            <a:r>
              <a:rPr lang="en-US" altLang="zh-CN" sz="2600" dirty="0">
                <a:solidFill>
                  <a:schemeClr val="tx2"/>
                </a:solidFill>
                <a:latin typeface="Arial" pitchFamily="34" charset="0"/>
                <a:cs typeface="Arial" pitchFamily="34" charset="0"/>
              </a:rPr>
              <a:t>Estimation performance of SVR</a:t>
            </a:r>
          </a:p>
        </p:txBody>
      </p:sp>
      <p:sp>
        <p:nvSpPr>
          <p:cNvPr id="16" name="文本框 15">
            <a:extLst>
              <a:ext uri="{FF2B5EF4-FFF2-40B4-BE49-F238E27FC236}">
                <a16:creationId xmlns:a16="http://schemas.microsoft.com/office/drawing/2014/main" id="{D3532934-5F1D-41A5-BE63-3E10DCE14EA0}"/>
              </a:ext>
            </a:extLst>
          </p:cNvPr>
          <p:cNvSpPr txBox="1"/>
          <p:nvPr/>
        </p:nvSpPr>
        <p:spPr>
          <a:xfrm>
            <a:off x="508494" y="791686"/>
            <a:ext cx="4609948" cy="461665"/>
          </a:xfrm>
          <a:prstGeom prst="rect">
            <a:avLst/>
          </a:prstGeom>
          <a:noFill/>
        </p:spPr>
        <p:txBody>
          <a:bodyPr wrap="square" rtlCol="0">
            <a:spAutoFit/>
          </a:bodyPr>
          <a:lstStyle/>
          <a:p>
            <a:pPr marL="342900" indent="-342900" algn="just">
              <a:buClr>
                <a:srgbClr val="C00000"/>
              </a:buClr>
              <a:buFont typeface="Wingdings" panose="05000000000000000000" pitchFamily="2" charset="2"/>
              <a:buChar char="v"/>
            </a:pPr>
            <a:r>
              <a:rPr lang="en-US" altLang="zh-CN" sz="2400" dirty="0">
                <a:latin typeface="Arial"/>
                <a:ea typeface="Times New Roman"/>
                <a:cs typeface="Arial"/>
              </a:rPr>
              <a:t>IEEE</a:t>
            </a:r>
            <a:r>
              <a:rPr lang="zh-CN" altLang="en-US" sz="2400" dirty="0">
                <a:latin typeface="Arial"/>
                <a:ea typeface="Times New Roman"/>
                <a:cs typeface="Arial"/>
              </a:rPr>
              <a:t> </a:t>
            </a:r>
            <a:r>
              <a:rPr lang="en-US" altLang="zh-CN" sz="2400" dirty="0" err="1">
                <a:latin typeface="Arial"/>
                <a:ea typeface="Times New Roman"/>
                <a:cs typeface="Arial"/>
              </a:rPr>
              <a:t>TGn</a:t>
            </a:r>
            <a:r>
              <a:rPr lang="en-US" altLang="zh-CN" sz="2400" dirty="0">
                <a:latin typeface="Arial"/>
                <a:ea typeface="Times New Roman"/>
                <a:cs typeface="Arial"/>
              </a:rPr>
              <a:t>-B Channel Model</a:t>
            </a:r>
          </a:p>
        </p:txBody>
      </p:sp>
      <p:sp>
        <p:nvSpPr>
          <p:cNvPr id="11" name="文本框 15">
            <a:extLst>
              <a:ext uri="{FF2B5EF4-FFF2-40B4-BE49-F238E27FC236}">
                <a16:creationId xmlns:a16="http://schemas.microsoft.com/office/drawing/2014/main" id="{8346CFE9-720E-41D1-B937-35DD8CA05391}"/>
              </a:ext>
            </a:extLst>
          </p:cNvPr>
          <p:cNvSpPr txBox="1"/>
          <p:nvPr/>
        </p:nvSpPr>
        <p:spPr>
          <a:xfrm>
            <a:off x="5465852" y="5225110"/>
            <a:ext cx="3541089" cy="707886"/>
          </a:xfrm>
          <a:prstGeom prst="rect">
            <a:avLst/>
          </a:prstGeom>
          <a:noFill/>
        </p:spPr>
        <p:txBody>
          <a:bodyPr wrap="square" rtlCol="0">
            <a:spAutoFit/>
          </a:bodyPr>
          <a:lstStyle/>
          <a:p>
            <a:pPr marL="342900" indent="-342900" algn="l">
              <a:buClr>
                <a:srgbClr val="C00000"/>
              </a:buClr>
              <a:buFont typeface="Wingdings" panose="05000000000000000000" pitchFamily="2" charset="2"/>
              <a:buChar char="Ø"/>
            </a:pPr>
            <a:r>
              <a:rPr lang="en-US" altLang="zh-CN" sz="2000" dirty="0"/>
              <a:t>Flat-Earth:</a:t>
            </a:r>
          </a:p>
          <a:p>
            <a:pPr lvl="1" algn="l">
              <a:buClr>
                <a:srgbClr val="C00000"/>
              </a:buClr>
            </a:pPr>
            <a:r>
              <a:rPr lang="en-US" altLang="zh-CN" sz="2000" dirty="0"/>
              <a:t>two-ray model</a:t>
            </a:r>
          </a:p>
        </p:txBody>
      </p:sp>
      <p:sp>
        <p:nvSpPr>
          <p:cNvPr id="17" name="文本框 15">
            <a:extLst>
              <a:ext uri="{FF2B5EF4-FFF2-40B4-BE49-F238E27FC236}">
                <a16:creationId xmlns:a16="http://schemas.microsoft.com/office/drawing/2014/main" id="{DFDEF791-56AF-4453-82F9-99026E743FCB}"/>
              </a:ext>
            </a:extLst>
          </p:cNvPr>
          <p:cNvSpPr txBox="1"/>
          <p:nvPr/>
        </p:nvSpPr>
        <p:spPr>
          <a:xfrm>
            <a:off x="5465852" y="4458537"/>
            <a:ext cx="3433045" cy="707886"/>
          </a:xfrm>
          <a:prstGeom prst="rect">
            <a:avLst/>
          </a:prstGeom>
          <a:noFill/>
        </p:spPr>
        <p:txBody>
          <a:bodyPr wrap="square" rtlCol="0">
            <a:spAutoFit/>
          </a:bodyPr>
          <a:lstStyle/>
          <a:p>
            <a:pPr marL="342900" indent="-342900" algn="l">
              <a:buClr>
                <a:srgbClr val="C00000"/>
              </a:buClr>
              <a:buFont typeface="Wingdings" panose="05000000000000000000" pitchFamily="2" charset="2"/>
              <a:buChar char="Ø"/>
            </a:pPr>
            <a:r>
              <a:rPr lang="en-US" altLang="zh-CN" sz="2000" dirty="0"/>
              <a:t>line-of-sight (LOS)</a:t>
            </a:r>
          </a:p>
          <a:p>
            <a:pPr lvl="1" algn="l">
              <a:buClr>
                <a:srgbClr val="C00000"/>
              </a:buClr>
            </a:pPr>
            <a:r>
              <a:rPr lang="en-US" altLang="zh-CN" sz="2000" dirty="0"/>
              <a:t>Direct path propagation</a:t>
            </a:r>
          </a:p>
        </p:txBody>
      </p:sp>
      <p:sp>
        <p:nvSpPr>
          <p:cNvPr id="18" name="Rectangle 15">
            <a:extLst>
              <a:ext uri="{FF2B5EF4-FFF2-40B4-BE49-F238E27FC236}">
                <a16:creationId xmlns:a16="http://schemas.microsoft.com/office/drawing/2014/main" id="{5D9B7679-1754-4491-9412-DEB1FA98E0DE}"/>
              </a:ext>
            </a:extLst>
          </p:cNvPr>
          <p:cNvSpPr>
            <a:spLocks noChangeArrowheads="1"/>
          </p:cNvSpPr>
          <p:nvPr/>
        </p:nvSpPr>
        <p:spPr bwMode="auto">
          <a:xfrm>
            <a:off x="8174206" y="6415880"/>
            <a:ext cx="323807" cy="243656"/>
          </a:xfrm>
          <a:prstGeom prst="rect">
            <a:avLst/>
          </a:prstGeom>
          <a:noFill/>
          <a:ln w="12700">
            <a:noFill/>
            <a:miter lim="800000"/>
            <a:headEnd/>
            <a:tailEnd/>
          </a:ln>
          <a:effectLst/>
        </p:spPr>
        <p:txBody>
          <a:bodyPr wrap="none" lIns="90487" tIns="44450" rIns="90487" bIns="44450">
            <a:spAutoFit/>
          </a:bodyPr>
          <a:lstStyle/>
          <a:p>
            <a:pPr>
              <a:defRPr/>
            </a:pPr>
            <a:r>
              <a:rPr lang="en-US" sz="1000" dirty="0">
                <a:solidFill>
                  <a:schemeClr val="bg1"/>
                </a:solidFill>
                <a:latin typeface="Arial" charset="0"/>
              </a:rPr>
              <a:t>10</a:t>
            </a:r>
          </a:p>
        </p:txBody>
      </p:sp>
    </p:spTree>
    <p:extLst>
      <p:ext uri="{BB962C8B-B14F-4D97-AF65-F5344CB8AC3E}">
        <p14:creationId xmlns:p14="http://schemas.microsoft.com/office/powerpoint/2010/main" val="1197041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B688268F-D29F-4319-81F4-4C8166C7CAF7}"/>
              </a:ext>
            </a:extLst>
          </p:cNvPr>
          <p:cNvSpPr txBox="1"/>
          <p:nvPr/>
        </p:nvSpPr>
        <p:spPr>
          <a:xfrm>
            <a:off x="263572" y="55392"/>
            <a:ext cx="8616855" cy="452432"/>
          </a:xfrm>
          <a:prstGeom prst="rect">
            <a:avLst/>
          </a:prstGeom>
          <a:noFill/>
        </p:spPr>
        <p:txBody>
          <a:bodyPr wrap="square" rtlCol="0">
            <a:spAutoFit/>
          </a:bodyPr>
          <a:lstStyle/>
          <a:p>
            <a:pPr algn="l">
              <a:lnSpc>
                <a:spcPct val="90000"/>
              </a:lnSpc>
            </a:pPr>
            <a:r>
              <a:rPr lang="en-US" altLang="zh-CN" sz="2600" dirty="0">
                <a:solidFill>
                  <a:schemeClr val="tx2"/>
                </a:solidFill>
                <a:latin typeface="Arial" pitchFamily="34" charset="0"/>
                <a:cs typeface="Arial" pitchFamily="34" charset="0"/>
              </a:rPr>
              <a:t>Estimation performance of SVR</a:t>
            </a:r>
          </a:p>
        </p:txBody>
      </p:sp>
      <p:pic>
        <p:nvPicPr>
          <p:cNvPr id="6" name="Picture 5" descr="A picture containing text, map&#10;&#10;Description automatically generated">
            <a:extLst>
              <a:ext uri="{FF2B5EF4-FFF2-40B4-BE49-F238E27FC236}">
                <a16:creationId xmlns:a16="http://schemas.microsoft.com/office/drawing/2014/main" id="{12ACD18C-56D4-4FF7-95AF-9209C486287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518" t="10019" r="6972" b="1414"/>
          <a:stretch/>
        </p:blipFill>
        <p:spPr>
          <a:xfrm>
            <a:off x="263572" y="1517885"/>
            <a:ext cx="5335411" cy="3959436"/>
          </a:xfrm>
          <a:prstGeom prst="rect">
            <a:avLst/>
          </a:prstGeom>
        </p:spPr>
      </p:pic>
      <p:sp>
        <p:nvSpPr>
          <p:cNvPr id="7" name="文本框 15">
            <a:extLst>
              <a:ext uri="{FF2B5EF4-FFF2-40B4-BE49-F238E27FC236}">
                <a16:creationId xmlns:a16="http://schemas.microsoft.com/office/drawing/2014/main" id="{82684BBE-A9F5-4D5F-83EF-21FA310CCA35}"/>
              </a:ext>
            </a:extLst>
          </p:cNvPr>
          <p:cNvSpPr txBox="1"/>
          <p:nvPr/>
        </p:nvSpPr>
        <p:spPr>
          <a:xfrm>
            <a:off x="418117" y="884090"/>
            <a:ext cx="5013943" cy="461665"/>
          </a:xfrm>
          <a:prstGeom prst="rect">
            <a:avLst/>
          </a:prstGeom>
          <a:noFill/>
        </p:spPr>
        <p:txBody>
          <a:bodyPr wrap="square" rtlCol="0">
            <a:spAutoFit/>
          </a:bodyPr>
          <a:lstStyle/>
          <a:p>
            <a:pPr marL="342900" indent="-342900" algn="just">
              <a:buClr>
                <a:srgbClr val="C00000"/>
              </a:buClr>
              <a:buFont typeface="Wingdings" panose="05000000000000000000" pitchFamily="2" charset="2"/>
              <a:buChar char="v"/>
            </a:pPr>
            <a:r>
              <a:rPr lang="en-US" altLang="zh-CN" sz="2400" dirty="0">
                <a:latin typeface="Arial"/>
                <a:ea typeface="Times New Roman"/>
                <a:cs typeface="Arial"/>
              </a:rPr>
              <a:t>Effect of Interference Power</a:t>
            </a:r>
          </a:p>
        </p:txBody>
      </p:sp>
      <p:sp>
        <p:nvSpPr>
          <p:cNvPr id="8" name="文本框 15">
            <a:extLst>
              <a:ext uri="{FF2B5EF4-FFF2-40B4-BE49-F238E27FC236}">
                <a16:creationId xmlns:a16="http://schemas.microsoft.com/office/drawing/2014/main" id="{9E7262B8-0A86-4917-B932-421B30711DB9}"/>
              </a:ext>
            </a:extLst>
          </p:cNvPr>
          <p:cNvSpPr txBox="1"/>
          <p:nvPr/>
        </p:nvSpPr>
        <p:spPr>
          <a:xfrm>
            <a:off x="5710955" y="2659564"/>
            <a:ext cx="3433045" cy="707886"/>
          </a:xfrm>
          <a:prstGeom prst="rect">
            <a:avLst/>
          </a:prstGeom>
          <a:noFill/>
        </p:spPr>
        <p:txBody>
          <a:bodyPr wrap="square" rtlCol="0">
            <a:spAutoFit/>
          </a:bodyPr>
          <a:lstStyle/>
          <a:p>
            <a:pPr marL="342900" indent="-342900" algn="l">
              <a:buClr>
                <a:srgbClr val="C00000"/>
              </a:buClr>
              <a:buFont typeface="Wingdings" panose="05000000000000000000" pitchFamily="2" charset="2"/>
              <a:buChar char="Ø"/>
            </a:pPr>
            <a:r>
              <a:rPr lang="en-US" altLang="zh-CN" sz="2000" dirty="0"/>
              <a:t>performance improves with number of sensors</a:t>
            </a:r>
          </a:p>
        </p:txBody>
      </p:sp>
      <p:sp>
        <p:nvSpPr>
          <p:cNvPr id="9" name="文本框 15">
            <a:extLst>
              <a:ext uri="{FF2B5EF4-FFF2-40B4-BE49-F238E27FC236}">
                <a16:creationId xmlns:a16="http://schemas.microsoft.com/office/drawing/2014/main" id="{D54CA0F8-5C68-4C38-890D-063489ACC1DD}"/>
              </a:ext>
            </a:extLst>
          </p:cNvPr>
          <p:cNvSpPr txBox="1"/>
          <p:nvPr/>
        </p:nvSpPr>
        <p:spPr>
          <a:xfrm>
            <a:off x="5753529" y="3827332"/>
            <a:ext cx="3123956" cy="707886"/>
          </a:xfrm>
          <a:prstGeom prst="rect">
            <a:avLst/>
          </a:prstGeom>
          <a:noFill/>
        </p:spPr>
        <p:txBody>
          <a:bodyPr wrap="square" rtlCol="0">
            <a:spAutoFit/>
          </a:bodyPr>
          <a:lstStyle/>
          <a:p>
            <a:pPr marL="342900" indent="-342900" algn="l">
              <a:buClr>
                <a:srgbClr val="C00000"/>
              </a:buClr>
              <a:buFont typeface="Wingdings" panose="05000000000000000000" pitchFamily="2" charset="2"/>
              <a:buChar char="Ø"/>
            </a:pPr>
            <a:r>
              <a:rPr lang="en-US" altLang="zh-CN" sz="2000" dirty="0"/>
              <a:t>lower interference, better performance</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E324FC4-E30A-45E6-B8B2-B3F3C2B22DC8}"/>
                  </a:ext>
                </a:extLst>
              </p:cNvPr>
              <p:cNvSpPr/>
              <p:nvPr/>
            </p:nvSpPr>
            <p:spPr>
              <a:xfrm>
                <a:off x="5598983" y="825809"/>
                <a:ext cx="3278501" cy="819070"/>
              </a:xfrm>
              <a:prstGeom prst="rect">
                <a:avLst/>
              </a:prstGeom>
              <a:ln>
                <a:solidFill>
                  <a:srgbClr val="C00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𝑁𝑀𝑆𝐸</m:t>
                      </m:r>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𝒙</m:t>
                                          </m:r>
                                        </m:e>
                                      </m:d>
                                      <m:r>
                                        <a:rPr lang="en-US" b="0" i="0">
                                          <a:latin typeface="Cambria Math" panose="02040503050406030204" pitchFamily="18" charset="0"/>
                                        </a:rPr>
                                        <m:t>−</m:t>
                                      </m:r>
                                      <m:acc>
                                        <m:accPr>
                                          <m:chr m:val="̂"/>
                                          <m:ctrlPr>
                                            <a:rPr lang="en-US" b="0" i="1">
                                              <a:latin typeface="Cambria Math" panose="02040503050406030204" pitchFamily="18" charset="0"/>
                                            </a:rPr>
                                          </m:ctrlPr>
                                        </m:accPr>
                                        <m:e>
                                          <m:r>
                                            <a:rPr lang="en-US" b="0" i="1">
                                              <a:latin typeface="Cambria Math" panose="02040503050406030204" pitchFamily="18" charset="0"/>
                                            </a:rPr>
                                            <m:t>𝑓</m:t>
                                          </m:r>
                                        </m:e>
                                      </m:acc>
                                      <m:d>
                                        <m:dPr>
                                          <m:ctrlPr>
                                            <a:rPr lang="en-US" b="0" i="1">
                                              <a:latin typeface="Cambria Math" panose="02040503050406030204" pitchFamily="18" charset="0"/>
                                            </a:rPr>
                                          </m:ctrlPr>
                                        </m:dPr>
                                        <m:e>
                                          <m:r>
                                            <a:rPr lang="en-US" i="1">
                                              <a:latin typeface="Cambria Math" panose="02040503050406030204" pitchFamily="18" charset="0"/>
                                            </a:rPr>
                                            <m:t>𝒙</m:t>
                                          </m:r>
                                        </m:e>
                                      </m:d>
                                    </m:e>
                                  </m:d>
                                </m:e>
                                <m:sup>
                                  <m:r>
                                    <a:rPr lang="en-US" b="0" i="0">
                                      <a:latin typeface="Cambria Math" panose="02040503050406030204" pitchFamily="18" charset="0"/>
                                    </a:rPr>
                                    <m:t>2</m:t>
                                  </m:r>
                                </m:sup>
                              </m:sSup>
                            </m:e>
                          </m:d>
                        </m:num>
                        <m:den>
                          <m:r>
                            <a:rPr lang="en-US" b="0" i="1">
                              <a:latin typeface="Cambria Math" panose="02040503050406030204" pitchFamily="18" charset="0"/>
                            </a:rPr>
                            <m:t>𝐸</m:t>
                          </m:r>
                          <m:d>
                            <m:dPr>
                              <m:begChr m:val="{"/>
                              <m:endChr m:val="}"/>
                              <m:ctrlPr>
                                <a:rPr lang="en-US" b="0" i="1">
                                  <a:latin typeface="Cambria Math" panose="02040503050406030204" pitchFamily="18" charset="0"/>
                                </a:rPr>
                              </m:ctrlPr>
                            </m:dPr>
                            <m:e>
                              <m:sSup>
                                <m:sSupPr>
                                  <m:ctrlPr>
                                    <a:rPr lang="en-US" b="0" i="1">
                                      <a:latin typeface="Cambria Math" panose="02040503050406030204" pitchFamily="18" charset="0"/>
                                    </a:rPr>
                                  </m:ctrlPr>
                                </m:sSupPr>
                                <m:e>
                                  <m:d>
                                    <m:dPr>
                                      <m:begChr m:val="‖"/>
                                      <m:endChr m:val="‖"/>
                                      <m:ctrlPr>
                                        <a:rPr lang="en-US" b="0" i="1">
                                          <a:latin typeface="Cambria Math" panose="02040503050406030204" pitchFamily="18" charset="0"/>
                                        </a:rPr>
                                      </m:ctrlPr>
                                    </m:dPr>
                                    <m:e>
                                      <m:r>
                                        <a:rPr lang="en-US" b="0" i="1">
                                          <a:latin typeface="Cambria Math" panose="02040503050406030204" pitchFamily="18" charset="0"/>
                                        </a:rPr>
                                        <m:t>𝑓</m:t>
                                      </m:r>
                                      <m:d>
                                        <m:dPr>
                                          <m:ctrlPr>
                                            <a:rPr lang="en-US" b="0" i="1">
                                              <a:latin typeface="Cambria Math" panose="02040503050406030204" pitchFamily="18" charset="0"/>
                                            </a:rPr>
                                          </m:ctrlPr>
                                        </m:dPr>
                                        <m:e>
                                          <m:r>
                                            <a:rPr lang="en-US" i="1">
                                              <a:latin typeface="Cambria Math" panose="02040503050406030204" pitchFamily="18" charset="0"/>
                                            </a:rPr>
                                            <m:t>𝒙</m:t>
                                          </m:r>
                                        </m:e>
                                      </m:d>
                                    </m:e>
                                  </m:d>
                                </m:e>
                                <m:sup>
                                  <m:r>
                                    <a:rPr lang="en-US" b="0" i="0">
                                      <a:latin typeface="Cambria Math" panose="02040503050406030204" pitchFamily="18" charset="0"/>
                                    </a:rPr>
                                    <m:t>2</m:t>
                                  </m:r>
                                </m:sup>
                              </m:sSup>
                            </m:e>
                          </m:d>
                        </m:den>
                      </m:f>
                    </m:oMath>
                  </m:oMathPara>
                </a14:m>
                <a:endParaRPr lang="en-US" sz="4000" dirty="0"/>
              </a:p>
            </p:txBody>
          </p:sp>
        </mc:Choice>
        <mc:Fallback xmlns="">
          <p:sp>
            <p:nvSpPr>
              <p:cNvPr id="10" name="Rectangle 9">
                <a:extLst>
                  <a:ext uri="{FF2B5EF4-FFF2-40B4-BE49-F238E27FC236}">
                    <a16:creationId xmlns:a16="http://schemas.microsoft.com/office/drawing/2014/main" id="{AE324FC4-E30A-45E6-B8B2-B3F3C2B22DC8}"/>
                  </a:ext>
                </a:extLst>
              </p:cNvPr>
              <p:cNvSpPr>
                <a:spLocks noRot="1" noChangeAspect="1" noMove="1" noResize="1" noEditPoints="1" noAdjustHandles="1" noChangeArrowheads="1" noChangeShapeType="1" noTextEdit="1"/>
              </p:cNvSpPr>
              <p:nvPr/>
            </p:nvSpPr>
            <p:spPr>
              <a:xfrm>
                <a:off x="5598983" y="825809"/>
                <a:ext cx="3278501" cy="819070"/>
              </a:xfrm>
              <a:prstGeom prst="rect">
                <a:avLst/>
              </a:prstGeom>
              <a:blipFill>
                <a:blip r:embed="rId4"/>
                <a:stretch>
                  <a:fillRect/>
                </a:stretch>
              </a:blipFill>
              <a:ln>
                <a:solidFill>
                  <a:srgbClr val="C00000"/>
                </a:solidFill>
              </a:ln>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2BA8546B-C703-4AB2-A647-5C36D85A3878}"/>
              </a:ext>
            </a:extLst>
          </p:cNvPr>
          <p:cNvGrpSpPr/>
          <p:nvPr/>
        </p:nvGrpSpPr>
        <p:grpSpPr>
          <a:xfrm>
            <a:off x="447764" y="5649453"/>
            <a:ext cx="8432663" cy="584777"/>
            <a:chOff x="447764" y="5372050"/>
            <a:chExt cx="8432663" cy="584777"/>
          </a:xfrm>
        </p:grpSpPr>
        <mc:AlternateContent xmlns:mc="http://schemas.openxmlformats.org/markup-compatibility/2006" xmlns:a14="http://schemas.microsoft.com/office/drawing/2010/main">
          <mc:Choice Requires="a14">
            <p:sp>
              <p:nvSpPr>
                <p:cNvPr id="12" name="文本框 15">
                  <a:extLst>
                    <a:ext uri="{FF2B5EF4-FFF2-40B4-BE49-F238E27FC236}">
                      <a16:creationId xmlns:a16="http://schemas.microsoft.com/office/drawing/2014/main" id="{31CC7B21-699B-4C62-BBFB-0C5ECF381A3C}"/>
                    </a:ext>
                  </a:extLst>
                </p:cNvPr>
                <p:cNvSpPr txBox="1"/>
                <p:nvPr/>
              </p:nvSpPr>
              <p:spPr>
                <a:xfrm>
                  <a:off x="447764" y="5372052"/>
                  <a:ext cx="2380049" cy="584775"/>
                </a:xfrm>
                <a:prstGeom prst="rect">
                  <a:avLst/>
                </a:prstGeom>
                <a:noFill/>
                <a:ln>
                  <a:solidFill>
                    <a:schemeClr val="tx1"/>
                  </a:solidFill>
                </a:ln>
              </p:spPr>
              <p:txBody>
                <a:bodyPr wrap="square" rtlCol="0">
                  <a:spAutoFit/>
                </a:bodyPr>
                <a:lstStyle/>
                <a:p>
                  <a:pPr>
                    <a:buClr>
                      <a:srgbClr val="C00000"/>
                    </a:buClr>
                  </a:pPr>
                  <a:r>
                    <a:rPr lang="en-US" altLang="zh-CN" sz="1600" dirty="0">
                      <a:solidFill>
                        <a:srgbClr val="C00000"/>
                      </a:solidFill>
                    </a:rPr>
                    <a:t>Tx Pattern</a:t>
                  </a:r>
                </a:p>
                <a:p>
                  <a:pPr algn="just">
                    <a:buClr>
                      <a:srgbClr val="C00000"/>
                    </a:buClr>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𝟒</m:t>
                        </m:r>
                        <m:r>
                          <a:rPr lang="en-US" altLang="zh-CN" sz="1600" i="1">
                            <a:latin typeface="Cambria Math" panose="02040503050406030204" pitchFamily="18" charset="0"/>
                          </a:rPr>
                          <m:t>𝑿</m:t>
                        </m:r>
                        <m:r>
                          <a:rPr lang="en-US" altLang="zh-CN" sz="1600" i="1">
                            <a:latin typeface="Cambria Math" panose="02040503050406030204" pitchFamily="18" charset="0"/>
                          </a:rPr>
                          <m:t>_</m:t>
                        </m:r>
                        <m:r>
                          <a:rPr lang="en-US" altLang="zh-CN" sz="1600" i="1">
                            <a:latin typeface="Cambria Math" panose="02040503050406030204" pitchFamily="18" charset="0"/>
                          </a:rPr>
                          <m:t>𝒅𝒊𝒑𝒐𝒍𝒆𝒔</m:t>
                        </m:r>
                        <m:r>
                          <a:rPr lang="en-US" altLang="zh-CN" sz="1600" i="1">
                            <a:latin typeface="Cambria Math" panose="02040503050406030204" pitchFamily="18" charset="0"/>
                          </a:rPr>
                          <m:t>_</m:t>
                        </m:r>
                        <m:r>
                          <a:rPr lang="en-US" altLang="zh-CN" sz="1600" i="1">
                            <a:latin typeface="Cambria Math" panose="02040503050406030204" pitchFamily="18" charset="0"/>
                          </a:rPr>
                          <m:t>𝟐𝟒𝟓𝟎</m:t>
                        </m:r>
                      </m:oMath>
                    </m:oMathPara>
                  </a14:m>
                  <a:endParaRPr lang="en-US" altLang="zh-CN" sz="1600" dirty="0"/>
                </a:p>
              </p:txBody>
            </p:sp>
          </mc:Choice>
          <mc:Fallback xmlns="">
            <p:sp>
              <p:nvSpPr>
                <p:cNvPr id="12" name="文本框 15">
                  <a:extLst>
                    <a:ext uri="{FF2B5EF4-FFF2-40B4-BE49-F238E27FC236}">
                      <a16:creationId xmlns:a16="http://schemas.microsoft.com/office/drawing/2014/main" id="{31CC7B21-699B-4C62-BBFB-0C5ECF381A3C}"/>
                    </a:ext>
                  </a:extLst>
                </p:cNvPr>
                <p:cNvSpPr txBox="1">
                  <a:spLocks noRot="1" noChangeAspect="1" noMove="1" noResize="1" noEditPoints="1" noAdjustHandles="1" noChangeArrowheads="1" noChangeShapeType="1" noTextEdit="1"/>
                </p:cNvSpPr>
                <p:nvPr/>
              </p:nvSpPr>
              <p:spPr>
                <a:xfrm>
                  <a:off x="447764" y="5372052"/>
                  <a:ext cx="2380049" cy="584775"/>
                </a:xfrm>
                <a:prstGeom prst="rect">
                  <a:avLst/>
                </a:prstGeom>
                <a:blipFill>
                  <a:blip r:embed="rId5"/>
                  <a:stretch>
                    <a:fillRect t="-2041" b="-408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5">
                  <a:extLst>
                    <a:ext uri="{FF2B5EF4-FFF2-40B4-BE49-F238E27FC236}">
                      <a16:creationId xmlns:a16="http://schemas.microsoft.com/office/drawing/2014/main" id="{3D497F18-A108-474D-8B24-C7191F558A15}"/>
                    </a:ext>
                  </a:extLst>
                </p:cNvPr>
                <p:cNvSpPr txBox="1"/>
                <p:nvPr/>
              </p:nvSpPr>
              <p:spPr>
                <a:xfrm>
                  <a:off x="2827814" y="5372052"/>
                  <a:ext cx="2141317" cy="584775"/>
                </a:xfrm>
                <a:prstGeom prst="rect">
                  <a:avLst/>
                </a:prstGeom>
                <a:noFill/>
                <a:ln>
                  <a:solidFill>
                    <a:schemeClr val="tx1"/>
                  </a:solidFill>
                </a:ln>
              </p:spPr>
              <p:txBody>
                <a:bodyPr wrap="square" rtlCol="0">
                  <a:spAutoFit/>
                </a:bodyPr>
                <a:lstStyle/>
                <a:p>
                  <a:pPr>
                    <a:buClr>
                      <a:srgbClr val="C00000"/>
                    </a:buClr>
                  </a:pPr>
                  <a:r>
                    <a:rPr lang="en-US" altLang="zh-CN" sz="1600" dirty="0">
                      <a:solidFill>
                        <a:srgbClr val="C00000"/>
                      </a:solidFill>
                    </a:rPr>
                    <a:t>Rx Pattern </a:t>
                  </a:r>
                </a:p>
                <a:p>
                  <a:pPr algn="just">
                    <a:buClr>
                      <a:srgbClr val="C00000"/>
                    </a:buClr>
                  </a:pPr>
                  <a14:m>
                    <m:oMathPara xmlns:m="http://schemas.openxmlformats.org/officeDocument/2006/math">
                      <m:oMathParaPr>
                        <m:jc m:val="centerGroup"/>
                      </m:oMathParaPr>
                      <m:oMath xmlns:m="http://schemas.openxmlformats.org/officeDocument/2006/math">
                        <m:r>
                          <a:rPr lang="en-US" altLang="zh-CN" sz="1600" b="1" i="1" smtClean="0">
                            <a:latin typeface="Cambria Math" panose="02040503050406030204" pitchFamily="18" charset="0"/>
                          </a:rPr>
                          <m:t>𝟐</m:t>
                        </m:r>
                        <m:r>
                          <a:rPr lang="en-US" altLang="zh-CN" sz="1600" b="1" i="1" smtClean="0">
                            <a:latin typeface="Cambria Math" panose="02040503050406030204" pitchFamily="18" charset="0"/>
                          </a:rPr>
                          <m:t>𝑽</m:t>
                        </m:r>
                        <m:r>
                          <a:rPr lang="en-US" altLang="zh-CN" sz="1600" i="1">
                            <a:latin typeface="Cambria Math" panose="02040503050406030204" pitchFamily="18" charset="0"/>
                          </a:rPr>
                          <m:t>_</m:t>
                        </m:r>
                        <m:r>
                          <a:rPr lang="en-US" altLang="zh-CN" sz="1600" i="1">
                            <a:latin typeface="Cambria Math" panose="02040503050406030204" pitchFamily="18" charset="0"/>
                          </a:rPr>
                          <m:t>𝒅𝒊𝒑𝒐𝒍𝒆𝒔</m:t>
                        </m:r>
                        <m:r>
                          <a:rPr lang="en-US" altLang="zh-CN" sz="1600" i="1">
                            <a:latin typeface="Cambria Math" panose="02040503050406030204" pitchFamily="18" charset="0"/>
                          </a:rPr>
                          <m:t>_</m:t>
                        </m:r>
                        <m:r>
                          <a:rPr lang="en-US" altLang="zh-CN" sz="1600" i="1">
                            <a:latin typeface="Cambria Math" panose="02040503050406030204" pitchFamily="18" charset="0"/>
                          </a:rPr>
                          <m:t>𝟐𝟒𝟓𝟎</m:t>
                        </m:r>
                      </m:oMath>
                    </m:oMathPara>
                  </a14:m>
                  <a:endParaRPr lang="en-US" altLang="zh-CN" sz="1600" i="1" dirty="0">
                    <a:latin typeface="Cambria Math" panose="02040503050406030204" pitchFamily="18" charset="0"/>
                  </a:endParaRPr>
                </a:p>
              </p:txBody>
            </p:sp>
          </mc:Choice>
          <mc:Fallback xmlns="">
            <p:sp>
              <p:nvSpPr>
                <p:cNvPr id="13" name="文本框 15">
                  <a:extLst>
                    <a:ext uri="{FF2B5EF4-FFF2-40B4-BE49-F238E27FC236}">
                      <a16:creationId xmlns:a16="http://schemas.microsoft.com/office/drawing/2014/main" id="{3D497F18-A108-474D-8B24-C7191F558A15}"/>
                    </a:ext>
                  </a:extLst>
                </p:cNvPr>
                <p:cNvSpPr txBox="1">
                  <a:spLocks noRot="1" noChangeAspect="1" noMove="1" noResize="1" noEditPoints="1" noAdjustHandles="1" noChangeArrowheads="1" noChangeShapeType="1" noTextEdit="1"/>
                </p:cNvSpPr>
                <p:nvPr/>
              </p:nvSpPr>
              <p:spPr>
                <a:xfrm>
                  <a:off x="2827814" y="5372052"/>
                  <a:ext cx="2141317" cy="584775"/>
                </a:xfrm>
                <a:prstGeom prst="rect">
                  <a:avLst/>
                </a:prstGeom>
                <a:blipFill>
                  <a:blip r:embed="rId6"/>
                  <a:stretch>
                    <a:fillRect t="-2041" b="-5102"/>
                  </a:stretch>
                </a:blipFill>
                <a:ln>
                  <a:solidFill>
                    <a:schemeClr val="tx1"/>
                  </a:solidFill>
                </a:ln>
              </p:spPr>
              <p:txBody>
                <a:bodyPr/>
                <a:lstStyle/>
                <a:p>
                  <a:r>
                    <a:rPr lang="en-US">
                      <a:noFill/>
                    </a:rPr>
                    <a:t> </a:t>
                  </a:r>
                </a:p>
              </p:txBody>
            </p:sp>
          </mc:Fallback>
        </mc:AlternateContent>
        <p:sp>
          <p:nvSpPr>
            <p:cNvPr id="15" name="文本框 15">
              <a:extLst>
                <a:ext uri="{FF2B5EF4-FFF2-40B4-BE49-F238E27FC236}">
                  <a16:creationId xmlns:a16="http://schemas.microsoft.com/office/drawing/2014/main" id="{BB697789-4605-445D-A2FE-2F85DE1E2B09}"/>
                </a:ext>
              </a:extLst>
            </p:cNvPr>
            <p:cNvSpPr txBox="1"/>
            <p:nvPr/>
          </p:nvSpPr>
          <p:spPr>
            <a:xfrm>
              <a:off x="4969132" y="5372050"/>
              <a:ext cx="1955648" cy="584775"/>
            </a:xfrm>
            <a:prstGeom prst="rect">
              <a:avLst/>
            </a:prstGeom>
            <a:noFill/>
            <a:ln>
              <a:solidFill>
                <a:schemeClr val="tx1"/>
              </a:solidFill>
            </a:ln>
          </p:spPr>
          <p:txBody>
            <a:bodyPr wrap="square" rtlCol="0">
              <a:spAutoFit/>
            </a:bodyPr>
            <a:lstStyle/>
            <a:p>
              <a:pPr>
                <a:buClr>
                  <a:srgbClr val="C00000"/>
                </a:buClr>
              </a:pPr>
              <a:r>
                <a:rPr lang="en-US" sz="1600" dirty="0">
                  <a:solidFill>
                    <a:srgbClr val="C00000"/>
                  </a:solidFill>
                </a:rPr>
                <a:t>Frequency</a:t>
              </a:r>
              <a:endParaRPr lang="en-US" altLang="zh-CN" sz="1600" dirty="0">
                <a:solidFill>
                  <a:srgbClr val="C00000"/>
                </a:solidFill>
              </a:endParaRPr>
            </a:p>
            <a:p>
              <a:pPr>
                <a:buClr>
                  <a:srgbClr val="C00000"/>
                </a:buClr>
              </a:pPr>
              <a:r>
                <a:rPr lang="en-US" altLang="zh-CN" sz="1600" dirty="0"/>
                <a:t>2450M</a:t>
              </a:r>
            </a:p>
          </p:txBody>
        </p:sp>
        <p:sp>
          <p:nvSpPr>
            <p:cNvPr id="16" name="文本框 15">
              <a:extLst>
                <a:ext uri="{FF2B5EF4-FFF2-40B4-BE49-F238E27FC236}">
                  <a16:creationId xmlns:a16="http://schemas.microsoft.com/office/drawing/2014/main" id="{9F40CE7B-BE31-40ED-8C84-EB4752BB8D67}"/>
                </a:ext>
              </a:extLst>
            </p:cNvPr>
            <p:cNvSpPr txBox="1"/>
            <p:nvPr/>
          </p:nvSpPr>
          <p:spPr>
            <a:xfrm>
              <a:off x="6924780" y="5372050"/>
              <a:ext cx="1955647" cy="584775"/>
            </a:xfrm>
            <a:prstGeom prst="rect">
              <a:avLst/>
            </a:prstGeom>
            <a:noFill/>
            <a:ln>
              <a:solidFill>
                <a:schemeClr val="tx1"/>
              </a:solidFill>
            </a:ln>
          </p:spPr>
          <p:txBody>
            <a:bodyPr wrap="square" rtlCol="0">
              <a:spAutoFit/>
            </a:bodyPr>
            <a:lstStyle/>
            <a:p>
              <a:pPr>
                <a:buClr>
                  <a:srgbClr val="C00000"/>
                </a:buClr>
              </a:pPr>
              <a:r>
                <a:rPr lang="en-US" sz="1600" dirty="0">
                  <a:solidFill>
                    <a:srgbClr val="C00000"/>
                  </a:solidFill>
                </a:rPr>
                <a:t>Channel Model</a:t>
              </a:r>
              <a:endParaRPr lang="en-US" altLang="zh-CN" sz="1600" dirty="0">
                <a:solidFill>
                  <a:srgbClr val="C00000"/>
                </a:solidFill>
              </a:endParaRPr>
            </a:p>
            <a:p>
              <a:pPr>
                <a:buClr>
                  <a:srgbClr val="C00000"/>
                </a:buClr>
              </a:pPr>
              <a:r>
                <a:rPr lang="en-US" altLang="zh-CN" sz="1600" dirty="0" err="1"/>
                <a:t>TGn</a:t>
              </a:r>
              <a:r>
                <a:rPr lang="en-US" altLang="zh-CN" sz="1600" dirty="0"/>
                <a:t>-B</a:t>
              </a:r>
            </a:p>
          </p:txBody>
        </p:sp>
      </p:grpSp>
      <p:sp>
        <p:nvSpPr>
          <p:cNvPr id="14" name="Rectangle 15">
            <a:extLst>
              <a:ext uri="{FF2B5EF4-FFF2-40B4-BE49-F238E27FC236}">
                <a16:creationId xmlns:a16="http://schemas.microsoft.com/office/drawing/2014/main" id="{42701C1C-80FD-4122-85C7-2DD89AEE43E7}"/>
              </a:ext>
            </a:extLst>
          </p:cNvPr>
          <p:cNvSpPr>
            <a:spLocks noChangeArrowheads="1"/>
          </p:cNvSpPr>
          <p:nvPr/>
        </p:nvSpPr>
        <p:spPr bwMode="auto">
          <a:xfrm>
            <a:off x="8174206" y="6415880"/>
            <a:ext cx="323807" cy="243656"/>
          </a:xfrm>
          <a:prstGeom prst="rect">
            <a:avLst/>
          </a:prstGeom>
          <a:noFill/>
          <a:ln w="12700">
            <a:noFill/>
            <a:miter lim="800000"/>
            <a:headEnd/>
            <a:tailEnd/>
          </a:ln>
          <a:effectLst/>
        </p:spPr>
        <p:txBody>
          <a:bodyPr wrap="none" lIns="90487" tIns="44450" rIns="90487" bIns="44450">
            <a:spAutoFit/>
          </a:bodyPr>
          <a:lstStyle/>
          <a:p>
            <a:pPr>
              <a:defRPr/>
            </a:pPr>
            <a:r>
              <a:rPr lang="en-US" sz="1000" dirty="0">
                <a:solidFill>
                  <a:schemeClr val="bg1"/>
                </a:solidFill>
                <a:latin typeface="Arial" charset="0"/>
              </a:rPr>
              <a:t>11</a:t>
            </a:r>
          </a:p>
        </p:txBody>
      </p:sp>
    </p:spTree>
    <p:extLst>
      <p:ext uri="{BB962C8B-B14F-4D97-AF65-F5344CB8AC3E}">
        <p14:creationId xmlns:p14="http://schemas.microsoft.com/office/powerpoint/2010/main" val="148246204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3">
            <a:extLst>
              <a:ext uri="{FF2B5EF4-FFF2-40B4-BE49-F238E27FC236}">
                <a16:creationId xmlns:a16="http://schemas.microsoft.com/office/drawing/2014/main" id="{CD01E613-47D4-4554-AE12-15FD29574A5C}"/>
              </a:ext>
            </a:extLst>
          </p:cNvPr>
          <p:cNvSpPr txBox="1"/>
          <p:nvPr/>
        </p:nvSpPr>
        <p:spPr>
          <a:xfrm>
            <a:off x="269565" y="127557"/>
            <a:ext cx="8719887" cy="452432"/>
          </a:xfrm>
          <a:prstGeom prst="rect">
            <a:avLst/>
          </a:prstGeom>
          <a:noFill/>
        </p:spPr>
        <p:txBody>
          <a:bodyPr wrap="square" rtlCol="0">
            <a:spAutoFit/>
          </a:bodyPr>
          <a:lstStyle/>
          <a:p>
            <a:pPr algn="l">
              <a:lnSpc>
                <a:spcPct val="90000"/>
              </a:lnSpc>
            </a:pPr>
            <a:r>
              <a:rPr lang="en-US" altLang="zh-CN" sz="2600" dirty="0">
                <a:solidFill>
                  <a:schemeClr val="tx2"/>
                </a:solidFill>
                <a:latin typeface="Arial" pitchFamily="34" charset="0"/>
                <a:cs typeface="Arial" pitchFamily="34" charset="0"/>
              </a:rPr>
              <a:t>Estimation performance of SVR</a:t>
            </a:r>
          </a:p>
        </p:txBody>
      </p:sp>
      <p:pic>
        <p:nvPicPr>
          <p:cNvPr id="6" name="Picture 5" descr="A close up of a map&#10;&#10;Description automatically generated">
            <a:extLst>
              <a:ext uri="{FF2B5EF4-FFF2-40B4-BE49-F238E27FC236}">
                <a16:creationId xmlns:a16="http://schemas.microsoft.com/office/drawing/2014/main" id="{ECA73B0D-3D8D-411D-A259-D4A83D36698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89" t="8791" r="7333" b="1565"/>
          <a:stretch/>
        </p:blipFill>
        <p:spPr>
          <a:xfrm>
            <a:off x="365270" y="1677088"/>
            <a:ext cx="5345685" cy="3503823"/>
          </a:xfrm>
          <a:prstGeom prst="rect">
            <a:avLst/>
          </a:prstGeom>
        </p:spPr>
      </p:pic>
      <p:sp>
        <p:nvSpPr>
          <p:cNvPr id="5" name="文本框 15">
            <a:extLst>
              <a:ext uri="{FF2B5EF4-FFF2-40B4-BE49-F238E27FC236}">
                <a16:creationId xmlns:a16="http://schemas.microsoft.com/office/drawing/2014/main" id="{7E5426CD-E111-4BE4-B80C-181471516B89}"/>
              </a:ext>
            </a:extLst>
          </p:cNvPr>
          <p:cNvSpPr txBox="1"/>
          <p:nvPr/>
        </p:nvSpPr>
        <p:spPr>
          <a:xfrm>
            <a:off x="451909" y="925004"/>
            <a:ext cx="5013943" cy="461665"/>
          </a:xfrm>
          <a:prstGeom prst="rect">
            <a:avLst/>
          </a:prstGeom>
          <a:noFill/>
        </p:spPr>
        <p:txBody>
          <a:bodyPr wrap="square" rtlCol="0">
            <a:spAutoFit/>
          </a:bodyPr>
          <a:lstStyle/>
          <a:p>
            <a:pPr marL="342900" indent="-342900" algn="just">
              <a:buClr>
                <a:srgbClr val="C00000"/>
              </a:buClr>
              <a:buFont typeface="Wingdings" panose="05000000000000000000" pitchFamily="2" charset="2"/>
              <a:buChar char="v"/>
            </a:pPr>
            <a:r>
              <a:rPr lang="en-US" altLang="zh-CN" sz="2400" dirty="0">
                <a:latin typeface="Arial"/>
                <a:ea typeface="Times New Roman"/>
                <a:cs typeface="Arial"/>
              </a:rPr>
              <a:t>Effect of Propagation Model</a:t>
            </a:r>
          </a:p>
        </p:txBody>
      </p:sp>
      <p:sp>
        <p:nvSpPr>
          <p:cNvPr id="7" name="文本框 15">
            <a:extLst>
              <a:ext uri="{FF2B5EF4-FFF2-40B4-BE49-F238E27FC236}">
                <a16:creationId xmlns:a16="http://schemas.microsoft.com/office/drawing/2014/main" id="{3EB1A2C6-8306-4333-9D61-A4EFE36DD3C6}"/>
              </a:ext>
            </a:extLst>
          </p:cNvPr>
          <p:cNvSpPr txBox="1"/>
          <p:nvPr/>
        </p:nvSpPr>
        <p:spPr>
          <a:xfrm>
            <a:off x="5710955" y="2721114"/>
            <a:ext cx="3541089" cy="707886"/>
          </a:xfrm>
          <a:prstGeom prst="rect">
            <a:avLst/>
          </a:prstGeom>
          <a:noFill/>
        </p:spPr>
        <p:txBody>
          <a:bodyPr wrap="square" rtlCol="0">
            <a:spAutoFit/>
          </a:bodyPr>
          <a:lstStyle/>
          <a:p>
            <a:pPr marL="342900" indent="-342900" algn="l">
              <a:buClr>
                <a:srgbClr val="C00000"/>
              </a:buClr>
              <a:buFont typeface="Wingdings" panose="05000000000000000000" pitchFamily="2" charset="2"/>
              <a:buChar char="Ø"/>
            </a:pPr>
            <a:r>
              <a:rPr lang="en-US" altLang="zh-CN" sz="2000" dirty="0"/>
              <a:t>Flat-Earth:</a:t>
            </a:r>
          </a:p>
          <a:p>
            <a:pPr lvl="1" algn="l">
              <a:buClr>
                <a:srgbClr val="C00000"/>
              </a:buClr>
            </a:pPr>
            <a:r>
              <a:rPr lang="en-US" altLang="zh-CN" sz="2000" dirty="0"/>
              <a:t>two-ray model</a:t>
            </a:r>
          </a:p>
        </p:txBody>
      </p:sp>
      <p:sp>
        <p:nvSpPr>
          <p:cNvPr id="10" name="文本框 15">
            <a:extLst>
              <a:ext uri="{FF2B5EF4-FFF2-40B4-BE49-F238E27FC236}">
                <a16:creationId xmlns:a16="http://schemas.microsoft.com/office/drawing/2014/main" id="{E6DCAB5E-47AC-449E-9921-DBB4A654DACD}"/>
              </a:ext>
            </a:extLst>
          </p:cNvPr>
          <p:cNvSpPr txBox="1"/>
          <p:nvPr/>
        </p:nvSpPr>
        <p:spPr>
          <a:xfrm>
            <a:off x="5710955" y="1735144"/>
            <a:ext cx="3433045" cy="707886"/>
          </a:xfrm>
          <a:prstGeom prst="rect">
            <a:avLst/>
          </a:prstGeom>
          <a:noFill/>
        </p:spPr>
        <p:txBody>
          <a:bodyPr wrap="square" rtlCol="0">
            <a:spAutoFit/>
          </a:bodyPr>
          <a:lstStyle/>
          <a:p>
            <a:pPr marL="342900" indent="-342900" algn="l">
              <a:buClr>
                <a:srgbClr val="C00000"/>
              </a:buClr>
              <a:buFont typeface="Wingdings" panose="05000000000000000000" pitchFamily="2" charset="2"/>
              <a:buChar char="Ø"/>
            </a:pPr>
            <a:r>
              <a:rPr lang="en-US" altLang="zh-CN" sz="2000" dirty="0"/>
              <a:t>line-of-sight (LOS)</a:t>
            </a:r>
          </a:p>
          <a:p>
            <a:pPr lvl="1" algn="l">
              <a:buClr>
                <a:srgbClr val="C00000"/>
              </a:buClr>
            </a:pPr>
            <a:r>
              <a:rPr lang="en-US" altLang="zh-CN" sz="2000" dirty="0"/>
              <a:t>Direct path propagation</a:t>
            </a:r>
          </a:p>
        </p:txBody>
      </p:sp>
      <p:sp>
        <p:nvSpPr>
          <p:cNvPr id="11" name="文本框 15">
            <a:extLst>
              <a:ext uri="{FF2B5EF4-FFF2-40B4-BE49-F238E27FC236}">
                <a16:creationId xmlns:a16="http://schemas.microsoft.com/office/drawing/2014/main" id="{AC861E34-C72E-4DB4-A968-81565F56A2AB}"/>
              </a:ext>
            </a:extLst>
          </p:cNvPr>
          <p:cNvSpPr txBox="1"/>
          <p:nvPr/>
        </p:nvSpPr>
        <p:spPr>
          <a:xfrm>
            <a:off x="5710955" y="3682570"/>
            <a:ext cx="3541089" cy="1015663"/>
          </a:xfrm>
          <a:prstGeom prst="rect">
            <a:avLst/>
          </a:prstGeom>
          <a:noFill/>
        </p:spPr>
        <p:txBody>
          <a:bodyPr wrap="square" rtlCol="0">
            <a:spAutoFit/>
          </a:bodyPr>
          <a:lstStyle/>
          <a:p>
            <a:pPr marL="342900" indent="-342900" algn="l">
              <a:buClr>
                <a:srgbClr val="C00000"/>
              </a:buClr>
              <a:buFont typeface="Wingdings" panose="05000000000000000000" pitchFamily="2" charset="2"/>
              <a:buChar char="Ø"/>
            </a:pPr>
            <a:r>
              <a:rPr lang="en-US" altLang="zh-CN" sz="2000" dirty="0" err="1"/>
              <a:t>TGn</a:t>
            </a:r>
            <a:r>
              <a:rPr lang="en-US" altLang="zh-CN" sz="2000" dirty="0"/>
              <a:t>-B:</a:t>
            </a:r>
          </a:p>
          <a:p>
            <a:pPr lvl="1" algn="l">
              <a:buClr>
                <a:srgbClr val="C00000"/>
              </a:buClr>
            </a:pPr>
            <a:r>
              <a:rPr lang="en-US" altLang="zh-CN" sz="2000" dirty="0"/>
              <a:t>two random clusters of</a:t>
            </a:r>
          </a:p>
          <a:p>
            <a:pPr lvl="1" algn="l">
              <a:buClr>
                <a:srgbClr val="C00000"/>
              </a:buClr>
            </a:pPr>
            <a:r>
              <a:rPr lang="en-US" altLang="zh-CN" sz="2000" dirty="0"/>
              <a:t>plane waves</a:t>
            </a:r>
          </a:p>
        </p:txBody>
      </p:sp>
      <p:grpSp>
        <p:nvGrpSpPr>
          <p:cNvPr id="2" name="Group 1">
            <a:extLst>
              <a:ext uri="{FF2B5EF4-FFF2-40B4-BE49-F238E27FC236}">
                <a16:creationId xmlns:a16="http://schemas.microsoft.com/office/drawing/2014/main" id="{334FBDDA-DC23-426F-BC27-39B2FFFCB0E9}"/>
              </a:ext>
            </a:extLst>
          </p:cNvPr>
          <p:cNvGrpSpPr/>
          <p:nvPr/>
        </p:nvGrpSpPr>
        <p:grpSpPr>
          <a:xfrm>
            <a:off x="583823" y="5640607"/>
            <a:ext cx="7976354" cy="584777"/>
            <a:chOff x="451909" y="5649453"/>
            <a:chExt cx="7976354" cy="584777"/>
          </a:xfrm>
        </p:grpSpPr>
        <p:grpSp>
          <p:nvGrpSpPr>
            <p:cNvPr id="9" name="Group 8">
              <a:extLst>
                <a:ext uri="{FF2B5EF4-FFF2-40B4-BE49-F238E27FC236}">
                  <a16:creationId xmlns:a16="http://schemas.microsoft.com/office/drawing/2014/main" id="{DF9C5498-3CDB-4720-A908-5E5CD8A6A4C0}"/>
                </a:ext>
              </a:extLst>
            </p:cNvPr>
            <p:cNvGrpSpPr/>
            <p:nvPr/>
          </p:nvGrpSpPr>
          <p:grpSpPr>
            <a:xfrm>
              <a:off x="451909" y="5649453"/>
              <a:ext cx="5870350" cy="584777"/>
              <a:chOff x="447765" y="5372050"/>
              <a:chExt cx="4709858" cy="584777"/>
            </a:xfrm>
          </p:grpSpPr>
          <mc:AlternateContent xmlns:mc="http://schemas.openxmlformats.org/markup-compatibility/2006" xmlns:a14="http://schemas.microsoft.com/office/drawing/2010/main">
            <mc:Choice Requires="a14">
              <p:sp>
                <p:nvSpPr>
                  <p:cNvPr id="12" name="文本框 15">
                    <a:extLst>
                      <a:ext uri="{FF2B5EF4-FFF2-40B4-BE49-F238E27FC236}">
                        <a16:creationId xmlns:a16="http://schemas.microsoft.com/office/drawing/2014/main" id="{D242F5AC-496F-45DE-B356-D8C94ED54C5F}"/>
                      </a:ext>
                    </a:extLst>
                  </p:cNvPr>
                  <p:cNvSpPr txBox="1"/>
                  <p:nvPr/>
                </p:nvSpPr>
                <p:spPr>
                  <a:xfrm>
                    <a:off x="447765" y="5372052"/>
                    <a:ext cx="1761176" cy="584775"/>
                  </a:xfrm>
                  <a:prstGeom prst="rect">
                    <a:avLst/>
                  </a:prstGeom>
                  <a:noFill/>
                  <a:ln>
                    <a:solidFill>
                      <a:schemeClr val="tx1"/>
                    </a:solidFill>
                  </a:ln>
                </p:spPr>
                <p:txBody>
                  <a:bodyPr wrap="square" rtlCol="0">
                    <a:spAutoFit/>
                  </a:bodyPr>
                  <a:lstStyle/>
                  <a:p>
                    <a:pPr>
                      <a:buClr>
                        <a:srgbClr val="C00000"/>
                      </a:buClr>
                    </a:pPr>
                    <a:r>
                      <a:rPr lang="en-US" altLang="zh-CN" sz="1600" dirty="0">
                        <a:solidFill>
                          <a:srgbClr val="C00000"/>
                        </a:solidFill>
                      </a:rPr>
                      <a:t>Tx Pattern</a:t>
                    </a:r>
                  </a:p>
                  <a:p>
                    <a:pPr algn="just">
                      <a:buClr>
                        <a:srgbClr val="C00000"/>
                      </a:buClr>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𝟒</m:t>
                          </m:r>
                          <m:r>
                            <a:rPr lang="en-US" altLang="zh-CN" sz="1600" i="1">
                              <a:latin typeface="Cambria Math" panose="02040503050406030204" pitchFamily="18" charset="0"/>
                            </a:rPr>
                            <m:t>𝑿</m:t>
                          </m:r>
                          <m:r>
                            <a:rPr lang="en-US" altLang="zh-CN" sz="1600" i="1">
                              <a:latin typeface="Cambria Math" panose="02040503050406030204" pitchFamily="18" charset="0"/>
                            </a:rPr>
                            <m:t>_</m:t>
                          </m:r>
                          <m:r>
                            <a:rPr lang="en-US" altLang="zh-CN" sz="1600" i="1">
                              <a:latin typeface="Cambria Math" panose="02040503050406030204" pitchFamily="18" charset="0"/>
                            </a:rPr>
                            <m:t>𝒅𝒊𝒑𝒐𝒍𝒆𝒔</m:t>
                          </m:r>
                          <m:r>
                            <a:rPr lang="en-US" altLang="zh-CN" sz="1600" i="1">
                              <a:latin typeface="Cambria Math" panose="02040503050406030204" pitchFamily="18" charset="0"/>
                            </a:rPr>
                            <m:t>_</m:t>
                          </m:r>
                          <m:r>
                            <a:rPr lang="en-US" altLang="zh-CN" sz="1600" i="1">
                              <a:latin typeface="Cambria Math" panose="02040503050406030204" pitchFamily="18" charset="0"/>
                            </a:rPr>
                            <m:t>𝟐𝟒𝟓𝟎</m:t>
                          </m:r>
                        </m:oMath>
                      </m:oMathPara>
                    </a14:m>
                    <a:endParaRPr lang="en-US" altLang="zh-CN" sz="1600" dirty="0"/>
                  </a:p>
                </p:txBody>
              </p:sp>
            </mc:Choice>
            <mc:Fallback xmlns="">
              <p:sp>
                <p:nvSpPr>
                  <p:cNvPr id="12" name="文本框 15">
                    <a:extLst>
                      <a:ext uri="{FF2B5EF4-FFF2-40B4-BE49-F238E27FC236}">
                        <a16:creationId xmlns:a16="http://schemas.microsoft.com/office/drawing/2014/main" id="{D242F5AC-496F-45DE-B356-D8C94ED54C5F}"/>
                      </a:ext>
                    </a:extLst>
                  </p:cNvPr>
                  <p:cNvSpPr txBox="1">
                    <a:spLocks noRot="1" noChangeAspect="1" noMove="1" noResize="1" noEditPoints="1" noAdjustHandles="1" noChangeArrowheads="1" noChangeShapeType="1" noTextEdit="1"/>
                  </p:cNvSpPr>
                  <p:nvPr/>
                </p:nvSpPr>
                <p:spPr>
                  <a:xfrm>
                    <a:off x="447765" y="5372052"/>
                    <a:ext cx="1761176" cy="584775"/>
                  </a:xfrm>
                  <a:prstGeom prst="rect">
                    <a:avLst/>
                  </a:prstGeom>
                  <a:blipFill>
                    <a:blip r:embed="rId4"/>
                    <a:stretch>
                      <a:fillRect t="-2041" r="-2062" b="-408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5">
                    <a:extLst>
                      <a:ext uri="{FF2B5EF4-FFF2-40B4-BE49-F238E27FC236}">
                        <a16:creationId xmlns:a16="http://schemas.microsoft.com/office/drawing/2014/main" id="{E30D017B-5E0B-4601-B9F4-4833E2D7FDFA}"/>
                      </a:ext>
                    </a:extLst>
                  </p:cNvPr>
                  <p:cNvSpPr txBox="1"/>
                  <p:nvPr/>
                </p:nvSpPr>
                <p:spPr>
                  <a:xfrm>
                    <a:off x="2219220" y="5372052"/>
                    <a:ext cx="1761175" cy="584775"/>
                  </a:xfrm>
                  <a:prstGeom prst="rect">
                    <a:avLst/>
                  </a:prstGeom>
                  <a:noFill/>
                  <a:ln>
                    <a:solidFill>
                      <a:schemeClr val="tx1"/>
                    </a:solidFill>
                  </a:ln>
                </p:spPr>
                <p:txBody>
                  <a:bodyPr wrap="square" rtlCol="0">
                    <a:spAutoFit/>
                  </a:bodyPr>
                  <a:lstStyle/>
                  <a:p>
                    <a:pPr>
                      <a:buClr>
                        <a:srgbClr val="C00000"/>
                      </a:buClr>
                    </a:pPr>
                    <a:r>
                      <a:rPr lang="en-US" altLang="zh-CN" sz="1600" dirty="0">
                        <a:solidFill>
                          <a:srgbClr val="C00000"/>
                        </a:solidFill>
                      </a:rPr>
                      <a:t>Rx Pattern </a:t>
                    </a:r>
                  </a:p>
                  <a:p>
                    <a:pPr algn="just">
                      <a:buClr>
                        <a:srgbClr val="C00000"/>
                      </a:buClr>
                    </a:pPr>
                    <a14:m>
                      <m:oMathPara xmlns:m="http://schemas.openxmlformats.org/officeDocument/2006/math">
                        <m:oMathParaPr>
                          <m:jc m:val="centerGroup"/>
                        </m:oMathParaPr>
                        <m:oMath xmlns:m="http://schemas.openxmlformats.org/officeDocument/2006/math">
                          <m:r>
                            <a:rPr lang="en-US" altLang="zh-CN" sz="1600" b="1" i="1" smtClean="0">
                              <a:latin typeface="Cambria Math" panose="02040503050406030204" pitchFamily="18" charset="0"/>
                            </a:rPr>
                            <m:t>𝟐</m:t>
                          </m:r>
                          <m:r>
                            <a:rPr lang="en-US" altLang="zh-CN" sz="1600" b="1" i="1" smtClean="0">
                              <a:latin typeface="Cambria Math" panose="02040503050406030204" pitchFamily="18" charset="0"/>
                            </a:rPr>
                            <m:t>𝑽</m:t>
                          </m:r>
                          <m:r>
                            <a:rPr lang="en-US" altLang="zh-CN" sz="1600" i="1">
                              <a:latin typeface="Cambria Math" panose="02040503050406030204" pitchFamily="18" charset="0"/>
                            </a:rPr>
                            <m:t>_</m:t>
                          </m:r>
                          <m:r>
                            <a:rPr lang="en-US" altLang="zh-CN" sz="1600" i="1">
                              <a:latin typeface="Cambria Math" panose="02040503050406030204" pitchFamily="18" charset="0"/>
                            </a:rPr>
                            <m:t>𝒅𝒊𝒑𝒐𝒍𝒆𝒔</m:t>
                          </m:r>
                          <m:r>
                            <a:rPr lang="en-US" altLang="zh-CN" sz="1600" i="1">
                              <a:latin typeface="Cambria Math" panose="02040503050406030204" pitchFamily="18" charset="0"/>
                            </a:rPr>
                            <m:t>_</m:t>
                          </m:r>
                          <m:r>
                            <a:rPr lang="en-US" altLang="zh-CN" sz="1600" i="1">
                              <a:latin typeface="Cambria Math" panose="02040503050406030204" pitchFamily="18" charset="0"/>
                            </a:rPr>
                            <m:t>𝟐𝟒𝟓𝟎</m:t>
                          </m:r>
                        </m:oMath>
                      </m:oMathPara>
                    </a14:m>
                    <a:endParaRPr lang="en-US" altLang="zh-CN" sz="1600" i="1" dirty="0">
                      <a:latin typeface="Cambria Math" panose="02040503050406030204" pitchFamily="18" charset="0"/>
                    </a:endParaRPr>
                  </a:p>
                </p:txBody>
              </p:sp>
            </mc:Choice>
            <mc:Fallback xmlns="">
              <p:sp>
                <p:nvSpPr>
                  <p:cNvPr id="13" name="文本框 15">
                    <a:extLst>
                      <a:ext uri="{FF2B5EF4-FFF2-40B4-BE49-F238E27FC236}">
                        <a16:creationId xmlns:a16="http://schemas.microsoft.com/office/drawing/2014/main" id="{E30D017B-5E0B-4601-B9F4-4833E2D7FDFA}"/>
                      </a:ext>
                    </a:extLst>
                  </p:cNvPr>
                  <p:cNvSpPr txBox="1">
                    <a:spLocks noRot="1" noChangeAspect="1" noMove="1" noResize="1" noEditPoints="1" noAdjustHandles="1" noChangeArrowheads="1" noChangeShapeType="1" noTextEdit="1"/>
                  </p:cNvSpPr>
                  <p:nvPr/>
                </p:nvSpPr>
                <p:spPr>
                  <a:xfrm>
                    <a:off x="2219220" y="5372052"/>
                    <a:ext cx="1761175" cy="584775"/>
                  </a:xfrm>
                  <a:prstGeom prst="rect">
                    <a:avLst/>
                  </a:prstGeom>
                  <a:blipFill>
                    <a:blip r:embed="rId5"/>
                    <a:stretch>
                      <a:fillRect t="-2041" r="-1375" b="-5102"/>
                    </a:stretch>
                  </a:blipFill>
                  <a:ln>
                    <a:solidFill>
                      <a:schemeClr val="tx1"/>
                    </a:solidFill>
                  </a:ln>
                </p:spPr>
                <p:txBody>
                  <a:bodyPr/>
                  <a:lstStyle/>
                  <a:p>
                    <a:r>
                      <a:rPr lang="en-US">
                        <a:noFill/>
                      </a:rPr>
                      <a:t> </a:t>
                    </a:r>
                  </a:p>
                </p:txBody>
              </p:sp>
            </mc:Fallback>
          </mc:AlternateContent>
          <p:sp>
            <p:nvSpPr>
              <p:cNvPr id="15" name="文本框 15">
                <a:extLst>
                  <a:ext uri="{FF2B5EF4-FFF2-40B4-BE49-F238E27FC236}">
                    <a16:creationId xmlns:a16="http://schemas.microsoft.com/office/drawing/2014/main" id="{E59233F3-7E74-416C-B21E-F26FC1DC0287}"/>
                  </a:ext>
                </a:extLst>
              </p:cNvPr>
              <p:cNvSpPr txBox="1"/>
              <p:nvPr/>
            </p:nvSpPr>
            <p:spPr>
              <a:xfrm>
                <a:off x="3986374" y="5372050"/>
                <a:ext cx="1171249" cy="584775"/>
              </a:xfrm>
              <a:prstGeom prst="rect">
                <a:avLst/>
              </a:prstGeom>
              <a:noFill/>
              <a:ln>
                <a:solidFill>
                  <a:schemeClr val="tx1"/>
                </a:solidFill>
              </a:ln>
            </p:spPr>
            <p:txBody>
              <a:bodyPr wrap="square" rtlCol="0">
                <a:spAutoFit/>
              </a:bodyPr>
              <a:lstStyle/>
              <a:p>
                <a:pPr>
                  <a:buClr>
                    <a:srgbClr val="C00000"/>
                  </a:buClr>
                </a:pPr>
                <a:r>
                  <a:rPr lang="en-US" sz="1600" dirty="0">
                    <a:solidFill>
                      <a:srgbClr val="C00000"/>
                    </a:solidFill>
                  </a:rPr>
                  <a:t>Frequency</a:t>
                </a:r>
                <a:endParaRPr lang="en-US" altLang="zh-CN" sz="1600" dirty="0">
                  <a:solidFill>
                    <a:srgbClr val="C00000"/>
                  </a:solidFill>
                </a:endParaRPr>
              </a:p>
              <a:p>
                <a:pPr>
                  <a:buClr>
                    <a:srgbClr val="C00000"/>
                  </a:buClr>
                </a:pPr>
                <a:r>
                  <a:rPr lang="en-US" altLang="zh-CN" sz="1600" dirty="0"/>
                  <a:t>2450M</a:t>
                </a:r>
              </a:p>
            </p:txBody>
          </p:sp>
        </p:grpSp>
        <p:sp>
          <p:nvSpPr>
            <p:cNvPr id="16" name="文本框 15">
              <a:extLst>
                <a:ext uri="{FF2B5EF4-FFF2-40B4-BE49-F238E27FC236}">
                  <a16:creationId xmlns:a16="http://schemas.microsoft.com/office/drawing/2014/main" id="{5D18A180-72F7-4574-888E-FB37689A2E7E}"/>
                </a:ext>
              </a:extLst>
            </p:cNvPr>
            <p:cNvSpPr txBox="1"/>
            <p:nvPr/>
          </p:nvSpPr>
          <p:spPr>
            <a:xfrm>
              <a:off x="6319838" y="5649453"/>
              <a:ext cx="2108425" cy="584775"/>
            </a:xfrm>
            <a:prstGeom prst="rect">
              <a:avLst/>
            </a:prstGeom>
            <a:noFill/>
            <a:ln>
              <a:solidFill>
                <a:schemeClr val="tx1"/>
              </a:solidFill>
            </a:ln>
          </p:spPr>
          <p:txBody>
            <a:bodyPr wrap="square" rtlCol="0">
              <a:spAutoFit/>
            </a:bodyPr>
            <a:lstStyle/>
            <a:p>
              <a:pPr>
                <a:buClr>
                  <a:srgbClr val="C00000"/>
                </a:buClr>
              </a:pPr>
              <a:r>
                <a:rPr lang="en-US" sz="1600" dirty="0">
                  <a:solidFill>
                    <a:srgbClr val="C00000"/>
                  </a:solidFill>
                </a:rPr>
                <a:t>Interference / </a:t>
              </a:r>
              <a:r>
                <a:rPr lang="en-US" sz="1600" dirty="0" err="1">
                  <a:solidFill>
                    <a:srgbClr val="C00000"/>
                  </a:solidFill>
                </a:rPr>
                <a:t>Singal</a:t>
              </a:r>
              <a:endParaRPr lang="en-US" altLang="zh-CN" sz="1600" dirty="0">
                <a:solidFill>
                  <a:srgbClr val="C00000"/>
                </a:solidFill>
              </a:endParaRPr>
            </a:p>
            <a:p>
              <a:pPr>
                <a:buClr>
                  <a:srgbClr val="C00000"/>
                </a:buClr>
              </a:pPr>
              <a:r>
                <a:rPr lang="en-US" altLang="zh-CN" sz="1600" dirty="0"/>
                <a:t>15dBm / 30dBm</a:t>
              </a:r>
            </a:p>
          </p:txBody>
        </p:sp>
      </p:grpSp>
      <p:sp>
        <p:nvSpPr>
          <p:cNvPr id="14" name="Rectangle 15">
            <a:extLst>
              <a:ext uri="{FF2B5EF4-FFF2-40B4-BE49-F238E27FC236}">
                <a16:creationId xmlns:a16="http://schemas.microsoft.com/office/drawing/2014/main" id="{09DDAE3A-B937-42A9-8C55-9242DEBDDC24}"/>
              </a:ext>
            </a:extLst>
          </p:cNvPr>
          <p:cNvSpPr>
            <a:spLocks noChangeArrowheads="1"/>
          </p:cNvSpPr>
          <p:nvPr/>
        </p:nvSpPr>
        <p:spPr bwMode="auto">
          <a:xfrm>
            <a:off x="8174206" y="6415880"/>
            <a:ext cx="323807" cy="243656"/>
          </a:xfrm>
          <a:prstGeom prst="rect">
            <a:avLst/>
          </a:prstGeom>
          <a:noFill/>
          <a:ln w="12700">
            <a:noFill/>
            <a:miter lim="800000"/>
            <a:headEnd/>
            <a:tailEnd/>
          </a:ln>
          <a:effectLst/>
        </p:spPr>
        <p:txBody>
          <a:bodyPr wrap="none" lIns="90487" tIns="44450" rIns="90487" bIns="44450">
            <a:spAutoFit/>
          </a:bodyPr>
          <a:lstStyle/>
          <a:p>
            <a:pPr>
              <a:defRPr/>
            </a:pPr>
            <a:r>
              <a:rPr lang="en-US" sz="1000" dirty="0">
                <a:solidFill>
                  <a:schemeClr val="bg1"/>
                </a:solidFill>
                <a:latin typeface="Arial" charset="0"/>
              </a:rPr>
              <a:t>12</a:t>
            </a:r>
          </a:p>
        </p:txBody>
      </p:sp>
    </p:spTree>
    <p:extLst>
      <p:ext uri="{BB962C8B-B14F-4D97-AF65-F5344CB8AC3E}">
        <p14:creationId xmlns:p14="http://schemas.microsoft.com/office/powerpoint/2010/main" val="391301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B933AA97-CB7D-4C23-A2A4-366B9FB7A3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208" t="8828" r="6791" b="1484"/>
          <a:stretch/>
        </p:blipFill>
        <p:spPr>
          <a:xfrm>
            <a:off x="386863" y="2165872"/>
            <a:ext cx="4111883" cy="2731739"/>
          </a:xfrm>
          <a:prstGeom prst="rect">
            <a:avLst/>
          </a:prstGeom>
        </p:spPr>
      </p:pic>
      <p:sp>
        <p:nvSpPr>
          <p:cNvPr id="7" name="文本框 3">
            <a:extLst>
              <a:ext uri="{FF2B5EF4-FFF2-40B4-BE49-F238E27FC236}">
                <a16:creationId xmlns:a16="http://schemas.microsoft.com/office/drawing/2014/main" id="{A6D3A13E-1007-4373-9D11-373AD69691EF}"/>
              </a:ext>
            </a:extLst>
          </p:cNvPr>
          <p:cNvSpPr txBox="1"/>
          <p:nvPr/>
        </p:nvSpPr>
        <p:spPr>
          <a:xfrm>
            <a:off x="263572" y="55392"/>
            <a:ext cx="8616855" cy="452432"/>
          </a:xfrm>
          <a:prstGeom prst="rect">
            <a:avLst/>
          </a:prstGeom>
          <a:noFill/>
        </p:spPr>
        <p:txBody>
          <a:bodyPr wrap="square" rtlCol="0">
            <a:spAutoFit/>
          </a:bodyPr>
          <a:lstStyle/>
          <a:p>
            <a:pPr algn="l">
              <a:lnSpc>
                <a:spcPct val="90000"/>
              </a:lnSpc>
            </a:pPr>
            <a:r>
              <a:rPr lang="en-US" altLang="zh-CN" sz="2600" dirty="0">
                <a:solidFill>
                  <a:schemeClr val="tx2"/>
                </a:solidFill>
                <a:latin typeface="Arial" pitchFamily="34" charset="0"/>
                <a:cs typeface="Arial" pitchFamily="34" charset="0"/>
              </a:rPr>
              <a:t>Comparison of SVR and GPR</a:t>
            </a:r>
          </a:p>
        </p:txBody>
      </p:sp>
      <p:pic>
        <p:nvPicPr>
          <p:cNvPr id="9" name="Picture 8" descr="A close up of a map&#10;&#10;Description automatically generated">
            <a:extLst>
              <a:ext uri="{FF2B5EF4-FFF2-40B4-BE49-F238E27FC236}">
                <a16:creationId xmlns:a16="http://schemas.microsoft.com/office/drawing/2014/main" id="{41ED8B34-BCA0-47B0-B43C-45066E60E7B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209" t="8828" r="6791" b="1485"/>
          <a:stretch/>
        </p:blipFill>
        <p:spPr>
          <a:xfrm>
            <a:off x="4695290" y="2165872"/>
            <a:ext cx="4111883" cy="2731739"/>
          </a:xfrm>
          <a:prstGeom prst="rect">
            <a:avLst/>
          </a:prstGeom>
        </p:spPr>
      </p:pic>
      <p:grpSp>
        <p:nvGrpSpPr>
          <p:cNvPr id="10" name="Group 9">
            <a:extLst>
              <a:ext uri="{FF2B5EF4-FFF2-40B4-BE49-F238E27FC236}">
                <a16:creationId xmlns:a16="http://schemas.microsoft.com/office/drawing/2014/main" id="{670C8CAD-E918-43FD-AC71-D53F887C1774}"/>
              </a:ext>
            </a:extLst>
          </p:cNvPr>
          <p:cNvGrpSpPr/>
          <p:nvPr/>
        </p:nvGrpSpPr>
        <p:grpSpPr>
          <a:xfrm>
            <a:off x="425266" y="5308051"/>
            <a:ext cx="8293466" cy="584777"/>
            <a:chOff x="-1394957" y="5372050"/>
            <a:chExt cx="8080812" cy="584777"/>
          </a:xfrm>
        </p:grpSpPr>
        <mc:AlternateContent xmlns:mc="http://schemas.openxmlformats.org/markup-compatibility/2006" xmlns:a14="http://schemas.microsoft.com/office/drawing/2010/main">
          <mc:Choice Requires="a14">
            <p:sp>
              <p:nvSpPr>
                <p:cNvPr id="11" name="文本框 15">
                  <a:extLst>
                    <a:ext uri="{FF2B5EF4-FFF2-40B4-BE49-F238E27FC236}">
                      <a16:creationId xmlns:a16="http://schemas.microsoft.com/office/drawing/2014/main" id="{EFAE214A-70B3-45A9-A465-FDF7F859EC35}"/>
                    </a:ext>
                  </a:extLst>
                </p:cNvPr>
                <p:cNvSpPr txBox="1"/>
                <p:nvPr/>
              </p:nvSpPr>
              <p:spPr>
                <a:xfrm>
                  <a:off x="-1394957" y="5372052"/>
                  <a:ext cx="2973183" cy="584775"/>
                </a:xfrm>
                <a:prstGeom prst="rect">
                  <a:avLst/>
                </a:prstGeom>
                <a:noFill/>
                <a:ln>
                  <a:solidFill>
                    <a:schemeClr val="tx1"/>
                  </a:solidFill>
                </a:ln>
              </p:spPr>
              <p:txBody>
                <a:bodyPr wrap="square" rtlCol="0">
                  <a:spAutoFit/>
                </a:bodyPr>
                <a:lstStyle/>
                <a:p>
                  <a:pPr>
                    <a:buClr>
                      <a:srgbClr val="C00000"/>
                    </a:buClr>
                  </a:pPr>
                  <a:r>
                    <a:rPr lang="en-US" altLang="zh-CN" sz="1600" dirty="0">
                      <a:solidFill>
                        <a:srgbClr val="C00000"/>
                      </a:solidFill>
                    </a:rPr>
                    <a:t>Tx Pattern</a:t>
                  </a:r>
                </a:p>
                <a:p>
                  <a:pPr algn="just">
                    <a:buClr>
                      <a:srgbClr val="C00000"/>
                    </a:buClr>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𝟒</m:t>
                        </m:r>
                        <m:r>
                          <a:rPr lang="en-US" altLang="zh-CN" sz="1600" i="1">
                            <a:latin typeface="Cambria Math" panose="02040503050406030204" pitchFamily="18" charset="0"/>
                          </a:rPr>
                          <m:t>𝑿</m:t>
                        </m:r>
                        <m:r>
                          <a:rPr lang="en-US" altLang="zh-CN" sz="1600" i="1">
                            <a:latin typeface="Cambria Math" panose="02040503050406030204" pitchFamily="18" charset="0"/>
                          </a:rPr>
                          <m:t>_</m:t>
                        </m:r>
                        <m:r>
                          <a:rPr lang="en-US" altLang="zh-CN" sz="1600" i="1">
                            <a:latin typeface="Cambria Math" panose="02040503050406030204" pitchFamily="18" charset="0"/>
                          </a:rPr>
                          <m:t>𝒅𝒊𝒑𝒐𝒍𝒆𝒔</m:t>
                        </m:r>
                        <m:r>
                          <a:rPr lang="en-US" altLang="zh-CN" sz="1600" i="1">
                            <a:latin typeface="Cambria Math" panose="02040503050406030204" pitchFamily="18" charset="0"/>
                          </a:rPr>
                          <m:t>_</m:t>
                        </m:r>
                        <m:r>
                          <a:rPr lang="en-US" altLang="zh-CN" sz="1600" i="1">
                            <a:latin typeface="Cambria Math" panose="02040503050406030204" pitchFamily="18" charset="0"/>
                          </a:rPr>
                          <m:t>𝟐𝟒𝟓𝟎</m:t>
                        </m:r>
                      </m:oMath>
                    </m:oMathPara>
                  </a14:m>
                  <a:endParaRPr lang="en-US" altLang="zh-CN" sz="1600" dirty="0"/>
                </a:p>
              </p:txBody>
            </p:sp>
          </mc:Choice>
          <mc:Fallback xmlns="">
            <p:sp>
              <p:nvSpPr>
                <p:cNvPr id="11" name="文本框 15">
                  <a:extLst>
                    <a:ext uri="{FF2B5EF4-FFF2-40B4-BE49-F238E27FC236}">
                      <a16:creationId xmlns:a16="http://schemas.microsoft.com/office/drawing/2014/main" id="{EFAE214A-70B3-45A9-A465-FDF7F859EC35}"/>
                    </a:ext>
                  </a:extLst>
                </p:cNvPr>
                <p:cNvSpPr txBox="1">
                  <a:spLocks noRot="1" noChangeAspect="1" noMove="1" noResize="1" noEditPoints="1" noAdjustHandles="1" noChangeArrowheads="1" noChangeShapeType="1" noTextEdit="1"/>
                </p:cNvSpPr>
                <p:nvPr/>
              </p:nvSpPr>
              <p:spPr>
                <a:xfrm>
                  <a:off x="-1394957" y="5372052"/>
                  <a:ext cx="2973183" cy="584775"/>
                </a:xfrm>
                <a:prstGeom prst="rect">
                  <a:avLst/>
                </a:prstGeom>
                <a:blipFill>
                  <a:blip r:embed="rId5"/>
                  <a:stretch>
                    <a:fillRect t="-2041" b="-510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5">
                  <a:extLst>
                    <a:ext uri="{FF2B5EF4-FFF2-40B4-BE49-F238E27FC236}">
                      <a16:creationId xmlns:a16="http://schemas.microsoft.com/office/drawing/2014/main" id="{11B63F82-159B-4EDF-97F4-ECBA1B011696}"/>
                    </a:ext>
                  </a:extLst>
                </p:cNvPr>
                <p:cNvSpPr txBox="1"/>
                <p:nvPr/>
              </p:nvSpPr>
              <p:spPr>
                <a:xfrm>
                  <a:off x="1578227" y="5372050"/>
                  <a:ext cx="2792988" cy="584775"/>
                </a:xfrm>
                <a:prstGeom prst="rect">
                  <a:avLst/>
                </a:prstGeom>
                <a:noFill/>
                <a:ln>
                  <a:solidFill>
                    <a:schemeClr val="tx1"/>
                  </a:solidFill>
                </a:ln>
              </p:spPr>
              <p:txBody>
                <a:bodyPr wrap="square" rtlCol="0">
                  <a:spAutoFit/>
                </a:bodyPr>
                <a:lstStyle/>
                <a:p>
                  <a:pPr>
                    <a:buClr>
                      <a:srgbClr val="C00000"/>
                    </a:buClr>
                  </a:pPr>
                  <a:r>
                    <a:rPr lang="en-US" altLang="zh-CN" sz="1600" dirty="0">
                      <a:solidFill>
                        <a:srgbClr val="C00000"/>
                      </a:solidFill>
                    </a:rPr>
                    <a:t>Rx Pattern </a:t>
                  </a:r>
                </a:p>
                <a:p>
                  <a:pPr algn="just">
                    <a:buClr>
                      <a:srgbClr val="C00000"/>
                    </a:buClr>
                  </a:pPr>
                  <a14:m>
                    <m:oMathPara xmlns:m="http://schemas.openxmlformats.org/officeDocument/2006/math">
                      <m:oMathParaPr>
                        <m:jc m:val="centerGroup"/>
                      </m:oMathParaPr>
                      <m:oMath xmlns:m="http://schemas.openxmlformats.org/officeDocument/2006/math">
                        <m:r>
                          <a:rPr lang="en-US" altLang="zh-CN" sz="1600" b="1" i="1" smtClean="0">
                            <a:latin typeface="Cambria Math" panose="02040503050406030204" pitchFamily="18" charset="0"/>
                          </a:rPr>
                          <m:t>𝟐</m:t>
                        </m:r>
                        <m:r>
                          <a:rPr lang="en-US" altLang="zh-CN" sz="1600" b="1" i="1" smtClean="0">
                            <a:latin typeface="Cambria Math" panose="02040503050406030204" pitchFamily="18" charset="0"/>
                          </a:rPr>
                          <m:t>𝑽</m:t>
                        </m:r>
                        <m:r>
                          <a:rPr lang="en-US" altLang="zh-CN" sz="1600" i="1">
                            <a:latin typeface="Cambria Math" panose="02040503050406030204" pitchFamily="18" charset="0"/>
                          </a:rPr>
                          <m:t>_</m:t>
                        </m:r>
                        <m:r>
                          <a:rPr lang="en-US" altLang="zh-CN" sz="1600" i="1">
                            <a:latin typeface="Cambria Math" panose="02040503050406030204" pitchFamily="18" charset="0"/>
                          </a:rPr>
                          <m:t>𝒅𝒊𝒑𝒐𝒍𝒆𝒔</m:t>
                        </m:r>
                        <m:r>
                          <a:rPr lang="en-US" altLang="zh-CN" sz="1600" i="1">
                            <a:latin typeface="Cambria Math" panose="02040503050406030204" pitchFamily="18" charset="0"/>
                          </a:rPr>
                          <m:t>_</m:t>
                        </m:r>
                        <m:r>
                          <a:rPr lang="en-US" altLang="zh-CN" sz="1600" i="1">
                            <a:latin typeface="Cambria Math" panose="02040503050406030204" pitchFamily="18" charset="0"/>
                          </a:rPr>
                          <m:t>𝟐𝟒𝟓𝟎</m:t>
                        </m:r>
                      </m:oMath>
                    </m:oMathPara>
                  </a14:m>
                  <a:endParaRPr lang="en-US" altLang="zh-CN" sz="1600" i="1" dirty="0">
                    <a:latin typeface="Cambria Math" panose="02040503050406030204" pitchFamily="18" charset="0"/>
                  </a:endParaRPr>
                </a:p>
              </p:txBody>
            </p:sp>
          </mc:Choice>
          <mc:Fallback xmlns="">
            <p:sp>
              <p:nvSpPr>
                <p:cNvPr id="12" name="文本框 15">
                  <a:extLst>
                    <a:ext uri="{FF2B5EF4-FFF2-40B4-BE49-F238E27FC236}">
                      <a16:creationId xmlns:a16="http://schemas.microsoft.com/office/drawing/2014/main" id="{11B63F82-159B-4EDF-97F4-ECBA1B011696}"/>
                    </a:ext>
                  </a:extLst>
                </p:cNvPr>
                <p:cNvSpPr txBox="1">
                  <a:spLocks noRot="1" noChangeAspect="1" noMove="1" noResize="1" noEditPoints="1" noAdjustHandles="1" noChangeArrowheads="1" noChangeShapeType="1" noTextEdit="1"/>
                </p:cNvSpPr>
                <p:nvPr/>
              </p:nvSpPr>
              <p:spPr>
                <a:xfrm>
                  <a:off x="1578227" y="5372050"/>
                  <a:ext cx="2792988" cy="584775"/>
                </a:xfrm>
                <a:prstGeom prst="rect">
                  <a:avLst/>
                </a:prstGeom>
                <a:blipFill>
                  <a:blip r:embed="rId6"/>
                  <a:stretch>
                    <a:fillRect t="-2041" b="-6122"/>
                  </a:stretch>
                </a:blipFill>
                <a:ln>
                  <a:solidFill>
                    <a:schemeClr val="tx1"/>
                  </a:solidFill>
                </a:ln>
              </p:spPr>
              <p:txBody>
                <a:bodyPr/>
                <a:lstStyle/>
                <a:p>
                  <a:r>
                    <a:rPr lang="en-US">
                      <a:noFill/>
                    </a:rPr>
                    <a:t> </a:t>
                  </a:r>
                </a:p>
              </p:txBody>
            </p:sp>
          </mc:Fallback>
        </mc:AlternateContent>
        <p:sp>
          <p:nvSpPr>
            <p:cNvPr id="14" name="文本框 15">
              <a:extLst>
                <a:ext uri="{FF2B5EF4-FFF2-40B4-BE49-F238E27FC236}">
                  <a16:creationId xmlns:a16="http://schemas.microsoft.com/office/drawing/2014/main" id="{17A24E8D-2EFE-4629-9C22-BB70D50F75DC}"/>
                </a:ext>
              </a:extLst>
            </p:cNvPr>
            <p:cNvSpPr txBox="1"/>
            <p:nvPr/>
          </p:nvSpPr>
          <p:spPr>
            <a:xfrm>
              <a:off x="4371215" y="5372050"/>
              <a:ext cx="2314640" cy="584775"/>
            </a:xfrm>
            <a:prstGeom prst="rect">
              <a:avLst/>
            </a:prstGeom>
            <a:noFill/>
            <a:ln>
              <a:solidFill>
                <a:schemeClr val="tx1"/>
              </a:solidFill>
            </a:ln>
          </p:spPr>
          <p:txBody>
            <a:bodyPr wrap="square" rtlCol="0">
              <a:spAutoFit/>
            </a:bodyPr>
            <a:lstStyle/>
            <a:p>
              <a:pPr>
                <a:buClr>
                  <a:srgbClr val="C00000"/>
                </a:buClr>
              </a:pPr>
              <a:r>
                <a:rPr lang="en-US" sz="1600" dirty="0">
                  <a:solidFill>
                    <a:srgbClr val="C00000"/>
                  </a:solidFill>
                </a:rPr>
                <a:t>Frequency</a:t>
              </a:r>
              <a:endParaRPr lang="en-US" altLang="zh-CN" sz="1600" dirty="0">
                <a:solidFill>
                  <a:srgbClr val="C00000"/>
                </a:solidFill>
              </a:endParaRPr>
            </a:p>
            <a:p>
              <a:pPr>
                <a:buClr>
                  <a:srgbClr val="C00000"/>
                </a:buClr>
              </a:pPr>
              <a:r>
                <a:rPr lang="en-US" altLang="zh-CN" sz="1600" dirty="0"/>
                <a:t>2450M</a:t>
              </a:r>
            </a:p>
          </p:txBody>
        </p:sp>
      </p:grpSp>
      <p:sp>
        <p:nvSpPr>
          <p:cNvPr id="16" name="文本框 15">
            <a:extLst>
              <a:ext uri="{FF2B5EF4-FFF2-40B4-BE49-F238E27FC236}">
                <a16:creationId xmlns:a16="http://schemas.microsoft.com/office/drawing/2014/main" id="{C50CD3F2-893E-48AD-AF66-C7F1A7E4EEDB}"/>
              </a:ext>
            </a:extLst>
          </p:cNvPr>
          <p:cNvSpPr txBox="1"/>
          <p:nvPr/>
        </p:nvSpPr>
        <p:spPr>
          <a:xfrm>
            <a:off x="964212" y="1706414"/>
            <a:ext cx="2957184" cy="338554"/>
          </a:xfrm>
          <a:prstGeom prst="rect">
            <a:avLst/>
          </a:prstGeom>
          <a:noFill/>
          <a:ln>
            <a:noFill/>
          </a:ln>
        </p:spPr>
        <p:txBody>
          <a:bodyPr wrap="square" rtlCol="0">
            <a:spAutoFit/>
          </a:bodyPr>
          <a:lstStyle/>
          <a:p>
            <a:pPr>
              <a:buClr>
                <a:srgbClr val="C00000"/>
              </a:buClr>
            </a:pPr>
            <a:r>
              <a:rPr lang="en-US" sz="1600" dirty="0">
                <a:solidFill>
                  <a:srgbClr val="C00000"/>
                </a:solidFill>
              </a:rPr>
              <a:t>Interference Power : </a:t>
            </a:r>
            <a:r>
              <a:rPr lang="en-US" altLang="zh-CN" sz="1600" dirty="0"/>
              <a:t>15dBm</a:t>
            </a:r>
          </a:p>
        </p:txBody>
      </p:sp>
      <p:sp>
        <p:nvSpPr>
          <p:cNvPr id="18" name="文本框 15">
            <a:extLst>
              <a:ext uri="{FF2B5EF4-FFF2-40B4-BE49-F238E27FC236}">
                <a16:creationId xmlns:a16="http://schemas.microsoft.com/office/drawing/2014/main" id="{3D9FF832-5549-4987-BED8-39AA31280403}"/>
              </a:ext>
            </a:extLst>
          </p:cNvPr>
          <p:cNvSpPr txBox="1"/>
          <p:nvPr/>
        </p:nvSpPr>
        <p:spPr>
          <a:xfrm>
            <a:off x="5454823" y="1706414"/>
            <a:ext cx="2826148" cy="338554"/>
          </a:xfrm>
          <a:prstGeom prst="rect">
            <a:avLst/>
          </a:prstGeom>
          <a:noFill/>
          <a:ln>
            <a:noFill/>
          </a:ln>
        </p:spPr>
        <p:txBody>
          <a:bodyPr wrap="square" rtlCol="0">
            <a:spAutoFit/>
          </a:bodyPr>
          <a:lstStyle/>
          <a:p>
            <a:pPr>
              <a:buClr>
                <a:srgbClr val="C00000"/>
              </a:buClr>
            </a:pPr>
            <a:r>
              <a:rPr lang="en-US" sz="1600" dirty="0">
                <a:solidFill>
                  <a:srgbClr val="C00000"/>
                </a:solidFill>
              </a:rPr>
              <a:t>Channel </a:t>
            </a:r>
            <a:r>
              <a:rPr lang="en-US" sz="1600" dirty="0" err="1">
                <a:solidFill>
                  <a:srgbClr val="C00000"/>
                </a:solidFill>
              </a:rPr>
              <a:t>Model:</a:t>
            </a:r>
            <a:r>
              <a:rPr lang="en-US" altLang="zh-CN" sz="1600" dirty="0" err="1"/>
              <a:t>TGN-B</a:t>
            </a:r>
            <a:endParaRPr lang="en-US" altLang="zh-CN" sz="1600" dirty="0"/>
          </a:p>
        </p:txBody>
      </p:sp>
      <p:sp>
        <p:nvSpPr>
          <p:cNvPr id="13" name="文本框 15">
            <a:extLst>
              <a:ext uri="{FF2B5EF4-FFF2-40B4-BE49-F238E27FC236}">
                <a16:creationId xmlns:a16="http://schemas.microsoft.com/office/drawing/2014/main" id="{2FBE5273-042A-4D71-9481-1E2F600C5FF7}"/>
              </a:ext>
            </a:extLst>
          </p:cNvPr>
          <p:cNvSpPr txBox="1"/>
          <p:nvPr/>
        </p:nvSpPr>
        <p:spPr>
          <a:xfrm>
            <a:off x="419385" y="1009398"/>
            <a:ext cx="4046837" cy="400110"/>
          </a:xfrm>
          <a:prstGeom prst="rect">
            <a:avLst/>
          </a:prstGeom>
          <a:noFill/>
        </p:spPr>
        <p:txBody>
          <a:bodyPr wrap="square" rtlCol="0">
            <a:spAutoFit/>
          </a:bodyPr>
          <a:lstStyle/>
          <a:p>
            <a:pPr marL="342900" indent="-342900" algn="just">
              <a:buClr>
                <a:srgbClr val="C00000"/>
              </a:buClr>
              <a:buFont typeface="Wingdings" panose="05000000000000000000" pitchFamily="2" charset="2"/>
              <a:buChar char="v"/>
            </a:pPr>
            <a:r>
              <a:rPr lang="en-US" altLang="zh-CN" sz="2000" dirty="0">
                <a:latin typeface="Arial"/>
                <a:ea typeface="Times New Roman"/>
                <a:cs typeface="Arial"/>
              </a:rPr>
              <a:t>Effect of Propagation Model</a:t>
            </a:r>
          </a:p>
        </p:txBody>
      </p:sp>
      <p:sp>
        <p:nvSpPr>
          <p:cNvPr id="15" name="文本框 15">
            <a:extLst>
              <a:ext uri="{FF2B5EF4-FFF2-40B4-BE49-F238E27FC236}">
                <a16:creationId xmlns:a16="http://schemas.microsoft.com/office/drawing/2014/main" id="{803CE77D-FD31-453A-A93C-CF6E49D78594}"/>
              </a:ext>
            </a:extLst>
          </p:cNvPr>
          <p:cNvSpPr txBox="1"/>
          <p:nvPr/>
        </p:nvSpPr>
        <p:spPr>
          <a:xfrm>
            <a:off x="4695290" y="1009398"/>
            <a:ext cx="4111883" cy="400110"/>
          </a:xfrm>
          <a:prstGeom prst="rect">
            <a:avLst/>
          </a:prstGeom>
          <a:noFill/>
        </p:spPr>
        <p:txBody>
          <a:bodyPr wrap="square" rtlCol="0">
            <a:spAutoFit/>
          </a:bodyPr>
          <a:lstStyle/>
          <a:p>
            <a:pPr marL="342900" indent="-342900" algn="just">
              <a:buClr>
                <a:srgbClr val="C00000"/>
              </a:buClr>
              <a:buFont typeface="Wingdings" panose="05000000000000000000" pitchFamily="2" charset="2"/>
              <a:buChar char="v"/>
            </a:pPr>
            <a:r>
              <a:rPr lang="en-US" altLang="zh-CN" sz="2000" dirty="0">
                <a:latin typeface="Arial"/>
                <a:cs typeface="Arial"/>
              </a:rPr>
              <a:t>Effect of Interference Power</a:t>
            </a:r>
          </a:p>
        </p:txBody>
      </p:sp>
      <p:sp>
        <p:nvSpPr>
          <p:cNvPr id="17" name="Rectangle 15">
            <a:extLst>
              <a:ext uri="{FF2B5EF4-FFF2-40B4-BE49-F238E27FC236}">
                <a16:creationId xmlns:a16="http://schemas.microsoft.com/office/drawing/2014/main" id="{C87E4DB0-EF20-447A-A998-041D49C9BE02}"/>
              </a:ext>
            </a:extLst>
          </p:cNvPr>
          <p:cNvSpPr>
            <a:spLocks noChangeArrowheads="1"/>
          </p:cNvSpPr>
          <p:nvPr/>
        </p:nvSpPr>
        <p:spPr bwMode="auto">
          <a:xfrm>
            <a:off x="8174206" y="6415880"/>
            <a:ext cx="323807" cy="243656"/>
          </a:xfrm>
          <a:prstGeom prst="rect">
            <a:avLst/>
          </a:prstGeom>
          <a:noFill/>
          <a:ln w="12700">
            <a:noFill/>
            <a:miter lim="800000"/>
            <a:headEnd/>
            <a:tailEnd/>
          </a:ln>
          <a:effectLst/>
        </p:spPr>
        <p:txBody>
          <a:bodyPr wrap="none" lIns="90487" tIns="44450" rIns="90487" bIns="44450">
            <a:spAutoFit/>
          </a:bodyPr>
          <a:lstStyle/>
          <a:p>
            <a:pPr>
              <a:defRPr/>
            </a:pPr>
            <a:r>
              <a:rPr lang="en-US" sz="1000" dirty="0">
                <a:solidFill>
                  <a:schemeClr val="bg1"/>
                </a:solidFill>
                <a:latin typeface="Arial" charset="0"/>
              </a:rPr>
              <a:t>13</a:t>
            </a:r>
          </a:p>
        </p:txBody>
      </p:sp>
    </p:spTree>
    <p:extLst>
      <p:ext uri="{BB962C8B-B14F-4D97-AF65-F5344CB8AC3E}">
        <p14:creationId xmlns:p14="http://schemas.microsoft.com/office/powerpoint/2010/main" val="61665984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a:extLst>
              <a:ext uri="{FF2B5EF4-FFF2-40B4-BE49-F238E27FC236}">
                <a16:creationId xmlns:a16="http://schemas.microsoft.com/office/drawing/2014/main" id="{CFAD12FB-08F8-4E01-BEB3-CE1A729F3F42}"/>
              </a:ext>
            </a:extLst>
          </p:cNvPr>
          <p:cNvSpPr txBox="1"/>
          <p:nvPr/>
        </p:nvSpPr>
        <p:spPr>
          <a:xfrm>
            <a:off x="263572" y="55392"/>
            <a:ext cx="8616855" cy="452432"/>
          </a:xfrm>
          <a:prstGeom prst="rect">
            <a:avLst/>
          </a:prstGeom>
          <a:noFill/>
        </p:spPr>
        <p:txBody>
          <a:bodyPr wrap="square" rtlCol="0">
            <a:spAutoFit/>
          </a:bodyPr>
          <a:lstStyle/>
          <a:p>
            <a:pPr algn="l">
              <a:lnSpc>
                <a:spcPct val="90000"/>
              </a:lnSpc>
            </a:pPr>
            <a:r>
              <a:rPr lang="en-US" altLang="zh-CN" sz="2600" dirty="0">
                <a:solidFill>
                  <a:schemeClr val="tx2"/>
                </a:solidFill>
                <a:latin typeface="Arial" pitchFamily="34" charset="0"/>
                <a:cs typeface="Arial" pitchFamily="34" charset="0"/>
              </a:rPr>
              <a:t>Conclusions</a:t>
            </a:r>
          </a:p>
        </p:txBody>
      </p:sp>
      <p:sp>
        <p:nvSpPr>
          <p:cNvPr id="4" name="Rectangle 3">
            <a:extLst>
              <a:ext uri="{FF2B5EF4-FFF2-40B4-BE49-F238E27FC236}">
                <a16:creationId xmlns:a16="http://schemas.microsoft.com/office/drawing/2014/main" id="{BE951B49-33D6-420F-B7AC-3B1A97D48DA5}"/>
              </a:ext>
            </a:extLst>
          </p:cNvPr>
          <p:cNvSpPr/>
          <p:nvPr/>
        </p:nvSpPr>
        <p:spPr>
          <a:xfrm>
            <a:off x="544748" y="3123031"/>
            <a:ext cx="8054502" cy="2062103"/>
          </a:xfrm>
          <a:prstGeom prst="rect">
            <a:avLst/>
          </a:prstGeom>
        </p:spPr>
        <p:txBody>
          <a:bodyPr wrap="square">
            <a:spAutoFit/>
          </a:bodyPr>
          <a:lstStyle/>
          <a:p>
            <a:pPr marL="342900" indent="-342900" algn="l">
              <a:spcAft>
                <a:spcPts val="1200"/>
              </a:spcAft>
              <a:buClr>
                <a:srgbClr val="C00000"/>
              </a:buClr>
              <a:buFont typeface="Wingdings" panose="05000000000000000000" pitchFamily="2" charset="2"/>
              <a:buChar char="v"/>
            </a:pPr>
            <a:r>
              <a:rPr lang="en-US" sz="2400" dirty="0"/>
              <a:t>The performances of the estimator are tested from different aspects</a:t>
            </a:r>
          </a:p>
          <a:p>
            <a:pPr marL="800100" lvl="1" indent="-342900" algn="l">
              <a:spcAft>
                <a:spcPts val="600"/>
              </a:spcAft>
              <a:buClr>
                <a:srgbClr val="C00000"/>
              </a:buClr>
              <a:buFont typeface="Wingdings" panose="05000000000000000000" pitchFamily="2" charset="2"/>
              <a:buChar char="Ø"/>
            </a:pPr>
            <a:r>
              <a:rPr lang="en-US" altLang="zh-CN" sz="2000" dirty="0"/>
              <a:t>Performance improves with number of sensors</a:t>
            </a:r>
          </a:p>
          <a:p>
            <a:pPr marL="800100" lvl="1" indent="-342900" algn="l">
              <a:spcAft>
                <a:spcPts val="600"/>
              </a:spcAft>
              <a:buClr>
                <a:srgbClr val="C00000"/>
              </a:buClr>
              <a:buFont typeface="Wingdings" panose="05000000000000000000" pitchFamily="2" charset="2"/>
              <a:buChar char="Ø"/>
            </a:pPr>
            <a:r>
              <a:rPr lang="en-US" altLang="zh-CN" sz="2000" dirty="0"/>
              <a:t>Lower interference, better performance</a:t>
            </a:r>
          </a:p>
          <a:p>
            <a:pPr marL="800100" lvl="1" indent="-342900" algn="l">
              <a:spcAft>
                <a:spcPts val="600"/>
              </a:spcAft>
              <a:buClr>
                <a:srgbClr val="C00000"/>
              </a:buClr>
              <a:buFont typeface="Wingdings" panose="05000000000000000000" pitchFamily="2" charset="2"/>
              <a:buChar char="Ø"/>
            </a:pPr>
            <a:r>
              <a:rPr lang="en-US" sz="2000" dirty="0"/>
              <a:t>The SVR run better when the actual model is simple</a:t>
            </a:r>
            <a:endParaRPr lang="en-US" altLang="zh-CN" sz="2000" dirty="0"/>
          </a:p>
        </p:txBody>
      </p:sp>
      <p:sp>
        <p:nvSpPr>
          <p:cNvPr id="5" name="Rectangle 4">
            <a:extLst>
              <a:ext uri="{FF2B5EF4-FFF2-40B4-BE49-F238E27FC236}">
                <a16:creationId xmlns:a16="http://schemas.microsoft.com/office/drawing/2014/main" id="{BE5CD3B5-2F63-4427-BC85-ABE76EFCA657}"/>
              </a:ext>
            </a:extLst>
          </p:cNvPr>
          <p:cNvSpPr/>
          <p:nvPr/>
        </p:nvSpPr>
        <p:spPr>
          <a:xfrm>
            <a:off x="544748" y="1694395"/>
            <a:ext cx="8054502" cy="830997"/>
          </a:xfrm>
          <a:prstGeom prst="rect">
            <a:avLst/>
          </a:prstGeom>
        </p:spPr>
        <p:txBody>
          <a:bodyPr wrap="square">
            <a:spAutoFit/>
          </a:bodyPr>
          <a:lstStyle/>
          <a:p>
            <a:pPr marL="342900" indent="-342900" algn="just">
              <a:buClr>
                <a:srgbClr val="C00000"/>
              </a:buClr>
              <a:buFont typeface="Wingdings" panose="05000000000000000000" pitchFamily="2" charset="2"/>
              <a:buChar char="v"/>
            </a:pPr>
            <a:r>
              <a:rPr lang="en-US" altLang="zh-CN" sz="2400" dirty="0"/>
              <a:t>T</a:t>
            </a:r>
            <a:r>
              <a:rPr lang="en-US" sz="2400" dirty="0"/>
              <a:t>he cartography of capacity for such a MIMO link is feasible even when using just 10% of data for training</a:t>
            </a:r>
          </a:p>
        </p:txBody>
      </p:sp>
      <p:sp>
        <p:nvSpPr>
          <p:cNvPr id="6" name="Rectangle 15">
            <a:extLst>
              <a:ext uri="{FF2B5EF4-FFF2-40B4-BE49-F238E27FC236}">
                <a16:creationId xmlns:a16="http://schemas.microsoft.com/office/drawing/2014/main" id="{E06AF7EC-1E58-4F0A-A632-DD38D78793FF}"/>
              </a:ext>
            </a:extLst>
          </p:cNvPr>
          <p:cNvSpPr>
            <a:spLocks noChangeArrowheads="1"/>
          </p:cNvSpPr>
          <p:nvPr/>
        </p:nvSpPr>
        <p:spPr bwMode="auto">
          <a:xfrm>
            <a:off x="8174206" y="6415880"/>
            <a:ext cx="323807" cy="243656"/>
          </a:xfrm>
          <a:prstGeom prst="rect">
            <a:avLst/>
          </a:prstGeom>
          <a:noFill/>
          <a:ln w="12700">
            <a:noFill/>
            <a:miter lim="800000"/>
            <a:headEnd/>
            <a:tailEnd/>
          </a:ln>
          <a:effectLst/>
        </p:spPr>
        <p:txBody>
          <a:bodyPr wrap="none" lIns="90487" tIns="44450" rIns="90487" bIns="44450">
            <a:spAutoFit/>
          </a:bodyPr>
          <a:lstStyle/>
          <a:p>
            <a:pPr>
              <a:defRPr/>
            </a:pPr>
            <a:r>
              <a:rPr lang="en-US" sz="1000" dirty="0">
                <a:solidFill>
                  <a:schemeClr val="bg1"/>
                </a:solidFill>
                <a:latin typeface="Arial" charset="0"/>
              </a:rPr>
              <a:t>14</a:t>
            </a:r>
          </a:p>
        </p:txBody>
      </p:sp>
    </p:spTree>
    <p:extLst>
      <p:ext uri="{BB962C8B-B14F-4D97-AF65-F5344CB8AC3E}">
        <p14:creationId xmlns:p14="http://schemas.microsoft.com/office/powerpoint/2010/main" val="205627306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p:cNvSpPr>
            <a:spLocks noChangeArrowheads="1"/>
          </p:cNvSpPr>
          <p:nvPr/>
        </p:nvSpPr>
        <p:spPr bwMode="auto">
          <a:xfrm>
            <a:off x="1050332" y="2649735"/>
            <a:ext cx="7112000" cy="2410691"/>
          </a:xfrm>
          <a:prstGeom prst="rect">
            <a:avLst/>
          </a:prstGeom>
          <a:noFill/>
          <a:ln w="12700">
            <a:noFill/>
            <a:miter lim="800000"/>
            <a:headEnd/>
            <a:tailEnd/>
          </a:ln>
          <a:effectLst/>
        </p:spPr>
        <p:txBody>
          <a:bodyPr lIns="90487" tIns="44450" rIns="90487" bIns="44450" anchor="t"/>
          <a:lstStyle/>
          <a:p>
            <a:pPr>
              <a:lnSpc>
                <a:spcPct val="90000"/>
              </a:lnSpc>
            </a:pPr>
            <a:r>
              <a:rPr lang="en-US" sz="4800" dirty="0">
                <a:solidFill>
                  <a:schemeClr val="tx2"/>
                </a:solidFill>
                <a:latin typeface="Arial" pitchFamily="34" charset="0"/>
                <a:cs typeface="Arial" pitchFamily="34" charset="0"/>
              </a:rPr>
              <a:t>THANK YOU !!!</a:t>
            </a:r>
          </a:p>
          <a:p>
            <a:pPr algn="l">
              <a:lnSpc>
                <a:spcPct val="90000"/>
              </a:lnSpc>
            </a:pPr>
            <a:endParaRPr lang="en-US" dirty="0">
              <a:solidFill>
                <a:schemeClr val="tx2"/>
              </a:solidFill>
              <a:latin typeface="Arial" pitchFamily="34" charset="0"/>
              <a:cs typeface="Arial" pitchFamily="34" charset="0"/>
            </a:endParaRPr>
          </a:p>
          <a:p>
            <a:pPr algn="l">
              <a:lnSpc>
                <a:spcPct val="90000"/>
              </a:lnSpc>
            </a:pPr>
            <a:endParaRPr lang="en-US" dirty="0">
              <a:solidFill>
                <a:schemeClr val="tx2"/>
              </a:solidFill>
              <a:latin typeface="Arial" pitchFamily="34" charset="0"/>
              <a:cs typeface="Arial" pitchFamily="34" charset="0"/>
            </a:endParaRPr>
          </a:p>
          <a:p>
            <a:pPr>
              <a:lnSpc>
                <a:spcPct val="90000"/>
              </a:lnSpc>
            </a:pPr>
            <a:r>
              <a:rPr lang="en-US" sz="2800" dirty="0">
                <a:solidFill>
                  <a:schemeClr val="tx2"/>
                </a:solidFill>
                <a:latin typeface="Arial" pitchFamily="34" charset="0"/>
                <a:cs typeface="Arial" pitchFamily="34" charset="0"/>
              </a:rPr>
              <a:t>DISCUSSION &amp; FEEDBACK</a:t>
            </a:r>
            <a:endParaRPr lang="en-US" sz="2800" dirty="0">
              <a:solidFill>
                <a:schemeClr val="tx2"/>
              </a:solidFill>
              <a:latin typeface="Arial" charset="0"/>
            </a:endParaRPr>
          </a:p>
        </p:txBody>
      </p:sp>
    </p:spTree>
    <p:extLst>
      <p:ext uri="{BB962C8B-B14F-4D97-AF65-F5344CB8AC3E}">
        <p14:creationId xmlns:p14="http://schemas.microsoft.com/office/powerpoint/2010/main" val="338886745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6D5F9F49-5B5D-4E98-8E37-58693BECBDE1}"/>
              </a:ext>
            </a:extLst>
          </p:cNvPr>
          <p:cNvSpPr txBox="1"/>
          <p:nvPr/>
        </p:nvSpPr>
        <p:spPr>
          <a:xfrm>
            <a:off x="263572" y="55392"/>
            <a:ext cx="8616855" cy="452432"/>
          </a:xfrm>
          <a:prstGeom prst="rect">
            <a:avLst/>
          </a:prstGeom>
          <a:noFill/>
        </p:spPr>
        <p:txBody>
          <a:bodyPr wrap="square" rtlCol="0">
            <a:spAutoFit/>
          </a:bodyPr>
          <a:lstStyle/>
          <a:p>
            <a:pPr algn="l">
              <a:lnSpc>
                <a:spcPct val="90000"/>
              </a:lnSpc>
            </a:pPr>
            <a:r>
              <a:rPr lang="en-US" altLang="zh-CN" sz="2600" dirty="0">
                <a:solidFill>
                  <a:schemeClr val="tx2"/>
                </a:solidFill>
                <a:latin typeface="Arial" pitchFamily="34" charset="0"/>
                <a:cs typeface="Arial" pitchFamily="34" charset="0"/>
              </a:rPr>
              <a:t>SINR for Different Interference Power</a:t>
            </a:r>
          </a:p>
        </p:txBody>
      </p:sp>
      <p:pic>
        <p:nvPicPr>
          <p:cNvPr id="6" name="Picture 5">
            <a:extLst>
              <a:ext uri="{FF2B5EF4-FFF2-40B4-BE49-F238E27FC236}">
                <a16:creationId xmlns:a16="http://schemas.microsoft.com/office/drawing/2014/main" id="{A2A9DBB2-E7FA-442F-826C-66CF872488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8000" y="745001"/>
            <a:ext cx="3967845" cy="2645230"/>
          </a:xfrm>
          <a:prstGeom prst="rect">
            <a:avLst/>
          </a:prstGeom>
        </p:spPr>
      </p:pic>
      <p:pic>
        <p:nvPicPr>
          <p:cNvPr id="8" name="Picture 7" descr="A picture containing food&#10;&#10;Description automatically generated">
            <a:extLst>
              <a:ext uri="{FF2B5EF4-FFF2-40B4-BE49-F238E27FC236}">
                <a16:creationId xmlns:a16="http://schemas.microsoft.com/office/drawing/2014/main" id="{FBD2F7AF-48A7-402E-9678-0C952009C5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812" y="3614731"/>
            <a:ext cx="3967844" cy="264522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09E8F0C7-778E-4EC0-8D27-3F6718B862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97999" y="3614731"/>
            <a:ext cx="3967845" cy="2645230"/>
          </a:xfrm>
          <a:prstGeom prst="rect">
            <a:avLst/>
          </a:prstGeom>
        </p:spPr>
      </p:pic>
      <p:pic>
        <p:nvPicPr>
          <p:cNvPr id="12" name="Picture 11" descr="A picture containing text, map&#10;&#10;Description automatically generated">
            <a:extLst>
              <a:ext uri="{FF2B5EF4-FFF2-40B4-BE49-F238E27FC236}">
                <a16:creationId xmlns:a16="http://schemas.microsoft.com/office/drawing/2014/main" id="{7A19BA25-A863-4417-8B04-811C0BA81F4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518" t="10019" r="6972" b="1414"/>
          <a:stretch/>
        </p:blipFill>
        <p:spPr>
          <a:xfrm>
            <a:off x="750238" y="793349"/>
            <a:ext cx="3551587" cy="2635651"/>
          </a:xfrm>
          <a:prstGeom prst="rect">
            <a:avLst/>
          </a:prstGeom>
        </p:spPr>
      </p:pic>
      <p:sp>
        <p:nvSpPr>
          <p:cNvPr id="13" name="文本框 15">
            <a:extLst>
              <a:ext uri="{FF2B5EF4-FFF2-40B4-BE49-F238E27FC236}">
                <a16:creationId xmlns:a16="http://schemas.microsoft.com/office/drawing/2014/main" id="{31ABA336-4DC0-47BC-93B3-89EA3AB6947B}"/>
              </a:ext>
            </a:extLst>
          </p:cNvPr>
          <p:cNvSpPr txBox="1"/>
          <p:nvPr/>
        </p:nvSpPr>
        <p:spPr>
          <a:xfrm>
            <a:off x="5303329" y="3276177"/>
            <a:ext cx="2957184" cy="338554"/>
          </a:xfrm>
          <a:prstGeom prst="rect">
            <a:avLst/>
          </a:prstGeom>
          <a:noFill/>
          <a:ln>
            <a:noFill/>
          </a:ln>
        </p:spPr>
        <p:txBody>
          <a:bodyPr wrap="square" rtlCol="0">
            <a:spAutoFit/>
          </a:bodyPr>
          <a:lstStyle/>
          <a:p>
            <a:pPr>
              <a:buClr>
                <a:srgbClr val="C00000"/>
              </a:buClr>
            </a:pPr>
            <a:r>
              <a:rPr lang="en-US" sz="1600" dirty="0">
                <a:solidFill>
                  <a:srgbClr val="C00000"/>
                </a:solidFill>
              </a:rPr>
              <a:t>Interference Power : 0</a:t>
            </a:r>
            <a:r>
              <a:rPr lang="en-US" altLang="zh-CN" sz="1600" dirty="0">
                <a:solidFill>
                  <a:srgbClr val="C00000"/>
                </a:solidFill>
              </a:rPr>
              <a:t>dBm</a:t>
            </a:r>
          </a:p>
        </p:txBody>
      </p:sp>
      <p:sp>
        <p:nvSpPr>
          <p:cNvPr id="14" name="文本框 15">
            <a:extLst>
              <a:ext uri="{FF2B5EF4-FFF2-40B4-BE49-F238E27FC236}">
                <a16:creationId xmlns:a16="http://schemas.microsoft.com/office/drawing/2014/main" id="{544D2D8F-A888-4A43-9471-3916D73878C6}"/>
              </a:ext>
            </a:extLst>
          </p:cNvPr>
          <p:cNvSpPr txBox="1"/>
          <p:nvPr/>
        </p:nvSpPr>
        <p:spPr>
          <a:xfrm>
            <a:off x="1012814" y="6158584"/>
            <a:ext cx="2957184" cy="338554"/>
          </a:xfrm>
          <a:prstGeom prst="rect">
            <a:avLst/>
          </a:prstGeom>
          <a:noFill/>
          <a:ln>
            <a:noFill/>
          </a:ln>
        </p:spPr>
        <p:txBody>
          <a:bodyPr wrap="square" rtlCol="0">
            <a:spAutoFit/>
          </a:bodyPr>
          <a:lstStyle/>
          <a:p>
            <a:pPr>
              <a:buClr>
                <a:srgbClr val="C00000"/>
              </a:buClr>
            </a:pPr>
            <a:r>
              <a:rPr lang="en-US" sz="1600" dirty="0">
                <a:solidFill>
                  <a:srgbClr val="C00000"/>
                </a:solidFill>
              </a:rPr>
              <a:t>Interference Power : 15</a:t>
            </a:r>
            <a:r>
              <a:rPr lang="en-US" altLang="zh-CN" sz="1600" dirty="0">
                <a:solidFill>
                  <a:srgbClr val="C00000"/>
                </a:solidFill>
              </a:rPr>
              <a:t>dBm</a:t>
            </a:r>
          </a:p>
        </p:txBody>
      </p:sp>
      <p:sp>
        <p:nvSpPr>
          <p:cNvPr id="15" name="文本框 15">
            <a:extLst>
              <a:ext uri="{FF2B5EF4-FFF2-40B4-BE49-F238E27FC236}">
                <a16:creationId xmlns:a16="http://schemas.microsoft.com/office/drawing/2014/main" id="{0099F7C3-66C9-445A-A4DD-E07FA44462CF}"/>
              </a:ext>
            </a:extLst>
          </p:cNvPr>
          <p:cNvSpPr txBox="1"/>
          <p:nvPr/>
        </p:nvSpPr>
        <p:spPr>
          <a:xfrm>
            <a:off x="5174004" y="6145907"/>
            <a:ext cx="2957184" cy="338554"/>
          </a:xfrm>
          <a:prstGeom prst="rect">
            <a:avLst/>
          </a:prstGeom>
          <a:noFill/>
          <a:ln>
            <a:noFill/>
          </a:ln>
        </p:spPr>
        <p:txBody>
          <a:bodyPr wrap="square" rtlCol="0">
            <a:spAutoFit/>
          </a:bodyPr>
          <a:lstStyle/>
          <a:p>
            <a:pPr>
              <a:buClr>
                <a:srgbClr val="C00000"/>
              </a:buClr>
            </a:pPr>
            <a:r>
              <a:rPr lang="en-US" sz="1600" dirty="0">
                <a:solidFill>
                  <a:srgbClr val="C00000"/>
                </a:solidFill>
              </a:rPr>
              <a:t>Interference Power : 30</a:t>
            </a:r>
            <a:r>
              <a:rPr lang="en-US" altLang="zh-CN" sz="1600" dirty="0">
                <a:solidFill>
                  <a:srgbClr val="C00000"/>
                </a:solidFill>
              </a:rPr>
              <a:t>dBm</a:t>
            </a:r>
          </a:p>
        </p:txBody>
      </p:sp>
    </p:spTree>
    <p:extLst>
      <p:ext uri="{BB962C8B-B14F-4D97-AF65-F5344CB8AC3E}">
        <p14:creationId xmlns:p14="http://schemas.microsoft.com/office/powerpoint/2010/main" val="17171254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C2144BB9-A790-4227-926F-C9691D057679}"/>
              </a:ext>
            </a:extLst>
          </p:cNvPr>
          <p:cNvSpPr>
            <a:spLocks noChangeArrowheads="1"/>
          </p:cNvSpPr>
          <p:nvPr/>
        </p:nvSpPr>
        <p:spPr bwMode="auto">
          <a:xfrm>
            <a:off x="293493" y="149391"/>
            <a:ext cx="8557011" cy="393700"/>
          </a:xfrm>
          <a:prstGeom prst="rect">
            <a:avLst/>
          </a:prstGeom>
          <a:noFill/>
          <a:ln w="12700">
            <a:noFill/>
            <a:miter lim="800000"/>
            <a:headEnd/>
            <a:tailEnd/>
          </a:ln>
          <a:effectLst/>
        </p:spPr>
        <p:txBody>
          <a:bodyPr lIns="90487" tIns="44450" rIns="90487" bIns="44450" anchor="b"/>
          <a:lstStyle/>
          <a:p>
            <a:pPr algn="l">
              <a:lnSpc>
                <a:spcPct val="90000"/>
              </a:lnSpc>
            </a:pPr>
            <a:r>
              <a:rPr lang="en-US" sz="2800" dirty="0">
                <a:solidFill>
                  <a:schemeClr val="tx2"/>
                </a:solidFill>
                <a:latin typeface="Arial" pitchFamily="34" charset="0"/>
                <a:cs typeface="Arial" pitchFamily="34" charset="0"/>
              </a:rPr>
              <a:t>Fundamentals of Support Vector Regression</a:t>
            </a:r>
          </a:p>
        </p:txBody>
      </p:sp>
      <p:sp>
        <p:nvSpPr>
          <p:cNvPr id="3" name="文本框 15">
            <a:extLst>
              <a:ext uri="{FF2B5EF4-FFF2-40B4-BE49-F238E27FC236}">
                <a16:creationId xmlns:a16="http://schemas.microsoft.com/office/drawing/2014/main" id="{FC052034-29D4-412E-93FA-519CEAC43BD2}"/>
              </a:ext>
            </a:extLst>
          </p:cNvPr>
          <p:cNvSpPr txBox="1"/>
          <p:nvPr/>
        </p:nvSpPr>
        <p:spPr>
          <a:xfrm>
            <a:off x="410812" y="791440"/>
            <a:ext cx="5013943" cy="461665"/>
          </a:xfrm>
          <a:prstGeom prst="rect">
            <a:avLst/>
          </a:prstGeom>
          <a:noFill/>
        </p:spPr>
        <p:txBody>
          <a:bodyPr wrap="square" rtlCol="0">
            <a:spAutoFit/>
          </a:bodyPr>
          <a:lstStyle/>
          <a:p>
            <a:pPr marL="342900" indent="-342900" algn="just">
              <a:buClr>
                <a:srgbClr val="C00000"/>
              </a:buClr>
              <a:buFont typeface="Wingdings" panose="05000000000000000000" pitchFamily="2" charset="2"/>
              <a:buChar char="v"/>
            </a:pPr>
            <a:r>
              <a:rPr lang="en-US" sz="2400" dirty="0">
                <a:latin typeface="Arial" pitchFamily="34" charset="0"/>
                <a:cs typeface="Arial" pitchFamily="34" charset="0"/>
              </a:rPr>
              <a:t>Support Vector </a:t>
            </a:r>
            <a:r>
              <a:rPr lang="en-US" altLang="zh-CN" sz="2400" dirty="0">
                <a:latin typeface="Arial" pitchFamily="34" charset="0"/>
                <a:cs typeface="Arial" pitchFamily="34" charset="0"/>
              </a:rPr>
              <a:t>Machine </a:t>
            </a:r>
            <a:endParaRPr lang="en-US" altLang="zh-CN" sz="2400" dirty="0">
              <a:latin typeface="Arial"/>
              <a:ea typeface="Times New Roman"/>
              <a:cs typeface="Arial"/>
            </a:endParaRPr>
          </a:p>
        </p:txBody>
      </p:sp>
      <p:pic>
        <p:nvPicPr>
          <p:cNvPr id="10" name="Picture 9">
            <a:extLst>
              <a:ext uri="{FF2B5EF4-FFF2-40B4-BE49-F238E27FC236}">
                <a16:creationId xmlns:a16="http://schemas.microsoft.com/office/drawing/2014/main" id="{26496BF6-A733-424C-8973-3C5BE7DEF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03" y="1568129"/>
            <a:ext cx="8193117" cy="4423096"/>
          </a:xfrm>
          <a:prstGeom prst="rect">
            <a:avLst/>
          </a:prstGeom>
        </p:spPr>
      </p:pic>
    </p:spTree>
    <p:extLst>
      <p:ext uri="{BB962C8B-B14F-4D97-AF65-F5344CB8AC3E}">
        <p14:creationId xmlns:p14="http://schemas.microsoft.com/office/powerpoint/2010/main" val="2865766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C2144BB9-A790-4227-926F-C9691D057679}"/>
              </a:ext>
            </a:extLst>
          </p:cNvPr>
          <p:cNvSpPr>
            <a:spLocks noChangeArrowheads="1"/>
          </p:cNvSpPr>
          <p:nvPr/>
        </p:nvSpPr>
        <p:spPr bwMode="auto">
          <a:xfrm>
            <a:off x="293493" y="149391"/>
            <a:ext cx="8557011" cy="393700"/>
          </a:xfrm>
          <a:prstGeom prst="rect">
            <a:avLst/>
          </a:prstGeom>
          <a:noFill/>
          <a:ln w="12700">
            <a:noFill/>
            <a:miter lim="800000"/>
            <a:headEnd/>
            <a:tailEnd/>
          </a:ln>
          <a:effectLst/>
        </p:spPr>
        <p:txBody>
          <a:bodyPr lIns="90487" tIns="44450" rIns="90487" bIns="44450" anchor="b"/>
          <a:lstStyle/>
          <a:p>
            <a:pPr algn="l">
              <a:lnSpc>
                <a:spcPct val="90000"/>
              </a:lnSpc>
            </a:pPr>
            <a:r>
              <a:rPr lang="en-US" sz="2800" dirty="0">
                <a:solidFill>
                  <a:schemeClr val="tx2"/>
                </a:solidFill>
                <a:latin typeface="Arial" pitchFamily="34" charset="0"/>
                <a:cs typeface="Arial" pitchFamily="34" charset="0"/>
              </a:rPr>
              <a:t>Fundamentals of Support Vector Regression</a:t>
            </a:r>
          </a:p>
        </p:txBody>
      </p:sp>
      <p:sp>
        <p:nvSpPr>
          <p:cNvPr id="3" name="文本框 15">
            <a:extLst>
              <a:ext uri="{FF2B5EF4-FFF2-40B4-BE49-F238E27FC236}">
                <a16:creationId xmlns:a16="http://schemas.microsoft.com/office/drawing/2014/main" id="{04007FBE-6FDA-44FF-B4AE-685A6F46C485}"/>
              </a:ext>
            </a:extLst>
          </p:cNvPr>
          <p:cNvSpPr txBox="1"/>
          <p:nvPr/>
        </p:nvSpPr>
        <p:spPr>
          <a:xfrm>
            <a:off x="441635" y="781165"/>
            <a:ext cx="5013943" cy="461665"/>
          </a:xfrm>
          <a:prstGeom prst="rect">
            <a:avLst/>
          </a:prstGeom>
          <a:noFill/>
        </p:spPr>
        <p:txBody>
          <a:bodyPr wrap="square" rtlCol="0">
            <a:spAutoFit/>
          </a:bodyPr>
          <a:lstStyle/>
          <a:p>
            <a:pPr marL="342900" indent="-342900" algn="just">
              <a:buClr>
                <a:srgbClr val="C00000"/>
              </a:buClr>
              <a:buFont typeface="Wingdings" panose="05000000000000000000" pitchFamily="2" charset="2"/>
              <a:buChar char="v"/>
            </a:pPr>
            <a:r>
              <a:rPr lang="en-US" sz="2400" dirty="0">
                <a:latin typeface="Arial" pitchFamily="34" charset="0"/>
                <a:cs typeface="Arial" pitchFamily="34" charset="0"/>
              </a:rPr>
              <a:t>Support Vector </a:t>
            </a:r>
            <a:r>
              <a:rPr lang="en-US" altLang="zh-CN" sz="2400" dirty="0">
                <a:latin typeface="Arial" pitchFamily="34" charset="0"/>
                <a:cs typeface="Arial" pitchFamily="34" charset="0"/>
              </a:rPr>
              <a:t>Regression </a:t>
            </a:r>
            <a:endParaRPr lang="en-US" altLang="zh-CN" sz="2400" dirty="0">
              <a:latin typeface="Arial"/>
              <a:ea typeface="Times New Roman"/>
              <a:cs typeface="Arial"/>
            </a:endParaRPr>
          </a:p>
        </p:txBody>
      </p:sp>
      <p:pic>
        <p:nvPicPr>
          <p:cNvPr id="4" name="Picture 3" descr="A close up of a person&#10;&#10;Description automatically generated">
            <a:extLst>
              <a:ext uri="{FF2B5EF4-FFF2-40B4-BE49-F238E27FC236}">
                <a16:creationId xmlns:a16="http://schemas.microsoft.com/office/drawing/2014/main" id="{12731E24-FB0E-4C50-91D4-8408C3224CEC}"/>
              </a:ext>
            </a:extLst>
          </p:cNvPr>
          <p:cNvPicPr>
            <a:picLocks noChangeAspect="1"/>
          </p:cNvPicPr>
          <p:nvPr/>
        </p:nvPicPr>
        <p:blipFill rotWithShape="1">
          <a:blip r:embed="rId2">
            <a:extLst>
              <a:ext uri="{28A0092B-C50C-407E-A947-70E740481C1C}">
                <a14:useLocalDpi xmlns:a14="http://schemas.microsoft.com/office/drawing/2010/main" val="0"/>
              </a:ext>
            </a:extLst>
          </a:blip>
          <a:srcRect r="1924"/>
          <a:stretch/>
        </p:blipFill>
        <p:spPr>
          <a:xfrm>
            <a:off x="441466" y="1696744"/>
            <a:ext cx="5156669" cy="3824520"/>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0B07660-D406-48EC-87C1-C472E0E674EC}"/>
                  </a:ext>
                </a:extLst>
              </p:cNvPr>
              <p:cNvSpPr/>
              <p:nvPr/>
            </p:nvSpPr>
            <p:spPr>
              <a:xfrm>
                <a:off x="5525430" y="1336736"/>
                <a:ext cx="3177104" cy="338554"/>
              </a:xfrm>
              <a:prstGeom prst="rect">
                <a:avLst/>
              </a:prstGeom>
              <a:noFill/>
              <a:ln>
                <a:solidFill>
                  <a:srgbClr val="C00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rPr>
                            <m:t>𝒙</m:t>
                          </m:r>
                        </m:e>
                      </m:d>
                      <m:r>
                        <a:rPr lang="en-US" sz="1600" b="0" i="0">
                          <a:latin typeface="Cambria Math" panose="02040503050406030204" pitchFamily="18" charset="0"/>
                        </a:rPr>
                        <m:t>=</m:t>
                      </m:r>
                      <m:sSup>
                        <m:sSupPr>
                          <m:ctrlPr>
                            <a:rPr lang="en-US" sz="1600" b="0" i="1">
                              <a:latin typeface="Cambria Math" panose="02040503050406030204" pitchFamily="18" charset="0"/>
                            </a:rPr>
                          </m:ctrlPr>
                        </m:sSupPr>
                        <m:e>
                          <m:r>
                            <a:rPr lang="en-US" sz="1600" b="0" i="1">
                              <a:latin typeface="Cambria Math" panose="02040503050406030204" pitchFamily="18" charset="0"/>
                            </a:rPr>
                            <m:t>𝜙</m:t>
                          </m:r>
                          <m:d>
                            <m:dPr>
                              <m:ctrlPr>
                                <a:rPr lang="en-US" sz="1600" b="0" i="1">
                                  <a:latin typeface="Cambria Math" panose="02040503050406030204" pitchFamily="18" charset="0"/>
                                </a:rPr>
                              </m:ctrlPr>
                            </m:dPr>
                            <m:e>
                              <m:r>
                                <a:rPr lang="en-US" sz="1600" i="1">
                                  <a:latin typeface="Cambria Math" panose="02040503050406030204" pitchFamily="18" charset="0"/>
                                </a:rPr>
                                <m:t>𝒙</m:t>
                              </m:r>
                            </m:e>
                          </m:d>
                        </m:e>
                        <m:sup>
                          <m:r>
                            <a:rPr lang="en-US" sz="1600" b="0" i="1">
                              <a:latin typeface="Cambria Math" panose="02040503050406030204" pitchFamily="18" charset="0"/>
                            </a:rPr>
                            <m:t>𝑇</m:t>
                          </m:r>
                        </m:sup>
                      </m:sSup>
                      <m:r>
                        <a:rPr lang="en-US" sz="1600" i="1">
                          <a:latin typeface="Cambria Math" panose="02040503050406030204" pitchFamily="18" charset="0"/>
                        </a:rPr>
                        <m:t>𝒘</m:t>
                      </m:r>
                      <m:r>
                        <a:rPr lang="en-US" sz="1600" b="0" i="0">
                          <a:latin typeface="Cambria Math" panose="02040503050406030204" pitchFamily="18" charset="0"/>
                        </a:rPr>
                        <m:t>+</m:t>
                      </m:r>
                      <m:r>
                        <a:rPr lang="en-US" sz="1600" b="0" i="1">
                          <a:latin typeface="Cambria Math" panose="02040503050406030204" pitchFamily="18" charset="0"/>
                        </a:rPr>
                        <m:t>𝑏</m:t>
                      </m:r>
                    </m:oMath>
                  </m:oMathPara>
                </a14:m>
                <a:endParaRPr lang="en-US" sz="1600" dirty="0"/>
              </a:p>
            </p:txBody>
          </p:sp>
        </mc:Choice>
        <mc:Fallback xmlns="">
          <p:sp>
            <p:nvSpPr>
              <p:cNvPr id="6" name="Rectangle 5">
                <a:extLst>
                  <a:ext uri="{FF2B5EF4-FFF2-40B4-BE49-F238E27FC236}">
                    <a16:creationId xmlns:a16="http://schemas.microsoft.com/office/drawing/2014/main" id="{D0B07660-D406-48EC-87C1-C472E0E674EC}"/>
                  </a:ext>
                </a:extLst>
              </p:cNvPr>
              <p:cNvSpPr>
                <a:spLocks noRot="1" noChangeAspect="1" noMove="1" noResize="1" noEditPoints="1" noAdjustHandles="1" noChangeArrowheads="1" noChangeShapeType="1" noTextEdit="1"/>
              </p:cNvSpPr>
              <p:nvPr/>
            </p:nvSpPr>
            <p:spPr>
              <a:xfrm>
                <a:off x="5525430" y="1336736"/>
                <a:ext cx="3177104" cy="338554"/>
              </a:xfrm>
              <a:prstGeom prst="rect">
                <a:avLst/>
              </a:prstGeom>
              <a:blipFill>
                <a:blip r:embed="rId3"/>
                <a:stretch>
                  <a:fillRect b="-6897"/>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5FF92C4-5A6D-4A39-963E-2797B6277EEC}"/>
                  </a:ext>
                </a:extLst>
              </p:cNvPr>
              <p:cNvSpPr/>
              <p:nvPr/>
            </p:nvSpPr>
            <p:spPr>
              <a:xfrm>
                <a:off x="5525429" y="2796107"/>
                <a:ext cx="3177104" cy="917752"/>
              </a:xfrm>
              <a:prstGeom prst="rect">
                <a:avLst/>
              </a:prstGeom>
              <a:ln>
                <a:solidFill>
                  <a:srgbClr val="C00000"/>
                </a:solidFill>
              </a:ln>
            </p:spPr>
            <p:txBody>
              <a:bodyPr wrap="square">
                <a:spAutoFit/>
              </a:bodyPr>
              <a:lstStyle/>
              <a:p>
                <a:pPr marL="0" marR="0" indent="0" algn="l">
                  <a:lnSpc>
                    <a:spcPct val="10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Times New Roman" panose="02020603050405020304" pitchFamily="18" charset="0"/>
                        </a:rPr>
                        <m:t>𝑚𝑖𝑛</m:t>
                      </m:r>
                      <m:d>
                        <m:dPr>
                          <m:begChr m:val="{"/>
                          <m:endChr m:val="}"/>
                          <m:ctrlPr>
                            <a:rPr lang="en-US" sz="1600" i="1">
                              <a:effectLst/>
                              <a:latin typeface="Cambria Math" panose="02040503050406030204" pitchFamily="18" charset="0"/>
                              <a:ea typeface="Times New Roman" panose="02020603050405020304" pitchFamily="18" charset="0"/>
                            </a:rPr>
                          </m:ctrlPr>
                        </m:dPr>
                        <m:e>
                          <m:f>
                            <m:fPr>
                              <m:ctrlPr>
                                <a:rPr lang="en-US" sz="1600" i="1">
                                  <a:effectLst/>
                                  <a:latin typeface="Cambria Math" panose="02040503050406030204" pitchFamily="18" charset="0"/>
                                  <a:ea typeface="Times New Roman" panose="02020603050405020304" pitchFamily="18" charset="0"/>
                                </a:rPr>
                              </m:ctrlPr>
                            </m:fPr>
                            <m:num>
                              <m:r>
                                <a:rPr lang="en-US" sz="1600" i="1">
                                  <a:effectLst/>
                                  <a:latin typeface="Cambria Math" panose="02040503050406030204" pitchFamily="18" charset="0"/>
                                  <a:ea typeface="Times New Roman" panose="02020603050405020304" pitchFamily="18" charset="0"/>
                                </a:rPr>
                                <m:t>1</m:t>
                              </m:r>
                            </m:num>
                            <m:den>
                              <m:r>
                                <a:rPr lang="en-US" sz="1600" i="1">
                                  <a:effectLst/>
                                  <a:latin typeface="Cambria Math" panose="02040503050406030204" pitchFamily="18" charset="0"/>
                                  <a:ea typeface="Times New Roman" panose="02020603050405020304" pitchFamily="18" charset="0"/>
                                </a:rPr>
                                <m:t>2</m:t>
                              </m:r>
                            </m:den>
                          </m:f>
                          <m:sSup>
                            <m:sSupPr>
                              <m:ctrlPr>
                                <a:rPr lang="en-US" sz="1600" i="1">
                                  <a:effectLst/>
                                  <a:latin typeface="Cambria Math" panose="02040503050406030204" pitchFamily="18" charset="0"/>
                                  <a:ea typeface="Times New Roman" panose="02020603050405020304" pitchFamily="18" charset="0"/>
                                </a:rPr>
                              </m:ctrlPr>
                            </m:sSupPr>
                            <m:e>
                              <m:d>
                                <m:dPr>
                                  <m:begChr m:val="‖"/>
                                  <m:endChr m:val="‖"/>
                                  <m:ctrlPr>
                                    <a:rPr lang="en-US" sz="1600" i="1">
                                      <a:effectLst/>
                                      <a:latin typeface="Cambria Math" panose="02040503050406030204" pitchFamily="18" charset="0"/>
                                      <a:ea typeface="Times New Roman" panose="02020603050405020304" pitchFamily="18" charset="0"/>
                                    </a:rPr>
                                  </m:ctrlPr>
                                </m:dPr>
                                <m:e>
                                  <m:r>
                                    <a:rPr lang="en-US" sz="1600" i="1">
                                      <a:latin typeface="Cambria Math" panose="02040503050406030204" pitchFamily="18" charset="0"/>
                                      <a:ea typeface="Times New Roman" panose="02020603050405020304" pitchFamily="18" charset="0"/>
                                    </a:rPr>
                                    <m:t>𝒘</m:t>
                                  </m:r>
                                </m:e>
                              </m:d>
                            </m:e>
                            <m:sup>
                              <m:r>
                                <a:rPr lang="en-US" sz="1600" i="1">
                                  <a:effectLst/>
                                  <a:latin typeface="Cambria Math" panose="02040503050406030204" pitchFamily="18" charset="0"/>
                                  <a:ea typeface="Times New Roman" panose="02020603050405020304" pitchFamily="18" charset="0"/>
                                </a:rPr>
                                <m:t>2</m:t>
                              </m:r>
                            </m:sup>
                          </m:sSup>
                          <m:r>
                            <a:rPr lang="en-US" sz="1600" i="1">
                              <a:effectLst/>
                              <a:latin typeface="Cambria Math" panose="02040503050406030204" pitchFamily="18" charset="0"/>
                              <a:ea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rPr>
                            <m:t>𝐶</m:t>
                          </m:r>
                          <m:nary>
                            <m:naryPr>
                              <m:chr m:val="∑"/>
                              <m:limLoc m:val="undOvr"/>
                              <m:ctrlPr>
                                <a:rPr lang="en-US" sz="1600" i="1">
                                  <a:effectLst/>
                                  <a:latin typeface="Cambria Math" panose="02040503050406030204" pitchFamily="18" charset="0"/>
                                  <a:ea typeface="Times New Roman" panose="02020603050405020304" pitchFamily="18" charset="0"/>
                                </a:rPr>
                              </m:ctrlPr>
                            </m:naryPr>
                            <m:sub>
                              <m:r>
                                <a:rPr lang="en-US" sz="1600" i="1">
                                  <a:effectLst/>
                                  <a:latin typeface="Cambria Math" panose="02040503050406030204" pitchFamily="18" charset="0"/>
                                  <a:ea typeface="Times New Roman" panose="02020603050405020304" pitchFamily="18" charset="0"/>
                                </a:rPr>
                                <m:t>𝑖</m:t>
                              </m:r>
                              <m:r>
                                <a:rPr lang="en-US" sz="1600" i="1">
                                  <a:effectLst/>
                                  <a:latin typeface="Cambria Math" panose="02040503050406030204" pitchFamily="18" charset="0"/>
                                  <a:ea typeface="Times New Roman" panose="02020603050405020304" pitchFamily="18" charset="0"/>
                                </a:rPr>
                                <m:t>=1</m:t>
                              </m:r>
                            </m:sub>
                            <m:sup>
                              <m:r>
                                <a:rPr lang="en-US" sz="1600" i="1">
                                  <a:effectLst/>
                                  <a:latin typeface="Cambria Math" panose="02040503050406030204" pitchFamily="18" charset="0"/>
                                  <a:ea typeface="Times New Roman" panose="02020603050405020304" pitchFamily="18" charset="0"/>
                                </a:rPr>
                                <m:t>𝑁</m:t>
                              </m:r>
                            </m:sup>
                            <m:e>
                              <m:d>
                                <m:dPr>
                                  <m:ctrlPr>
                                    <a:rPr lang="en-US" sz="1600" i="1">
                                      <a:effectLst/>
                                      <a:latin typeface="Cambria Math" panose="02040503050406030204" pitchFamily="18" charset="0"/>
                                      <a:ea typeface="Times New Roman" panose="02020603050405020304" pitchFamily="18" charset="0"/>
                                    </a:rPr>
                                  </m:ctrlPr>
                                </m:dPr>
                                <m:e>
                                  <m:sSub>
                                    <m:sSubPr>
                                      <m:ctrlPr>
                                        <a:rPr lang="en-US" sz="1600" i="1">
                                          <a:effectLst/>
                                          <a:latin typeface="Cambria Math" panose="02040503050406030204" pitchFamily="18" charset="0"/>
                                          <a:ea typeface="Times New Roman" panose="02020603050405020304" pitchFamily="18" charset="0"/>
                                        </a:rPr>
                                      </m:ctrlPr>
                                    </m:sSubPr>
                                    <m:e>
                                      <m:sSub>
                                        <m:sSubPr>
                                          <m:ctrlPr>
                                            <a:rPr lang="en-US" sz="1600" i="1">
                                              <a:effectLst/>
                                              <a:latin typeface="Cambria Math" panose="02040503050406030204" pitchFamily="18" charset="0"/>
                                              <a:ea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rPr>
                                            <m:t>𝜉</m:t>
                                          </m:r>
                                        </m:e>
                                        <m:sub>
                                          <m:r>
                                            <a:rPr lang="en-US" sz="1600" i="1">
                                              <a:effectLst/>
                                              <a:latin typeface="Cambria Math" panose="02040503050406030204" pitchFamily="18" charset="0"/>
                                              <a:ea typeface="Times New Roman" panose="02020603050405020304" pitchFamily="18" charset="0"/>
                                            </a:rPr>
                                            <m:t>𝑖</m:t>
                                          </m:r>
                                        </m:sub>
                                      </m:sSub>
                                      <m:r>
                                        <a:rPr lang="en-US" sz="1600" i="1">
                                          <a:effectLst/>
                                          <a:latin typeface="Cambria Math" panose="02040503050406030204" pitchFamily="18" charset="0"/>
                                          <a:ea typeface="Times New Roman" panose="02020603050405020304" pitchFamily="18" charset="0"/>
                                        </a:rPr>
                                        <m:t>+</m:t>
                                      </m:r>
                                      <m:acc>
                                        <m:accPr>
                                          <m:chr m:val="̂"/>
                                          <m:ctrlPr>
                                            <a:rPr lang="en-US" sz="1600" i="1">
                                              <a:effectLst/>
                                              <a:latin typeface="Cambria Math" panose="02040503050406030204" pitchFamily="18" charset="0"/>
                                              <a:ea typeface="Times New Roman" panose="02020603050405020304" pitchFamily="18" charset="0"/>
                                            </a:rPr>
                                          </m:ctrlPr>
                                        </m:accPr>
                                        <m:e>
                                          <m:r>
                                            <a:rPr lang="en-US" sz="1600" i="1">
                                              <a:effectLst/>
                                              <a:latin typeface="Cambria Math" panose="02040503050406030204" pitchFamily="18" charset="0"/>
                                              <a:ea typeface="Times New Roman" panose="02020603050405020304" pitchFamily="18" charset="0"/>
                                            </a:rPr>
                                            <m:t>𝜉</m:t>
                                          </m:r>
                                        </m:e>
                                      </m:acc>
                                    </m:e>
                                    <m:sub>
                                      <m:r>
                                        <a:rPr lang="en-US" sz="1600" i="1">
                                          <a:effectLst/>
                                          <a:latin typeface="Cambria Math" panose="02040503050406030204" pitchFamily="18" charset="0"/>
                                          <a:ea typeface="Times New Roman" panose="02020603050405020304" pitchFamily="18" charset="0"/>
                                        </a:rPr>
                                        <m:t>𝑖</m:t>
                                      </m:r>
                                    </m:sub>
                                  </m:sSub>
                                </m:e>
                              </m:d>
                            </m:e>
                          </m:nary>
                        </m:e>
                      </m:d>
                      <m:r>
                        <a:rPr lang="en-US" sz="1600" i="1">
                          <a:effectLst/>
                          <a:latin typeface="Cambria Math" panose="02040503050406030204" pitchFamily="18" charset="0"/>
                          <a:ea typeface="Times New Roman" panose="02020603050405020304" pitchFamily="18" charset="0"/>
                        </a:rPr>
                        <m:t> </m:t>
                      </m:r>
                    </m:oMath>
                  </m:oMathPara>
                </a14:m>
                <a:endParaRPr lang="en-US" sz="1600" dirty="0">
                  <a:effectLst/>
                  <a:latin typeface="Times New Roman" panose="02020603050405020304" pitchFamily="18" charset="0"/>
                  <a:ea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15FF92C4-5A6D-4A39-963E-2797B6277EEC}"/>
                  </a:ext>
                </a:extLst>
              </p:cNvPr>
              <p:cNvSpPr>
                <a:spLocks noRot="1" noChangeAspect="1" noMove="1" noResize="1" noEditPoints="1" noAdjustHandles="1" noChangeArrowheads="1" noChangeShapeType="1" noTextEdit="1"/>
              </p:cNvSpPr>
              <p:nvPr/>
            </p:nvSpPr>
            <p:spPr>
              <a:xfrm>
                <a:off x="5525429" y="2796107"/>
                <a:ext cx="3177104" cy="917752"/>
              </a:xfrm>
              <a:prstGeom prst="rect">
                <a:avLst/>
              </a:prstGeom>
              <a:blipFill>
                <a:blip r:embed="rId4"/>
                <a:stretch>
                  <a:fillRect/>
                </a:stretch>
              </a:blipFill>
              <a:ln>
                <a:solidFill>
                  <a:srgbClr val="C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958FA94-B99E-4ADF-A37C-82C0E9E92067}"/>
                  </a:ext>
                </a:extLst>
              </p:cNvPr>
              <p:cNvSpPr/>
              <p:nvPr/>
            </p:nvSpPr>
            <p:spPr>
              <a:xfrm>
                <a:off x="5525429" y="4377050"/>
                <a:ext cx="3177105" cy="915251"/>
              </a:xfrm>
              <a:prstGeom prst="rect">
                <a:avLst/>
              </a:prstGeom>
              <a:ln>
                <a:solidFill>
                  <a:srgbClr val="C00000"/>
                </a:solidFill>
              </a:ln>
            </p:spPr>
            <p:txBody>
              <a:bodyPr wrap="square">
                <a:spAutoFit/>
              </a:bodyPr>
              <a:lstStyle/>
              <a:p>
                <a:pPr marL="0" marR="0" indent="0" algn="l">
                  <a:lnSpc>
                    <a:spcPct val="10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Times New Roman" panose="02020603050405020304" pitchFamily="18" charset="0"/>
                        </a:rPr>
                        <m:t>𝑠</m:t>
                      </m:r>
                      <m:r>
                        <a:rPr lang="en-US" sz="1600" i="1">
                          <a:latin typeface="Cambria Math" panose="02040503050406030204" pitchFamily="18" charset="0"/>
                          <a:ea typeface="Times New Roman" panose="02020603050405020304" pitchFamily="18" charset="0"/>
                        </a:rPr>
                        <m:t>.</m:t>
                      </m:r>
                      <m:r>
                        <a:rPr lang="en-US" sz="1600" i="1">
                          <a:latin typeface="Cambria Math" panose="02040503050406030204" pitchFamily="18" charset="0"/>
                          <a:ea typeface="Times New Roman" panose="02020603050405020304" pitchFamily="18" charset="0"/>
                        </a:rPr>
                        <m:t>𝑡</m:t>
                      </m:r>
                      <m:r>
                        <a:rPr lang="en-US" sz="1600" i="1">
                          <a:latin typeface="Cambria Math" panose="02040503050406030204" pitchFamily="18" charset="0"/>
                          <a:ea typeface="Times New Roman" panose="02020603050405020304" pitchFamily="18" charset="0"/>
                        </a:rPr>
                        <m:t> </m:t>
                      </m:r>
                      <m:d>
                        <m:dPr>
                          <m:ctrlPr>
                            <a:rPr lang="en-US" sz="1600" i="1">
                              <a:latin typeface="Cambria Math" panose="02040503050406030204" pitchFamily="18" charset="0"/>
                              <a:ea typeface="Times New Roman" panose="02020603050405020304" pitchFamily="18" charset="0"/>
                            </a:rPr>
                          </m:ctrlPr>
                        </m:dPr>
                        <m:e>
                          <m:sSup>
                            <m:sSupPr>
                              <m:ctrlPr>
                                <a:rPr lang="en-US" sz="1600" i="1">
                                  <a:latin typeface="Cambria Math" panose="02040503050406030204" pitchFamily="18" charset="0"/>
                                  <a:ea typeface="Times New Roman" panose="02020603050405020304" pitchFamily="18" charset="0"/>
                                </a:rPr>
                              </m:ctrlPr>
                            </m:sSupPr>
                            <m:e>
                              <m:r>
                                <a:rPr lang="en-US" sz="1600" i="1">
                                  <a:latin typeface="Cambria Math" panose="02040503050406030204" pitchFamily="18" charset="0"/>
                                  <a:ea typeface="Times New Roman" panose="02020603050405020304" pitchFamily="18" charset="0"/>
                                </a:rPr>
                                <m:t>𝜙</m:t>
                              </m:r>
                              <m:d>
                                <m:dPr>
                                  <m:ctrlPr>
                                    <a:rPr lang="en-US" sz="1600" i="1">
                                      <a:latin typeface="Cambria Math" panose="02040503050406030204" pitchFamily="18" charset="0"/>
                                      <a:ea typeface="Times New Roman" panose="02020603050405020304" pitchFamily="18" charset="0"/>
                                    </a:rPr>
                                  </m:ctrlPr>
                                </m:dPr>
                                <m:e>
                                  <m:sSub>
                                    <m:sSubPr>
                                      <m:ctrlPr>
                                        <a:rPr lang="en-US"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rPr>
                                        <m:t>𝒙</m:t>
                                      </m:r>
                                    </m:e>
                                    <m:sub>
                                      <m:r>
                                        <a:rPr lang="en-US" sz="1600" i="1">
                                          <a:latin typeface="Cambria Math" panose="02040503050406030204" pitchFamily="18" charset="0"/>
                                          <a:ea typeface="Times New Roman" panose="02020603050405020304" pitchFamily="18" charset="0"/>
                                        </a:rPr>
                                        <m:t>𝒊</m:t>
                                      </m:r>
                                    </m:sub>
                                  </m:sSub>
                                </m:e>
                              </m:d>
                            </m:e>
                            <m:sup>
                              <m:r>
                                <a:rPr lang="en-US" sz="1600" i="1">
                                  <a:latin typeface="Cambria Math" panose="02040503050406030204" pitchFamily="18" charset="0"/>
                                  <a:ea typeface="Times New Roman" panose="02020603050405020304" pitchFamily="18" charset="0"/>
                                </a:rPr>
                                <m:t>𝑇</m:t>
                              </m:r>
                            </m:sup>
                          </m:sSup>
                          <m:r>
                            <a:rPr lang="en-US" sz="1600" i="1">
                              <a:latin typeface="Cambria Math" panose="02040503050406030204" pitchFamily="18" charset="0"/>
                              <a:ea typeface="Times New Roman" panose="02020603050405020304" pitchFamily="18" charset="0"/>
                            </a:rPr>
                            <m:t>𝒘</m:t>
                          </m:r>
                          <m:r>
                            <a:rPr lang="en-US" sz="1600" i="1">
                              <a:latin typeface="Cambria Math" panose="02040503050406030204" pitchFamily="18" charset="0"/>
                              <a:ea typeface="Times New Roman" panose="02020603050405020304" pitchFamily="18" charset="0"/>
                            </a:rPr>
                            <m:t>+</m:t>
                          </m:r>
                          <m:r>
                            <a:rPr lang="en-US" sz="1600" i="1">
                              <a:latin typeface="Cambria Math" panose="02040503050406030204" pitchFamily="18" charset="0"/>
                              <a:ea typeface="Times New Roman" panose="02020603050405020304" pitchFamily="18" charset="0"/>
                            </a:rPr>
                            <m:t>𝑏</m:t>
                          </m:r>
                        </m:e>
                      </m:d>
                      <m:r>
                        <a:rPr lang="en-US" sz="1600" i="1">
                          <a:latin typeface="Cambria Math" panose="02040503050406030204" pitchFamily="18" charset="0"/>
                          <a:ea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rPr>
                            <m:t>𝑦</m:t>
                          </m:r>
                        </m:e>
                        <m:sub>
                          <m:r>
                            <a:rPr lang="en-US" sz="1600" i="1">
                              <a:latin typeface="Cambria Math" panose="02040503050406030204" pitchFamily="18" charset="0"/>
                              <a:ea typeface="Times New Roman" panose="02020603050405020304" pitchFamily="18" charset="0"/>
                            </a:rPr>
                            <m:t>𝑖</m:t>
                          </m:r>
                        </m:sub>
                      </m:sSub>
                      <m:r>
                        <a:rPr lang="en-US" sz="1600" i="1">
                          <a:latin typeface="Cambria Math" panose="02040503050406030204" pitchFamily="18" charset="0"/>
                          <a:ea typeface="Times New Roman" panose="02020603050405020304" pitchFamily="18" charset="0"/>
                        </a:rPr>
                        <m:t>≤</m:t>
                      </m:r>
                      <m:r>
                        <a:rPr lang="en-US" sz="1600" i="1">
                          <a:latin typeface="Cambria Math" panose="02040503050406030204" pitchFamily="18" charset="0"/>
                          <a:ea typeface="Times New Roman" panose="02020603050405020304" pitchFamily="18" charset="0"/>
                        </a:rPr>
                        <m:t>𝜖</m:t>
                      </m:r>
                      <m:r>
                        <a:rPr lang="en-US" sz="1600" i="1">
                          <a:latin typeface="Cambria Math" panose="02040503050406030204" pitchFamily="18" charset="0"/>
                          <a:ea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rPr>
                            <m:t>𝜉</m:t>
                          </m:r>
                        </m:e>
                        <m:sub>
                          <m:r>
                            <a:rPr lang="en-US" sz="1600" i="1">
                              <a:latin typeface="Cambria Math" panose="02040503050406030204" pitchFamily="18" charset="0"/>
                              <a:ea typeface="Times New Roman" panose="02020603050405020304" pitchFamily="18" charset="0"/>
                            </a:rPr>
                            <m:t>𝑖</m:t>
                          </m:r>
                        </m:sub>
                      </m:sSub>
                    </m:oMath>
                  </m:oMathPara>
                </a14:m>
                <a:endParaRPr lang="en-US" sz="1600" dirty="0">
                  <a:latin typeface="Times New Roman" panose="02020603050405020304" pitchFamily="18" charset="0"/>
                  <a:ea typeface="Times New Roman" panose="02020603050405020304" pitchFamily="18" charset="0"/>
                </a:endParaRPr>
              </a:p>
              <a:p>
                <a:pPr marL="0" marR="0" indent="0" algn="l">
                  <a:lnSpc>
                    <a:spcPct val="105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Times New Roman" panose="02020603050405020304" pitchFamily="18" charset="0"/>
                        </a:rPr>
                        <m:t>       </m:t>
                      </m:r>
                      <m:sSub>
                        <m:sSubPr>
                          <m:ctrlPr>
                            <a:rPr lang="en-US"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rPr>
                            <m:t>𝑦</m:t>
                          </m:r>
                        </m:e>
                        <m:sub>
                          <m:r>
                            <a:rPr lang="en-US" sz="1600" i="1">
                              <a:latin typeface="Cambria Math" panose="02040503050406030204" pitchFamily="18" charset="0"/>
                              <a:ea typeface="Times New Roman" panose="02020603050405020304" pitchFamily="18" charset="0"/>
                            </a:rPr>
                            <m:t>𝑖</m:t>
                          </m:r>
                        </m:sub>
                      </m:sSub>
                      <m:r>
                        <a:rPr lang="en-US" sz="1600" i="1">
                          <a:latin typeface="Cambria Math" panose="02040503050406030204" pitchFamily="18" charset="0"/>
                          <a:ea typeface="Times New Roman" panose="02020603050405020304" pitchFamily="18" charset="0"/>
                        </a:rPr>
                        <m:t>−</m:t>
                      </m:r>
                      <m:d>
                        <m:dPr>
                          <m:ctrlPr>
                            <a:rPr lang="en-US" sz="1600" i="1">
                              <a:latin typeface="Cambria Math" panose="02040503050406030204" pitchFamily="18" charset="0"/>
                              <a:ea typeface="Times New Roman" panose="02020603050405020304" pitchFamily="18" charset="0"/>
                            </a:rPr>
                          </m:ctrlPr>
                        </m:dPr>
                        <m:e>
                          <m:sSup>
                            <m:sSupPr>
                              <m:ctrlPr>
                                <a:rPr lang="en-US" sz="1600" i="1">
                                  <a:latin typeface="Cambria Math" panose="02040503050406030204" pitchFamily="18" charset="0"/>
                                  <a:ea typeface="Times New Roman" panose="02020603050405020304" pitchFamily="18" charset="0"/>
                                </a:rPr>
                              </m:ctrlPr>
                            </m:sSupPr>
                            <m:e>
                              <m:r>
                                <a:rPr lang="en-US" sz="1600" i="1">
                                  <a:latin typeface="Cambria Math" panose="02040503050406030204" pitchFamily="18" charset="0"/>
                                  <a:ea typeface="Times New Roman" panose="02020603050405020304" pitchFamily="18" charset="0"/>
                                </a:rPr>
                                <m:t>𝜙</m:t>
                              </m:r>
                              <m:d>
                                <m:dPr>
                                  <m:ctrlPr>
                                    <a:rPr lang="en-US" sz="1600" i="1">
                                      <a:latin typeface="Cambria Math" panose="02040503050406030204" pitchFamily="18" charset="0"/>
                                      <a:ea typeface="Times New Roman" panose="02020603050405020304" pitchFamily="18" charset="0"/>
                                    </a:rPr>
                                  </m:ctrlPr>
                                </m:dPr>
                                <m:e>
                                  <m:sSub>
                                    <m:sSubPr>
                                      <m:ctrlPr>
                                        <a:rPr lang="en-US" sz="1600" i="1">
                                          <a:latin typeface="Cambria Math" panose="02040503050406030204" pitchFamily="18" charset="0"/>
                                          <a:ea typeface="Times New Roman" panose="02020603050405020304" pitchFamily="18" charset="0"/>
                                        </a:rPr>
                                      </m:ctrlPr>
                                    </m:sSubPr>
                                    <m:e>
                                      <m:r>
                                        <a:rPr lang="en-US" sz="1600" i="1">
                                          <a:latin typeface="Cambria Math" panose="02040503050406030204" pitchFamily="18" charset="0"/>
                                          <a:ea typeface="Times New Roman" panose="02020603050405020304" pitchFamily="18" charset="0"/>
                                        </a:rPr>
                                        <m:t>𝒙</m:t>
                                      </m:r>
                                    </m:e>
                                    <m:sub>
                                      <m:r>
                                        <a:rPr lang="en-US" sz="1600" i="1">
                                          <a:latin typeface="Cambria Math" panose="02040503050406030204" pitchFamily="18" charset="0"/>
                                          <a:ea typeface="Times New Roman" panose="02020603050405020304" pitchFamily="18" charset="0"/>
                                        </a:rPr>
                                        <m:t>𝒊</m:t>
                                      </m:r>
                                    </m:sub>
                                  </m:sSub>
                                </m:e>
                              </m:d>
                            </m:e>
                            <m:sup>
                              <m:r>
                                <a:rPr lang="en-US" sz="1600" i="1">
                                  <a:latin typeface="Cambria Math" panose="02040503050406030204" pitchFamily="18" charset="0"/>
                                  <a:ea typeface="Times New Roman" panose="02020603050405020304" pitchFamily="18" charset="0"/>
                                </a:rPr>
                                <m:t>𝑇</m:t>
                              </m:r>
                            </m:sup>
                          </m:sSup>
                          <m:r>
                            <a:rPr lang="en-US" sz="1600" i="1">
                              <a:latin typeface="Cambria Math" panose="02040503050406030204" pitchFamily="18" charset="0"/>
                              <a:ea typeface="Times New Roman" panose="02020603050405020304" pitchFamily="18" charset="0"/>
                            </a:rPr>
                            <m:t>𝒘</m:t>
                          </m:r>
                          <m:r>
                            <a:rPr lang="en-US" sz="1600" i="1">
                              <a:latin typeface="Cambria Math" panose="02040503050406030204" pitchFamily="18" charset="0"/>
                              <a:ea typeface="Times New Roman" panose="02020603050405020304" pitchFamily="18" charset="0"/>
                            </a:rPr>
                            <m:t>+</m:t>
                          </m:r>
                          <m:r>
                            <a:rPr lang="en-US" sz="1600" i="1">
                              <a:latin typeface="Cambria Math" panose="02040503050406030204" pitchFamily="18" charset="0"/>
                              <a:ea typeface="Times New Roman" panose="02020603050405020304" pitchFamily="18" charset="0"/>
                            </a:rPr>
                            <m:t>𝑏</m:t>
                          </m:r>
                        </m:e>
                      </m:d>
                      <m:r>
                        <a:rPr lang="en-US" sz="1600" i="1">
                          <a:latin typeface="Cambria Math" panose="02040503050406030204" pitchFamily="18" charset="0"/>
                          <a:ea typeface="Times New Roman" panose="02020603050405020304" pitchFamily="18" charset="0"/>
                        </a:rPr>
                        <m:t>≤</m:t>
                      </m:r>
                      <m:r>
                        <a:rPr lang="en-US" sz="1600" i="1">
                          <a:latin typeface="Cambria Math" panose="02040503050406030204" pitchFamily="18" charset="0"/>
                          <a:ea typeface="Times New Roman" panose="02020603050405020304" pitchFamily="18" charset="0"/>
                        </a:rPr>
                        <m:t>𝜖</m:t>
                      </m:r>
                      <m:r>
                        <a:rPr lang="en-US" sz="1600" i="1">
                          <a:latin typeface="Cambria Math" panose="02040503050406030204" pitchFamily="18" charset="0"/>
                          <a:ea typeface="Times New Roman" panose="02020603050405020304" pitchFamily="18" charset="0"/>
                        </a:rPr>
                        <m:t>+</m:t>
                      </m:r>
                      <m:sSub>
                        <m:sSubPr>
                          <m:ctrlPr>
                            <a:rPr lang="en-US" sz="1600" i="1">
                              <a:latin typeface="Cambria Math" panose="02040503050406030204" pitchFamily="18" charset="0"/>
                              <a:ea typeface="Times New Roman" panose="02020603050405020304" pitchFamily="18" charset="0"/>
                            </a:rPr>
                          </m:ctrlPr>
                        </m:sSubPr>
                        <m:e>
                          <m:acc>
                            <m:accPr>
                              <m:chr m:val="̂"/>
                              <m:ctrlPr>
                                <a:rPr lang="en-US" sz="1600" i="1">
                                  <a:latin typeface="Cambria Math" panose="02040503050406030204" pitchFamily="18" charset="0"/>
                                  <a:ea typeface="Times New Roman" panose="02020603050405020304" pitchFamily="18" charset="0"/>
                                </a:rPr>
                              </m:ctrlPr>
                            </m:accPr>
                            <m:e>
                              <m:r>
                                <a:rPr lang="en-US" sz="1600" i="1">
                                  <a:latin typeface="Cambria Math" panose="02040503050406030204" pitchFamily="18" charset="0"/>
                                  <a:ea typeface="Times New Roman" panose="02020603050405020304" pitchFamily="18" charset="0"/>
                                </a:rPr>
                                <m:t>𝜉</m:t>
                              </m:r>
                            </m:e>
                          </m:acc>
                        </m:e>
                        <m:sub>
                          <m:r>
                            <a:rPr lang="en-US" sz="1600" i="1">
                              <a:latin typeface="Cambria Math" panose="02040503050406030204" pitchFamily="18" charset="0"/>
                              <a:ea typeface="Times New Roman" panose="02020603050405020304" pitchFamily="18" charset="0"/>
                            </a:rPr>
                            <m:t>𝑖</m:t>
                          </m:r>
                        </m:sub>
                      </m:sSub>
                    </m:oMath>
                  </m:oMathPara>
                </a14:m>
                <a:endParaRPr lang="en-US" sz="1600" dirty="0">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宋体" panose="02010600030101010101" pitchFamily="2" charset="-122"/>
                          <a:cs typeface="Times New Roman" panose="02020603050405020304" pitchFamily="18" charset="0"/>
                        </a:rPr>
                        <m:t>𝜖</m:t>
                      </m:r>
                      <m:r>
                        <a:rPr lang="en-US" sz="1600" i="1">
                          <a:latin typeface="Cambria Math" panose="02040503050406030204" pitchFamily="18" charset="0"/>
                          <a:ea typeface="宋体" panose="02010600030101010101" pitchFamily="2" charset="-122"/>
                          <a:cs typeface="Times New Roman" panose="02020603050405020304" pitchFamily="18" charset="0"/>
                        </a:rPr>
                        <m:t>≥0;   </m:t>
                      </m:r>
                      <m:sSub>
                        <m:sSubPr>
                          <m:ctrlPr>
                            <a:rPr lang="en-US" sz="1600" i="1">
                              <a:latin typeface="Cambria Math" panose="02040503050406030204" pitchFamily="18" charset="0"/>
                            </a:rPr>
                          </m:ctrlPr>
                        </m:sSubPr>
                        <m:e>
                          <m:r>
                            <a:rPr lang="en-US" sz="1600" i="1">
                              <a:latin typeface="Cambria Math" panose="02040503050406030204" pitchFamily="18" charset="0"/>
                              <a:ea typeface="宋体" panose="02010600030101010101" pitchFamily="2" charset="-122"/>
                              <a:cs typeface="Times New Roman" panose="02020603050405020304" pitchFamily="18" charset="0"/>
                            </a:rPr>
                            <m:t>𝜉</m:t>
                          </m:r>
                        </m:e>
                        <m:sub>
                          <m:r>
                            <a:rPr lang="en-US" sz="1600" i="1">
                              <a:latin typeface="Cambria Math" panose="02040503050406030204" pitchFamily="18" charset="0"/>
                              <a:ea typeface="宋体" panose="02010600030101010101" pitchFamily="2" charset="-122"/>
                              <a:cs typeface="Times New Roman" panose="02020603050405020304" pitchFamily="18" charset="0"/>
                            </a:rPr>
                            <m:t>𝑖</m:t>
                          </m:r>
                        </m:sub>
                      </m:sSub>
                      <m:r>
                        <a:rPr lang="en-US" sz="1600" i="1">
                          <a:latin typeface="Cambria Math" panose="02040503050406030204" pitchFamily="18" charset="0"/>
                          <a:ea typeface="宋体" panose="02010600030101010101" pitchFamily="2" charset="-122"/>
                          <a:cs typeface="Times New Roman" panose="02020603050405020304" pitchFamily="18" charset="0"/>
                        </a:rPr>
                        <m:t>, </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ea typeface="宋体" panose="02010600030101010101" pitchFamily="2" charset="-122"/>
                                  <a:cs typeface="Times New Roman" panose="02020603050405020304" pitchFamily="18" charset="0"/>
                                </a:rPr>
                                <m:t>𝜉</m:t>
                              </m:r>
                            </m:e>
                          </m:acc>
                        </m:e>
                        <m:sub>
                          <m:r>
                            <a:rPr lang="en-US" sz="1600" i="1">
                              <a:latin typeface="Cambria Math" panose="02040503050406030204" pitchFamily="18" charset="0"/>
                              <a:ea typeface="宋体" panose="02010600030101010101" pitchFamily="2" charset="-122"/>
                              <a:cs typeface="Times New Roman" panose="02020603050405020304" pitchFamily="18" charset="0"/>
                            </a:rPr>
                            <m:t>𝑖</m:t>
                          </m:r>
                        </m:sub>
                      </m:sSub>
                      <m:r>
                        <a:rPr lang="en-US" sz="1600" i="1">
                          <a:latin typeface="Cambria Math" panose="02040503050406030204" pitchFamily="18" charset="0"/>
                          <a:ea typeface="宋体" panose="02010600030101010101" pitchFamily="2" charset="-122"/>
                          <a:cs typeface="Times New Roman" panose="02020603050405020304" pitchFamily="18" charset="0"/>
                        </a:rPr>
                        <m:t>≥0, </m:t>
                      </m:r>
                      <m:r>
                        <a:rPr lang="en-US" sz="1600" i="1">
                          <a:latin typeface="Cambria Math" panose="02040503050406030204" pitchFamily="18" charset="0"/>
                          <a:ea typeface="宋体" panose="02010600030101010101" pitchFamily="2" charset="-122"/>
                          <a:cs typeface="Times New Roman" panose="02020603050405020304" pitchFamily="18" charset="0"/>
                        </a:rPr>
                        <m:t>𝑖</m:t>
                      </m:r>
                      <m:r>
                        <a:rPr lang="en-US" sz="1600" i="1">
                          <a:latin typeface="Cambria Math" panose="02040503050406030204" pitchFamily="18" charset="0"/>
                          <a:ea typeface="宋体" panose="02010600030101010101" pitchFamily="2" charset="-122"/>
                          <a:cs typeface="Times New Roman" panose="02020603050405020304" pitchFamily="18" charset="0"/>
                        </a:rPr>
                        <m:t>=1, 2, … ,</m:t>
                      </m:r>
                      <m:r>
                        <a:rPr lang="en-US" sz="1600" i="1">
                          <a:latin typeface="Cambria Math" panose="02040503050406030204" pitchFamily="18" charset="0"/>
                          <a:ea typeface="宋体" panose="02010600030101010101" pitchFamily="2" charset="-122"/>
                          <a:cs typeface="Times New Roman" panose="02020603050405020304" pitchFamily="18" charset="0"/>
                        </a:rPr>
                        <m:t>𝑁</m:t>
                      </m:r>
                    </m:oMath>
                  </m:oMathPara>
                </a14:m>
                <a:endParaRPr lang="en-US" sz="1600" dirty="0"/>
              </a:p>
            </p:txBody>
          </p:sp>
        </mc:Choice>
        <mc:Fallback xmlns="">
          <p:sp>
            <p:nvSpPr>
              <p:cNvPr id="9" name="Rectangle 8">
                <a:extLst>
                  <a:ext uri="{FF2B5EF4-FFF2-40B4-BE49-F238E27FC236}">
                    <a16:creationId xmlns:a16="http://schemas.microsoft.com/office/drawing/2014/main" id="{8958FA94-B99E-4ADF-A37C-82C0E9E92067}"/>
                  </a:ext>
                </a:extLst>
              </p:cNvPr>
              <p:cNvSpPr>
                <a:spLocks noRot="1" noChangeAspect="1" noMove="1" noResize="1" noEditPoints="1" noAdjustHandles="1" noChangeArrowheads="1" noChangeShapeType="1" noTextEdit="1"/>
              </p:cNvSpPr>
              <p:nvPr/>
            </p:nvSpPr>
            <p:spPr>
              <a:xfrm>
                <a:off x="5525429" y="4377050"/>
                <a:ext cx="3177105" cy="915251"/>
              </a:xfrm>
              <a:prstGeom prst="rect">
                <a:avLst/>
              </a:prstGeom>
              <a:blipFill>
                <a:blip r:embed="rId5"/>
                <a:stretch>
                  <a:fillRect/>
                </a:stretch>
              </a:blipFill>
              <a:ln>
                <a:solidFill>
                  <a:srgbClr val="C00000"/>
                </a:solidFill>
              </a:ln>
            </p:spPr>
            <p:txBody>
              <a:bodyPr/>
              <a:lstStyle/>
              <a:p>
                <a:r>
                  <a:rPr lang="en-US">
                    <a:noFill/>
                  </a:rPr>
                  <a:t> </a:t>
                </a:r>
              </a:p>
            </p:txBody>
          </p:sp>
        </mc:Fallback>
      </mc:AlternateContent>
      <p:sp>
        <p:nvSpPr>
          <p:cNvPr id="10" name="Rectangle 1">
            <a:extLst>
              <a:ext uri="{FF2B5EF4-FFF2-40B4-BE49-F238E27FC236}">
                <a16:creationId xmlns:a16="http://schemas.microsoft.com/office/drawing/2014/main" id="{127E3861-B1F8-402E-BD45-EA7189B7C31D}"/>
              </a:ext>
            </a:extLst>
          </p:cNvPr>
          <p:cNvSpPr>
            <a:spLocks noChangeArrowheads="1"/>
          </p:cNvSpPr>
          <p:nvPr/>
        </p:nvSpPr>
        <p:spPr bwMode="auto">
          <a:xfrm>
            <a:off x="360414" y="6168205"/>
            <a:ext cx="8423165"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1000" b="0" dirty="0" err="1">
                <a:solidFill>
                  <a:srgbClr val="222222"/>
                </a:solidFill>
                <a:cs typeface="Arial" panose="020B0604020202020204" pitchFamily="34" charset="0"/>
              </a:rPr>
              <a:t>Smola</a:t>
            </a:r>
            <a:r>
              <a:rPr lang="en-US" altLang="en-US" sz="1000" b="0" dirty="0">
                <a:solidFill>
                  <a:srgbClr val="222222"/>
                </a:solidFill>
                <a:cs typeface="Arial" panose="020B0604020202020204" pitchFamily="34" charset="0"/>
              </a:rPr>
              <a:t>, Alex J., and Bernhard </a:t>
            </a:r>
            <a:r>
              <a:rPr lang="en-US" altLang="en-US" sz="1000" b="0" dirty="0" err="1">
                <a:solidFill>
                  <a:srgbClr val="222222"/>
                </a:solidFill>
                <a:cs typeface="Arial" panose="020B0604020202020204" pitchFamily="34" charset="0"/>
              </a:rPr>
              <a:t>Schölkopf</a:t>
            </a:r>
            <a:r>
              <a:rPr lang="en-US" altLang="en-US" sz="1000" b="0" dirty="0">
                <a:solidFill>
                  <a:srgbClr val="222222"/>
                </a:solidFill>
                <a:cs typeface="Arial" panose="020B0604020202020204" pitchFamily="34" charset="0"/>
              </a:rPr>
              <a:t>. "A tutorial on support vector regression." Statistics and computing 14.3 (2004): 199-222.</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799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87A1544-2FC0-4D1D-9A2F-F6724B3326DE}"/>
              </a:ext>
            </a:extLst>
          </p:cNvPr>
          <p:cNvSpPr txBox="1"/>
          <p:nvPr/>
        </p:nvSpPr>
        <p:spPr>
          <a:xfrm>
            <a:off x="263572" y="55392"/>
            <a:ext cx="8616855" cy="812530"/>
          </a:xfrm>
          <a:prstGeom prst="rect">
            <a:avLst/>
          </a:prstGeom>
          <a:noFill/>
        </p:spPr>
        <p:txBody>
          <a:bodyPr wrap="square" rtlCol="0">
            <a:spAutoFit/>
          </a:bodyPr>
          <a:lstStyle/>
          <a:p>
            <a:pPr algn="l">
              <a:lnSpc>
                <a:spcPct val="90000"/>
              </a:lnSpc>
            </a:pPr>
            <a:r>
              <a:rPr lang="en-US" altLang="zh-CN" sz="2600" dirty="0">
                <a:solidFill>
                  <a:schemeClr val="tx2"/>
                </a:solidFill>
                <a:latin typeface="Arial" pitchFamily="34" charset="0"/>
                <a:cs typeface="Arial" pitchFamily="34" charset="0"/>
              </a:rPr>
              <a:t>Open Loop mismatched capacity</a:t>
            </a:r>
          </a:p>
          <a:p>
            <a:pPr algn="l">
              <a:lnSpc>
                <a:spcPct val="90000"/>
              </a:lnSpc>
            </a:pPr>
            <a:endParaRPr lang="en-US" altLang="zh-CN" sz="2600" dirty="0">
              <a:solidFill>
                <a:schemeClr val="tx2"/>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4AB7908B-F638-470E-BB48-04E0FB831BCD}"/>
              </a:ext>
            </a:extLst>
          </p:cNvPr>
          <p:cNvSpPr/>
          <p:nvPr/>
        </p:nvSpPr>
        <p:spPr>
          <a:xfrm>
            <a:off x="544748" y="1371066"/>
            <a:ext cx="8054502" cy="1846659"/>
          </a:xfrm>
          <a:prstGeom prst="rect">
            <a:avLst/>
          </a:prstGeom>
        </p:spPr>
        <p:txBody>
          <a:bodyPr wrap="square">
            <a:spAutoFit/>
          </a:bodyPr>
          <a:lstStyle/>
          <a:p>
            <a:pPr marL="342900" indent="-342900" algn="l">
              <a:spcAft>
                <a:spcPts val="1200"/>
              </a:spcAft>
              <a:buClr>
                <a:srgbClr val="C00000"/>
              </a:buClr>
              <a:buFont typeface="Wingdings" panose="05000000000000000000" pitchFamily="2" charset="2"/>
              <a:buChar char="v"/>
            </a:pPr>
            <a:r>
              <a:rPr lang="en-US" sz="2400" dirty="0"/>
              <a:t>Open Loop: </a:t>
            </a:r>
          </a:p>
          <a:p>
            <a:pPr marL="800100" lvl="1" indent="-342900" algn="just">
              <a:spcAft>
                <a:spcPts val="600"/>
              </a:spcAft>
              <a:buClr>
                <a:srgbClr val="C00000"/>
              </a:buClr>
              <a:buFont typeface="Wingdings" panose="05000000000000000000" pitchFamily="2" charset="2"/>
              <a:buChar char="Ø"/>
            </a:pPr>
            <a:r>
              <a:rPr lang="en-US" sz="2000" dirty="0"/>
              <a:t>The Tx does NOT know the channel.  Therefore, the Tx creates as many orthogonal signals as there are transmitter chains and allocates the same power to each such signal. The SVR run better when the actual model is simple</a:t>
            </a:r>
            <a:endParaRPr lang="en-US" altLang="zh-CN" sz="2000" dirty="0"/>
          </a:p>
        </p:txBody>
      </p:sp>
      <p:sp>
        <p:nvSpPr>
          <p:cNvPr id="6" name="Rectangle 5">
            <a:extLst>
              <a:ext uri="{FF2B5EF4-FFF2-40B4-BE49-F238E27FC236}">
                <a16:creationId xmlns:a16="http://schemas.microsoft.com/office/drawing/2014/main" id="{F0E3FEB7-A357-4CF6-B98C-AB4674931FC2}"/>
              </a:ext>
            </a:extLst>
          </p:cNvPr>
          <p:cNvSpPr/>
          <p:nvPr/>
        </p:nvSpPr>
        <p:spPr>
          <a:xfrm>
            <a:off x="544748" y="3568590"/>
            <a:ext cx="8054502" cy="1846659"/>
          </a:xfrm>
          <a:prstGeom prst="rect">
            <a:avLst/>
          </a:prstGeom>
        </p:spPr>
        <p:txBody>
          <a:bodyPr wrap="square">
            <a:spAutoFit/>
          </a:bodyPr>
          <a:lstStyle/>
          <a:p>
            <a:pPr marL="342900" indent="-342900" algn="l">
              <a:spcAft>
                <a:spcPts val="1200"/>
              </a:spcAft>
              <a:buClr>
                <a:srgbClr val="C00000"/>
              </a:buClr>
              <a:buFont typeface="Wingdings" panose="05000000000000000000" pitchFamily="2" charset="2"/>
              <a:buChar char="v"/>
            </a:pPr>
            <a:r>
              <a:rPr lang="en-US" altLang="zh-CN" sz="2400" dirty="0"/>
              <a:t>M</a:t>
            </a:r>
            <a:r>
              <a:rPr lang="en-US" sz="2400" dirty="0"/>
              <a:t>ismatched: </a:t>
            </a:r>
          </a:p>
          <a:p>
            <a:pPr marL="800100" lvl="1" indent="-342900" algn="just">
              <a:spcAft>
                <a:spcPts val="600"/>
              </a:spcAft>
              <a:buClr>
                <a:srgbClr val="C00000"/>
              </a:buClr>
              <a:buFont typeface="Wingdings" panose="05000000000000000000" pitchFamily="2" charset="2"/>
              <a:buChar char="Ø"/>
            </a:pPr>
            <a:r>
              <a:rPr lang="en-US" sz="2000" dirty="0"/>
              <a:t>this pertains to the case where the source impedances driving the antenna system are in the mix for the input power.  That is, the mismatches between these source impedances and the </a:t>
            </a:r>
            <a:r>
              <a:rPr lang="en-US" sz="2000" dirty="0" err="1"/>
              <a:t>antenn</a:t>
            </a:r>
            <a:endParaRPr lang="en-US" altLang="zh-CN" sz="2000" dirty="0"/>
          </a:p>
        </p:txBody>
      </p:sp>
    </p:spTree>
    <p:extLst>
      <p:ext uri="{BB962C8B-B14F-4D97-AF65-F5344CB8AC3E}">
        <p14:creationId xmlns:p14="http://schemas.microsoft.com/office/powerpoint/2010/main" val="136387446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E1114B-9223-45BB-A1CD-237E7550540D}"/>
              </a:ext>
            </a:extLst>
          </p:cNvPr>
          <p:cNvSpPr txBox="1"/>
          <p:nvPr/>
        </p:nvSpPr>
        <p:spPr>
          <a:xfrm>
            <a:off x="361567" y="804031"/>
            <a:ext cx="8420863" cy="5828390"/>
          </a:xfrm>
          <a:prstGeom prst="rect">
            <a:avLst/>
          </a:prstGeom>
          <a:noFill/>
        </p:spPr>
        <p:txBody>
          <a:bodyPr wrap="square" rtlCol="0">
            <a:spAutoFit/>
          </a:bodyPr>
          <a:lstStyle/>
          <a:p>
            <a:pPr marL="285750" indent="-285750" algn="l">
              <a:lnSpc>
                <a:spcPct val="200000"/>
              </a:lnSpc>
              <a:buClr>
                <a:srgbClr val="C00000"/>
              </a:buClr>
              <a:buFont typeface="Wingdings" panose="05000000000000000000" pitchFamily="2" charset="2"/>
              <a:buChar char="v"/>
            </a:pPr>
            <a:r>
              <a:rPr lang="en-US" altLang="zh-CN" sz="2200" dirty="0"/>
              <a:t>Background and Motivation </a:t>
            </a:r>
          </a:p>
          <a:p>
            <a:pPr marL="285750" indent="-285750" algn="l">
              <a:lnSpc>
                <a:spcPct val="200000"/>
              </a:lnSpc>
              <a:buClr>
                <a:srgbClr val="C00000"/>
              </a:buClr>
              <a:buFont typeface="Wingdings" panose="05000000000000000000" pitchFamily="2" charset="2"/>
              <a:buChar char="v"/>
            </a:pPr>
            <a:r>
              <a:rPr lang="en-US" sz="2200" dirty="0"/>
              <a:t>System Model</a:t>
            </a:r>
          </a:p>
          <a:p>
            <a:pPr marL="285750" indent="-285750" algn="l">
              <a:lnSpc>
                <a:spcPct val="200000"/>
              </a:lnSpc>
              <a:buClr>
                <a:srgbClr val="C00000"/>
              </a:buClr>
              <a:buFont typeface="Wingdings" panose="05000000000000000000" pitchFamily="2" charset="2"/>
              <a:buChar char="v"/>
            </a:pPr>
            <a:r>
              <a:rPr lang="en-US" sz="2200" dirty="0"/>
              <a:t>Fundamentals of Support Vector Regression</a:t>
            </a:r>
          </a:p>
          <a:p>
            <a:pPr marL="285750" indent="-285750" algn="l">
              <a:lnSpc>
                <a:spcPct val="200000"/>
              </a:lnSpc>
              <a:buClr>
                <a:srgbClr val="C00000"/>
              </a:buClr>
              <a:buFont typeface="Wingdings" panose="05000000000000000000" pitchFamily="2" charset="2"/>
              <a:buChar char="v"/>
            </a:pPr>
            <a:r>
              <a:rPr lang="en-US" altLang="zh-CN" sz="2200" dirty="0"/>
              <a:t>Capacity Estimation of MIMO Systems </a:t>
            </a:r>
          </a:p>
          <a:p>
            <a:pPr marL="742950" lvl="1" indent="-285750" algn="l">
              <a:lnSpc>
                <a:spcPct val="200000"/>
              </a:lnSpc>
              <a:buClr>
                <a:srgbClr val="C00000"/>
              </a:buClr>
              <a:buFont typeface="Wingdings" panose="05000000000000000000" pitchFamily="2" charset="2"/>
              <a:buChar char="Ø"/>
            </a:pPr>
            <a:r>
              <a:rPr lang="en-US" altLang="zh-CN" sz="1900" dirty="0"/>
              <a:t>Effect of Interference Power</a:t>
            </a:r>
          </a:p>
          <a:p>
            <a:pPr marL="742950" lvl="1" indent="-285750" algn="l">
              <a:lnSpc>
                <a:spcPct val="200000"/>
              </a:lnSpc>
              <a:buClr>
                <a:srgbClr val="C00000"/>
              </a:buClr>
              <a:buFont typeface="Wingdings" panose="05000000000000000000" pitchFamily="2" charset="2"/>
              <a:buChar char="Ø"/>
            </a:pPr>
            <a:r>
              <a:rPr lang="en-US" altLang="zh-CN" sz="1900" dirty="0"/>
              <a:t>Effect of Propagation Model</a:t>
            </a:r>
          </a:p>
          <a:p>
            <a:pPr marL="285750" indent="-285750" algn="l">
              <a:lnSpc>
                <a:spcPct val="200000"/>
              </a:lnSpc>
              <a:buClr>
                <a:srgbClr val="C00000"/>
              </a:buClr>
              <a:buFont typeface="Wingdings" panose="05000000000000000000" pitchFamily="2" charset="2"/>
              <a:buChar char="v"/>
            </a:pPr>
            <a:r>
              <a:rPr lang="en-US" altLang="zh-CN" sz="2200" dirty="0"/>
              <a:t>Comparison of SVR and Gaussian Process Regression</a:t>
            </a:r>
          </a:p>
          <a:p>
            <a:pPr marL="285750" indent="-285750" algn="l">
              <a:lnSpc>
                <a:spcPct val="200000"/>
              </a:lnSpc>
              <a:buClr>
                <a:srgbClr val="C00000"/>
              </a:buClr>
              <a:buFont typeface="Wingdings" panose="05000000000000000000" pitchFamily="2" charset="2"/>
              <a:buChar char="v"/>
            </a:pPr>
            <a:r>
              <a:rPr lang="en-US" altLang="zh-CN" sz="2200" dirty="0"/>
              <a:t>Conclusions</a:t>
            </a:r>
          </a:p>
          <a:p>
            <a:pPr marL="285750" indent="-285750" algn="l">
              <a:lnSpc>
                <a:spcPct val="200000"/>
              </a:lnSpc>
              <a:buClr>
                <a:srgbClr val="C00000"/>
              </a:buClr>
              <a:buFont typeface="Wingdings" panose="05000000000000000000" pitchFamily="2" charset="2"/>
              <a:buChar char="Ø"/>
            </a:pPr>
            <a:endParaRPr lang="en-US" sz="1900" dirty="0"/>
          </a:p>
        </p:txBody>
      </p:sp>
      <p:sp>
        <p:nvSpPr>
          <p:cNvPr id="4" name="Rectangle 3">
            <a:extLst>
              <a:ext uri="{FF2B5EF4-FFF2-40B4-BE49-F238E27FC236}">
                <a16:creationId xmlns:a16="http://schemas.microsoft.com/office/drawing/2014/main" id="{1D3FC99D-6E6B-437C-92FA-474820875CFF}"/>
              </a:ext>
            </a:extLst>
          </p:cNvPr>
          <p:cNvSpPr>
            <a:spLocks noChangeArrowheads="1"/>
          </p:cNvSpPr>
          <p:nvPr/>
        </p:nvSpPr>
        <p:spPr bwMode="auto">
          <a:xfrm>
            <a:off x="293494" y="139493"/>
            <a:ext cx="8557011" cy="393700"/>
          </a:xfrm>
          <a:prstGeom prst="rect">
            <a:avLst/>
          </a:prstGeom>
          <a:noFill/>
          <a:ln w="12700">
            <a:noFill/>
            <a:miter lim="800000"/>
            <a:headEnd/>
            <a:tailEnd/>
          </a:ln>
          <a:effectLst/>
        </p:spPr>
        <p:txBody>
          <a:bodyPr lIns="90487" tIns="44450" rIns="90487" bIns="44450" anchor="b"/>
          <a:lstStyle/>
          <a:p>
            <a:pPr algn="l">
              <a:lnSpc>
                <a:spcPct val="90000"/>
              </a:lnSpc>
            </a:pPr>
            <a:r>
              <a:rPr lang="en-US" sz="2600" dirty="0">
                <a:solidFill>
                  <a:schemeClr val="tx2"/>
                </a:solidFill>
                <a:latin typeface="Arial" pitchFamily="34" charset="0"/>
                <a:cs typeface="Arial" pitchFamily="34" charset="0"/>
              </a:rPr>
              <a:t>Outline</a:t>
            </a:r>
          </a:p>
        </p:txBody>
      </p:sp>
      <p:sp>
        <p:nvSpPr>
          <p:cNvPr id="5" name="Rectangle 15">
            <a:extLst>
              <a:ext uri="{FF2B5EF4-FFF2-40B4-BE49-F238E27FC236}">
                <a16:creationId xmlns:a16="http://schemas.microsoft.com/office/drawing/2014/main" id="{E7FA6937-992A-4B2B-9623-FA390807C150}"/>
              </a:ext>
            </a:extLst>
          </p:cNvPr>
          <p:cNvSpPr>
            <a:spLocks noChangeArrowheads="1"/>
          </p:cNvSpPr>
          <p:nvPr/>
        </p:nvSpPr>
        <p:spPr bwMode="auto">
          <a:xfrm>
            <a:off x="8209473" y="6415880"/>
            <a:ext cx="253273" cy="243656"/>
          </a:xfrm>
          <a:prstGeom prst="rect">
            <a:avLst/>
          </a:prstGeom>
          <a:noFill/>
          <a:ln w="12700">
            <a:noFill/>
            <a:miter lim="800000"/>
            <a:headEnd/>
            <a:tailEnd/>
          </a:ln>
          <a:effectLst/>
        </p:spPr>
        <p:txBody>
          <a:bodyPr wrap="none" lIns="90487" tIns="44450" rIns="90487" bIns="44450">
            <a:spAutoFit/>
          </a:bodyPr>
          <a:lstStyle/>
          <a:p>
            <a:pPr>
              <a:defRPr/>
            </a:pPr>
            <a:r>
              <a:rPr lang="en-US" sz="1000" dirty="0">
                <a:solidFill>
                  <a:schemeClr val="bg1"/>
                </a:solidFill>
                <a:latin typeface="Arial" charset="0"/>
              </a:rPr>
              <a:t>2</a:t>
            </a:r>
          </a:p>
        </p:txBody>
      </p:sp>
    </p:spTree>
    <p:extLst>
      <p:ext uri="{BB962C8B-B14F-4D97-AF65-F5344CB8AC3E}">
        <p14:creationId xmlns:p14="http://schemas.microsoft.com/office/powerpoint/2010/main" val="36340457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DD4BB5-0CE7-42CE-91CE-CB7C8B161D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705" y="2541838"/>
            <a:ext cx="5199064" cy="1051268"/>
          </a:xfrm>
          <a:prstGeom prst="rect">
            <a:avLst/>
          </a:prstGeom>
        </p:spPr>
      </p:pic>
      <p:sp>
        <p:nvSpPr>
          <p:cNvPr id="11" name="文本框 15">
            <a:extLst>
              <a:ext uri="{FF2B5EF4-FFF2-40B4-BE49-F238E27FC236}">
                <a16:creationId xmlns:a16="http://schemas.microsoft.com/office/drawing/2014/main" id="{F5AC95EF-3299-48B7-A731-8C2B7FFD0B70}"/>
              </a:ext>
            </a:extLst>
          </p:cNvPr>
          <p:cNvSpPr txBox="1"/>
          <p:nvPr/>
        </p:nvSpPr>
        <p:spPr>
          <a:xfrm>
            <a:off x="293493" y="680456"/>
            <a:ext cx="6559264" cy="461665"/>
          </a:xfrm>
          <a:prstGeom prst="rect">
            <a:avLst/>
          </a:prstGeom>
          <a:noFill/>
        </p:spPr>
        <p:txBody>
          <a:bodyPr wrap="square" rtlCol="0">
            <a:spAutoFit/>
          </a:bodyPr>
          <a:lstStyle/>
          <a:p>
            <a:pPr marL="342900" indent="-342900" algn="just">
              <a:buClr>
                <a:srgbClr val="C00000"/>
              </a:buClr>
              <a:buFont typeface="Wingdings" panose="05000000000000000000" pitchFamily="2" charset="2"/>
              <a:buChar char="v"/>
            </a:pPr>
            <a:r>
              <a:rPr lang="en-US" altLang="zh-CN" sz="2400" dirty="0">
                <a:latin typeface="Arial"/>
                <a:ea typeface="Times New Roman"/>
                <a:cs typeface="Arial"/>
              </a:rPr>
              <a:t>Capacity Estimation of MIMO Systems</a:t>
            </a:r>
            <a:endParaRPr lang="en-US" altLang="zh-CN" sz="2400" dirty="0"/>
          </a:p>
        </p:txBody>
      </p:sp>
      <p:sp>
        <p:nvSpPr>
          <p:cNvPr id="13" name="Rectangle 3">
            <a:extLst>
              <a:ext uri="{FF2B5EF4-FFF2-40B4-BE49-F238E27FC236}">
                <a16:creationId xmlns:a16="http://schemas.microsoft.com/office/drawing/2014/main" id="{5429D54A-170A-4873-A5DB-C2A245A17767}"/>
              </a:ext>
            </a:extLst>
          </p:cNvPr>
          <p:cNvSpPr>
            <a:spLocks noChangeArrowheads="1"/>
          </p:cNvSpPr>
          <p:nvPr/>
        </p:nvSpPr>
        <p:spPr bwMode="auto">
          <a:xfrm>
            <a:off x="293493" y="149391"/>
            <a:ext cx="8557011" cy="393700"/>
          </a:xfrm>
          <a:prstGeom prst="rect">
            <a:avLst/>
          </a:prstGeom>
          <a:noFill/>
          <a:ln w="12700">
            <a:noFill/>
            <a:miter lim="800000"/>
            <a:headEnd/>
            <a:tailEnd/>
          </a:ln>
          <a:effectLst/>
        </p:spPr>
        <p:txBody>
          <a:bodyPr lIns="90487" tIns="44450" rIns="90487" bIns="44450" anchor="b"/>
          <a:lstStyle/>
          <a:p>
            <a:pPr algn="l">
              <a:lnSpc>
                <a:spcPct val="90000"/>
              </a:lnSpc>
            </a:pPr>
            <a:r>
              <a:rPr lang="en-US" sz="2800" dirty="0">
                <a:solidFill>
                  <a:schemeClr val="tx2"/>
                </a:solidFill>
                <a:latin typeface="Arial" pitchFamily="34" charset="0"/>
                <a:cs typeface="Arial" pitchFamily="34" charset="0"/>
              </a:rPr>
              <a:t>Background and Motivation</a:t>
            </a:r>
          </a:p>
        </p:txBody>
      </p:sp>
      <p:grpSp>
        <p:nvGrpSpPr>
          <p:cNvPr id="16" name="Group 15">
            <a:extLst>
              <a:ext uri="{FF2B5EF4-FFF2-40B4-BE49-F238E27FC236}">
                <a16:creationId xmlns:a16="http://schemas.microsoft.com/office/drawing/2014/main" id="{3B08B9A5-1B2B-4A2A-9E9E-616A6BE99273}"/>
              </a:ext>
            </a:extLst>
          </p:cNvPr>
          <p:cNvGrpSpPr/>
          <p:nvPr/>
        </p:nvGrpSpPr>
        <p:grpSpPr>
          <a:xfrm>
            <a:off x="569428" y="1274111"/>
            <a:ext cx="5199065" cy="1036857"/>
            <a:chOff x="573084" y="1733755"/>
            <a:chExt cx="5199065" cy="1036857"/>
          </a:xfrm>
        </p:grpSpPr>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87ED72BA-0A15-4BF3-BA8F-074AC514D75D}"/>
                    </a:ext>
                  </a:extLst>
                </p:cNvPr>
                <p:cNvSpPr txBox="1"/>
                <p:nvPr/>
              </p:nvSpPr>
              <p:spPr>
                <a:xfrm>
                  <a:off x="573084" y="1800591"/>
                  <a:ext cx="5199065" cy="430887"/>
                </a:xfrm>
                <a:prstGeom prst="rect">
                  <a:avLst/>
                </a:prstGeom>
                <a:noFill/>
              </p:spPr>
              <p:txBody>
                <a:bodyPr wrap="square" rtlCol="0">
                  <a:spAutoFit/>
                </a:bodyPr>
                <a:lstStyle/>
                <a:p>
                  <a:pPr algn="l">
                    <a:buClr>
                      <a:srgbClr val="3333FF"/>
                    </a:buClr>
                  </a:pPr>
                  <a:r>
                    <a:rPr lang="en-US" altLang="zh-CN" sz="2200" dirty="0">
                      <a:solidFill>
                        <a:srgbClr val="C00000"/>
                      </a:solidFill>
                    </a:rPr>
                    <a:t>Goal:   </a:t>
                  </a:r>
                  <a:r>
                    <a:rPr lang="en-US" altLang="zh-CN" sz="2200" b="0" dirty="0"/>
                    <a:t>Find capacity map </a:t>
                  </a:r>
                  <a14:m>
                    <m:oMath xmlns:m="http://schemas.openxmlformats.org/officeDocument/2006/math">
                      <m:r>
                        <a:rPr lang="en-US" altLang="zh-CN" sz="2200" i="1" smtClean="0">
                          <a:latin typeface="Cambria Math" panose="02040503050406030204" pitchFamily="18" charset="0"/>
                        </a:rPr>
                        <m:t>𝜙</m:t>
                      </m:r>
                      <m:r>
                        <a:rPr lang="en-US" altLang="zh-CN" sz="2200" b="1" i="1" smtClean="0">
                          <a:latin typeface="Cambria Math" panose="02040503050406030204" pitchFamily="18" charset="0"/>
                        </a:rPr>
                        <m:t>(</m:t>
                      </m:r>
                      <m:r>
                        <a:rPr lang="en-US" altLang="zh-CN" sz="2200" b="1" i="1" smtClean="0">
                          <a:latin typeface="Cambria Math" panose="02040503050406030204" pitchFamily="18" charset="0"/>
                        </a:rPr>
                        <m:t>𝒙</m:t>
                      </m:r>
                      <m:r>
                        <a:rPr lang="en-US" altLang="zh-CN" sz="2200" b="1" i="1" smtClean="0">
                          <a:latin typeface="Cambria Math" panose="02040503050406030204" pitchFamily="18" charset="0"/>
                        </a:rPr>
                        <m:t>,</m:t>
                      </m:r>
                      <m:r>
                        <a:rPr lang="en-US" altLang="zh-CN" sz="2200" b="0" i="1" smtClean="0">
                          <a:latin typeface="Cambria Math" panose="02040503050406030204" pitchFamily="18" charset="0"/>
                        </a:rPr>
                        <m:t>𝑓</m:t>
                      </m:r>
                      <m:r>
                        <a:rPr lang="en-US" altLang="zh-CN" sz="2200" b="1" i="1" smtClean="0">
                          <a:latin typeface="Cambria Math" panose="02040503050406030204" pitchFamily="18" charset="0"/>
                        </a:rPr>
                        <m:t>)</m:t>
                      </m:r>
                    </m:oMath>
                  </a14:m>
                  <a:r>
                    <a:rPr lang="en-US" sz="2200" b="0" dirty="0"/>
                    <a:t> across</a:t>
                  </a:r>
                </a:p>
              </p:txBody>
            </p:sp>
          </mc:Choice>
          <mc:Fallback xmlns="">
            <p:sp>
              <p:nvSpPr>
                <p:cNvPr id="78" name="TextBox 77">
                  <a:extLst>
                    <a:ext uri="{FF2B5EF4-FFF2-40B4-BE49-F238E27FC236}">
                      <a16:creationId xmlns:a16="http://schemas.microsoft.com/office/drawing/2014/main" id="{87ED72BA-0A15-4BF3-BA8F-074AC514D75D}"/>
                    </a:ext>
                  </a:extLst>
                </p:cNvPr>
                <p:cNvSpPr txBox="1">
                  <a:spLocks noRot="1" noChangeAspect="1" noMove="1" noResize="1" noEditPoints="1" noAdjustHandles="1" noChangeArrowheads="1" noChangeShapeType="1" noTextEdit="1"/>
                </p:cNvSpPr>
                <p:nvPr/>
              </p:nvSpPr>
              <p:spPr>
                <a:xfrm>
                  <a:off x="573084" y="1800591"/>
                  <a:ext cx="5199065" cy="430887"/>
                </a:xfrm>
                <a:prstGeom prst="rect">
                  <a:avLst/>
                </a:prstGeom>
                <a:blipFill>
                  <a:blip r:embed="rId5"/>
                  <a:stretch>
                    <a:fillRect l="-1524" t="-10000" r="-234" b="-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对象 117">
                  <a:extLst>
                    <a:ext uri="{FF2B5EF4-FFF2-40B4-BE49-F238E27FC236}">
                      <a16:creationId xmlns:a16="http://schemas.microsoft.com/office/drawing/2014/main" id="{F05BAE08-9661-4BF4-AE56-99DAF3D27DE5}"/>
                    </a:ext>
                  </a:extLst>
                </p:cNvPr>
                <p:cNvGraphicFramePr>
                  <a:graphicFrameLocks noChangeAspect="1"/>
                </p:cNvGraphicFramePr>
                <p:nvPr>
                  <p:extLst>
                    <p:ext uri="{D42A27DB-BD31-4B8C-83A1-F6EECF244321}">
                      <p14:modId xmlns:p14="http://schemas.microsoft.com/office/powerpoint/2010/main" val="3173917828"/>
                    </p:ext>
                  </p:extLst>
                </p:nvPr>
              </p:nvGraphicFramePr>
              <p:xfrm>
                <a:off x="1406525" y="2232025"/>
                <a:ext cx="4251325" cy="441325"/>
              </p:xfrm>
              <a:graphic>
                <a:graphicData uri="http://schemas.openxmlformats.org/presentationml/2006/ole">
                  <mc:AlternateContent>
                    <mc:Choice xmlns:v="urn:schemas-microsoft-com:vml" Requires="v">
                      <p:oleObj spid="_x0000_s12567" name="AxMath" r:id="rId6" imgW="1729440" imgH="179280" progId="Equation.AxMath">
                        <p:embed/>
                      </p:oleObj>
                    </mc:Choice>
                    <mc:Fallback>
                      <p:oleObj name="AxMath" r:id="rId6" imgW="1729440" imgH="179280" progId="Equation.AxMath">
                        <p:embed/>
                        <p:pic>
                          <p:nvPicPr>
                            <p:cNvPr id="12" name="对象 117">
                              <a:extLst>
                                <a:ext uri="{FF2B5EF4-FFF2-40B4-BE49-F238E27FC236}">
                                  <a16:creationId xmlns:a16="http://schemas.microsoft.com/office/drawing/2014/main" id="{272C0C06-EAC1-4C98-A03A-F4F3D8EAFEB1}"/>
                                </a:ext>
                              </a:extLst>
                            </p:cNvPr>
                            <p:cNvPicPr/>
                            <p:nvPr/>
                          </p:nvPicPr>
                          <p:blipFill>
                            <a:blip r:embed="rId7"/>
                            <a:stretch>
                              <a:fillRect/>
                            </a:stretch>
                          </p:blipFill>
                          <p:spPr>
                            <a:xfrm>
                              <a:off x="1406525" y="2232025"/>
                              <a:ext cx="4251325" cy="441325"/>
                            </a:xfrm>
                            <a:prstGeom prst="rect">
                              <a:avLst/>
                            </a:prstGeom>
                          </p:spPr>
                        </p:pic>
                      </p:oleObj>
                    </mc:Fallback>
                  </mc:AlternateContent>
                </a:graphicData>
              </a:graphic>
            </p:graphicFrame>
          </mc:Choice>
          <mc:Fallback xmlns="">
            <p:graphicFrame>
              <p:nvGraphicFramePr>
                <p:cNvPr id="14" name="对象 117">
                  <a:extLst>
                    <a:ext uri="{FF2B5EF4-FFF2-40B4-BE49-F238E27FC236}">
                      <a16:creationId xmlns:a16="http://schemas.microsoft.com/office/drawing/2014/main" id="{F05BAE08-9661-4BF4-AE56-99DAF3D27DE5}"/>
                    </a:ext>
                  </a:extLst>
                </p:cNvPr>
                <p:cNvGraphicFramePr>
                  <a:graphicFrameLocks noChangeAspect="1"/>
                </p:cNvGraphicFramePr>
                <p:nvPr>
                  <p:extLst>
                    <p:ext uri="{D42A27DB-BD31-4B8C-83A1-F6EECF244321}">
                      <p14:modId xmlns:p14="http://schemas.microsoft.com/office/powerpoint/2010/main" val="3173917828"/>
                    </p:ext>
                  </p:extLst>
                </p:nvPr>
              </p:nvGraphicFramePr>
              <p:xfrm>
                <a:off x="1406525" y="2232025"/>
                <a:ext cx="4251325" cy="441325"/>
              </p:xfrm>
              <a:graphic>
                <a:graphicData uri="http://schemas.openxmlformats.org/presentationml/2006/ole">
                  <mc:AlternateContent>
                    <mc:Choice xmlns:v="urn:schemas-microsoft-com:vml" Requires="v">
                      <p:oleObj spid="_x0000_s12348" name="AxMath" r:id="rId8" imgW="1729440" imgH="179280" progId="Equation.AxMath">
                        <p:embed/>
                      </p:oleObj>
                    </mc:Choice>
                    <mc:Fallback>
                      <p:oleObj name="AxMath" r:id="rId8" imgW="1729440" imgH="179280" progId="Equation.AxMath">
                        <p:embed/>
                        <p:pic>
                          <p:nvPicPr>
                            <p:cNvPr id="12" name="对象 117">
                              <a:extLst>
                                <a:ext uri="{FF2B5EF4-FFF2-40B4-BE49-F238E27FC236}">
                                  <a16:creationId xmlns:a16="http://schemas.microsoft.com/office/drawing/2014/main" id="{272C0C06-EAC1-4C98-A03A-F4F3D8EAFEB1}"/>
                                </a:ext>
                              </a:extLst>
                            </p:cNvPr>
                            <p:cNvPicPr/>
                            <p:nvPr/>
                          </p:nvPicPr>
                          <p:blipFill>
                            <a:blip r:embed="rId9"/>
                            <a:stretch>
                              <a:fillRect/>
                            </a:stretch>
                          </p:blipFill>
                          <p:spPr>
                            <a:xfrm>
                              <a:off x="1406525" y="2232025"/>
                              <a:ext cx="4251325" cy="441325"/>
                            </a:xfrm>
                            <a:prstGeom prst="rect">
                              <a:avLst/>
                            </a:prstGeom>
                          </p:spPr>
                        </p:pic>
                      </p:oleObj>
                    </mc:Fallback>
                  </mc:AlternateContent>
                </a:graphicData>
              </a:graphic>
            </p:graphicFrame>
          </mc:Fallback>
        </mc:AlternateContent>
        <p:sp>
          <p:nvSpPr>
            <p:cNvPr id="7" name="Rectangle 6">
              <a:extLst>
                <a:ext uri="{FF2B5EF4-FFF2-40B4-BE49-F238E27FC236}">
                  <a16:creationId xmlns:a16="http://schemas.microsoft.com/office/drawing/2014/main" id="{61E0E16F-1296-4852-8C35-41F6DADB77EA}"/>
                </a:ext>
              </a:extLst>
            </p:cNvPr>
            <p:cNvSpPr/>
            <p:nvPr/>
          </p:nvSpPr>
          <p:spPr bwMode="auto">
            <a:xfrm>
              <a:off x="573084" y="1733755"/>
              <a:ext cx="5199065" cy="1036857"/>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Book Antiqua" pitchFamily="18" charset="0"/>
              </a:endParaRPr>
            </a:p>
          </p:txBody>
        </p:sp>
      </p:grpSp>
      <p:pic>
        <p:nvPicPr>
          <p:cNvPr id="20" name="Picture 19" descr="A picture containing text, map&#10;&#10;Description automatically generated">
            <a:extLst>
              <a:ext uri="{FF2B5EF4-FFF2-40B4-BE49-F238E27FC236}">
                <a16:creationId xmlns:a16="http://schemas.microsoft.com/office/drawing/2014/main" id="{A78C259F-CFF1-4661-B649-07BA42DA12CC}"/>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8142" r="426" b="32042"/>
          <a:stretch/>
        </p:blipFill>
        <p:spPr>
          <a:xfrm>
            <a:off x="5993700" y="1151179"/>
            <a:ext cx="2716731" cy="2441927"/>
          </a:xfrm>
          <a:prstGeom prst="rect">
            <a:avLst/>
          </a:prstGeom>
        </p:spPr>
      </p:pic>
      <p:sp>
        <p:nvSpPr>
          <p:cNvPr id="19" name="Rectangle 18">
            <a:extLst>
              <a:ext uri="{FF2B5EF4-FFF2-40B4-BE49-F238E27FC236}">
                <a16:creationId xmlns:a16="http://schemas.microsoft.com/office/drawing/2014/main" id="{E3917237-6C41-4CD8-BA96-73B322F8F9A9}"/>
              </a:ext>
            </a:extLst>
          </p:cNvPr>
          <p:cNvSpPr/>
          <p:nvPr/>
        </p:nvSpPr>
        <p:spPr bwMode="auto">
          <a:xfrm>
            <a:off x="569428" y="5782575"/>
            <a:ext cx="7984585" cy="551198"/>
          </a:xfrm>
          <a:prstGeom prst="rect">
            <a:avLst/>
          </a:prstGeom>
          <a:solidFill>
            <a:srgbClr val="3B77BD"/>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r>
              <a:rPr lang="en-US" sz="2800" dirty="0">
                <a:solidFill>
                  <a:schemeClr val="bg1"/>
                </a:solidFill>
              </a:rPr>
              <a:t>To estimate capacity more </a:t>
            </a:r>
            <a:r>
              <a:rPr lang="en-US" sz="2800" dirty="0">
                <a:solidFill>
                  <a:srgbClr val="FFFF00"/>
                </a:solidFill>
              </a:rPr>
              <a:t>efficiently</a:t>
            </a:r>
            <a:r>
              <a:rPr lang="en-US" sz="2800" dirty="0">
                <a:solidFill>
                  <a:srgbClr val="C00000"/>
                </a:solidFill>
              </a:rPr>
              <a:t> </a:t>
            </a:r>
            <a:r>
              <a:rPr lang="en-US" sz="2800" dirty="0">
                <a:solidFill>
                  <a:schemeClr val="bg1"/>
                </a:solidFill>
              </a:rPr>
              <a:t>!</a:t>
            </a:r>
          </a:p>
        </p:txBody>
      </p:sp>
      <p:grpSp>
        <p:nvGrpSpPr>
          <p:cNvPr id="6" name="Group 5">
            <a:extLst>
              <a:ext uri="{FF2B5EF4-FFF2-40B4-BE49-F238E27FC236}">
                <a16:creationId xmlns:a16="http://schemas.microsoft.com/office/drawing/2014/main" id="{C65F4E26-62F7-4AC9-8B55-1CB2B7B254D6}"/>
              </a:ext>
            </a:extLst>
          </p:cNvPr>
          <p:cNvGrpSpPr/>
          <p:nvPr/>
        </p:nvGrpSpPr>
        <p:grpSpPr>
          <a:xfrm>
            <a:off x="915560" y="3725096"/>
            <a:ext cx="6929158" cy="1834222"/>
            <a:chOff x="1045719" y="4471630"/>
            <a:chExt cx="6929158" cy="1834222"/>
          </a:xfrm>
        </p:grpSpPr>
        <p:pic>
          <p:nvPicPr>
            <p:cNvPr id="26" name="Picture 25" descr="A close up of a map&#10;&#10;Description automatically generated">
              <a:extLst>
                <a:ext uri="{FF2B5EF4-FFF2-40B4-BE49-F238E27FC236}">
                  <a16:creationId xmlns:a16="http://schemas.microsoft.com/office/drawing/2014/main" id="{83707439-0C19-4B0D-9149-8798190290E1}"/>
                </a:ext>
              </a:extLst>
            </p:cNvPr>
            <p:cNvPicPr>
              <a:picLocks noChangeAspect="1"/>
            </p:cNvPicPr>
            <p:nvPr/>
          </p:nvPicPr>
          <p:blipFill rotWithShape="1">
            <a:blip r:embed="rId11">
              <a:extLst>
                <a:ext uri="{28A0092B-C50C-407E-A947-70E740481C1C}">
                  <a14:useLocalDpi xmlns:a14="http://schemas.microsoft.com/office/drawing/2010/main" val="0"/>
                </a:ext>
              </a:extLst>
            </a:blip>
            <a:srcRect t="6059" b="38967"/>
            <a:stretch/>
          </p:blipFill>
          <p:spPr>
            <a:xfrm>
              <a:off x="1045719" y="4471630"/>
              <a:ext cx="4246481" cy="1834222"/>
            </a:xfrm>
            <a:prstGeom prst="rect">
              <a:avLst/>
            </a:prstGeom>
          </p:spPr>
        </p:pic>
        <p:sp>
          <p:nvSpPr>
            <p:cNvPr id="27" name="TextBox 26">
              <a:extLst>
                <a:ext uri="{FF2B5EF4-FFF2-40B4-BE49-F238E27FC236}">
                  <a16:creationId xmlns:a16="http://schemas.microsoft.com/office/drawing/2014/main" id="{CED85330-02F3-46CD-9A15-E3B2FFA65C47}"/>
                </a:ext>
              </a:extLst>
            </p:cNvPr>
            <p:cNvSpPr txBox="1"/>
            <p:nvPr/>
          </p:nvSpPr>
          <p:spPr>
            <a:xfrm>
              <a:off x="5496816" y="5109765"/>
              <a:ext cx="2478061" cy="738664"/>
            </a:xfrm>
            <a:prstGeom prst="rect">
              <a:avLst/>
            </a:prstGeom>
            <a:noFill/>
          </p:spPr>
          <p:txBody>
            <a:bodyPr wrap="square" rtlCol="0">
              <a:spAutoFit/>
            </a:bodyPr>
            <a:lstStyle/>
            <a:p>
              <a:r>
                <a:rPr lang="en-US" altLang="zh-CN" sz="2400" dirty="0">
                  <a:solidFill>
                    <a:srgbClr val="C00000"/>
                  </a:solidFill>
                </a:rPr>
                <a:t>MIMO Systems</a:t>
              </a:r>
            </a:p>
            <a:p>
              <a:r>
                <a:rPr lang="en-US" altLang="zh-CN" dirty="0"/>
                <a:t>Open-Loop</a:t>
              </a:r>
              <a:endParaRPr lang="zh-CN" altLang="en-US" dirty="0"/>
            </a:p>
          </p:txBody>
        </p:sp>
      </p:grpSp>
      <p:sp>
        <p:nvSpPr>
          <p:cNvPr id="28" name="Rectangle 27">
            <a:extLst>
              <a:ext uri="{FF2B5EF4-FFF2-40B4-BE49-F238E27FC236}">
                <a16:creationId xmlns:a16="http://schemas.microsoft.com/office/drawing/2014/main" id="{BDC9E8DF-5F3D-4B2B-80C5-A69C3DDF018E}"/>
              </a:ext>
            </a:extLst>
          </p:cNvPr>
          <p:cNvSpPr/>
          <p:nvPr/>
        </p:nvSpPr>
        <p:spPr bwMode="auto">
          <a:xfrm>
            <a:off x="579705" y="3725096"/>
            <a:ext cx="7372493" cy="1925489"/>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Book Antiqua" pitchFamily="18" charset="0"/>
            </a:endParaRPr>
          </a:p>
        </p:txBody>
      </p:sp>
      <p:sp>
        <p:nvSpPr>
          <p:cNvPr id="15" name="Rectangle 15">
            <a:extLst>
              <a:ext uri="{FF2B5EF4-FFF2-40B4-BE49-F238E27FC236}">
                <a16:creationId xmlns:a16="http://schemas.microsoft.com/office/drawing/2014/main" id="{D79612DA-8378-4530-84A4-D5DE52720FF3}"/>
              </a:ext>
            </a:extLst>
          </p:cNvPr>
          <p:cNvSpPr>
            <a:spLocks noChangeArrowheads="1"/>
          </p:cNvSpPr>
          <p:nvPr/>
        </p:nvSpPr>
        <p:spPr bwMode="auto">
          <a:xfrm>
            <a:off x="8209472" y="6415880"/>
            <a:ext cx="253274" cy="243656"/>
          </a:xfrm>
          <a:prstGeom prst="rect">
            <a:avLst/>
          </a:prstGeom>
          <a:noFill/>
          <a:ln w="12700">
            <a:noFill/>
            <a:miter lim="800000"/>
            <a:headEnd/>
            <a:tailEnd/>
          </a:ln>
          <a:effectLst/>
        </p:spPr>
        <p:txBody>
          <a:bodyPr wrap="none" lIns="90487" tIns="44450" rIns="90487" bIns="44450">
            <a:spAutoFit/>
          </a:bodyPr>
          <a:lstStyle/>
          <a:p>
            <a:pPr>
              <a:defRPr/>
            </a:pPr>
            <a:r>
              <a:rPr lang="en-US" sz="1000" dirty="0">
                <a:solidFill>
                  <a:schemeClr val="bg1"/>
                </a:solidFill>
                <a:latin typeface="Arial" charset="0"/>
              </a:rPr>
              <a:t>3</a:t>
            </a:r>
          </a:p>
        </p:txBody>
      </p:sp>
    </p:spTree>
    <p:extLst>
      <p:ext uri="{BB962C8B-B14F-4D97-AF65-F5344CB8AC3E}">
        <p14:creationId xmlns:p14="http://schemas.microsoft.com/office/powerpoint/2010/main" val="150683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44FDB7-88B0-4D72-82C1-18061A073E7F}"/>
              </a:ext>
            </a:extLst>
          </p:cNvPr>
          <p:cNvPicPr>
            <a:picLocks noChangeAspect="1"/>
          </p:cNvPicPr>
          <p:nvPr/>
        </p:nvPicPr>
        <p:blipFill rotWithShape="1">
          <a:blip r:embed="rId3"/>
          <a:srcRect t="18158"/>
          <a:stretch/>
        </p:blipFill>
        <p:spPr>
          <a:xfrm>
            <a:off x="432808" y="1644402"/>
            <a:ext cx="8278380" cy="1567108"/>
          </a:xfrm>
          <a:prstGeom prst="rect">
            <a:avLst/>
          </a:prstGeom>
        </p:spPr>
      </p:pic>
      <p:sp>
        <p:nvSpPr>
          <p:cNvPr id="5" name="文本框 15">
            <a:extLst>
              <a:ext uri="{FF2B5EF4-FFF2-40B4-BE49-F238E27FC236}">
                <a16:creationId xmlns:a16="http://schemas.microsoft.com/office/drawing/2014/main" id="{DB3A5DCC-E178-42F8-B9D9-05065E1B1B4B}"/>
              </a:ext>
            </a:extLst>
          </p:cNvPr>
          <p:cNvSpPr txBox="1"/>
          <p:nvPr/>
        </p:nvSpPr>
        <p:spPr>
          <a:xfrm>
            <a:off x="293493" y="726710"/>
            <a:ext cx="6559264" cy="1015663"/>
          </a:xfrm>
          <a:prstGeom prst="rect">
            <a:avLst/>
          </a:prstGeom>
          <a:noFill/>
        </p:spPr>
        <p:txBody>
          <a:bodyPr wrap="square" rtlCol="0">
            <a:spAutoFit/>
          </a:bodyPr>
          <a:lstStyle/>
          <a:p>
            <a:pPr marL="342900" indent="-342900" algn="just">
              <a:buClr>
                <a:srgbClr val="C00000"/>
              </a:buClr>
              <a:buFont typeface="Wingdings" panose="05000000000000000000" pitchFamily="2" charset="2"/>
              <a:buChar char="v"/>
            </a:pPr>
            <a:r>
              <a:rPr lang="en-US" altLang="zh-CN" sz="2400" dirty="0">
                <a:latin typeface="Arial"/>
                <a:ea typeface="Times New Roman"/>
                <a:cs typeface="Arial"/>
              </a:rPr>
              <a:t>Existing work</a:t>
            </a:r>
          </a:p>
          <a:p>
            <a:pPr marL="342900" indent="-342900" algn="just">
              <a:buClr>
                <a:srgbClr val="C00000"/>
              </a:buClr>
              <a:buFont typeface="Wingdings" panose="05000000000000000000" pitchFamily="2" charset="2"/>
              <a:buChar char="v"/>
            </a:pPr>
            <a:endParaRPr lang="en-US" altLang="zh-CN" sz="1050" dirty="0">
              <a:latin typeface="Arial"/>
              <a:ea typeface="Times New Roman"/>
              <a:cs typeface="Arial"/>
            </a:endParaRPr>
          </a:p>
          <a:p>
            <a:pPr marL="800100" lvl="1" indent="-342900" algn="just">
              <a:buClr>
                <a:srgbClr val="C00000"/>
              </a:buClr>
              <a:buFont typeface="Wingdings" panose="05000000000000000000" pitchFamily="2" charset="2"/>
              <a:buChar char="Ø"/>
            </a:pPr>
            <a:r>
              <a:rPr lang="en-US" altLang="zh-CN" sz="2400" dirty="0">
                <a:latin typeface="Arial"/>
                <a:ea typeface="Times New Roman"/>
                <a:cs typeface="Arial"/>
              </a:rPr>
              <a:t> </a:t>
            </a:r>
            <a:r>
              <a:rPr lang="en-US" sz="2200" dirty="0"/>
              <a:t>MAY 15, 2017</a:t>
            </a:r>
            <a:endParaRPr lang="en-US" altLang="zh-CN" sz="2200" dirty="0">
              <a:latin typeface="Arial"/>
              <a:ea typeface="Times New Roman"/>
              <a:cs typeface="Arial"/>
            </a:endParaRPr>
          </a:p>
        </p:txBody>
      </p:sp>
      <p:pic>
        <p:nvPicPr>
          <p:cNvPr id="14340" name="Picture 4" descr="Figure 2">
            <a:extLst>
              <a:ext uri="{FF2B5EF4-FFF2-40B4-BE49-F238E27FC236}">
                <a16:creationId xmlns:a16="http://schemas.microsoft.com/office/drawing/2014/main" id="{95AA0D61-E99C-4316-8CB0-733EC415E7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23" y="3416665"/>
            <a:ext cx="5238750" cy="27146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3F0966C6-4E9F-41DB-B0B5-6005EF58BD07}"/>
              </a:ext>
            </a:extLst>
          </p:cNvPr>
          <p:cNvSpPr>
            <a:spLocks noChangeArrowheads="1"/>
          </p:cNvSpPr>
          <p:nvPr/>
        </p:nvSpPr>
        <p:spPr bwMode="auto">
          <a:xfrm>
            <a:off x="293493" y="149391"/>
            <a:ext cx="8557011" cy="393700"/>
          </a:xfrm>
          <a:prstGeom prst="rect">
            <a:avLst/>
          </a:prstGeom>
          <a:noFill/>
          <a:ln w="12700">
            <a:noFill/>
            <a:miter lim="800000"/>
            <a:headEnd/>
            <a:tailEnd/>
          </a:ln>
          <a:effectLst/>
        </p:spPr>
        <p:txBody>
          <a:bodyPr lIns="90487" tIns="44450" rIns="90487" bIns="44450" anchor="b"/>
          <a:lstStyle/>
          <a:p>
            <a:pPr algn="l">
              <a:lnSpc>
                <a:spcPct val="90000"/>
              </a:lnSpc>
            </a:pPr>
            <a:r>
              <a:rPr lang="en-US" sz="2800" dirty="0">
                <a:solidFill>
                  <a:schemeClr val="tx2"/>
                </a:solidFill>
                <a:latin typeface="Arial" pitchFamily="34" charset="0"/>
                <a:cs typeface="Arial" pitchFamily="34" charset="0"/>
              </a:rPr>
              <a:t>Background and Motivation</a:t>
            </a:r>
          </a:p>
        </p:txBody>
      </p:sp>
      <p:sp>
        <p:nvSpPr>
          <p:cNvPr id="7" name="Rectangle 15">
            <a:extLst>
              <a:ext uri="{FF2B5EF4-FFF2-40B4-BE49-F238E27FC236}">
                <a16:creationId xmlns:a16="http://schemas.microsoft.com/office/drawing/2014/main" id="{327FA744-BDE0-4CE2-9BC1-10AF05B81440}"/>
              </a:ext>
            </a:extLst>
          </p:cNvPr>
          <p:cNvSpPr>
            <a:spLocks noChangeArrowheads="1"/>
          </p:cNvSpPr>
          <p:nvPr/>
        </p:nvSpPr>
        <p:spPr bwMode="auto">
          <a:xfrm>
            <a:off x="8209472" y="6415880"/>
            <a:ext cx="253274" cy="243656"/>
          </a:xfrm>
          <a:prstGeom prst="rect">
            <a:avLst/>
          </a:prstGeom>
          <a:noFill/>
          <a:ln w="12700">
            <a:noFill/>
            <a:miter lim="800000"/>
            <a:headEnd/>
            <a:tailEnd/>
          </a:ln>
          <a:effectLst/>
        </p:spPr>
        <p:txBody>
          <a:bodyPr wrap="none" lIns="90487" tIns="44450" rIns="90487" bIns="44450">
            <a:spAutoFit/>
          </a:bodyPr>
          <a:lstStyle/>
          <a:p>
            <a:pPr>
              <a:defRPr/>
            </a:pPr>
            <a:r>
              <a:rPr lang="en-US" sz="1000" dirty="0">
                <a:solidFill>
                  <a:schemeClr val="bg1"/>
                </a:solidFill>
                <a:latin typeface="Arial" charset="0"/>
              </a:rPr>
              <a:t>4</a:t>
            </a:r>
          </a:p>
        </p:txBody>
      </p:sp>
    </p:spTree>
    <p:extLst>
      <p:ext uri="{BB962C8B-B14F-4D97-AF65-F5344CB8AC3E}">
        <p14:creationId xmlns:p14="http://schemas.microsoft.com/office/powerpoint/2010/main" val="143487679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81EF5944-4330-484A-92AA-4A59C080980C}"/>
              </a:ext>
            </a:extLst>
          </p:cNvPr>
          <p:cNvGrpSpPr/>
          <p:nvPr/>
        </p:nvGrpSpPr>
        <p:grpSpPr>
          <a:xfrm>
            <a:off x="614589" y="1581944"/>
            <a:ext cx="4641850" cy="3694112"/>
            <a:chOff x="625475" y="1230313"/>
            <a:chExt cx="4641850" cy="3694112"/>
          </a:xfrm>
        </p:grpSpPr>
        <p:graphicFrame>
          <p:nvGraphicFramePr>
            <p:cNvPr id="4" name="Object 3">
              <a:extLst>
                <a:ext uri="{FF2B5EF4-FFF2-40B4-BE49-F238E27FC236}">
                  <a16:creationId xmlns:a16="http://schemas.microsoft.com/office/drawing/2014/main" id="{4F00D5E3-692D-4DC7-B8A9-200EB1B5D51A}"/>
                </a:ext>
              </a:extLst>
            </p:cNvPr>
            <p:cNvGraphicFramePr>
              <a:graphicFrameLocks noChangeAspect="1"/>
            </p:cNvGraphicFramePr>
            <p:nvPr>
              <p:extLst>
                <p:ext uri="{D42A27DB-BD31-4B8C-83A1-F6EECF244321}">
                  <p14:modId xmlns:p14="http://schemas.microsoft.com/office/powerpoint/2010/main" val="3913978606"/>
                </p:ext>
              </p:extLst>
            </p:nvPr>
          </p:nvGraphicFramePr>
          <p:xfrm>
            <a:off x="625475" y="1230313"/>
            <a:ext cx="4641850" cy="3694112"/>
          </p:xfrm>
          <a:graphic>
            <a:graphicData uri="http://schemas.openxmlformats.org/presentationml/2006/ole">
              <mc:AlternateContent xmlns:mc="http://schemas.openxmlformats.org/markup-compatibility/2006">
                <mc:Choice xmlns:v="urn:schemas-microsoft-com:vml" Requires="v">
                  <p:oleObj spid="_x0000_s13431" name="AxMath" r:id="rId4" imgW="1656360" imgH="1318320" progId="Equation.AxMath">
                    <p:embed/>
                  </p:oleObj>
                </mc:Choice>
                <mc:Fallback>
                  <p:oleObj name="AxMath" r:id="rId4" imgW="1656360" imgH="1318320" progId="Equation.AxMath">
                    <p:embed/>
                    <p:pic>
                      <p:nvPicPr>
                        <p:cNvPr id="0" name=""/>
                        <p:cNvPicPr/>
                        <p:nvPr/>
                      </p:nvPicPr>
                      <p:blipFill>
                        <a:blip r:embed="rId5"/>
                        <a:stretch>
                          <a:fillRect/>
                        </a:stretch>
                      </p:blipFill>
                      <p:spPr>
                        <a:xfrm>
                          <a:off x="625475" y="1230313"/>
                          <a:ext cx="4641850" cy="3694112"/>
                        </a:xfrm>
                        <a:prstGeom prst="rect">
                          <a:avLst/>
                        </a:prstGeom>
                      </p:spPr>
                    </p:pic>
                  </p:oleObj>
                </mc:Fallback>
              </mc:AlternateContent>
            </a:graphicData>
          </a:graphic>
        </p:graphicFrame>
        <p:sp>
          <p:nvSpPr>
            <p:cNvPr id="6" name="Flowchart: Connector 5">
              <a:extLst>
                <a:ext uri="{FF2B5EF4-FFF2-40B4-BE49-F238E27FC236}">
                  <a16:creationId xmlns:a16="http://schemas.microsoft.com/office/drawing/2014/main" id="{0E8211FC-BBAB-4948-BBCA-B88A8831D7FE}"/>
                </a:ext>
              </a:extLst>
            </p:cNvPr>
            <p:cNvSpPr/>
            <p:nvPr/>
          </p:nvSpPr>
          <p:spPr bwMode="auto">
            <a:xfrm>
              <a:off x="2837542" y="2968511"/>
              <a:ext cx="217716" cy="217716"/>
            </a:xfrm>
            <a:prstGeom prst="flowChartConnector">
              <a:avLst/>
            </a:prstGeom>
            <a:solidFill>
              <a:srgbClr val="C0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Book Antiqua" pitchFamily="18" charset="0"/>
              </a:endParaRPr>
            </a:p>
          </p:txBody>
        </p:sp>
        <p:sp>
          <p:nvSpPr>
            <p:cNvPr id="7" name="Flowchart: Connector 6">
              <a:extLst>
                <a:ext uri="{FF2B5EF4-FFF2-40B4-BE49-F238E27FC236}">
                  <a16:creationId xmlns:a16="http://schemas.microsoft.com/office/drawing/2014/main" id="{B1CBE02A-5A12-437E-B12B-D301DE57E5C1}"/>
                </a:ext>
              </a:extLst>
            </p:cNvPr>
            <p:cNvSpPr/>
            <p:nvPr/>
          </p:nvSpPr>
          <p:spPr bwMode="auto">
            <a:xfrm>
              <a:off x="2602361" y="2220966"/>
              <a:ext cx="217716" cy="217716"/>
            </a:xfrm>
            <a:prstGeom prst="flowChartConnector">
              <a:avLst/>
            </a:prstGeom>
            <a:solidFill>
              <a:srgbClr val="FF99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Book Antiqua" pitchFamily="18" charset="0"/>
              </a:endParaRPr>
            </a:p>
          </p:txBody>
        </p:sp>
        <p:sp>
          <p:nvSpPr>
            <p:cNvPr id="8" name="Flowchart: Connector 7">
              <a:extLst>
                <a:ext uri="{FF2B5EF4-FFF2-40B4-BE49-F238E27FC236}">
                  <a16:creationId xmlns:a16="http://schemas.microsoft.com/office/drawing/2014/main" id="{E3C01D96-6254-40E6-924A-35BE9ACF0429}"/>
                </a:ext>
              </a:extLst>
            </p:cNvPr>
            <p:cNvSpPr/>
            <p:nvPr/>
          </p:nvSpPr>
          <p:spPr bwMode="auto">
            <a:xfrm>
              <a:off x="1422426" y="2957685"/>
              <a:ext cx="217716" cy="217716"/>
            </a:xfrm>
            <a:prstGeom prst="flowChartConnector">
              <a:avLst/>
            </a:prstGeom>
            <a:solidFill>
              <a:srgbClr val="C0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Book Antiqua" pitchFamily="18" charset="0"/>
              </a:endParaRPr>
            </a:p>
          </p:txBody>
        </p:sp>
        <p:sp>
          <p:nvSpPr>
            <p:cNvPr id="12" name="Flowchart: Connector 11">
              <a:extLst>
                <a:ext uri="{FF2B5EF4-FFF2-40B4-BE49-F238E27FC236}">
                  <a16:creationId xmlns:a16="http://schemas.microsoft.com/office/drawing/2014/main" id="{3C15B2FC-9637-4B52-BADD-7F6F643B565F}"/>
                </a:ext>
              </a:extLst>
            </p:cNvPr>
            <p:cNvSpPr/>
            <p:nvPr/>
          </p:nvSpPr>
          <p:spPr bwMode="auto">
            <a:xfrm>
              <a:off x="4039056" y="1783435"/>
              <a:ext cx="207280" cy="207280"/>
            </a:xfrm>
            <a:prstGeom prst="flowChartConnector">
              <a:avLst/>
            </a:prstGeom>
            <a:solidFill>
              <a:srgbClr val="FF99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Book Antiqua" pitchFamily="18" charset="0"/>
              </a:endParaRPr>
            </a:p>
          </p:txBody>
        </p:sp>
        <p:sp>
          <p:nvSpPr>
            <p:cNvPr id="13" name="Flowchart: Connector 12">
              <a:extLst>
                <a:ext uri="{FF2B5EF4-FFF2-40B4-BE49-F238E27FC236}">
                  <a16:creationId xmlns:a16="http://schemas.microsoft.com/office/drawing/2014/main" id="{A7C91B2D-FB45-49E2-A1A8-A6A5BDC98C6D}"/>
                </a:ext>
              </a:extLst>
            </p:cNvPr>
            <p:cNvSpPr/>
            <p:nvPr/>
          </p:nvSpPr>
          <p:spPr bwMode="auto">
            <a:xfrm>
              <a:off x="1183661" y="1778988"/>
              <a:ext cx="217716" cy="217716"/>
            </a:xfrm>
            <a:prstGeom prst="flowChartConnector">
              <a:avLst/>
            </a:prstGeom>
            <a:solidFill>
              <a:srgbClr val="FF99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Book Antiqua" pitchFamily="18" charset="0"/>
              </a:endParaRPr>
            </a:p>
          </p:txBody>
        </p:sp>
      </p:grpSp>
      <p:sp>
        <p:nvSpPr>
          <p:cNvPr id="14" name="文本框 15">
            <a:extLst>
              <a:ext uri="{FF2B5EF4-FFF2-40B4-BE49-F238E27FC236}">
                <a16:creationId xmlns:a16="http://schemas.microsoft.com/office/drawing/2014/main" id="{167E6E6F-18C1-4067-8BBB-62ACBA4AF97A}"/>
              </a:ext>
            </a:extLst>
          </p:cNvPr>
          <p:cNvSpPr txBox="1"/>
          <p:nvPr/>
        </p:nvSpPr>
        <p:spPr>
          <a:xfrm>
            <a:off x="614589" y="1055832"/>
            <a:ext cx="1764816" cy="400110"/>
          </a:xfrm>
          <a:prstGeom prst="rect">
            <a:avLst/>
          </a:prstGeom>
          <a:noFill/>
          <a:ln>
            <a:solidFill>
              <a:schemeClr val="tx1"/>
            </a:solidFill>
          </a:ln>
        </p:spPr>
        <p:txBody>
          <a:bodyPr wrap="square" rtlCol="0">
            <a:spAutoFit/>
          </a:bodyPr>
          <a:lstStyle/>
          <a:p>
            <a:pPr>
              <a:buClr>
                <a:srgbClr val="C00000"/>
              </a:buClr>
            </a:pPr>
            <a:r>
              <a:rPr lang="en-US" altLang="zh-CN" sz="2000" dirty="0">
                <a:solidFill>
                  <a:srgbClr val="C00000"/>
                </a:solidFill>
              </a:rPr>
              <a:t>Transmitters</a:t>
            </a:r>
          </a:p>
        </p:txBody>
      </p:sp>
      <p:sp>
        <p:nvSpPr>
          <p:cNvPr id="15" name="文本框 15">
            <a:extLst>
              <a:ext uri="{FF2B5EF4-FFF2-40B4-BE49-F238E27FC236}">
                <a16:creationId xmlns:a16="http://schemas.microsoft.com/office/drawing/2014/main" id="{505EC761-EEFA-4651-B120-4FFB54A750C6}"/>
              </a:ext>
            </a:extLst>
          </p:cNvPr>
          <p:cNvSpPr txBox="1"/>
          <p:nvPr/>
        </p:nvSpPr>
        <p:spPr>
          <a:xfrm>
            <a:off x="1143000" y="5359133"/>
            <a:ext cx="3589444" cy="677108"/>
          </a:xfrm>
          <a:prstGeom prst="rect">
            <a:avLst/>
          </a:prstGeom>
          <a:noFill/>
          <a:ln>
            <a:solidFill>
              <a:schemeClr val="tx1"/>
            </a:solidFill>
          </a:ln>
        </p:spPr>
        <p:txBody>
          <a:bodyPr wrap="square" rtlCol="0">
            <a:spAutoFit/>
          </a:bodyPr>
          <a:lstStyle/>
          <a:p>
            <a:pPr>
              <a:buClr>
                <a:srgbClr val="C00000"/>
              </a:buClr>
            </a:pPr>
            <a:r>
              <a:rPr lang="en-US" altLang="zh-CN" sz="2000" dirty="0">
                <a:solidFill>
                  <a:srgbClr val="FF9900"/>
                </a:solidFill>
              </a:rPr>
              <a:t>Sensors</a:t>
            </a:r>
          </a:p>
          <a:p>
            <a:pPr>
              <a:buClr>
                <a:srgbClr val="C00000"/>
              </a:buClr>
            </a:pPr>
            <a:r>
              <a:rPr lang="en-US" altLang="zh-CN" dirty="0"/>
              <a:t>Received Data used for training</a:t>
            </a:r>
          </a:p>
        </p:txBody>
      </p:sp>
      <p:cxnSp>
        <p:nvCxnSpPr>
          <p:cNvPr id="19" name="Straight Arrow Connector 18">
            <a:extLst>
              <a:ext uri="{FF2B5EF4-FFF2-40B4-BE49-F238E27FC236}">
                <a16:creationId xmlns:a16="http://schemas.microsoft.com/office/drawing/2014/main" id="{A7E8EE61-A8DD-4A11-99B3-95D6CB05B557}"/>
              </a:ext>
            </a:extLst>
          </p:cNvPr>
          <p:cNvCxnSpPr>
            <a:cxnSpLocks/>
            <a:stCxn id="15" idx="0"/>
            <a:endCxn id="40" idx="5"/>
          </p:cNvCxnSpPr>
          <p:nvPr/>
        </p:nvCxnSpPr>
        <p:spPr bwMode="auto">
          <a:xfrm flipH="1" flipV="1">
            <a:off x="2312704" y="4636468"/>
            <a:ext cx="625018" cy="722665"/>
          </a:xfrm>
          <a:prstGeom prst="straightConnector1">
            <a:avLst/>
          </a:prstGeom>
          <a:solidFill>
            <a:schemeClr val="bg1"/>
          </a:solidFill>
          <a:ln w="25400" cap="flat" cmpd="sng" algn="ctr">
            <a:solidFill>
              <a:schemeClr val="tx1"/>
            </a:solidFill>
            <a:prstDash val="dash"/>
            <a:round/>
            <a:headEnd type="none" w="med" len="med"/>
            <a:tailEnd type="triangle"/>
          </a:ln>
          <a:effectLst/>
        </p:spPr>
      </p:cxnSp>
      <p:sp>
        <p:nvSpPr>
          <p:cNvPr id="26" name="文本框 15">
            <a:extLst>
              <a:ext uri="{FF2B5EF4-FFF2-40B4-BE49-F238E27FC236}">
                <a16:creationId xmlns:a16="http://schemas.microsoft.com/office/drawing/2014/main" id="{F0EA5B70-8DD8-49DE-9D11-AE6E9AB151A6}"/>
              </a:ext>
            </a:extLst>
          </p:cNvPr>
          <p:cNvSpPr txBox="1"/>
          <p:nvPr/>
        </p:nvSpPr>
        <p:spPr>
          <a:xfrm>
            <a:off x="3045797" y="1055832"/>
            <a:ext cx="2210642" cy="400110"/>
          </a:xfrm>
          <a:prstGeom prst="rect">
            <a:avLst/>
          </a:prstGeom>
          <a:noFill/>
          <a:ln>
            <a:solidFill>
              <a:schemeClr val="tx1"/>
            </a:solidFill>
          </a:ln>
        </p:spPr>
        <p:txBody>
          <a:bodyPr wrap="square" rtlCol="0">
            <a:spAutoFit/>
          </a:bodyPr>
          <a:lstStyle/>
          <a:p>
            <a:pPr algn="just">
              <a:buClr>
                <a:srgbClr val="C00000"/>
              </a:buClr>
            </a:pPr>
            <a:r>
              <a:rPr lang="en-US" altLang="zh-CN" sz="2000" dirty="0">
                <a:solidFill>
                  <a:schemeClr val="accent2"/>
                </a:solidFill>
              </a:rPr>
              <a:t>Predict Data here</a:t>
            </a:r>
          </a:p>
        </p:txBody>
      </p:sp>
      <p:sp>
        <p:nvSpPr>
          <p:cNvPr id="31" name="TextBox 30">
            <a:extLst>
              <a:ext uri="{FF2B5EF4-FFF2-40B4-BE49-F238E27FC236}">
                <a16:creationId xmlns:a16="http://schemas.microsoft.com/office/drawing/2014/main" id="{D856D6BB-1FCB-4AF8-AA8B-B2A9BB7C47B6}"/>
              </a:ext>
            </a:extLst>
          </p:cNvPr>
          <p:cNvSpPr txBox="1"/>
          <p:nvPr/>
        </p:nvSpPr>
        <p:spPr>
          <a:xfrm>
            <a:off x="6203719" y="1202964"/>
            <a:ext cx="2049776" cy="553998"/>
          </a:xfrm>
          <a:prstGeom prst="rect">
            <a:avLst/>
          </a:prstGeom>
          <a:noFill/>
        </p:spPr>
        <p:txBody>
          <a:bodyPr wrap="square" rtlCol="0">
            <a:spAutoFit/>
          </a:bodyPr>
          <a:lstStyle/>
          <a:p>
            <a:r>
              <a:rPr lang="en-US" sz="3000" dirty="0" err="1"/>
              <a:t>MIMObit</a:t>
            </a:r>
            <a:endParaRPr lang="en-US" sz="3000" dirty="0"/>
          </a:p>
        </p:txBody>
      </p:sp>
      <p:sp>
        <p:nvSpPr>
          <p:cNvPr id="32" name="Rectangle 31">
            <a:extLst>
              <a:ext uri="{FF2B5EF4-FFF2-40B4-BE49-F238E27FC236}">
                <a16:creationId xmlns:a16="http://schemas.microsoft.com/office/drawing/2014/main" id="{1C520D77-B53C-4581-958C-BF8925D9E6CB}"/>
              </a:ext>
            </a:extLst>
          </p:cNvPr>
          <p:cNvSpPr/>
          <p:nvPr/>
        </p:nvSpPr>
        <p:spPr bwMode="auto">
          <a:xfrm>
            <a:off x="6203719" y="1202964"/>
            <a:ext cx="2049776" cy="57033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Book Antiqua" pitchFamily="18" charset="0"/>
            </a:endParaRPr>
          </a:p>
        </p:txBody>
      </p:sp>
      <p:sp>
        <p:nvSpPr>
          <p:cNvPr id="33" name="文本框 15">
            <a:extLst>
              <a:ext uri="{FF2B5EF4-FFF2-40B4-BE49-F238E27FC236}">
                <a16:creationId xmlns:a16="http://schemas.microsoft.com/office/drawing/2014/main" id="{2DCE559F-90A0-42C6-BBED-E2CEEDF502A9}"/>
              </a:ext>
            </a:extLst>
          </p:cNvPr>
          <p:cNvSpPr txBox="1"/>
          <p:nvPr/>
        </p:nvSpPr>
        <p:spPr>
          <a:xfrm>
            <a:off x="5389731" y="2002797"/>
            <a:ext cx="3541089" cy="1631216"/>
          </a:xfrm>
          <a:prstGeom prst="rect">
            <a:avLst/>
          </a:prstGeom>
          <a:noFill/>
        </p:spPr>
        <p:txBody>
          <a:bodyPr wrap="square" rtlCol="0">
            <a:spAutoFit/>
          </a:bodyPr>
          <a:lstStyle/>
          <a:p>
            <a:pPr marL="342900" indent="-342900" algn="l">
              <a:buClr>
                <a:srgbClr val="C00000"/>
              </a:buClr>
              <a:buFont typeface="Wingdings" panose="05000000000000000000" pitchFamily="2" charset="2"/>
              <a:buChar char="Ø"/>
            </a:pPr>
            <a:r>
              <a:rPr lang="en-US" altLang="zh-CN" sz="2000" dirty="0"/>
              <a:t>Transmitters</a:t>
            </a:r>
          </a:p>
          <a:p>
            <a:pPr marL="800100" lvl="1" indent="-342900" algn="l">
              <a:buClr>
                <a:schemeClr val="tx1"/>
              </a:buClr>
              <a:buFont typeface="Wingdings" panose="05000000000000000000" pitchFamily="2" charset="2"/>
              <a:buChar char="Ø"/>
            </a:pPr>
            <a:r>
              <a:rPr lang="en-US" altLang="zh-CN" sz="2000" b="0" dirty="0">
                <a:solidFill>
                  <a:srgbClr val="C00000"/>
                </a:solidFill>
              </a:rPr>
              <a:t>Antenna pattern</a:t>
            </a:r>
          </a:p>
          <a:p>
            <a:pPr marL="800100" lvl="1" indent="-342900" algn="l">
              <a:buClr>
                <a:schemeClr val="tx1"/>
              </a:buClr>
              <a:buFont typeface="Wingdings" panose="05000000000000000000" pitchFamily="2" charset="2"/>
              <a:buChar char="Ø"/>
            </a:pPr>
            <a:r>
              <a:rPr lang="en-US" altLang="zh-CN" sz="2000" b="0" dirty="0"/>
              <a:t>Frequency</a:t>
            </a:r>
            <a:endParaRPr lang="en-US" altLang="zh-CN" sz="2000" dirty="0"/>
          </a:p>
          <a:p>
            <a:pPr marL="800100" lvl="1" indent="-342900" algn="l">
              <a:buClr>
                <a:schemeClr val="tx1"/>
              </a:buClr>
              <a:buFont typeface="Wingdings" panose="05000000000000000000" pitchFamily="2" charset="2"/>
              <a:buChar char="Ø"/>
            </a:pPr>
            <a:r>
              <a:rPr lang="en-US" altLang="zh-CN" sz="2000" b="0" dirty="0">
                <a:solidFill>
                  <a:srgbClr val="C00000"/>
                </a:solidFill>
              </a:rPr>
              <a:t>Signal or interference</a:t>
            </a:r>
          </a:p>
          <a:p>
            <a:pPr marL="800100" lvl="1" indent="-342900" algn="l">
              <a:buClr>
                <a:schemeClr val="tx1"/>
              </a:buClr>
              <a:buFont typeface="Wingdings" panose="05000000000000000000" pitchFamily="2" charset="2"/>
              <a:buChar char="Ø"/>
            </a:pPr>
            <a:r>
              <a:rPr lang="en-US" altLang="zh-CN" sz="2000" b="0" dirty="0"/>
              <a:t>total </a:t>
            </a:r>
            <a:r>
              <a:rPr lang="en-US" altLang="zh-CN" sz="2000" b="0" dirty="0">
                <a:solidFill>
                  <a:srgbClr val="C00000"/>
                </a:solidFill>
              </a:rPr>
              <a:t>power</a:t>
            </a:r>
            <a:endParaRPr lang="en-US" altLang="zh-CN" sz="2000" b="0" dirty="0"/>
          </a:p>
        </p:txBody>
      </p:sp>
      <p:sp>
        <p:nvSpPr>
          <p:cNvPr id="34" name="文本框 15">
            <a:extLst>
              <a:ext uri="{FF2B5EF4-FFF2-40B4-BE49-F238E27FC236}">
                <a16:creationId xmlns:a16="http://schemas.microsoft.com/office/drawing/2014/main" id="{2506B197-0DC9-4B11-81E1-003F219AEEA2}"/>
              </a:ext>
            </a:extLst>
          </p:cNvPr>
          <p:cNvSpPr txBox="1"/>
          <p:nvPr/>
        </p:nvSpPr>
        <p:spPr>
          <a:xfrm>
            <a:off x="5389731" y="3634013"/>
            <a:ext cx="3087696" cy="1015663"/>
          </a:xfrm>
          <a:prstGeom prst="rect">
            <a:avLst/>
          </a:prstGeom>
          <a:noFill/>
        </p:spPr>
        <p:txBody>
          <a:bodyPr wrap="square" rtlCol="0">
            <a:spAutoFit/>
          </a:bodyPr>
          <a:lstStyle/>
          <a:p>
            <a:pPr marL="342900" indent="-342900" algn="l">
              <a:buClr>
                <a:srgbClr val="C00000"/>
              </a:buClr>
              <a:buFont typeface="Wingdings" panose="05000000000000000000" pitchFamily="2" charset="2"/>
              <a:buChar char="Ø"/>
            </a:pPr>
            <a:r>
              <a:rPr lang="en-US" altLang="zh-CN" sz="2000" dirty="0"/>
              <a:t>Receiver</a:t>
            </a:r>
          </a:p>
          <a:p>
            <a:pPr marL="800100" lvl="1" indent="-342900" algn="l">
              <a:buClr>
                <a:schemeClr val="tx1"/>
              </a:buClr>
              <a:buFont typeface="Wingdings" panose="05000000000000000000" pitchFamily="2" charset="2"/>
              <a:buChar char="Ø"/>
            </a:pPr>
            <a:r>
              <a:rPr lang="en-US" altLang="zh-CN" sz="2000" b="0" dirty="0">
                <a:solidFill>
                  <a:srgbClr val="C00000"/>
                </a:solidFill>
              </a:rPr>
              <a:t>Antenna pattern</a:t>
            </a:r>
          </a:p>
          <a:p>
            <a:pPr marL="800100" lvl="1" indent="-342900" algn="l">
              <a:buClr>
                <a:schemeClr val="tx1"/>
              </a:buClr>
              <a:buFont typeface="Wingdings" panose="05000000000000000000" pitchFamily="2" charset="2"/>
              <a:buChar char="Ø"/>
            </a:pPr>
            <a:r>
              <a:rPr lang="en-US" altLang="zh-CN" sz="2000" b="0" dirty="0"/>
              <a:t>Frequency</a:t>
            </a:r>
          </a:p>
        </p:txBody>
      </p:sp>
      <p:sp>
        <p:nvSpPr>
          <p:cNvPr id="35" name="文本框 15">
            <a:extLst>
              <a:ext uri="{FF2B5EF4-FFF2-40B4-BE49-F238E27FC236}">
                <a16:creationId xmlns:a16="http://schemas.microsoft.com/office/drawing/2014/main" id="{75986530-E8F1-4958-827D-9529FD0609BD}"/>
              </a:ext>
            </a:extLst>
          </p:cNvPr>
          <p:cNvSpPr txBox="1"/>
          <p:nvPr/>
        </p:nvSpPr>
        <p:spPr>
          <a:xfrm>
            <a:off x="5389731" y="4756227"/>
            <a:ext cx="3087696" cy="400110"/>
          </a:xfrm>
          <a:prstGeom prst="rect">
            <a:avLst/>
          </a:prstGeom>
          <a:noFill/>
        </p:spPr>
        <p:txBody>
          <a:bodyPr wrap="square" rtlCol="0">
            <a:spAutoFit/>
          </a:bodyPr>
          <a:lstStyle/>
          <a:p>
            <a:pPr marL="342900" indent="-342900" algn="l">
              <a:buClr>
                <a:srgbClr val="C00000"/>
              </a:buClr>
              <a:buFont typeface="Wingdings" panose="05000000000000000000" pitchFamily="2" charset="2"/>
              <a:buChar char="Ø"/>
            </a:pPr>
            <a:r>
              <a:rPr lang="en-US" altLang="zh-CN" sz="2000" dirty="0"/>
              <a:t>Propagation model</a:t>
            </a:r>
          </a:p>
        </p:txBody>
      </p:sp>
      <p:cxnSp>
        <p:nvCxnSpPr>
          <p:cNvPr id="39" name="Straight Arrow Connector 38">
            <a:extLst>
              <a:ext uri="{FF2B5EF4-FFF2-40B4-BE49-F238E27FC236}">
                <a16:creationId xmlns:a16="http://schemas.microsoft.com/office/drawing/2014/main" id="{5F6FABF3-D1AD-4E30-9C2A-77BE2E21C629}"/>
              </a:ext>
            </a:extLst>
          </p:cNvPr>
          <p:cNvCxnSpPr>
            <a:cxnSpLocks/>
            <a:stCxn id="14" idx="2"/>
            <a:endCxn id="8" idx="0"/>
          </p:cNvCxnSpPr>
          <p:nvPr/>
        </p:nvCxnSpPr>
        <p:spPr bwMode="auto">
          <a:xfrm>
            <a:off x="1496997" y="1455942"/>
            <a:ext cx="23401" cy="1853374"/>
          </a:xfrm>
          <a:prstGeom prst="straightConnector1">
            <a:avLst/>
          </a:prstGeom>
          <a:solidFill>
            <a:schemeClr val="bg1"/>
          </a:solidFill>
          <a:ln w="25400" cap="flat" cmpd="sng" algn="ctr">
            <a:solidFill>
              <a:schemeClr val="tx1"/>
            </a:solidFill>
            <a:prstDash val="dash"/>
            <a:round/>
            <a:headEnd type="none" w="med" len="med"/>
            <a:tailEnd type="triangle"/>
          </a:ln>
          <a:effectLst/>
        </p:spPr>
      </p:cxnSp>
      <p:sp>
        <p:nvSpPr>
          <p:cNvPr id="47" name="Rectangle 46">
            <a:extLst>
              <a:ext uri="{FF2B5EF4-FFF2-40B4-BE49-F238E27FC236}">
                <a16:creationId xmlns:a16="http://schemas.microsoft.com/office/drawing/2014/main" id="{32999B40-2F81-42A5-82E2-82171D6C95D4}"/>
              </a:ext>
            </a:extLst>
          </p:cNvPr>
          <p:cNvSpPr/>
          <p:nvPr/>
        </p:nvSpPr>
        <p:spPr>
          <a:xfrm>
            <a:off x="3021440" y="3264286"/>
            <a:ext cx="788999" cy="338554"/>
          </a:xfrm>
          <a:prstGeom prst="rect">
            <a:avLst/>
          </a:prstGeom>
        </p:spPr>
        <p:txBody>
          <a:bodyPr wrap="none">
            <a:spAutoFit/>
          </a:bodyPr>
          <a:lstStyle/>
          <a:p>
            <a:r>
              <a:rPr lang="en-US" sz="1600" dirty="0"/>
              <a:t>Signal</a:t>
            </a:r>
          </a:p>
        </p:txBody>
      </p:sp>
      <p:cxnSp>
        <p:nvCxnSpPr>
          <p:cNvPr id="55" name="Straight Arrow Connector 54">
            <a:extLst>
              <a:ext uri="{FF2B5EF4-FFF2-40B4-BE49-F238E27FC236}">
                <a16:creationId xmlns:a16="http://schemas.microsoft.com/office/drawing/2014/main" id="{BD882569-8FBA-4037-AC69-436A05702E9C}"/>
              </a:ext>
            </a:extLst>
          </p:cNvPr>
          <p:cNvCxnSpPr>
            <a:stCxn id="26" idx="2"/>
          </p:cNvCxnSpPr>
          <p:nvPr/>
        </p:nvCxnSpPr>
        <p:spPr bwMode="auto">
          <a:xfrm flipH="1">
            <a:off x="3261813" y="1455942"/>
            <a:ext cx="889305" cy="1107129"/>
          </a:xfrm>
          <a:prstGeom prst="straightConnector1">
            <a:avLst/>
          </a:prstGeom>
          <a:solidFill>
            <a:schemeClr val="bg1"/>
          </a:solidFill>
          <a:ln w="25400" cap="flat" cmpd="sng" algn="ctr">
            <a:solidFill>
              <a:schemeClr val="tx1"/>
            </a:solidFill>
            <a:prstDash val="dash"/>
            <a:round/>
            <a:headEnd type="none" w="med" len="med"/>
            <a:tailEnd type="triangle"/>
          </a:ln>
          <a:effectLst/>
        </p:spPr>
      </p:cxnSp>
      <p:sp>
        <p:nvSpPr>
          <p:cNvPr id="56" name="Rectangle 3">
            <a:extLst>
              <a:ext uri="{FF2B5EF4-FFF2-40B4-BE49-F238E27FC236}">
                <a16:creationId xmlns:a16="http://schemas.microsoft.com/office/drawing/2014/main" id="{623ACFD5-B287-4C9F-85FA-3D1B71FE639D}"/>
              </a:ext>
            </a:extLst>
          </p:cNvPr>
          <p:cNvSpPr>
            <a:spLocks noChangeArrowheads="1"/>
          </p:cNvSpPr>
          <p:nvPr/>
        </p:nvSpPr>
        <p:spPr bwMode="auto">
          <a:xfrm>
            <a:off x="293493" y="149391"/>
            <a:ext cx="8557011" cy="393700"/>
          </a:xfrm>
          <a:prstGeom prst="rect">
            <a:avLst/>
          </a:prstGeom>
          <a:noFill/>
          <a:ln w="12700">
            <a:noFill/>
            <a:miter lim="800000"/>
            <a:headEnd/>
            <a:tailEnd/>
          </a:ln>
          <a:effectLst/>
        </p:spPr>
        <p:txBody>
          <a:bodyPr lIns="90487" tIns="44450" rIns="90487" bIns="44450" anchor="b"/>
          <a:lstStyle/>
          <a:p>
            <a:pPr algn="l">
              <a:lnSpc>
                <a:spcPct val="90000"/>
              </a:lnSpc>
            </a:pPr>
            <a:r>
              <a:rPr lang="en-US" sz="2800" dirty="0">
                <a:solidFill>
                  <a:schemeClr val="tx2"/>
                </a:solidFill>
                <a:latin typeface="Arial" pitchFamily="34" charset="0"/>
                <a:cs typeface="Arial" pitchFamily="34" charset="0"/>
              </a:rPr>
              <a:t>System model</a:t>
            </a:r>
          </a:p>
        </p:txBody>
      </p:sp>
      <p:sp>
        <p:nvSpPr>
          <p:cNvPr id="57" name="Rectangle 56">
            <a:extLst>
              <a:ext uri="{FF2B5EF4-FFF2-40B4-BE49-F238E27FC236}">
                <a16:creationId xmlns:a16="http://schemas.microsoft.com/office/drawing/2014/main" id="{2D4BBAF2-2D33-4DBD-B5BE-BB34C4B72988}"/>
              </a:ext>
            </a:extLst>
          </p:cNvPr>
          <p:cNvSpPr/>
          <p:nvPr/>
        </p:nvSpPr>
        <p:spPr>
          <a:xfrm>
            <a:off x="1561868" y="3264286"/>
            <a:ext cx="1326004" cy="338554"/>
          </a:xfrm>
          <a:prstGeom prst="rect">
            <a:avLst/>
          </a:prstGeom>
        </p:spPr>
        <p:txBody>
          <a:bodyPr wrap="none">
            <a:spAutoFit/>
          </a:bodyPr>
          <a:lstStyle/>
          <a:p>
            <a:r>
              <a:rPr lang="en-US" sz="1600" dirty="0"/>
              <a:t>Interference</a:t>
            </a:r>
          </a:p>
        </p:txBody>
      </p:sp>
      <p:sp>
        <p:nvSpPr>
          <p:cNvPr id="27" name="Flowchart: Connector 26">
            <a:extLst>
              <a:ext uri="{FF2B5EF4-FFF2-40B4-BE49-F238E27FC236}">
                <a16:creationId xmlns:a16="http://schemas.microsoft.com/office/drawing/2014/main" id="{0CF9688F-91E2-4298-834C-7DFC6148731F}"/>
              </a:ext>
            </a:extLst>
          </p:cNvPr>
          <p:cNvSpPr/>
          <p:nvPr/>
        </p:nvSpPr>
        <p:spPr bwMode="auto">
          <a:xfrm>
            <a:off x="3552736" y="4900510"/>
            <a:ext cx="207280" cy="207280"/>
          </a:xfrm>
          <a:prstGeom prst="flowChartConnector">
            <a:avLst/>
          </a:prstGeom>
          <a:solidFill>
            <a:srgbClr val="FF99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Book Antiqua" pitchFamily="18" charset="0"/>
            </a:endParaRPr>
          </a:p>
        </p:txBody>
      </p:sp>
      <p:sp>
        <p:nvSpPr>
          <p:cNvPr id="30" name="Flowchart: Connector 29">
            <a:extLst>
              <a:ext uri="{FF2B5EF4-FFF2-40B4-BE49-F238E27FC236}">
                <a16:creationId xmlns:a16="http://schemas.microsoft.com/office/drawing/2014/main" id="{80775F66-369F-4880-A38E-81BBA708EED7}"/>
              </a:ext>
            </a:extLst>
          </p:cNvPr>
          <p:cNvSpPr/>
          <p:nvPr/>
        </p:nvSpPr>
        <p:spPr bwMode="auto">
          <a:xfrm>
            <a:off x="1175591" y="4011668"/>
            <a:ext cx="207280" cy="207280"/>
          </a:xfrm>
          <a:prstGeom prst="flowChartConnector">
            <a:avLst/>
          </a:prstGeom>
          <a:solidFill>
            <a:srgbClr val="FF99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Book Antiqua" pitchFamily="18" charset="0"/>
            </a:endParaRPr>
          </a:p>
        </p:txBody>
      </p:sp>
      <p:sp>
        <p:nvSpPr>
          <p:cNvPr id="40" name="Flowchart: Connector 39">
            <a:extLst>
              <a:ext uri="{FF2B5EF4-FFF2-40B4-BE49-F238E27FC236}">
                <a16:creationId xmlns:a16="http://schemas.microsoft.com/office/drawing/2014/main" id="{EA39D428-C873-4C08-9325-0BB23E5215A4}"/>
              </a:ext>
            </a:extLst>
          </p:cNvPr>
          <p:cNvSpPr/>
          <p:nvPr/>
        </p:nvSpPr>
        <p:spPr bwMode="auto">
          <a:xfrm>
            <a:off x="2135779" y="4459543"/>
            <a:ext cx="207280" cy="207280"/>
          </a:xfrm>
          <a:prstGeom prst="flowChartConnector">
            <a:avLst/>
          </a:prstGeom>
          <a:solidFill>
            <a:srgbClr val="FF99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Book Antiqua" pitchFamily="18" charset="0"/>
            </a:endParaRPr>
          </a:p>
        </p:txBody>
      </p:sp>
      <p:sp>
        <p:nvSpPr>
          <p:cNvPr id="42" name="Flowchart: Connector 41">
            <a:extLst>
              <a:ext uri="{FF2B5EF4-FFF2-40B4-BE49-F238E27FC236}">
                <a16:creationId xmlns:a16="http://schemas.microsoft.com/office/drawing/2014/main" id="{3A0F008D-AF09-4FC5-89D7-B6CB5060593E}"/>
              </a:ext>
            </a:extLst>
          </p:cNvPr>
          <p:cNvSpPr/>
          <p:nvPr/>
        </p:nvSpPr>
        <p:spPr bwMode="auto">
          <a:xfrm>
            <a:off x="4487408" y="3025256"/>
            <a:ext cx="207280" cy="207280"/>
          </a:xfrm>
          <a:prstGeom prst="flowChartConnector">
            <a:avLst/>
          </a:prstGeom>
          <a:solidFill>
            <a:srgbClr val="FF99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Book Antiqua" pitchFamily="18" charset="0"/>
            </a:endParaRPr>
          </a:p>
        </p:txBody>
      </p:sp>
      <p:sp>
        <p:nvSpPr>
          <p:cNvPr id="28" name="Rectangle 15">
            <a:extLst>
              <a:ext uri="{FF2B5EF4-FFF2-40B4-BE49-F238E27FC236}">
                <a16:creationId xmlns:a16="http://schemas.microsoft.com/office/drawing/2014/main" id="{59DF985A-FB4C-43EA-9FAD-22C64EB21101}"/>
              </a:ext>
            </a:extLst>
          </p:cNvPr>
          <p:cNvSpPr>
            <a:spLocks noChangeArrowheads="1"/>
          </p:cNvSpPr>
          <p:nvPr/>
        </p:nvSpPr>
        <p:spPr bwMode="auto">
          <a:xfrm>
            <a:off x="8209472" y="6415880"/>
            <a:ext cx="253274" cy="243656"/>
          </a:xfrm>
          <a:prstGeom prst="rect">
            <a:avLst/>
          </a:prstGeom>
          <a:noFill/>
          <a:ln w="12700">
            <a:noFill/>
            <a:miter lim="800000"/>
            <a:headEnd/>
            <a:tailEnd/>
          </a:ln>
          <a:effectLst/>
        </p:spPr>
        <p:txBody>
          <a:bodyPr wrap="none" lIns="90487" tIns="44450" rIns="90487" bIns="44450">
            <a:spAutoFit/>
          </a:bodyPr>
          <a:lstStyle/>
          <a:p>
            <a:pPr>
              <a:defRPr/>
            </a:pPr>
            <a:r>
              <a:rPr lang="en-US" sz="1000" dirty="0">
                <a:solidFill>
                  <a:schemeClr val="bg1"/>
                </a:solidFill>
                <a:latin typeface="Arial" charset="0"/>
              </a:rPr>
              <a:t>5</a:t>
            </a:r>
          </a:p>
        </p:txBody>
      </p:sp>
    </p:spTree>
    <p:extLst>
      <p:ext uri="{BB962C8B-B14F-4D97-AF65-F5344CB8AC3E}">
        <p14:creationId xmlns:p14="http://schemas.microsoft.com/office/powerpoint/2010/main" val="3716430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C2144BB9-A790-4227-926F-C9691D057679}"/>
              </a:ext>
            </a:extLst>
          </p:cNvPr>
          <p:cNvSpPr>
            <a:spLocks noChangeArrowheads="1"/>
          </p:cNvSpPr>
          <p:nvPr/>
        </p:nvSpPr>
        <p:spPr bwMode="auto">
          <a:xfrm>
            <a:off x="293493" y="149391"/>
            <a:ext cx="8557011" cy="393700"/>
          </a:xfrm>
          <a:prstGeom prst="rect">
            <a:avLst/>
          </a:prstGeom>
          <a:noFill/>
          <a:ln w="12700">
            <a:noFill/>
            <a:miter lim="800000"/>
            <a:headEnd/>
            <a:tailEnd/>
          </a:ln>
          <a:effectLst/>
        </p:spPr>
        <p:txBody>
          <a:bodyPr lIns="90487" tIns="44450" rIns="90487" bIns="44450" anchor="b"/>
          <a:lstStyle/>
          <a:p>
            <a:pPr algn="l">
              <a:lnSpc>
                <a:spcPct val="90000"/>
              </a:lnSpc>
            </a:pPr>
            <a:r>
              <a:rPr lang="en-US" sz="2800" dirty="0">
                <a:solidFill>
                  <a:schemeClr val="tx2"/>
                </a:solidFill>
                <a:latin typeface="Arial" pitchFamily="34" charset="0"/>
                <a:cs typeface="Arial" pitchFamily="34" charset="0"/>
              </a:rPr>
              <a:t>Fundamentals of Support Vector Regression</a:t>
            </a:r>
          </a:p>
        </p:txBody>
      </p:sp>
      <p:sp>
        <p:nvSpPr>
          <p:cNvPr id="3" name="文本框 15">
            <a:extLst>
              <a:ext uri="{FF2B5EF4-FFF2-40B4-BE49-F238E27FC236}">
                <a16:creationId xmlns:a16="http://schemas.microsoft.com/office/drawing/2014/main" id="{FC052034-29D4-412E-93FA-519CEAC43BD2}"/>
              </a:ext>
            </a:extLst>
          </p:cNvPr>
          <p:cNvSpPr txBox="1"/>
          <p:nvPr/>
        </p:nvSpPr>
        <p:spPr>
          <a:xfrm>
            <a:off x="410812" y="791440"/>
            <a:ext cx="5013943" cy="461665"/>
          </a:xfrm>
          <a:prstGeom prst="rect">
            <a:avLst/>
          </a:prstGeom>
          <a:noFill/>
        </p:spPr>
        <p:txBody>
          <a:bodyPr wrap="square" rtlCol="0">
            <a:spAutoFit/>
          </a:bodyPr>
          <a:lstStyle/>
          <a:p>
            <a:pPr marL="342900" indent="-342900" algn="just">
              <a:buClr>
                <a:srgbClr val="C00000"/>
              </a:buClr>
              <a:buFont typeface="Wingdings" panose="05000000000000000000" pitchFamily="2" charset="2"/>
              <a:buChar char="v"/>
            </a:pPr>
            <a:r>
              <a:rPr lang="en-US" sz="2400" dirty="0">
                <a:latin typeface="Arial" pitchFamily="34" charset="0"/>
                <a:cs typeface="Arial" pitchFamily="34" charset="0"/>
              </a:rPr>
              <a:t>Support Vector </a:t>
            </a:r>
            <a:r>
              <a:rPr lang="en-US" altLang="zh-CN" sz="2400" dirty="0">
                <a:latin typeface="Arial" pitchFamily="34" charset="0"/>
                <a:cs typeface="Arial" pitchFamily="34" charset="0"/>
              </a:rPr>
              <a:t>Machine </a:t>
            </a:r>
            <a:endParaRPr lang="en-US" altLang="zh-CN" sz="2400" dirty="0">
              <a:latin typeface="Arial"/>
              <a:ea typeface="Times New Roman"/>
              <a:cs typeface="Arial"/>
            </a:endParaRPr>
          </a:p>
        </p:txBody>
      </p:sp>
      <p:pic>
        <p:nvPicPr>
          <p:cNvPr id="4" name="Picture 3" descr="A close up of a map&#10;&#10;Description automatically generated">
            <a:extLst>
              <a:ext uri="{FF2B5EF4-FFF2-40B4-BE49-F238E27FC236}">
                <a16:creationId xmlns:a16="http://schemas.microsoft.com/office/drawing/2014/main" id="{558C6A60-6812-4E08-87CD-65F4CE9D7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93" y="1501454"/>
            <a:ext cx="8558728" cy="4319483"/>
          </a:xfrm>
          <a:prstGeom prst="rect">
            <a:avLst/>
          </a:prstGeom>
        </p:spPr>
      </p:pic>
      <p:sp>
        <p:nvSpPr>
          <p:cNvPr id="7" name="Rectangle 15">
            <a:extLst>
              <a:ext uri="{FF2B5EF4-FFF2-40B4-BE49-F238E27FC236}">
                <a16:creationId xmlns:a16="http://schemas.microsoft.com/office/drawing/2014/main" id="{F97E18EA-9993-4CF3-892F-2E126E0186CF}"/>
              </a:ext>
            </a:extLst>
          </p:cNvPr>
          <p:cNvSpPr>
            <a:spLocks noChangeArrowheads="1"/>
          </p:cNvSpPr>
          <p:nvPr/>
        </p:nvSpPr>
        <p:spPr bwMode="auto">
          <a:xfrm>
            <a:off x="8209472" y="6415880"/>
            <a:ext cx="253274" cy="243656"/>
          </a:xfrm>
          <a:prstGeom prst="rect">
            <a:avLst/>
          </a:prstGeom>
          <a:noFill/>
          <a:ln w="12700">
            <a:noFill/>
            <a:miter lim="800000"/>
            <a:headEnd/>
            <a:tailEnd/>
          </a:ln>
          <a:effectLst/>
        </p:spPr>
        <p:txBody>
          <a:bodyPr wrap="none" lIns="90487" tIns="44450" rIns="90487" bIns="44450">
            <a:spAutoFit/>
          </a:bodyPr>
          <a:lstStyle/>
          <a:p>
            <a:pPr>
              <a:defRPr/>
            </a:pPr>
            <a:r>
              <a:rPr lang="en-US" sz="1000" dirty="0">
                <a:solidFill>
                  <a:schemeClr val="bg1"/>
                </a:solidFill>
                <a:latin typeface="Arial" charset="0"/>
              </a:rPr>
              <a:t>6</a:t>
            </a:r>
          </a:p>
        </p:txBody>
      </p:sp>
    </p:spTree>
    <p:extLst>
      <p:ext uri="{BB962C8B-B14F-4D97-AF65-F5344CB8AC3E}">
        <p14:creationId xmlns:p14="http://schemas.microsoft.com/office/powerpoint/2010/main" val="245728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C2144BB9-A790-4227-926F-C9691D057679}"/>
              </a:ext>
            </a:extLst>
          </p:cNvPr>
          <p:cNvSpPr>
            <a:spLocks noChangeArrowheads="1"/>
          </p:cNvSpPr>
          <p:nvPr/>
        </p:nvSpPr>
        <p:spPr bwMode="auto">
          <a:xfrm>
            <a:off x="293493" y="149391"/>
            <a:ext cx="8557011" cy="393700"/>
          </a:xfrm>
          <a:prstGeom prst="rect">
            <a:avLst/>
          </a:prstGeom>
          <a:noFill/>
          <a:ln w="12700">
            <a:noFill/>
            <a:miter lim="800000"/>
            <a:headEnd/>
            <a:tailEnd/>
          </a:ln>
          <a:effectLst/>
        </p:spPr>
        <p:txBody>
          <a:bodyPr lIns="90487" tIns="44450" rIns="90487" bIns="44450" anchor="b"/>
          <a:lstStyle/>
          <a:p>
            <a:pPr algn="l">
              <a:lnSpc>
                <a:spcPct val="90000"/>
              </a:lnSpc>
            </a:pPr>
            <a:r>
              <a:rPr lang="en-US" sz="2800" dirty="0">
                <a:solidFill>
                  <a:schemeClr val="tx2"/>
                </a:solidFill>
                <a:latin typeface="Arial" pitchFamily="34" charset="0"/>
                <a:cs typeface="Arial" pitchFamily="34" charset="0"/>
              </a:rPr>
              <a:t>Fundamentals of Support Vector Regression</a:t>
            </a:r>
          </a:p>
        </p:txBody>
      </p:sp>
      <p:sp>
        <p:nvSpPr>
          <p:cNvPr id="3" name="文本框 15">
            <a:extLst>
              <a:ext uri="{FF2B5EF4-FFF2-40B4-BE49-F238E27FC236}">
                <a16:creationId xmlns:a16="http://schemas.microsoft.com/office/drawing/2014/main" id="{FC052034-29D4-412E-93FA-519CEAC43BD2}"/>
              </a:ext>
            </a:extLst>
          </p:cNvPr>
          <p:cNvSpPr txBox="1"/>
          <p:nvPr/>
        </p:nvSpPr>
        <p:spPr>
          <a:xfrm>
            <a:off x="410812" y="791440"/>
            <a:ext cx="5013943" cy="461665"/>
          </a:xfrm>
          <a:prstGeom prst="rect">
            <a:avLst/>
          </a:prstGeom>
          <a:noFill/>
        </p:spPr>
        <p:txBody>
          <a:bodyPr wrap="square" rtlCol="0">
            <a:spAutoFit/>
          </a:bodyPr>
          <a:lstStyle/>
          <a:p>
            <a:pPr marL="342900" indent="-342900" algn="just">
              <a:buClr>
                <a:srgbClr val="C00000"/>
              </a:buClr>
              <a:buFont typeface="Wingdings" panose="05000000000000000000" pitchFamily="2" charset="2"/>
              <a:buChar char="v"/>
            </a:pPr>
            <a:r>
              <a:rPr lang="en-US" sz="2400" dirty="0">
                <a:latin typeface="Arial" pitchFamily="34" charset="0"/>
                <a:cs typeface="Arial" pitchFamily="34" charset="0"/>
              </a:rPr>
              <a:t>Support Vector </a:t>
            </a:r>
            <a:r>
              <a:rPr lang="en-US" altLang="zh-CN" sz="2400" dirty="0">
                <a:latin typeface="Arial" pitchFamily="34" charset="0"/>
                <a:cs typeface="Arial" pitchFamily="34" charset="0"/>
              </a:rPr>
              <a:t>Machine </a:t>
            </a:r>
            <a:endParaRPr lang="en-US" altLang="zh-CN" sz="2400" dirty="0">
              <a:latin typeface="Arial"/>
              <a:ea typeface="Times New Roman"/>
              <a:cs typeface="Arial"/>
            </a:endParaRPr>
          </a:p>
        </p:txBody>
      </p:sp>
      <p:pic>
        <p:nvPicPr>
          <p:cNvPr id="4" name="Picture 3" descr="A close up of a map&#10;&#10;Description automatically generated">
            <a:extLst>
              <a:ext uri="{FF2B5EF4-FFF2-40B4-BE49-F238E27FC236}">
                <a16:creationId xmlns:a16="http://schemas.microsoft.com/office/drawing/2014/main" id="{57624339-F0D7-41DD-A703-1CF12527C3CD}"/>
              </a:ext>
            </a:extLst>
          </p:cNvPr>
          <p:cNvPicPr>
            <a:picLocks noChangeAspect="1"/>
          </p:cNvPicPr>
          <p:nvPr/>
        </p:nvPicPr>
        <p:blipFill rotWithShape="1">
          <a:blip r:embed="rId3">
            <a:extLst>
              <a:ext uri="{28A0092B-C50C-407E-A947-70E740481C1C}">
                <a14:useLocalDpi xmlns:a14="http://schemas.microsoft.com/office/drawing/2010/main" val="0"/>
              </a:ext>
            </a:extLst>
          </a:blip>
          <a:srcRect l="48112"/>
          <a:stretch/>
        </p:blipFill>
        <p:spPr>
          <a:xfrm>
            <a:off x="410812" y="1620620"/>
            <a:ext cx="3809998" cy="3497890"/>
          </a:xfrm>
          <a:prstGeom prst="rect">
            <a:avLst/>
          </a:prstGeom>
        </p:spPr>
      </p:pic>
      <p:pic>
        <p:nvPicPr>
          <p:cNvPr id="9" name="Picture 8" descr="A close up of a map&#10;&#10;Description automatically generated">
            <a:extLst>
              <a:ext uri="{FF2B5EF4-FFF2-40B4-BE49-F238E27FC236}">
                <a16:creationId xmlns:a16="http://schemas.microsoft.com/office/drawing/2014/main" id="{D3A96A28-DDAE-4864-94B0-82FCDB406F9A}"/>
              </a:ext>
            </a:extLst>
          </p:cNvPr>
          <p:cNvPicPr>
            <a:picLocks noChangeAspect="1"/>
          </p:cNvPicPr>
          <p:nvPr/>
        </p:nvPicPr>
        <p:blipFill rotWithShape="1">
          <a:blip r:embed="rId3">
            <a:extLst>
              <a:ext uri="{28A0092B-C50C-407E-A947-70E740481C1C}">
                <a14:useLocalDpi xmlns:a14="http://schemas.microsoft.com/office/drawing/2010/main" val="0"/>
              </a:ext>
            </a:extLst>
          </a:blip>
          <a:srcRect t="5111" r="56695" b="8594"/>
          <a:stretch/>
        </p:blipFill>
        <p:spPr>
          <a:xfrm>
            <a:off x="5040511" y="1620620"/>
            <a:ext cx="3809998" cy="3616760"/>
          </a:xfrm>
          <a:prstGeom prst="rect">
            <a:avLst/>
          </a:prstGeom>
        </p:spPr>
      </p:pic>
      <p:sp>
        <p:nvSpPr>
          <p:cNvPr id="11" name="文本框 15">
            <a:extLst>
              <a:ext uri="{FF2B5EF4-FFF2-40B4-BE49-F238E27FC236}">
                <a16:creationId xmlns:a16="http://schemas.microsoft.com/office/drawing/2014/main" id="{A04D982D-8C6D-49A0-A035-D3526F60EAE4}"/>
              </a:ext>
            </a:extLst>
          </p:cNvPr>
          <p:cNvSpPr txBox="1"/>
          <p:nvPr/>
        </p:nvSpPr>
        <p:spPr>
          <a:xfrm>
            <a:off x="3590342" y="5404840"/>
            <a:ext cx="2080635" cy="400110"/>
          </a:xfrm>
          <a:prstGeom prst="rect">
            <a:avLst/>
          </a:prstGeom>
          <a:noFill/>
          <a:ln>
            <a:solidFill>
              <a:srgbClr val="C00000"/>
            </a:solidFill>
          </a:ln>
        </p:spPr>
        <p:txBody>
          <a:bodyPr wrap="square" rtlCol="0">
            <a:spAutoFit/>
          </a:bodyPr>
          <a:lstStyle/>
          <a:p>
            <a:pPr>
              <a:buClr>
                <a:srgbClr val="C00000"/>
              </a:buClr>
            </a:pPr>
            <a:r>
              <a:rPr lang="en-US" altLang="zh-CN" sz="2000" dirty="0">
                <a:solidFill>
                  <a:srgbClr val="C00000"/>
                </a:solidFill>
              </a:rPr>
              <a:t>Kernel Function</a:t>
            </a:r>
          </a:p>
        </p:txBody>
      </p:sp>
      <p:sp>
        <p:nvSpPr>
          <p:cNvPr id="12" name="Arrow: Right 11">
            <a:extLst>
              <a:ext uri="{FF2B5EF4-FFF2-40B4-BE49-F238E27FC236}">
                <a16:creationId xmlns:a16="http://schemas.microsoft.com/office/drawing/2014/main" id="{9A0222B7-EDAE-4ED1-9CA5-A484AFA57CB3}"/>
              </a:ext>
            </a:extLst>
          </p:cNvPr>
          <p:cNvSpPr/>
          <p:nvPr/>
        </p:nvSpPr>
        <p:spPr bwMode="auto">
          <a:xfrm>
            <a:off x="4277342" y="3238500"/>
            <a:ext cx="706636" cy="314325"/>
          </a:xfrm>
          <a:prstGeom prst="rightArrow">
            <a:avLst/>
          </a:prstGeom>
          <a:solidFill>
            <a:srgbClr val="C00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Book Antiqua" pitchFamily="18" charset="0"/>
            </a:endParaRPr>
          </a:p>
        </p:txBody>
      </p:sp>
      <p:sp>
        <p:nvSpPr>
          <p:cNvPr id="8" name="Rectangle 15">
            <a:extLst>
              <a:ext uri="{FF2B5EF4-FFF2-40B4-BE49-F238E27FC236}">
                <a16:creationId xmlns:a16="http://schemas.microsoft.com/office/drawing/2014/main" id="{C17F0066-428A-4665-860D-6538EC0D56FF}"/>
              </a:ext>
            </a:extLst>
          </p:cNvPr>
          <p:cNvSpPr>
            <a:spLocks noChangeArrowheads="1"/>
          </p:cNvSpPr>
          <p:nvPr/>
        </p:nvSpPr>
        <p:spPr bwMode="auto">
          <a:xfrm>
            <a:off x="8209472" y="6415880"/>
            <a:ext cx="253274" cy="243656"/>
          </a:xfrm>
          <a:prstGeom prst="rect">
            <a:avLst/>
          </a:prstGeom>
          <a:noFill/>
          <a:ln w="12700">
            <a:noFill/>
            <a:miter lim="800000"/>
            <a:headEnd/>
            <a:tailEnd/>
          </a:ln>
          <a:effectLst/>
        </p:spPr>
        <p:txBody>
          <a:bodyPr wrap="none" lIns="90487" tIns="44450" rIns="90487" bIns="44450">
            <a:spAutoFit/>
          </a:bodyPr>
          <a:lstStyle/>
          <a:p>
            <a:pPr>
              <a:defRPr/>
            </a:pPr>
            <a:r>
              <a:rPr lang="en-US" sz="1000" dirty="0">
                <a:solidFill>
                  <a:schemeClr val="bg1"/>
                </a:solidFill>
                <a:latin typeface="Arial" charset="0"/>
              </a:rPr>
              <a:t>7</a:t>
            </a:r>
          </a:p>
        </p:txBody>
      </p:sp>
    </p:spTree>
    <p:extLst>
      <p:ext uri="{BB962C8B-B14F-4D97-AF65-F5344CB8AC3E}">
        <p14:creationId xmlns:p14="http://schemas.microsoft.com/office/powerpoint/2010/main" val="1461894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1E890BD9-2C37-4DA0-8313-BA187FCCF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008" y="1480904"/>
            <a:ext cx="7695980" cy="4738573"/>
          </a:xfrm>
          <a:prstGeom prst="rect">
            <a:avLst/>
          </a:prstGeom>
        </p:spPr>
      </p:pic>
      <p:sp>
        <p:nvSpPr>
          <p:cNvPr id="6" name="Rectangle 3">
            <a:extLst>
              <a:ext uri="{FF2B5EF4-FFF2-40B4-BE49-F238E27FC236}">
                <a16:creationId xmlns:a16="http://schemas.microsoft.com/office/drawing/2014/main" id="{62CE91A8-AA7E-40AC-9C9C-38FED96A4BEA}"/>
              </a:ext>
            </a:extLst>
          </p:cNvPr>
          <p:cNvSpPr>
            <a:spLocks noChangeArrowheads="1"/>
          </p:cNvSpPr>
          <p:nvPr/>
        </p:nvSpPr>
        <p:spPr bwMode="auto">
          <a:xfrm>
            <a:off x="293493" y="149391"/>
            <a:ext cx="8557011" cy="393700"/>
          </a:xfrm>
          <a:prstGeom prst="rect">
            <a:avLst/>
          </a:prstGeom>
          <a:noFill/>
          <a:ln w="12700">
            <a:noFill/>
            <a:miter lim="800000"/>
            <a:headEnd/>
            <a:tailEnd/>
          </a:ln>
          <a:effectLst/>
        </p:spPr>
        <p:txBody>
          <a:bodyPr lIns="90487" tIns="44450" rIns="90487" bIns="44450" anchor="b"/>
          <a:lstStyle/>
          <a:p>
            <a:pPr algn="l">
              <a:lnSpc>
                <a:spcPct val="90000"/>
              </a:lnSpc>
            </a:pPr>
            <a:r>
              <a:rPr lang="en-US" sz="2800" dirty="0">
                <a:solidFill>
                  <a:schemeClr val="tx2"/>
                </a:solidFill>
                <a:latin typeface="Arial" pitchFamily="34" charset="0"/>
                <a:cs typeface="Arial" pitchFamily="34" charset="0"/>
              </a:rPr>
              <a:t>Fundamentals of Support Vector Regression</a:t>
            </a:r>
          </a:p>
        </p:txBody>
      </p:sp>
      <p:sp>
        <p:nvSpPr>
          <p:cNvPr id="7" name="文本框 15">
            <a:extLst>
              <a:ext uri="{FF2B5EF4-FFF2-40B4-BE49-F238E27FC236}">
                <a16:creationId xmlns:a16="http://schemas.microsoft.com/office/drawing/2014/main" id="{1D60B79D-FB2E-4879-A5E5-6A7C02FEB111}"/>
              </a:ext>
            </a:extLst>
          </p:cNvPr>
          <p:cNvSpPr txBox="1"/>
          <p:nvPr/>
        </p:nvSpPr>
        <p:spPr>
          <a:xfrm>
            <a:off x="441635" y="781165"/>
            <a:ext cx="5013943" cy="461665"/>
          </a:xfrm>
          <a:prstGeom prst="rect">
            <a:avLst/>
          </a:prstGeom>
          <a:noFill/>
        </p:spPr>
        <p:txBody>
          <a:bodyPr wrap="square" rtlCol="0">
            <a:spAutoFit/>
          </a:bodyPr>
          <a:lstStyle/>
          <a:p>
            <a:pPr marL="342900" indent="-342900" algn="just">
              <a:buClr>
                <a:srgbClr val="C00000"/>
              </a:buClr>
              <a:buFont typeface="Wingdings" panose="05000000000000000000" pitchFamily="2" charset="2"/>
              <a:buChar char="v"/>
            </a:pPr>
            <a:r>
              <a:rPr lang="en-US" sz="2400" dirty="0">
                <a:latin typeface="Arial" pitchFamily="34" charset="0"/>
                <a:cs typeface="Arial" pitchFamily="34" charset="0"/>
              </a:rPr>
              <a:t>Support Vector </a:t>
            </a:r>
            <a:r>
              <a:rPr lang="en-US" altLang="zh-CN" sz="2400" dirty="0">
                <a:latin typeface="Arial" pitchFamily="34" charset="0"/>
                <a:cs typeface="Arial" pitchFamily="34" charset="0"/>
              </a:rPr>
              <a:t>Regression </a:t>
            </a:r>
            <a:endParaRPr lang="en-US" altLang="zh-CN" sz="2400" dirty="0">
              <a:latin typeface="Arial"/>
              <a:ea typeface="Times New Roman"/>
              <a:cs typeface="Arial"/>
            </a:endParaRPr>
          </a:p>
        </p:txBody>
      </p:sp>
      <p:sp>
        <p:nvSpPr>
          <p:cNvPr id="8" name="Rectangle 15">
            <a:extLst>
              <a:ext uri="{FF2B5EF4-FFF2-40B4-BE49-F238E27FC236}">
                <a16:creationId xmlns:a16="http://schemas.microsoft.com/office/drawing/2014/main" id="{54F82C4A-AB36-4490-B880-36E65BDEE524}"/>
              </a:ext>
            </a:extLst>
          </p:cNvPr>
          <p:cNvSpPr>
            <a:spLocks noChangeArrowheads="1"/>
          </p:cNvSpPr>
          <p:nvPr/>
        </p:nvSpPr>
        <p:spPr bwMode="auto">
          <a:xfrm>
            <a:off x="8209472" y="6415880"/>
            <a:ext cx="253274" cy="243656"/>
          </a:xfrm>
          <a:prstGeom prst="rect">
            <a:avLst/>
          </a:prstGeom>
          <a:noFill/>
          <a:ln w="12700">
            <a:noFill/>
            <a:miter lim="800000"/>
            <a:headEnd/>
            <a:tailEnd/>
          </a:ln>
          <a:effectLst/>
        </p:spPr>
        <p:txBody>
          <a:bodyPr wrap="none" lIns="90487" tIns="44450" rIns="90487" bIns="44450">
            <a:spAutoFit/>
          </a:bodyPr>
          <a:lstStyle/>
          <a:p>
            <a:pPr>
              <a:defRPr/>
            </a:pPr>
            <a:r>
              <a:rPr lang="en-US" sz="1000" dirty="0">
                <a:solidFill>
                  <a:schemeClr val="bg1"/>
                </a:solidFill>
                <a:latin typeface="Arial" charset="0"/>
              </a:rPr>
              <a:t>8</a:t>
            </a:r>
          </a:p>
        </p:txBody>
      </p:sp>
    </p:spTree>
    <p:extLst>
      <p:ext uri="{BB962C8B-B14F-4D97-AF65-F5344CB8AC3E}">
        <p14:creationId xmlns:p14="http://schemas.microsoft.com/office/powerpoint/2010/main" val="661978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a:extLst>
              <a:ext uri="{FF2B5EF4-FFF2-40B4-BE49-F238E27FC236}">
                <a16:creationId xmlns:a16="http://schemas.microsoft.com/office/drawing/2014/main" id="{FCBAA035-E5C2-46B8-BB78-42F513729671}"/>
              </a:ext>
            </a:extLst>
          </p:cNvPr>
          <p:cNvSpPr txBox="1"/>
          <p:nvPr/>
        </p:nvSpPr>
        <p:spPr>
          <a:xfrm>
            <a:off x="263572" y="55392"/>
            <a:ext cx="8616855" cy="480131"/>
          </a:xfrm>
          <a:prstGeom prst="rect">
            <a:avLst/>
          </a:prstGeom>
          <a:noFill/>
        </p:spPr>
        <p:txBody>
          <a:bodyPr wrap="square" rtlCol="0">
            <a:spAutoFit/>
          </a:bodyPr>
          <a:lstStyle/>
          <a:p>
            <a:pPr algn="l">
              <a:lnSpc>
                <a:spcPct val="90000"/>
              </a:lnSpc>
            </a:pPr>
            <a:r>
              <a:rPr lang="en-US" altLang="zh-CN" sz="2800" dirty="0">
                <a:solidFill>
                  <a:schemeClr val="tx2"/>
                </a:solidFill>
                <a:latin typeface="Arial" pitchFamily="34" charset="0"/>
                <a:cs typeface="Arial" pitchFamily="34" charset="0"/>
              </a:rPr>
              <a:t>Capacity Estimation of MIMO Systems </a:t>
            </a:r>
          </a:p>
        </p:txBody>
      </p:sp>
      <p:grpSp>
        <p:nvGrpSpPr>
          <p:cNvPr id="16" name="Group 15">
            <a:extLst>
              <a:ext uri="{FF2B5EF4-FFF2-40B4-BE49-F238E27FC236}">
                <a16:creationId xmlns:a16="http://schemas.microsoft.com/office/drawing/2014/main" id="{33F32035-CC7A-4E7A-B5AB-DD9C900B378F}"/>
              </a:ext>
            </a:extLst>
          </p:cNvPr>
          <p:cNvGrpSpPr/>
          <p:nvPr/>
        </p:nvGrpSpPr>
        <p:grpSpPr>
          <a:xfrm>
            <a:off x="447765" y="2379852"/>
            <a:ext cx="8248469" cy="2920405"/>
            <a:chOff x="1202077" y="1736331"/>
            <a:chExt cx="7602876" cy="2691830"/>
          </a:xfrm>
        </p:grpSpPr>
        <p:pic>
          <p:nvPicPr>
            <p:cNvPr id="13" name="Picture 12" descr="A screenshot of a cell phone&#10;&#10;Description automatically generated">
              <a:extLst>
                <a:ext uri="{FF2B5EF4-FFF2-40B4-BE49-F238E27FC236}">
                  <a16:creationId xmlns:a16="http://schemas.microsoft.com/office/drawing/2014/main" id="{A3AF8275-5FB8-4EBB-BEE3-825B1820128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26" t="2856" r="2059" b="3571"/>
            <a:stretch/>
          </p:blipFill>
          <p:spPr>
            <a:xfrm>
              <a:off x="4674742" y="1736332"/>
              <a:ext cx="4130211" cy="2691829"/>
            </a:xfrm>
            <a:prstGeom prst="rect">
              <a:avLst/>
            </a:prstGeom>
          </p:spPr>
        </p:pic>
        <p:pic>
          <p:nvPicPr>
            <p:cNvPr id="15" name="Picture 14">
              <a:extLst>
                <a:ext uri="{FF2B5EF4-FFF2-40B4-BE49-F238E27FC236}">
                  <a16:creationId xmlns:a16="http://schemas.microsoft.com/office/drawing/2014/main" id="{D41507AC-BBFF-455A-9EE8-0A0D7ACB65C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59" t="2857" r="17464" b="3572"/>
            <a:stretch/>
          </p:blipFill>
          <p:spPr>
            <a:xfrm>
              <a:off x="1202077" y="1736331"/>
              <a:ext cx="3472665" cy="2691829"/>
            </a:xfrm>
            <a:prstGeom prst="rect">
              <a:avLst/>
            </a:prstGeom>
          </p:spPr>
        </p:pic>
      </p:grpSp>
      <p:grpSp>
        <p:nvGrpSpPr>
          <p:cNvPr id="2" name="Group 1">
            <a:extLst>
              <a:ext uri="{FF2B5EF4-FFF2-40B4-BE49-F238E27FC236}">
                <a16:creationId xmlns:a16="http://schemas.microsoft.com/office/drawing/2014/main" id="{909E1059-18CA-47B7-A3A5-04059B0498BC}"/>
              </a:ext>
            </a:extLst>
          </p:cNvPr>
          <p:cNvGrpSpPr/>
          <p:nvPr/>
        </p:nvGrpSpPr>
        <p:grpSpPr>
          <a:xfrm>
            <a:off x="447765" y="5649453"/>
            <a:ext cx="8413611" cy="584777"/>
            <a:chOff x="447765" y="5372050"/>
            <a:chExt cx="8413611" cy="584777"/>
          </a:xfrm>
        </p:grpSpPr>
        <mc:AlternateContent xmlns:mc="http://schemas.openxmlformats.org/markup-compatibility/2006" xmlns:a14="http://schemas.microsoft.com/office/drawing/2010/main">
          <mc:Choice Requires="a14">
            <p:sp>
              <p:nvSpPr>
                <p:cNvPr id="7" name="文本框 15">
                  <a:extLst>
                    <a:ext uri="{FF2B5EF4-FFF2-40B4-BE49-F238E27FC236}">
                      <a16:creationId xmlns:a16="http://schemas.microsoft.com/office/drawing/2014/main" id="{305A57B9-CD09-4C34-A671-83A42B40C65E}"/>
                    </a:ext>
                  </a:extLst>
                </p:cNvPr>
                <p:cNvSpPr txBox="1"/>
                <p:nvPr/>
              </p:nvSpPr>
              <p:spPr>
                <a:xfrm>
                  <a:off x="447765" y="5372050"/>
                  <a:ext cx="1761175" cy="584775"/>
                </a:xfrm>
                <a:prstGeom prst="rect">
                  <a:avLst/>
                </a:prstGeom>
                <a:noFill/>
                <a:ln>
                  <a:solidFill>
                    <a:schemeClr val="tx1"/>
                  </a:solidFill>
                </a:ln>
              </p:spPr>
              <p:txBody>
                <a:bodyPr wrap="square" rtlCol="0">
                  <a:spAutoFit/>
                </a:bodyPr>
                <a:lstStyle/>
                <a:p>
                  <a:pPr>
                    <a:buClr>
                      <a:srgbClr val="C00000"/>
                    </a:buClr>
                  </a:pPr>
                  <a:r>
                    <a:rPr lang="en-US" altLang="zh-CN" sz="1600" dirty="0">
                      <a:solidFill>
                        <a:srgbClr val="C00000"/>
                      </a:solidFill>
                    </a:rPr>
                    <a:t>Tx Pattern</a:t>
                  </a:r>
                </a:p>
                <a:p>
                  <a:pPr algn="just">
                    <a:buClr>
                      <a:srgbClr val="C00000"/>
                    </a:buClr>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𝟒</m:t>
                        </m:r>
                        <m:r>
                          <a:rPr lang="en-US" altLang="zh-CN" sz="1600" i="1">
                            <a:latin typeface="Cambria Math" panose="02040503050406030204" pitchFamily="18" charset="0"/>
                          </a:rPr>
                          <m:t>𝑿</m:t>
                        </m:r>
                        <m:r>
                          <a:rPr lang="en-US" altLang="zh-CN" sz="1600" i="1">
                            <a:latin typeface="Cambria Math" panose="02040503050406030204" pitchFamily="18" charset="0"/>
                          </a:rPr>
                          <m:t>_</m:t>
                        </m:r>
                        <m:r>
                          <a:rPr lang="en-US" altLang="zh-CN" sz="1600" i="1">
                            <a:latin typeface="Cambria Math" panose="02040503050406030204" pitchFamily="18" charset="0"/>
                          </a:rPr>
                          <m:t>𝒅𝒊𝒑𝒐𝒍𝒆𝒔</m:t>
                        </m:r>
                        <m:r>
                          <a:rPr lang="en-US" altLang="zh-CN" sz="1600" i="1">
                            <a:latin typeface="Cambria Math" panose="02040503050406030204" pitchFamily="18" charset="0"/>
                          </a:rPr>
                          <m:t>_</m:t>
                        </m:r>
                        <m:r>
                          <a:rPr lang="en-US" altLang="zh-CN" sz="1600" i="1">
                            <a:latin typeface="Cambria Math" panose="02040503050406030204" pitchFamily="18" charset="0"/>
                          </a:rPr>
                          <m:t>𝟐𝟒𝟓𝟎</m:t>
                        </m:r>
                      </m:oMath>
                    </m:oMathPara>
                  </a14:m>
                  <a:endParaRPr lang="en-US" altLang="zh-CN" sz="1600" dirty="0"/>
                </a:p>
              </p:txBody>
            </p:sp>
          </mc:Choice>
          <mc:Fallback xmlns="">
            <p:sp>
              <p:nvSpPr>
                <p:cNvPr id="7" name="文本框 15">
                  <a:extLst>
                    <a:ext uri="{FF2B5EF4-FFF2-40B4-BE49-F238E27FC236}">
                      <a16:creationId xmlns:a16="http://schemas.microsoft.com/office/drawing/2014/main" id="{305A57B9-CD09-4C34-A671-83A42B40C65E}"/>
                    </a:ext>
                  </a:extLst>
                </p:cNvPr>
                <p:cNvSpPr txBox="1">
                  <a:spLocks noRot="1" noChangeAspect="1" noMove="1" noResize="1" noEditPoints="1" noAdjustHandles="1" noChangeArrowheads="1" noChangeShapeType="1" noTextEdit="1"/>
                </p:cNvSpPr>
                <p:nvPr/>
              </p:nvSpPr>
              <p:spPr>
                <a:xfrm>
                  <a:off x="447765" y="5372050"/>
                  <a:ext cx="1761175" cy="584775"/>
                </a:xfrm>
                <a:prstGeom prst="rect">
                  <a:avLst/>
                </a:prstGeom>
                <a:blipFill>
                  <a:blip r:embed="rId5"/>
                  <a:stretch>
                    <a:fillRect t="-2041" r="-2062" b="-408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15">
                  <a:extLst>
                    <a:ext uri="{FF2B5EF4-FFF2-40B4-BE49-F238E27FC236}">
                      <a16:creationId xmlns:a16="http://schemas.microsoft.com/office/drawing/2014/main" id="{C358A884-641A-4786-BFA1-0A432AF60694}"/>
                    </a:ext>
                  </a:extLst>
                </p:cNvPr>
                <p:cNvSpPr txBox="1"/>
                <p:nvPr/>
              </p:nvSpPr>
              <p:spPr>
                <a:xfrm>
                  <a:off x="2219220" y="5372052"/>
                  <a:ext cx="1739883" cy="584775"/>
                </a:xfrm>
                <a:prstGeom prst="rect">
                  <a:avLst/>
                </a:prstGeom>
                <a:noFill/>
                <a:ln>
                  <a:solidFill>
                    <a:schemeClr val="tx1"/>
                  </a:solidFill>
                </a:ln>
              </p:spPr>
              <p:txBody>
                <a:bodyPr wrap="square" rtlCol="0">
                  <a:spAutoFit/>
                </a:bodyPr>
                <a:lstStyle/>
                <a:p>
                  <a:pPr>
                    <a:buClr>
                      <a:srgbClr val="C00000"/>
                    </a:buClr>
                  </a:pPr>
                  <a:r>
                    <a:rPr lang="en-US" altLang="zh-CN" sz="1600" dirty="0">
                      <a:solidFill>
                        <a:srgbClr val="C00000"/>
                      </a:solidFill>
                    </a:rPr>
                    <a:t>Rx Pattern </a:t>
                  </a:r>
                </a:p>
                <a:p>
                  <a:pPr algn="just">
                    <a:buClr>
                      <a:srgbClr val="C00000"/>
                    </a:buClr>
                  </a:pPr>
                  <a14:m>
                    <m:oMathPara xmlns:m="http://schemas.openxmlformats.org/officeDocument/2006/math">
                      <m:oMathParaPr>
                        <m:jc m:val="centerGroup"/>
                      </m:oMathParaPr>
                      <m:oMath xmlns:m="http://schemas.openxmlformats.org/officeDocument/2006/math">
                        <m:r>
                          <a:rPr lang="en-US" altLang="zh-CN" sz="1600" b="1" i="1" smtClean="0">
                            <a:latin typeface="Cambria Math" panose="02040503050406030204" pitchFamily="18" charset="0"/>
                          </a:rPr>
                          <m:t>𝟐</m:t>
                        </m:r>
                        <m:r>
                          <a:rPr lang="en-US" altLang="zh-CN" sz="1600" b="1" i="1" smtClean="0">
                            <a:latin typeface="Cambria Math" panose="02040503050406030204" pitchFamily="18" charset="0"/>
                          </a:rPr>
                          <m:t>𝑽</m:t>
                        </m:r>
                        <m:r>
                          <a:rPr lang="en-US" altLang="zh-CN" sz="1600" i="1">
                            <a:latin typeface="Cambria Math" panose="02040503050406030204" pitchFamily="18" charset="0"/>
                          </a:rPr>
                          <m:t>_</m:t>
                        </m:r>
                        <m:r>
                          <a:rPr lang="en-US" altLang="zh-CN" sz="1600" i="1">
                            <a:latin typeface="Cambria Math" panose="02040503050406030204" pitchFamily="18" charset="0"/>
                          </a:rPr>
                          <m:t>𝒅𝒊𝒑𝒐𝒍𝒆𝒔</m:t>
                        </m:r>
                        <m:r>
                          <a:rPr lang="en-US" altLang="zh-CN" sz="1600" i="1">
                            <a:latin typeface="Cambria Math" panose="02040503050406030204" pitchFamily="18" charset="0"/>
                          </a:rPr>
                          <m:t>_</m:t>
                        </m:r>
                        <m:r>
                          <a:rPr lang="en-US" altLang="zh-CN" sz="1600" i="1">
                            <a:latin typeface="Cambria Math" panose="02040503050406030204" pitchFamily="18" charset="0"/>
                          </a:rPr>
                          <m:t>𝟐𝟒𝟓𝟎</m:t>
                        </m:r>
                      </m:oMath>
                    </m:oMathPara>
                  </a14:m>
                  <a:endParaRPr lang="en-US" altLang="zh-CN" sz="1600" i="1" dirty="0">
                    <a:latin typeface="Cambria Math" panose="02040503050406030204" pitchFamily="18" charset="0"/>
                  </a:endParaRPr>
                </a:p>
              </p:txBody>
            </p:sp>
          </mc:Choice>
          <mc:Fallback xmlns="">
            <p:sp>
              <p:nvSpPr>
                <p:cNvPr id="8" name="文本框 15">
                  <a:extLst>
                    <a:ext uri="{FF2B5EF4-FFF2-40B4-BE49-F238E27FC236}">
                      <a16:creationId xmlns:a16="http://schemas.microsoft.com/office/drawing/2014/main" id="{C358A884-641A-4786-BFA1-0A432AF60694}"/>
                    </a:ext>
                  </a:extLst>
                </p:cNvPr>
                <p:cNvSpPr txBox="1">
                  <a:spLocks noRot="1" noChangeAspect="1" noMove="1" noResize="1" noEditPoints="1" noAdjustHandles="1" noChangeArrowheads="1" noChangeShapeType="1" noTextEdit="1"/>
                </p:cNvSpPr>
                <p:nvPr/>
              </p:nvSpPr>
              <p:spPr>
                <a:xfrm>
                  <a:off x="2219220" y="5372052"/>
                  <a:ext cx="1739883" cy="584775"/>
                </a:xfrm>
                <a:prstGeom prst="rect">
                  <a:avLst/>
                </a:prstGeom>
                <a:blipFill>
                  <a:blip r:embed="rId6"/>
                  <a:stretch>
                    <a:fillRect t="-2041" r="-2787" b="-5102"/>
                  </a:stretch>
                </a:blipFill>
                <a:ln>
                  <a:solidFill>
                    <a:schemeClr val="tx1"/>
                  </a:solidFill>
                </a:ln>
              </p:spPr>
              <p:txBody>
                <a:bodyPr/>
                <a:lstStyle/>
                <a:p>
                  <a:r>
                    <a:rPr lang="en-US">
                      <a:noFill/>
                    </a:rPr>
                    <a:t> </a:t>
                  </a:r>
                </a:p>
              </p:txBody>
            </p:sp>
          </mc:Fallback>
        </mc:AlternateContent>
        <p:sp>
          <p:nvSpPr>
            <p:cNvPr id="9" name="文本框 15">
              <a:extLst>
                <a:ext uri="{FF2B5EF4-FFF2-40B4-BE49-F238E27FC236}">
                  <a16:creationId xmlns:a16="http://schemas.microsoft.com/office/drawing/2014/main" id="{C34349A3-83D2-40BD-BBC5-85AA531FCD4E}"/>
                </a:ext>
              </a:extLst>
            </p:cNvPr>
            <p:cNvSpPr txBox="1"/>
            <p:nvPr/>
          </p:nvSpPr>
          <p:spPr>
            <a:xfrm>
              <a:off x="5119688" y="5372050"/>
              <a:ext cx="2108425" cy="584775"/>
            </a:xfrm>
            <a:prstGeom prst="rect">
              <a:avLst/>
            </a:prstGeom>
            <a:noFill/>
            <a:ln>
              <a:solidFill>
                <a:schemeClr val="tx1"/>
              </a:solidFill>
            </a:ln>
          </p:spPr>
          <p:txBody>
            <a:bodyPr wrap="square" rtlCol="0">
              <a:spAutoFit/>
            </a:bodyPr>
            <a:lstStyle/>
            <a:p>
              <a:pPr>
                <a:buClr>
                  <a:srgbClr val="C00000"/>
                </a:buClr>
              </a:pPr>
              <a:r>
                <a:rPr lang="en-US" sz="1600" dirty="0">
                  <a:solidFill>
                    <a:srgbClr val="C00000"/>
                  </a:solidFill>
                </a:rPr>
                <a:t>Interference / </a:t>
              </a:r>
              <a:r>
                <a:rPr lang="en-US" sz="1600" dirty="0" err="1">
                  <a:solidFill>
                    <a:srgbClr val="C00000"/>
                  </a:solidFill>
                </a:rPr>
                <a:t>Singal</a:t>
              </a:r>
              <a:endParaRPr lang="en-US" altLang="zh-CN" sz="1600" dirty="0">
                <a:solidFill>
                  <a:srgbClr val="C00000"/>
                </a:solidFill>
              </a:endParaRPr>
            </a:p>
            <a:p>
              <a:pPr>
                <a:buClr>
                  <a:srgbClr val="C00000"/>
                </a:buClr>
              </a:pPr>
              <a:r>
                <a:rPr lang="en-US" altLang="zh-CN" sz="1600" dirty="0"/>
                <a:t>15dBm / 30dBm</a:t>
              </a:r>
            </a:p>
          </p:txBody>
        </p:sp>
        <p:sp>
          <p:nvSpPr>
            <p:cNvPr id="12" name="文本框 15">
              <a:extLst>
                <a:ext uri="{FF2B5EF4-FFF2-40B4-BE49-F238E27FC236}">
                  <a16:creationId xmlns:a16="http://schemas.microsoft.com/office/drawing/2014/main" id="{F3D947AF-22F6-4E75-9EE4-5DEF6076AF28}"/>
                </a:ext>
              </a:extLst>
            </p:cNvPr>
            <p:cNvSpPr txBox="1"/>
            <p:nvPr/>
          </p:nvSpPr>
          <p:spPr>
            <a:xfrm>
              <a:off x="3959103" y="5372050"/>
              <a:ext cx="1160585" cy="584775"/>
            </a:xfrm>
            <a:prstGeom prst="rect">
              <a:avLst/>
            </a:prstGeom>
            <a:noFill/>
            <a:ln>
              <a:solidFill>
                <a:schemeClr val="tx1"/>
              </a:solidFill>
            </a:ln>
          </p:spPr>
          <p:txBody>
            <a:bodyPr wrap="square" rtlCol="0">
              <a:spAutoFit/>
            </a:bodyPr>
            <a:lstStyle/>
            <a:p>
              <a:pPr>
                <a:buClr>
                  <a:srgbClr val="C00000"/>
                </a:buClr>
              </a:pPr>
              <a:r>
                <a:rPr lang="en-US" sz="1600" dirty="0">
                  <a:solidFill>
                    <a:srgbClr val="C00000"/>
                  </a:solidFill>
                </a:rPr>
                <a:t>Frequency</a:t>
              </a:r>
              <a:endParaRPr lang="en-US" altLang="zh-CN" sz="1600" dirty="0">
                <a:solidFill>
                  <a:srgbClr val="C00000"/>
                </a:solidFill>
              </a:endParaRPr>
            </a:p>
            <a:p>
              <a:pPr>
                <a:buClr>
                  <a:srgbClr val="C00000"/>
                </a:buClr>
              </a:pPr>
              <a:r>
                <a:rPr lang="en-US" altLang="zh-CN" sz="1600" dirty="0"/>
                <a:t>2450M</a:t>
              </a:r>
            </a:p>
          </p:txBody>
        </p:sp>
        <p:sp>
          <p:nvSpPr>
            <p:cNvPr id="11" name="文本框 15">
              <a:extLst>
                <a:ext uri="{FF2B5EF4-FFF2-40B4-BE49-F238E27FC236}">
                  <a16:creationId xmlns:a16="http://schemas.microsoft.com/office/drawing/2014/main" id="{83A98050-B5DB-4A22-8576-2B61EF64B679}"/>
                </a:ext>
              </a:extLst>
            </p:cNvPr>
            <p:cNvSpPr txBox="1"/>
            <p:nvPr/>
          </p:nvSpPr>
          <p:spPr>
            <a:xfrm>
              <a:off x="7228113" y="5372050"/>
              <a:ext cx="1633263" cy="584775"/>
            </a:xfrm>
            <a:prstGeom prst="rect">
              <a:avLst/>
            </a:prstGeom>
            <a:noFill/>
            <a:ln>
              <a:solidFill>
                <a:schemeClr val="tx1"/>
              </a:solidFill>
            </a:ln>
          </p:spPr>
          <p:txBody>
            <a:bodyPr wrap="square" rtlCol="0">
              <a:spAutoFit/>
            </a:bodyPr>
            <a:lstStyle/>
            <a:p>
              <a:pPr>
                <a:buClr>
                  <a:srgbClr val="C00000"/>
                </a:buClr>
              </a:pPr>
              <a:r>
                <a:rPr lang="en-US" sz="1600" dirty="0">
                  <a:solidFill>
                    <a:srgbClr val="C00000"/>
                  </a:solidFill>
                </a:rPr>
                <a:t>Channel Model</a:t>
              </a:r>
              <a:endParaRPr lang="en-US" altLang="zh-CN" sz="1600" dirty="0">
                <a:solidFill>
                  <a:srgbClr val="C00000"/>
                </a:solidFill>
              </a:endParaRPr>
            </a:p>
            <a:p>
              <a:pPr>
                <a:buClr>
                  <a:srgbClr val="C00000"/>
                </a:buClr>
              </a:pPr>
              <a:r>
                <a:rPr lang="en-US" altLang="zh-CN" sz="1600" dirty="0" err="1"/>
                <a:t>TGn</a:t>
              </a:r>
              <a:r>
                <a:rPr lang="en-US" altLang="zh-CN" sz="1600" dirty="0"/>
                <a:t>-B</a:t>
              </a:r>
            </a:p>
          </p:txBody>
        </p:sp>
      </p:grpSp>
      <p:pic>
        <p:nvPicPr>
          <p:cNvPr id="14" name="Picture 13">
            <a:extLst>
              <a:ext uri="{FF2B5EF4-FFF2-40B4-BE49-F238E27FC236}">
                <a16:creationId xmlns:a16="http://schemas.microsoft.com/office/drawing/2014/main" id="{C0CDCF7D-39BD-45EE-A841-3EA6C0597545}"/>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61625" y="1391668"/>
            <a:ext cx="1249672" cy="638988"/>
          </a:xfrm>
          <a:prstGeom prst="rect">
            <a:avLst/>
          </a:prstGeom>
          <a:noFill/>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04F0A80-202D-4F6B-B9EB-99775895F828}"/>
                  </a:ext>
                </a:extLst>
              </p:cNvPr>
              <p:cNvSpPr/>
              <p:nvPr/>
            </p:nvSpPr>
            <p:spPr>
              <a:xfrm>
                <a:off x="5967554" y="938150"/>
                <a:ext cx="1437814" cy="369332"/>
              </a:xfrm>
              <a:prstGeom prst="rect">
                <a:avLst/>
              </a:prstGeom>
            </p:spPr>
            <p:txBody>
              <a:bodyPr wrap="square">
                <a:spAutoFit/>
              </a:bodyPr>
              <a:lstStyle/>
              <a:p>
                <a:pPr algn="just">
                  <a:buClr>
                    <a:srgbClr val="C00000"/>
                  </a:buClr>
                </a:pPr>
                <a14:m>
                  <m:oMathPara xmlns:m="http://schemas.openxmlformats.org/officeDocument/2006/math">
                    <m:oMathParaPr>
                      <m:jc m:val="centerGroup"/>
                    </m:oMathParaPr>
                    <m:oMath xmlns:m="http://schemas.openxmlformats.org/officeDocument/2006/math">
                      <m:r>
                        <a:rPr lang="en-US" altLang="zh-CN" i="1" smtClean="0">
                          <a:solidFill>
                            <a:srgbClr val="C00000"/>
                          </a:solidFill>
                          <a:latin typeface="Cambria Math" panose="02040503050406030204" pitchFamily="18" charset="0"/>
                        </a:rPr>
                        <m:t>𝟒</m:t>
                      </m:r>
                      <m:r>
                        <a:rPr lang="en-US" altLang="zh-CN" i="1" smtClean="0">
                          <a:solidFill>
                            <a:srgbClr val="C00000"/>
                          </a:solidFill>
                          <a:latin typeface="Cambria Math" panose="02040503050406030204" pitchFamily="18" charset="0"/>
                        </a:rPr>
                        <m:t>𝑿</m:t>
                      </m:r>
                      <m:r>
                        <a:rPr lang="en-US" altLang="zh-CN" i="1" smtClean="0">
                          <a:solidFill>
                            <a:srgbClr val="C00000"/>
                          </a:solidFill>
                          <a:latin typeface="Cambria Math" panose="02040503050406030204" pitchFamily="18" charset="0"/>
                        </a:rPr>
                        <m:t>_</m:t>
                      </m:r>
                      <m:r>
                        <a:rPr lang="en-US" altLang="zh-CN" i="1" smtClean="0">
                          <a:solidFill>
                            <a:srgbClr val="C00000"/>
                          </a:solidFill>
                          <a:latin typeface="Cambria Math" panose="02040503050406030204" pitchFamily="18" charset="0"/>
                        </a:rPr>
                        <m:t>𝒅𝒊𝒑𝒐𝒍𝒆𝒔</m:t>
                      </m:r>
                    </m:oMath>
                  </m:oMathPara>
                </a14:m>
                <a:endParaRPr lang="en-US" altLang="zh-CN" dirty="0">
                  <a:solidFill>
                    <a:srgbClr val="C00000"/>
                  </a:solidFill>
                </a:endParaRPr>
              </a:p>
            </p:txBody>
          </p:sp>
        </mc:Choice>
        <mc:Fallback xmlns="">
          <p:sp>
            <p:nvSpPr>
              <p:cNvPr id="3" name="Rectangle 2">
                <a:extLst>
                  <a:ext uri="{FF2B5EF4-FFF2-40B4-BE49-F238E27FC236}">
                    <a16:creationId xmlns:a16="http://schemas.microsoft.com/office/drawing/2014/main" id="{E04F0A80-202D-4F6B-B9EB-99775895F828}"/>
                  </a:ext>
                </a:extLst>
              </p:cNvPr>
              <p:cNvSpPr>
                <a:spLocks noRot="1" noChangeAspect="1" noMove="1" noResize="1" noEditPoints="1" noAdjustHandles="1" noChangeArrowheads="1" noChangeShapeType="1" noTextEdit="1"/>
              </p:cNvSpPr>
              <p:nvPr/>
            </p:nvSpPr>
            <p:spPr>
              <a:xfrm>
                <a:off x="5967554" y="938150"/>
                <a:ext cx="1437814" cy="369332"/>
              </a:xfrm>
              <a:prstGeom prst="rect">
                <a:avLst/>
              </a:prstGeom>
              <a:blipFill>
                <a:blip r:embed="rId8"/>
                <a:stretch>
                  <a:fillRect b="-15000"/>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E8715C9A-DB24-4270-A133-ED5905CEE3CA}"/>
              </a:ext>
            </a:extLst>
          </p:cNvPr>
          <p:cNvPicPr/>
          <p:nvPr/>
        </p:nvPicPr>
        <p:blipFill rotWithShape="1">
          <a:blip r:embed="rId9" cstate="print">
            <a:extLst>
              <a:ext uri="{28A0092B-C50C-407E-A947-70E740481C1C}">
                <a14:useLocalDpi xmlns:a14="http://schemas.microsoft.com/office/drawing/2010/main" val="0"/>
              </a:ext>
            </a:extLst>
          </a:blip>
          <a:srcRect l="-1" r="49000"/>
          <a:stretch/>
        </p:blipFill>
        <p:spPr bwMode="auto">
          <a:xfrm>
            <a:off x="7798883" y="1289717"/>
            <a:ext cx="725273" cy="846453"/>
          </a:xfrm>
          <a:prstGeom prst="rect">
            <a:avLst/>
          </a:prstGeom>
          <a:noFill/>
          <a:ln w="12700">
            <a:solidFill>
              <a:schemeClr val="tx1"/>
            </a:solidFill>
          </a:ln>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6A86138-A5EA-4D35-94AB-7830FAC2F39D}"/>
                  </a:ext>
                </a:extLst>
              </p:cNvPr>
              <p:cNvSpPr/>
              <p:nvPr/>
            </p:nvSpPr>
            <p:spPr>
              <a:xfrm>
                <a:off x="7442613" y="915820"/>
                <a:ext cx="1437814" cy="369332"/>
              </a:xfrm>
              <a:prstGeom prst="rect">
                <a:avLst/>
              </a:prstGeom>
            </p:spPr>
            <p:txBody>
              <a:bodyPr wrap="square">
                <a:spAutoFit/>
              </a:bodyPr>
              <a:lstStyle/>
              <a:p>
                <a:pPr algn="just">
                  <a:buClr>
                    <a:srgbClr val="C00000"/>
                  </a:buClr>
                </a:pPr>
                <a14:m>
                  <m:oMathPara xmlns:m="http://schemas.openxmlformats.org/officeDocument/2006/math">
                    <m:oMathParaPr>
                      <m:jc m:val="centerGroup"/>
                    </m:oMathParaPr>
                    <m:oMath xmlns:m="http://schemas.openxmlformats.org/officeDocument/2006/math">
                      <m:r>
                        <a:rPr lang="en-US" altLang="zh-CN" i="1" smtClean="0">
                          <a:solidFill>
                            <a:srgbClr val="C00000"/>
                          </a:solidFill>
                          <a:latin typeface="Cambria Math" panose="02040503050406030204" pitchFamily="18" charset="0"/>
                        </a:rPr>
                        <m:t>𝟐</m:t>
                      </m:r>
                      <m:r>
                        <a:rPr lang="en-US" altLang="zh-CN" i="1" smtClean="0">
                          <a:solidFill>
                            <a:srgbClr val="C00000"/>
                          </a:solidFill>
                          <a:latin typeface="Cambria Math" panose="02040503050406030204" pitchFamily="18" charset="0"/>
                        </a:rPr>
                        <m:t>𝑽</m:t>
                      </m:r>
                      <m:r>
                        <a:rPr lang="en-US" altLang="zh-CN" i="1" smtClean="0">
                          <a:solidFill>
                            <a:srgbClr val="C00000"/>
                          </a:solidFill>
                          <a:latin typeface="Cambria Math" panose="02040503050406030204" pitchFamily="18" charset="0"/>
                        </a:rPr>
                        <m:t>_</m:t>
                      </m:r>
                      <m:r>
                        <a:rPr lang="en-US" altLang="zh-CN" i="1" smtClean="0">
                          <a:solidFill>
                            <a:srgbClr val="C00000"/>
                          </a:solidFill>
                          <a:latin typeface="Cambria Math" panose="02040503050406030204" pitchFamily="18" charset="0"/>
                        </a:rPr>
                        <m:t>𝒅𝒊𝒑𝒐𝒍𝒆𝒔</m:t>
                      </m:r>
                    </m:oMath>
                  </m:oMathPara>
                </a14:m>
                <a:endParaRPr lang="en-US" i="1" dirty="0">
                  <a:solidFill>
                    <a:srgbClr val="C00000"/>
                  </a:solidFill>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16A86138-A5EA-4D35-94AB-7830FAC2F39D}"/>
                  </a:ext>
                </a:extLst>
              </p:cNvPr>
              <p:cNvSpPr>
                <a:spLocks noRot="1" noChangeAspect="1" noMove="1" noResize="1" noEditPoints="1" noAdjustHandles="1" noChangeArrowheads="1" noChangeShapeType="1" noTextEdit="1"/>
              </p:cNvSpPr>
              <p:nvPr/>
            </p:nvSpPr>
            <p:spPr>
              <a:xfrm>
                <a:off x="7442613" y="915820"/>
                <a:ext cx="1437814" cy="369332"/>
              </a:xfrm>
              <a:prstGeom prst="rect">
                <a:avLst/>
              </a:prstGeom>
              <a:blipFill>
                <a:blip r:embed="rId10"/>
                <a:stretch>
                  <a:fillRect b="-14754"/>
                </a:stretch>
              </a:blipFill>
            </p:spPr>
            <p:txBody>
              <a:bodyPr/>
              <a:lstStyle/>
              <a:p>
                <a:r>
                  <a:rPr lang="en-US">
                    <a:noFill/>
                  </a:rPr>
                  <a:t> </a:t>
                </a:r>
              </a:p>
            </p:txBody>
          </p:sp>
        </mc:Fallback>
      </mc:AlternateContent>
      <p:sp>
        <p:nvSpPr>
          <p:cNvPr id="18" name="文本框 15">
            <a:extLst>
              <a:ext uri="{FF2B5EF4-FFF2-40B4-BE49-F238E27FC236}">
                <a16:creationId xmlns:a16="http://schemas.microsoft.com/office/drawing/2014/main" id="{D953D4D5-FC9B-4D08-8277-863AB767F98A}"/>
              </a:ext>
            </a:extLst>
          </p:cNvPr>
          <p:cNvSpPr txBox="1"/>
          <p:nvPr/>
        </p:nvSpPr>
        <p:spPr>
          <a:xfrm>
            <a:off x="259897" y="1148294"/>
            <a:ext cx="5445457" cy="461665"/>
          </a:xfrm>
          <a:prstGeom prst="rect">
            <a:avLst/>
          </a:prstGeom>
          <a:noFill/>
        </p:spPr>
        <p:txBody>
          <a:bodyPr wrap="square" rtlCol="0">
            <a:spAutoFit/>
          </a:bodyPr>
          <a:lstStyle/>
          <a:p>
            <a:pPr marL="342900" indent="-342900" algn="just">
              <a:buClr>
                <a:srgbClr val="C00000"/>
              </a:buClr>
              <a:buFont typeface="Wingdings" panose="05000000000000000000" pitchFamily="2" charset="2"/>
              <a:buChar char="v"/>
            </a:pPr>
            <a:r>
              <a:rPr lang="en-US" altLang="zh-CN" sz="2400" dirty="0">
                <a:latin typeface="Arial"/>
                <a:ea typeface="Times New Roman"/>
                <a:cs typeface="Arial"/>
              </a:rPr>
              <a:t>True and SVR estimated capacity </a:t>
            </a:r>
          </a:p>
        </p:txBody>
      </p:sp>
      <p:sp>
        <p:nvSpPr>
          <p:cNvPr id="19" name="Rectangle 15">
            <a:extLst>
              <a:ext uri="{FF2B5EF4-FFF2-40B4-BE49-F238E27FC236}">
                <a16:creationId xmlns:a16="http://schemas.microsoft.com/office/drawing/2014/main" id="{6F88C3E3-0E4B-4E11-B6D9-84E02898B7CE}"/>
              </a:ext>
            </a:extLst>
          </p:cNvPr>
          <p:cNvSpPr>
            <a:spLocks noChangeArrowheads="1"/>
          </p:cNvSpPr>
          <p:nvPr/>
        </p:nvSpPr>
        <p:spPr bwMode="auto">
          <a:xfrm>
            <a:off x="8209472" y="6415880"/>
            <a:ext cx="253274" cy="243656"/>
          </a:xfrm>
          <a:prstGeom prst="rect">
            <a:avLst/>
          </a:prstGeom>
          <a:noFill/>
          <a:ln w="12700">
            <a:noFill/>
            <a:miter lim="800000"/>
            <a:headEnd/>
            <a:tailEnd/>
          </a:ln>
          <a:effectLst/>
        </p:spPr>
        <p:txBody>
          <a:bodyPr wrap="none" lIns="90487" tIns="44450" rIns="90487" bIns="44450">
            <a:spAutoFit/>
          </a:bodyPr>
          <a:lstStyle/>
          <a:p>
            <a:pPr>
              <a:defRPr/>
            </a:pPr>
            <a:r>
              <a:rPr lang="en-US" sz="1000" dirty="0">
                <a:solidFill>
                  <a:schemeClr val="bg1"/>
                </a:solidFill>
                <a:latin typeface="Arial" charset="0"/>
              </a:rPr>
              <a:t>9</a:t>
            </a:r>
          </a:p>
        </p:txBody>
      </p:sp>
    </p:spTree>
    <p:extLst>
      <p:ext uri="{BB962C8B-B14F-4D97-AF65-F5344CB8AC3E}">
        <p14:creationId xmlns:p14="http://schemas.microsoft.com/office/powerpoint/2010/main" val="853849479"/>
      </p:ext>
    </p:extLst>
  </p:cSld>
  <p:clrMapOvr>
    <a:masterClrMapping/>
  </p:clrMapOvr>
  <p:transition/>
</p:sld>
</file>

<file path=ppt/theme/theme1.xml><?xml version="1.0" encoding="utf-8"?>
<a:theme xmlns:a="http://schemas.openxmlformats.org/drawingml/2006/main" name="•Microsoft Office 98">
  <a:themeElements>
    <a:clrScheme name="">
      <a:dk1>
        <a:srgbClr val="000000"/>
      </a:dk1>
      <a:lt1>
        <a:srgbClr val="FFFFFF"/>
      </a:lt1>
      <a:dk2>
        <a:srgbClr val="0000D4"/>
      </a:dk2>
      <a:lt2>
        <a:srgbClr val="8080FF"/>
      </a:lt2>
      <a:accent1>
        <a:srgbClr val="E000E0"/>
      </a:accent1>
      <a:accent2>
        <a:srgbClr val="008011"/>
      </a:accent2>
      <a:accent3>
        <a:srgbClr val="FFFFFF"/>
      </a:accent3>
      <a:accent4>
        <a:srgbClr val="000000"/>
      </a:accent4>
      <a:accent5>
        <a:srgbClr val="EDAAED"/>
      </a:accent5>
      <a:accent6>
        <a:srgbClr val="00730E"/>
      </a:accent6>
      <a:hlink>
        <a:srgbClr val="DD0806"/>
      </a:hlink>
      <a:folHlink>
        <a:srgbClr val="4040FF"/>
      </a:folHlink>
    </a:clrScheme>
    <a:fontScheme name="•Microsoft Office 9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Book Antiqua"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Book Antiqua" pitchFamily="18" charset="0"/>
          </a:defRPr>
        </a:defPPr>
      </a:lstStyle>
    </a:lnDef>
  </a:objectDefaults>
  <a:extraClrSchemeLst>
    <a:extraClrScheme>
      <a:clrScheme name="•Microsoft Office 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crosoft Office 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crosoft Office 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crosoft Office 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crosoft Office 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crosoft Office 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crosoft Office 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75912</TotalTime>
  <Pages>16</Pages>
  <Words>604</Words>
  <Application>Microsoft Office PowerPoint</Application>
  <PresentationFormat>Letter Paper (8.5x11 in)</PresentationFormat>
  <Paragraphs>152</Paragraphs>
  <Slides>19</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Zapf Dingbats</vt:lpstr>
      <vt:lpstr>Arial</vt:lpstr>
      <vt:lpstr>Book Antiqua</vt:lpstr>
      <vt:lpstr>Cambria Math</vt:lpstr>
      <vt:lpstr>Helvetica</vt:lpstr>
      <vt:lpstr>Times New Roman</vt:lpstr>
      <vt:lpstr>Wingdings</vt:lpstr>
      <vt:lpstr>•Microsoft Office 98</vt:lpstr>
      <vt:lpstr>AxMath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DL Lecture</dc:title>
  <dc:creator>Nick Buris</dc:creator>
  <cp:lastModifiedBy>啸林 胡</cp:lastModifiedBy>
  <cp:revision>1615</cp:revision>
  <cp:lastPrinted>2019-12-08T15:07:22Z</cp:lastPrinted>
  <dcterms:created xsi:type="dcterms:W3CDTF">1997-08-12T16:56:53Z</dcterms:created>
  <dcterms:modified xsi:type="dcterms:W3CDTF">2020-07-08T03:02:01Z</dcterms:modified>
</cp:coreProperties>
</file>