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15" r:id="rId2"/>
  </p:sldMasterIdLst>
  <p:notesMasterIdLst>
    <p:notesMasterId r:id="rId43"/>
  </p:notesMasterIdLst>
  <p:handoutMasterIdLst>
    <p:handoutMasterId r:id="rId44"/>
  </p:handoutMasterIdLst>
  <p:sldIdLst>
    <p:sldId id="283" r:id="rId3"/>
    <p:sldId id="318" r:id="rId4"/>
    <p:sldId id="718" r:id="rId5"/>
    <p:sldId id="728" r:id="rId6"/>
    <p:sldId id="918" r:id="rId7"/>
    <p:sldId id="919" r:id="rId8"/>
    <p:sldId id="920" r:id="rId9"/>
    <p:sldId id="927" r:id="rId10"/>
    <p:sldId id="948" r:id="rId11"/>
    <p:sldId id="949" r:id="rId12"/>
    <p:sldId id="950" r:id="rId13"/>
    <p:sldId id="951" r:id="rId14"/>
    <p:sldId id="928" r:id="rId15"/>
    <p:sldId id="929" r:id="rId16"/>
    <p:sldId id="930" r:id="rId17"/>
    <p:sldId id="931" r:id="rId18"/>
    <p:sldId id="932" r:id="rId19"/>
    <p:sldId id="933" r:id="rId20"/>
    <p:sldId id="934" r:id="rId21"/>
    <p:sldId id="952" r:id="rId22"/>
    <p:sldId id="921" r:id="rId23"/>
    <p:sldId id="922" r:id="rId24"/>
    <p:sldId id="923" r:id="rId25"/>
    <p:sldId id="924" r:id="rId26"/>
    <p:sldId id="925" r:id="rId27"/>
    <p:sldId id="935" r:id="rId28"/>
    <p:sldId id="936" r:id="rId29"/>
    <p:sldId id="937" r:id="rId30"/>
    <p:sldId id="938" r:id="rId31"/>
    <p:sldId id="939" r:id="rId32"/>
    <p:sldId id="940" r:id="rId33"/>
    <p:sldId id="941" r:id="rId34"/>
    <p:sldId id="942" r:id="rId35"/>
    <p:sldId id="762" r:id="rId36"/>
    <p:sldId id="873" r:id="rId37"/>
    <p:sldId id="943" r:id="rId38"/>
    <p:sldId id="944" r:id="rId39"/>
    <p:sldId id="945" r:id="rId40"/>
    <p:sldId id="946" r:id="rId41"/>
    <p:sldId id="947" r:id="rId42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FF"/>
    <a:srgbClr val="37FF91"/>
    <a:srgbClr val="00B050"/>
    <a:srgbClr val="FF0000"/>
    <a:srgbClr val="00CCFF"/>
    <a:srgbClr val="F0AEF0"/>
    <a:srgbClr val="000000"/>
    <a:srgbClr val="CC3300"/>
    <a:srgbClr val="257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9" autoAdjust="0"/>
    <p:restoredTop sz="76808" autoAdjust="0"/>
  </p:normalViewPr>
  <p:slideViewPr>
    <p:cSldViewPr>
      <p:cViewPr varScale="1">
        <p:scale>
          <a:sx n="88" d="100"/>
          <a:sy n="88" d="100"/>
        </p:scale>
        <p:origin x="24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태 김" userId="82e34385315766e8" providerId="LiveId" clId="{C5FBF71C-D105-4B3D-A863-2A3A005E2560}"/>
    <pc:docChg chg="undo custSel addSld delSld modSld sldOrd modMainMaster">
      <pc:chgData name="규태 김" userId="82e34385315766e8" providerId="LiveId" clId="{C5FBF71C-D105-4B3D-A863-2A3A005E2560}" dt="2020-12-06T15:49:17.205" v="2878" actId="20577"/>
      <pc:docMkLst>
        <pc:docMk/>
      </pc:docMkLst>
      <pc:sldChg chg="modNotesTx">
        <pc:chgData name="규태 김" userId="82e34385315766e8" providerId="LiveId" clId="{C5FBF71C-D105-4B3D-A863-2A3A005E2560}" dt="2020-12-06T15:39:01.949" v="2618" actId="20577"/>
        <pc:sldMkLst>
          <pc:docMk/>
          <pc:sldMk cId="4264727606" sldId="728"/>
        </pc:sldMkLst>
      </pc:sldChg>
      <pc:sldChg chg="del">
        <pc:chgData name="규태 김" userId="82e34385315766e8" providerId="LiveId" clId="{C5FBF71C-D105-4B3D-A863-2A3A005E2560}" dt="2020-12-06T15:35:21.303" v="2510" actId="47"/>
        <pc:sldMkLst>
          <pc:docMk/>
          <pc:sldMk cId="699886198" sldId="831"/>
        </pc:sldMkLst>
      </pc:sldChg>
      <pc:sldChg chg="add del">
        <pc:chgData name="규태 김" userId="82e34385315766e8" providerId="LiveId" clId="{C5FBF71C-D105-4B3D-A863-2A3A005E2560}" dt="2020-12-06T15:35:27.703" v="2517" actId="47"/>
        <pc:sldMkLst>
          <pc:docMk/>
          <pc:sldMk cId="1618147033" sldId="838"/>
        </pc:sldMkLst>
      </pc:sldChg>
      <pc:sldChg chg="del">
        <pc:chgData name="규태 김" userId="82e34385315766e8" providerId="LiveId" clId="{C5FBF71C-D105-4B3D-A863-2A3A005E2560}" dt="2020-12-06T15:35:29.236" v="2519" actId="47"/>
        <pc:sldMkLst>
          <pc:docMk/>
          <pc:sldMk cId="517597281" sldId="858"/>
        </pc:sldMkLst>
      </pc:sldChg>
      <pc:sldChg chg="modNotesTx">
        <pc:chgData name="규태 김" userId="82e34385315766e8" providerId="LiveId" clId="{C5FBF71C-D105-4B3D-A863-2A3A005E2560}" dt="2020-12-06T14:40:42.923" v="29" actId="20577"/>
        <pc:sldMkLst>
          <pc:docMk/>
          <pc:sldMk cId="1121862758" sldId="873"/>
        </pc:sldMkLst>
      </pc:sldChg>
      <pc:sldChg chg="del">
        <pc:chgData name="규태 김" userId="82e34385315766e8" providerId="LiveId" clId="{C5FBF71C-D105-4B3D-A863-2A3A005E2560}" dt="2020-12-06T15:35:22.666" v="2512" actId="47"/>
        <pc:sldMkLst>
          <pc:docMk/>
          <pc:sldMk cId="3857420230" sldId="876"/>
        </pc:sldMkLst>
      </pc:sldChg>
      <pc:sldChg chg="modSp mod modNotesTx">
        <pc:chgData name="규태 김" userId="82e34385315766e8" providerId="LiveId" clId="{C5FBF71C-D105-4B3D-A863-2A3A005E2560}" dt="2020-12-06T15:38:06.034" v="2605" actId="20577"/>
        <pc:sldMkLst>
          <pc:docMk/>
          <pc:sldMk cId="4245506829" sldId="877"/>
        </pc:sldMkLst>
        <pc:spChg chg="mod">
          <ac:chgData name="규태 김" userId="82e34385315766e8" providerId="LiveId" clId="{C5FBF71C-D105-4B3D-A863-2A3A005E2560}" dt="2020-12-06T15:38:06.034" v="2605" actId="20577"/>
          <ac:spMkLst>
            <pc:docMk/>
            <pc:sldMk cId="4245506829" sldId="877"/>
            <ac:spMk id="8195" creationId="{9DD1791D-D981-4BEC-BBD1-979C58F633A6}"/>
          </ac:spMkLst>
        </pc:spChg>
      </pc:sldChg>
      <pc:sldChg chg="modNotesTx">
        <pc:chgData name="규태 김" userId="82e34385315766e8" providerId="LiveId" clId="{C5FBF71C-D105-4B3D-A863-2A3A005E2560}" dt="2020-12-06T14:41:58.481" v="33" actId="20577"/>
        <pc:sldMkLst>
          <pc:docMk/>
          <pc:sldMk cId="1090376684" sldId="884"/>
        </pc:sldMkLst>
      </pc:sldChg>
      <pc:sldChg chg="addSp delSp modSp mod modNotesTx">
        <pc:chgData name="규태 김" userId="82e34385315766e8" providerId="LiveId" clId="{C5FBF71C-D105-4B3D-A863-2A3A005E2560}" dt="2020-12-06T15:26:16.531" v="2017" actId="20577"/>
        <pc:sldMkLst>
          <pc:docMk/>
          <pc:sldMk cId="1094517108" sldId="885"/>
        </pc:sldMkLst>
        <pc:spChg chg="mod">
          <ac:chgData name="규태 김" userId="82e34385315766e8" providerId="LiveId" clId="{C5FBF71C-D105-4B3D-A863-2A3A005E2560}" dt="2020-12-06T15:25:35.797" v="1819" actId="20577"/>
          <ac:spMkLst>
            <pc:docMk/>
            <pc:sldMk cId="1094517108" sldId="885"/>
            <ac:spMk id="8195" creationId="{9DD1791D-D981-4BEC-BBD1-979C58F633A6}"/>
          </ac:spMkLst>
        </pc:spChg>
        <pc:spChg chg="mod">
          <ac:chgData name="규태 김" userId="82e34385315766e8" providerId="LiveId" clId="{C5FBF71C-D105-4B3D-A863-2A3A005E2560}" dt="2020-12-06T15:23:16.794" v="1807"/>
          <ac:spMkLst>
            <pc:docMk/>
            <pc:sldMk cId="1094517108" sldId="885"/>
            <ac:spMk id="190466" creationId="{1910F736-8812-416A-9CF1-8FDFBDA21906}"/>
          </ac:spMkLst>
        </pc:spChg>
        <pc:picChg chg="del">
          <ac:chgData name="규태 김" userId="82e34385315766e8" providerId="LiveId" clId="{C5FBF71C-D105-4B3D-A863-2A3A005E2560}" dt="2020-12-06T15:24:24.279" v="1811" actId="478"/>
          <ac:picMkLst>
            <pc:docMk/>
            <pc:sldMk cId="1094517108" sldId="885"/>
            <ac:picMk id="2" creationId="{61AD1965-3A1F-41AA-90BB-873AC7F963E3}"/>
          </ac:picMkLst>
        </pc:picChg>
        <pc:picChg chg="add mod">
          <ac:chgData name="규태 김" userId="82e34385315766e8" providerId="LiveId" clId="{C5FBF71C-D105-4B3D-A863-2A3A005E2560}" dt="2020-12-06T15:25:38.509" v="1820" actId="1076"/>
          <ac:picMkLst>
            <pc:docMk/>
            <pc:sldMk cId="1094517108" sldId="885"/>
            <ac:picMk id="3" creationId="{CA31BCE4-E6A2-467D-838D-E74DBF5C84A5}"/>
          </ac:picMkLst>
        </pc:picChg>
      </pc:sldChg>
      <pc:sldChg chg="del">
        <pc:chgData name="규태 김" userId="82e34385315766e8" providerId="LiveId" clId="{C5FBF71C-D105-4B3D-A863-2A3A005E2560}" dt="2020-12-06T15:35:19.425" v="2509" actId="47"/>
        <pc:sldMkLst>
          <pc:docMk/>
          <pc:sldMk cId="232026685" sldId="886"/>
        </pc:sldMkLst>
      </pc:sldChg>
      <pc:sldChg chg="del">
        <pc:chgData name="규태 김" userId="82e34385315766e8" providerId="LiveId" clId="{C5FBF71C-D105-4B3D-A863-2A3A005E2560}" dt="2020-12-06T15:35:23.171" v="2513" actId="47"/>
        <pc:sldMkLst>
          <pc:docMk/>
          <pc:sldMk cId="753732360" sldId="887"/>
        </pc:sldMkLst>
      </pc:sldChg>
      <pc:sldChg chg="del">
        <pc:chgData name="규태 김" userId="82e34385315766e8" providerId="LiveId" clId="{C5FBF71C-D105-4B3D-A863-2A3A005E2560}" dt="2020-12-06T15:35:24.596" v="2514" actId="47"/>
        <pc:sldMkLst>
          <pc:docMk/>
          <pc:sldMk cId="363546539" sldId="888"/>
        </pc:sldMkLst>
      </pc:sldChg>
      <pc:sldChg chg="del">
        <pc:chgData name="규태 김" userId="82e34385315766e8" providerId="LiveId" clId="{C5FBF71C-D105-4B3D-A863-2A3A005E2560}" dt="2020-12-06T15:35:22.066" v="2511" actId="47"/>
        <pc:sldMkLst>
          <pc:docMk/>
          <pc:sldMk cId="3968962775" sldId="889"/>
        </pc:sldMkLst>
      </pc:sldChg>
      <pc:sldChg chg="del">
        <pc:chgData name="규태 김" userId="82e34385315766e8" providerId="LiveId" clId="{C5FBF71C-D105-4B3D-A863-2A3A005E2560}" dt="2020-12-06T15:35:33.141" v="2521" actId="47"/>
        <pc:sldMkLst>
          <pc:docMk/>
          <pc:sldMk cId="2538184158" sldId="890"/>
        </pc:sldMkLst>
      </pc:sldChg>
      <pc:sldChg chg="del">
        <pc:chgData name="규태 김" userId="82e34385315766e8" providerId="LiveId" clId="{C5FBF71C-D105-4B3D-A863-2A3A005E2560}" dt="2020-12-06T15:35:30.021" v="2520" actId="47"/>
        <pc:sldMkLst>
          <pc:docMk/>
          <pc:sldMk cId="4196118886" sldId="891"/>
        </pc:sldMkLst>
      </pc:sldChg>
      <pc:sldChg chg="del">
        <pc:chgData name="규태 김" userId="82e34385315766e8" providerId="LiveId" clId="{C5FBF71C-D105-4B3D-A863-2A3A005E2560}" dt="2020-12-06T15:35:28.611" v="2518" actId="47"/>
        <pc:sldMkLst>
          <pc:docMk/>
          <pc:sldMk cId="4035642768" sldId="892"/>
        </pc:sldMkLst>
      </pc:sldChg>
      <pc:sldChg chg="del">
        <pc:chgData name="규태 김" userId="82e34385315766e8" providerId="LiveId" clId="{C5FBF71C-D105-4B3D-A863-2A3A005E2560}" dt="2020-12-06T15:35:25.718" v="2515" actId="47"/>
        <pc:sldMkLst>
          <pc:docMk/>
          <pc:sldMk cId="1746114199" sldId="893"/>
        </pc:sldMkLst>
      </pc:sldChg>
      <pc:sldChg chg="delSp mod modNotesTx">
        <pc:chgData name="규태 김" userId="82e34385315766e8" providerId="LiveId" clId="{C5FBF71C-D105-4B3D-A863-2A3A005E2560}" dt="2020-12-06T15:40:02.838" v="2619" actId="478"/>
        <pc:sldMkLst>
          <pc:docMk/>
          <pc:sldMk cId="2051438279" sldId="894"/>
        </pc:sldMkLst>
        <pc:picChg chg="del">
          <ac:chgData name="규태 김" userId="82e34385315766e8" providerId="LiveId" clId="{C5FBF71C-D105-4B3D-A863-2A3A005E2560}" dt="2020-12-06T15:40:02.838" v="2619" actId="478"/>
          <ac:picMkLst>
            <pc:docMk/>
            <pc:sldMk cId="2051438279" sldId="894"/>
            <ac:picMk id="3" creationId="{A134A703-EFAC-4B56-8C04-BB1992233311}"/>
          </ac:picMkLst>
        </pc:picChg>
      </pc:sldChg>
      <pc:sldChg chg="addSp modSp mod modNotesTx">
        <pc:chgData name="규태 김" userId="82e34385315766e8" providerId="LiveId" clId="{C5FBF71C-D105-4B3D-A863-2A3A005E2560}" dt="2020-12-06T14:48:54.761" v="227"/>
        <pc:sldMkLst>
          <pc:docMk/>
          <pc:sldMk cId="4116471776" sldId="895"/>
        </pc:sldMkLst>
        <pc:spChg chg="mod">
          <ac:chgData name="규태 김" userId="82e34385315766e8" providerId="LiveId" clId="{C5FBF71C-D105-4B3D-A863-2A3A005E2560}" dt="2020-12-06T14:48:54.761" v="227"/>
          <ac:spMkLst>
            <pc:docMk/>
            <pc:sldMk cId="4116471776" sldId="895"/>
            <ac:spMk id="8195" creationId="{9DD1791D-D981-4BEC-BBD1-979C58F633A6}"/>
          </ac:spMkLst>
        </pc:spChg>
        <pc:picChg chg="add mod">
          <ac:chgData name="규태 김" userId="82e34385315766e8" providerId="LiveId" clId="{C5FBF71C-D105-4B3D-A863-2A3A005E2560}" dt="2020-12-06T14:46:23.407" v="56" actId="1076"/>
          <ac:picMkLst>
            <pc:docMk/>
            <pc:sldMk cId="4116471776" sldId="895"/>
            <ac:picMk id="2" creationId="{72CD3E27-65F6-4490-AFAD-67DB4E7ED808}"/>
          </ac:picMkLst>
        </pc:picChg>
      </pc:sldChg>
      <pc:sldChg chg="addSp delSp modSp add mod modNotesTx">
        <pc:chgData name="규태 김" userId="82e34385315766e8" providerId="LiveId" clId="{C5FBF71C-D105-4B3D-A863-2A3A005E2560}" dt="2020-12-06T15:02:37.741" v="643"/>
        <pc:sldMkLst>
          <pc:docMk/>
          <pc:sldMk cId="2081209433" sldId="896"/>
        </pc:sldMkLst>
        <pc:spChg chg="mod">
          <ac:chgData name="규태 김" userId="82e34385315766e8" providerId="LiveId" clId="{C5FBF71C-D105-4B3D-A863-2A3A005E2560}" dt="2020-12-06T15:02:37.741" v="643"/>
          <ac:spMkLst>
            <pc:docMk/>
            <pc:sldMk cId="2081209433" sldId="896"/>
            <ac:spMk id="8195" creationId="{9DD1791D-D981-4BEC-BBD1-979C58F633A6}"/>
          </ac:spMkLst>
        </pc:spChg>
        <pc:picChg chg="del">
          <ac:chgData name="규태 김" userId="82e34385315766e8" providerId="LiveId" clId="{C5FBF71C-D105-4B3D-A863-2A3A005E2560}" dt="2020-12-06T14:49:03.900" v="230" actId="478"/>
          <ac:picMkLst>
            <pc:docMk/>
            <pc:sldMk cId="2081209433" sldId="896"/>
            <ac:picMk id="2" creationId="{72CD3E27-65F6-4490-AFAD-67DB4E7ED808}"/>
          </ac:picMkLst>
        </pc:picChg>
        <pc:picChg chg="add del mod">
          <ac:chgData name="규태 김" userId="82e34385315766e8" providerId="LiveId" clId="{C5FBF71C-D105-4B3D-A863-2A3A005E2560}" dt="2020-12-06T15:00:57.638" v="501" actId="478"/>
          <ac:picMkLst>
            <pc:docMk/>
            <pc:sldMk cId="2081209433" sldId="896"/>
            <ac:picMk id="3" creationId="{FFA3730E-BCAF-487F-85BD-19ACDC8A6E10}"/>
          </ac:picMkLst>
        </pc:picChg>
        <pc:picChg chg="add del mod">
          <ac:chgData name="규태 김" userId="82e34385315766e8" providerId="LiveId" clId="{C5FBF71C-D105-4B3D-A863-2A3A005E2560}" dt="2020-12-06T15:01:03.344" v="505" actId="1076"/>
          <ac:picMkLst>
            <pc:docMk/>
            <pc:sldMk cId="2081209433" sldId="896"/>
            <ac:picMk id="4" creationId="{C244302D-59B1-462F-AAE8-02E5F1FF05E2}"/>
          </ac:picMkLst>
        </pc:picChg>
      </pc:sldChg>
      <pc:sldChg chg="addSp delSp modSp add mod modNotesTx">
        <pc:chgData name="규태 김" userId="82e34385315766e8" providerId="LiveId" clId="{C5FBF71C-D105-4B3D-A863-2A3A005E2560}" dt="2020-12-06T15:49:17.205" v="2878" actId="20577"/>
        <pc:sldMkLst>
          <pc:docMk/>
          <pc:sldMk cId="1446248387" sldId="897"/>
        </pc:sldMkLst>
        <pc:spChg chg="mod">
          <ac:chgData name="규태 김" userId="82e34385315766e8" providerId="LiveId" clId="{C5FBF71C-D105-4B3D-A863-2A3A005E2560}" dt="2020-12-06T15:48:17.613" v="2705" actId="20577"/>
          <ac:spMkLst>
            <pc:docMk/>
            <pc:sldMk cId="1446248387" sldId="897"/>
            <ac:spMk id="8195" creationId="{9DD1791D-D981-4BEC-BBD1-979C58F633A6}"/>
          </ac:spMkLst>
        </pc:spChg>
        <pc:picChg chg="add mod">
          <ac:chgData name="규태 김" userId="82e34385315766e8" providerId="LiveId" clId="{C5FBF71C-D105-4B3D-A863-2A3A005E2560}" dt="2020-12-06T15:02:56.481" v="654" actId="1076"/>
          <ac:picMkLst>
            <pc:docMk/>
            <pc:sldMk cId="1446248387" sldId="897"/>
            <ac:picMk id="2" creationId="{1FF37D19-72BD-4B17-AFB2-289F74AFDCDE}"/>
          </ac:picMkLst>
        </pc:picChg>
        <pc:picChg chg="del">
          <ac:chgData name="규태 김" userId="82e34385315766e8" providerId="LiveId" clId="{C5FBF71C-D105-4B3D-A863-2A3A005E2560}" dt="2020-12-06T15:02:05.876" v="637" actId="478"/>
          <ac:picMkLst>
            <pc:docMk/>
            <pc:sldMk cId="1446248387" sldId="897"/>
            <ac:picMk id="3" creationId="{FFA3730E-BCAF-487F-85BD-19ACDC8A6E10}"/>
          </ac:picMkLst>
        </pc:picChg>
        <pc:picChg chg="del">
          <ac:chgData name="규태 김" userId="82e34385315766e8" providerId="LiveId" clId="{C5FBF71C-D105-4B3D-A863-2A3A005E2560}" dt="2020-12-06T15:02:05.628" v="636" actId="478"/>
          <ac:picMkLst>
            <pc:docMk/>
            <pc:sldMk cId="1446248387" sldId="897"/>
            <ac:picMk id="4" creationId="{C244302D-59B1-462F-AAE8-02E5F1FF05E2}"/>
          </ac:picMkLst>
        </pc:picChg>
        <pc:picChg chg="add mod">
          <ac:chgData name="규태 김" userId="82e34385315766e8" providerId="LiveId" clId="{C5FBF71C-D105-4B3D-A863-2A3A005E2560}" dt="2020-12-06T15:47:08.300" v="2633" actId="1076"/>
          <ac:picMkLst>
            <pc:docMk/>
            <pc:sldMk cId="1446248387" sldId="897"/>
            <ac:picMk id="5" creationId="{F92472A5-EA93-4D70-A455-75A72C11E72C}"/>
          </ac:picMkLst>
        </pc:picChg>
        <pc:picChg chg="add mod">
          <ac:chgData name="규태 김" userId="82e34385315766e8" providerId="LiveId" clId="{C5FBF71C-D105-4B3D-A863-2A3A005E2560}" dt="2020-12-06T15:48:15.501" v="2700" actId="1076"/>
          <ac:picMkLst>
            <pc:docMk/>
            <pc:sldMk cId="1446248387" sldId="897"/>
            <ac:picMk id="6" creationId="{6BF3A8E8-07B9-4A25-BBBF-E8FAC67B8C84}"/>
          </ac:picMkLst>
        </pc:picChg>
      </pc:sldChg>
      <pc:sldChg chg="addSp delSp modSp add mod modNotesTx">
        <pc:chgData name="규태 김" userId="82e34385315766e8" providerId="LiveId" clId="{C5FBF71C-D105-4B3D-A863-2A3A005E2560}" dt="2020-12-06T15:11:36.903" v="1496" actId="20577"/>
        <pc:sldMkLst>
          <pc:docMk/>
          <pc:sldMk cId="977857692" sldId="898"/>
        </pc:sldMkLst>
        <pc:spChg chg="mod">
          <ac:chgData name="규태 김" userId="82e34385315766e8" providerId="LiveId" clId="{C5FBF71C-D105-4B3D-A863-2A3A005E2560}" dt="2020-12-06T15:07:52.082" v="1294" actId="20577"/>
          <ac:spMkLst>
            <pc:docMk/>
            <pc:sldMk cId="977857692" sldId="898"/>
            <ac:spMk id="8195" creationId="{9DD1791D-D981-4BEC-BBD1-979C58F633A6}"/>
          </ac:spMkLst>
        </pc:spChg>
        <pc:picChg chg="del">
          <ac:chgData name="규태 김" userId="82e34385315766e8" providerId="LiveId" clId="{C5FBF71C-D105-4B3D-A863-2A3A005E2560}" dt="2020-12-06T15:07:52.629" v="1295" actId="478"/>
          <ac:picMkLst>
            <pc:docMk/>
            <pc:sldMk cId="977857692" sldId="898"/>
            <ac:picMk id="2" creationId="{1FF37D19-72BD-4B17-AFB2-289F74AFDCDE}"/>
          </ac:picMkLst>
        </pc:picChg>
        <pc:picChg chg="add mod">
          <ac:chgData name="규태 김" userId="82e34385315766e8" providerId="LiveId" clId="{C5FBF71C-D105-4B3D-A863-2A3A005E2560}" dt="2020-12-06T15:08:00.423" v="1300" actId="14100"/>
          <ac:picMkLst>
            <pc:docMk/>
            <pc:sldMk cId="977857692" sldId="898"/>
            <ac:picMk id="3" creationId="{EB993987-3CFE-4D5D-8720-A8AD24E29499}"/>
          </ac:picMkLst>
        </pc:picChg>
      </pc:sldChg>
      <pc:sldChg chg="addSp delSp modSp add mod ord modNotesTx">
        <pc:chgData name="규태 김" userId="82e34385315766e8" providerId="LiveId" clId="{C5FBF71C-D105-4B3D-A863-2A3A005E2560}" dt="2020-12-06T15:20:24.829" v="1804" actId="20577"/>
        <pc:sldMkLst>
          <pc:docMk/>
          <pc:sldMk cId="2805289686" sldId="899"/>
        </pc:sldMkLst>
        <pc:spChg chg="mod">
          <ac:chgData name="규태 김" userId="82e34385315766e8" providerId="LiveId" clId="{C5FBF71C-D105-4B3D-A863-2A3A005E2560}" dt="2020-12-06T15:16:50.458" v="1512" actId="20577"/>
          <ac:spMkLst>
            <pc:docMk/>
            <pc:sldMk cId="2805289686" sldId="899"/>
            <ac:spMk id="8195" creationId="{9DD1791D-D981-4BEC-BBD1-979C58F633A6}"/>
          </ac:spMkLst>
        </pc:spChg>
        <pc:picChg chg="del">
          <ac:chgData name="규태 김" userId="82e34385315766e8" providerId="LiveId" clId="{C5FBF71C-D105-4B3D-A863-2A3A005E2560}" dt="2020-12-06T15:12:55.862" v="1501" actId="478"/>
          <ac:picMkLst>
            <pc:docMk/>
            <pc:sldMk cId="2805289686" sldId="899"/>
            <ac:picMk id="2" creationId="{1FF37D19-72BD-4B17-AFB2-289F74AFDCDE}"/>
          </ac:picMkLst>
        </pc:picChg>
        <pc:picChg chg="add mod">
          <ac:chgData name="규태 김" userId="82e34385315766e8" providerId="LiveId" clId="{C5FBF71C-D105-4B3D-A863-2A3A005E2560}" dt="2020-12-06T15:16:55.485" v="1515" actId="1076"/>
          <ac:picMkLst>
            <pc:docMk/>
            <pc:sldMk cId="2805289686" sldId="899"/>
            <ac:picMk id="3" creationId="{F757D74B-C6AB-4D51-A798-F9C705787AA8}"/>
          </ac:picMkLst>
        </pc:picChg>
      </pc:sldChg>
      <pc:sldChg chg="modSp add mod">
        <pc:chgData name="규태 김" userId="82e34385315766e8" providerId="LiveId" clId="{C5FBF71C-D105-4B3D-A863-2A3A005E2560}" dt="2020-12-06T15:23:08.988" v="1806"/>
        <pc:sldMkLst>
          <pc:docMk/>
          <pc:sldMk cId="1667952846" sldId="900"/>
        </pc:sldMkLst>
        <pc:spChg chg="mod">
          <ac:chgData name="규태 김" userId="82e34385315766e8" providerId="LiveId" clId="{C5FBF71C-D105-4B3D-A863-2A3A005E2560}" dt="2020-12-06T15:23:08.988" v="1806"/>
          <ac:spMkLst>
            <pc:docMk/>
            <pc:sldMk cId="1667952846" sldId="900"/>
            <ac:spMk id="7170" creationId="{7A25D777-5DED-4A32-A106-BA9C184DD3A4}"/>
          </ac:spMkLst>
        </pc:spChg>
      </pc:sldChg>
      <pc:sldChg chg="addSp delSp modSp add mod modNotesTx">
        <pc:chgData name="규태 김" userId="82e34385315766e8" providerId="LiveId" clId="{C5FBF71C-D105-4B3D-A863-2A3A005E2560}" dt="2020-12-06T15:28:20.820" v="2029"/>
        <pc:sldMkLst>
          <pc:docMk/>
          <pc:sldMk cId="1131024349" sldId="901"/>
        </pc:sldMkLst>
        <pc:spChg chg="mod">
          <ac:chgData name="규태 김" userId="82e34385315766e8" providerId="LiveId" clId="{C5FBF71C-D105-4B3D-A863-2A3A005E2560}" dt="2020-12-06T15:27:09.230" v="2021"/>
          <ac:spMkLst>
            <pc:docMk/>
            <pc:sldMk cId="1131024349" sldId="901"/>
            <ac:spMk id="8195" creationId="{9DD1791D-D981-4BEC-BBD1-979C58F633A6}"/>
          </ac:spMkLst>
        </pc:spChg>
        <pc:picChg chg="add mod">
          <ac:chgData name="규태 김" userId="82e34385315766e8" providerId="LiveId" clId="{C5FBF71C-D105-4B3D-A863-2A3A005E2560}" dt="2020-12-06T15:27:34.298" v="2028" actId="1076"/>
          <ac:picMkLst>
            <pc:docMk/>
            <pc:sldMk cId="1131024349" sldId="901"/>
            <ac:picMk id="2" creationId="{05F07D3B-A29F-46CF-B87F-4218966B6E2B}"/>
          </ac:picMkLst>
        </pc:picChg>
        <pc:picChg chg="del">
          <ac:chgData name="규태 김" userId="82e34385315766e8" providerId="LiveId" clId="{C5FBF71C-D105-4B3D-A863-2A3A005E2560}" dt="2020-12-06T15:27:00.145" v="2019" actId="478"/>
          <ac:picMkLst>
            <pc:docMk/>
            <pc:sldMk cId="1131024349" sldId="901"/>
            <ac:picMk id="3" creationId="{CA31BCE4-E6A2-467D-838D-E74DBF5C84A5}"/>
          </ac:picMkLst>
        </pc:picChg>
      </pc:sldChg>
      <pc:sldChg chg="addSp delSp modSp add mod modNotesTx">
        <pc:chgData name="규태 김" userId="82e34385315766e8" providerId="LiveId" clId="{C5FBF71C-D105-4B3D-A863-2A3A005E2560}" dt="2020-12-06T15:30:55.406" v="2371" actId="20577"/>
        <pc:sldMkLst>
          <pc:docMk/>
          <pc:sldMk cId="2495137001" sldId="902"/>
        </pc:sldMkLst>
        <pc:spChg chg="mod">
          <ac:chgData name="규태 김" userId="82e34385315766e8" providerId="LiveId" clId="{C5FBF71C-D105-4B3D-A863-2A3A005E2560}" dt="2020-12-06T15:29:41.342" v="2036" actId="20577"/>
          <ac:spMkLst>
            <pc:docMk/>
            <pc:sldMk cId="2495137001" sldId="902"/>
            <ac:spMk id="8195" creationId="{9DD1791D-D981-4BEC-BBD1-979C58F633A6}"/>
          </ac:spMkLst>
        </pc:spChg>
        <pc:picChg chg="del">
          <ac:chgData name="규태 김" userId="82e34385315766e8" providerId="LiveId" clId="{C5FBF71C-D105-4B3D-A863-2A3A005E2560}" dt="2020-12-06T15:29:33.620" v="2032" actId="478"/>
          <ac:picMkLst>
            <pc:docMk/>
            <pc:sldMk cId="2495137001" sldId="902"/>
            <ac:picMk id="2" creationId="{05F07D3B-A29F-46CF-B87F-4218966B6E2B}"/>
          </ac:picMkLst>
        </pc:picChg>
        <pc:picChg chg="add mod">
          <ac:chgData name="규태 김" userId="82e34385315766e8" providerId="LiveId" clId="{C5FBF71C-D105-4B3D-A863-2A3A005E2560}" dt="2020-12-06T15:29:44.017" v="2038" actId="14100"/>
          <ac:picMkLst>
            <pc:docMk/>
            <pc:sldMk cId="2495137001" sldId="902"/>
            <ac:picMk id="3" creationId="{5CA6A49D-DF86-4079-84E0-0D1A4BDFCE16}"/>
          </ac:picMkLst>
        </pc:picChg>
      </pc:sldChg>
      <pc:sldChg chg="addSp delSp add del mod modNotesTx">
        <pc:chgData name="규태 김" userId="82e34385315766e8" providerId="LiveId" clId="{C5FBF71C-D105-4B3D-A863-2A3A005E2560}" dt="2020-12-06T15:32:32.309" v="2378" actId="47"/>
        <pc:sldMkLst>
          <pc:docMk/>
          <pc:sldMk cId="1503127331" sldId="903"/>
        </pc:sldMkLst>
        <pc:spChg chg="add del">
          <ac:chgData name="규태 김" userId="82e34385315766e8" providerId="LiveId" clId="{C5FBF71C-D105-4B3D-A863-2A3A005E2560}" dt="2020-12-06T15:32:29.064" v="2377" actId="22"/>
          <ac:spMkLst>
            <pc:docMk/>
            <pc:sldMk cId="1503127331" sldId="903"/>
            <ac:spMk id="6" creationId="{4C3A2471-E1D6-4ECC-992A-A38F63C6EF8B}"/>
          </ac:spMkLst>
        </pc:spChg>
        <pc:spChg chg="del">
          <ac:chgData name="규태 김" userId="82e34385315766e8" providerId="LiveId" clId="{C5FBF71C-D105-4B3D-A863-2A3A005E2560}" dt="2020-12-06T15:32:26.713" v="2375" actId="478"/>
          <ac:spMkLst>
            <pc:docMk/>
            <pc:sldMk cId="1503127331" sldId="903"/>
            <ac:spMk id="8195" creationId="{9DD1791D-D981-4BEC-BBD1-979C58F633A6}"/>
          </ac:spMkLst>
        </pc:spChg>
        <pc:picChg chg="del">
          <ac:chgData name="규태 김" userId="82e34385315766e8" providerId="LiveId" clId="{C5FBF71C-D105-4B3D-A863-2A3A005E2560}" dt="2020-12-06T15:32:26.500" v="2374" actId="478"/>
          <ac:picMkLst>
            <pc:docMk/>
            <pc:sldMk cId="1503127331" sldId="903"/>
            <ac:picMk id="3" creationId="{5CA6A49D-DF86-4079-84E0-0D1A4BDFCE16}"/>
          </ac:picMkLst>
        </pc:picChg>
      </pc:sldChg>
      <pc:sldChg chg="addSp delSp modSp add mod ord modNotesTx">
        <pc:chgData name="규태 김" userId="82e34385315766e8" providerId="LiveId" clId="{C5FBF71C-D105-4B3D-A863-2A3A005E2560}" dt="2020-12-06T15:35:16.066" v="2508" actId="20577"/>
        <pc:sldMkLst>
          <pc:docMk/>
          <pc:sldMk cId="2895272243" sldId="903"/>
        </pc:sldMkLst>
        <pc:spChg chg="mod">
          <ac:chgData name="규태 김" userId="82e34385315766e8" providerId="LiveId" clId="{C5FBF71C-D105-4B3D-A863-2A3A005E2560}" dt="2020-12-06T15:33:10.001" v="2399" actId="20577"/>
          <ac:spMkLst>
            <pc:docMk/>
            <pc:sldMk cId="2895272243" sldId="903"/>
            <ac:spMk id="8195" creationId="{9DD1791D-D981-4BEC-BBD1-979C58F633A6}"/>
          </ac:spMkLst>
        </pc:spChg>
        <pc:picChg chg="del">
          <ac:chgData name="규태 김" userId="82e34385315766e8" providerId="LiveId" clId="{C5FBF71C-D105-4B3D-A863-2A3A005E2560}" dt="2020-12-06T15:32:41.242" v="2383" actId="478"/>
          <ac:picMkLst>
            <pc:docMk/>
            <pc:sldMk cId="2895272243" sldId="903"/>
            <ac:picMk id="2" creationId="{05F07D3B-A29F-46CF-B87F-4218966B6E2B}"/>
          </ac:picMkLst>
        </pc:picChg>
        <pc:picChg chg="add mod">
          <ac:chgData name="규태 김" userId="82e34385315766e8" providerId="LiveId" clId="{C5FBF71C-D105-4B3D-A863-2A3A005E2560}" dt="2020-12-06T15:33:02.881" v="2397" actId="1076"/>
          <ac:picMkLst>
            <pc:docMk/>
            <pc:sldMk cId="2895272243" sldId="903"/>
            <ac:picMk id="3" creationId="{F355A8FC-628C-4488-81F8-5BDDCB1739EE}"/>
          </ac:picMkLst>
        </pc:picChg>
      </pc:sldChg>
      <pc:sldMasterChg chg="modSp mod">
        <pc:chgData name="규태 김" userId="82e34385315766e8" providerId="LiveId" clId="{C5FBF71C-D105-4B3D-A863-2A3A005E2560}" dt="2020-12-06T15:38:37.683" v="2607" actId="20577"/>
        <pc:sldMasterMkLst>
          <pc:docMk/>
          <pc:sldMasterMk cId="0" sldId="2147483651"/>
        </pc:sldMasterMkLst>
        <pc:spChg chg="mod">
          <ac:chgData name="규태 김" userId="82e34385315766e8" providerId="LiveId" clId="{C5FBF71C-D105-4B3D-A863-2A3A005E2560}" dt="2020-12-06T15:38:37.683" v="2607" actId="20577"/>
          <ac:spMkLst>
            <pc:docMk/>
            <pc:sldMasterMk cId="0" sldId="2147483651"/>
            <ac:spMk id="1033" creationId="{7FC17AE4-3173-47DB-8DEE-5582253853C4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B4438E-35AD-43CC-B62A-7FCC2A988E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/>
            </a:lvl1pPr>
          </a:lstStyle>
          <a:p>
            <a:pPr>
              <a:defRPr/>
            </a:pPr>
            <a:r>
              <a:rPr lang="en-US" altLang="ko-KR"/>
              <a:t>세미나 정보 (시간, 이름)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2FFBE66-3A88-4051-8558-9385FB3552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31760EB3-377E-4118-B641-A4A6414FFE4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8006001-A35E-423C-A3B6-38C5D98D26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1D0AE35B-05A8-4F39-8553-703126FE21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BDA0FA-C75A-4CB2-AE3C-C779EAB06E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/>
            </a:lvl1pPr>
          </a:lstStyle>
          <a:p>
            <a:pPr>
              <a:defRPr/>
            </a:pPr>
            <a:r>
              <a:rPr lang="en-US" altLang="ko-KR"/>
              <a:t>세미나 정보 (시간, 이름)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7A7A6A-45F2-424A-9D61-7DA8B3BC22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609D231-EC9B-4674-B5C7-6E13CE7A35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D821860-0080-4A9B-83CA-3FEA0B1021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383B35D1-474C-47EF-88BE-D613C1D8B2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BB3BC3AB-8464-46E1-BBF2-64B52F842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8" tIns="45994" rIns="91988" bIns="45994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5B635724-8011-4D82-A7EF-87A74E13BE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I</a:t>
            </a:r>
            <a:r>
              <a:rPr lang="ko-KR" altLang="en-US" dirty="0" err="1"/>
              <a:t>트리플</a:t>
            </a:r>
            <a:r>
              <a:rPr lang="ko-KR" altLang="en-US" dirty="0"/>
              <a:t> </a:t>
            </a:r>
            <a:r>
              <a:rPr lang="en-US" altLang="ko-KR" dirty="0"/>
              <a:t>E international Conference on Big Data</a:t>
            </a:r>
            <a:r>
              <a:rPr lang="ko-KR" altLang="en-US" dirty="0"/>
              <a:t>라는 컨퍼런스 논문이고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MIT</a:t>
            </a:r>
            <a:r>
              <a:rPr lang="ko-KR" altLang="en-US" dirty="0"/>
              <a:t>의 수석 </a:t>
            </a:r>
            <a:r>
              <a:rPr lang="en-US" altLang="ko-KR" dirty="0"/>
              <a:t>Data Scientist , </a:t>
            </a:r>
            <a:r>
              <a:rPr lang="en-US" altLang="ko-KR" dirty="0" err="1"/>
              <a:t>Dongyu</a:t>
            </a:r>
            <a:r>
              <a:rPr lang="en-US" altLang="ko-KR" dirty="0"/>
              <a:t> Liu : </a:t>
            </a:r>
            <a:r>
              <a:rPr lang="ko-KR" altLang="en-US" dirty="0" err="1"/>
              <a:t>포닥</a:t>
            </a:r>
            <a:r>
              <a:rPr lang="ko-KR" altLang="en-US" dirty="0"/>
              <a:t> 으로 활동 첫번째는 스칼라에서 검색이 안됨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TadGAN</a:t>
            </a:r>
            <a:r>
              <a:rPr lang="ko-KR" altLang="en-US" dirty="0"/>
              <a:t>이란 </a:t>
            </a:r>
            <a:r>
              <a:rPr lang="en-US" altLang="ko-KR" dirty="0"/>
              <a:t>Time series </a:t>
            </a:r>
            <a:r>
              <a:rPr lang="en-US" altLang="ko-KR" dirty="0" err="1"/>
              <a:t>Anoamly</a:t>
            </a:r>
            <a:r>
              <a:rPr lang="en-US" altLang="ko-KR" dirty="0"/>
              <a:t> Detection</a:t>
            </a:r>
            <a:r>
              <a:rPr lang="ko-KR" altLang="en-US" dirty="0"/>
              <a:t>의 각 </a:t>
            </a:r>
            <a:r>
              <a:rPr lang="ko-KR" altLang="en-US" dirty="0" err="1"/>
              <a:t>앞글자를</a:t>
            </a:r>
            <a:r>
              <a:rPr lang="ko-KR" altLang="en-US" dirty="0"/>
              <a:t> 따서 </a:t>
            </a:r>
            <a:r>
              <a:rPr lang="en-US" altLang="ko-KR" dirty="0"/>
              <a:t>TAD </a:t>
            </a:r>
            <a:r>
              <a:rPr lang="ko-KR" altLang="en-US" dirty="0"/>
              <a:t>그리고 </a:t>
            </a:r>
            <a:r>
              <a:rPr lang="en-US" altLang="ko-KR" dirty="0"/>
              <a:t>GAN</a:t>
            </a:r>
            <a:r>
              <a:rPr lang="ko-KR" altLang="en-US" dirty="0"/>
              <a:t>을 사용하는 방법론으로 </a:t>
            </a:r>
            <a:r>
              <a:rPr lang="en-US" altLang="ko-KR" dirty="0"/>
              <a:t>TADGAN</a:t>
            </a:r>
            <a:r>
              <a:rPr lang="ko-KR" altLang="en-US" dirty="0"/>
              <a:t>이란 이름이 붙게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89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큰 이야기를 앞서 요약을 하고 시작하겠습니다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GAN</a:t>
            </a:r>
            <a:r>
              <a:rPr lang="ko-KR" altLang="en-US" dirty="0"/>
              <a:t>을 사용해서 </a:t>
            </a:r>
            <a:r>
              <a:rPr lang="en-US" altLang="ko-KR" dirty="0"/>
              <a:t>reconstruction </a:t>
            </a:r>
            <a:r>
              <a:rPr lang="ko-KR" altLang="en-US" dirty="0"/>
              <a:t>기반의 새로운 비지도 </a:t>
            </a:r>
            <a:r>
              <a:rPr lang="en-US" altLang="ko-KR" dirty="0"/>
              <a:t>anomaly detection </a:t>
            </a:r>
            <a:r>
              <a:rPr lang="ko-KR" altLang="en-US" dirty="0"/>
              <a:t>을 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Discrepancy</a:t>
            </a:r>
            <a:r>
              <a:rPr lang="ko-KR" altLang="en-US" dirty="0"/>
              <a:t>를 어떻게 계산하는지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벤치마킹</a:t>
            </a:r>
            <a:r>
              <a:rPr lang="en-US" altLang="ko-KR" dirty="0"/>
              <a:t>, </a:t>
            </a:r>
            <a:r>
              <a:rPr lang="ko-KR" altLang="en-US" dirty="0"/>
              <a:t>시계열 이상감지 벤치마킹과 </a:t>
            </a:r>
            <a:r>
              <a:rPr lang="en-US" altLang="ko-KR" dirty="0"/>
              <a:t>11</a:t>
            </a:r>
            <a:r>
              <a:rPr lang="ko-KR" altLang="en-US" dirty="0"/>
              <a:t>개의 타임 시리즈 데이터 셋을 이용하여 평가하는 오픈소스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74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여기서부터는</a:t>
            </a:r>
            <a:r>
              <a:rPr lang="ko-KR" altLang="en-US" dirty="0"/>
              <a:t> </a:t>
            </a:r>
            <a:r>
              <a:rPr lang="en-US" altLang="ko-KR" dirty="0"/>
              <a:t>GAN</a:t>
            </a:r>
            <a:r>
              <a:rPr lang="ko-KR" altLang="en-US" dirty="0"/>
              <a:t>을 어떻게 사용해서 </a:t>
            </a:r>
            <a:r>
              <a:rPr lang="en-US" altLang="ko-KR" dirty="0"/>
              <a:t>time series anomaly detection</a:t>
            </a:r>
            <a:r>
              <a:rPr lang="ko-KR" altLang="en-US" dirty="0"/>
              <a:t>을 하는지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39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주로 </a:t>
            </a:r>
            <a:r>
              <a:rPr lang="ko-KR" altLang="en-US" dirty="0" err="1"/>
              <a:t>다룰만한</a:t>
            </a:r>
            <a:r>
              <a:rPr lang="ko-KR" altLang="en-US" dirty="0"/>
              <a:t> 세가지 질문들입니다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신호 생성에 관해서는 </a:t>
            </a:r>
            <a:r>
              <a:rPr lang="en-US" altLang="ko-KR" dirty="0"/>
              <a:t>: </a:t>
            </a:r>
            <a:r>
              <a:rPr lang="ko-KR" altLang="en-US" dirty="0"/>
              <a:t>예상되는 신호를 어떻게 만드나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에러 계산 </a:t>
            </a:r>
            <a:r>
              <a:rPr lang="en-US" altLang="ko-KR" dirty="0"/>
              <a:t>: </a:t>
            </a:r>
            <a:r>
              <a:rPr lang="ko-KR" altLang="en-US" dirty="0"/>
              <a:t>실제와 생성된 신호 간 차이는 어떻게 계산할 것인가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평가 </a:t>
            </a:r>
            <a:r>
              <a:rPr lang="en-US" altLang="ko-KR" dirty="0"/>
              <a:t>: </a:t>
            </a:r>
            <a:r>
              <a:rPr lang="ko-KR" altLang="en-US" dirty="0"/>
              <a:t>이상감지 파이프라인을 어떻게 평가 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81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</a:t>
            </a:r>
            <a:r>
              <a:rPr lang="en-US" altLang="ko-KR" dirty="0"/>
              <a:t>, anomaly detection</a:t>
            </a:r>
            <a:r>
              <a:rPr lang="ko-KR" altLang="en-US" dirty="0"/>
              <a:t>을 수행하는 전체 파이프라인에 대해 설명하겠습니다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파이프라인에는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모델 트레이닝 </a:t>
            </a:r>
            <a:r>
              <a:rPr lang="en-US" altLang="ko-KR" dirty="0"/>
              <a:t>+ </a:t>
            </a:r>
            <a:r>
              <a:rPr lang="ko-KR" altLang="en-US" dirty="0"/>
              <a:t>예측 </a:t>
            </a:r>
            <a:r>
              <a:rPr lang="en-US" altLang="ko-KR" dirty="0"/>
              <a:t>+ </a:t>
            </a:r>
            <a:r>
              <a:rPr lang="ko-KR" altLang="en-US" dirty="0"/>
              <a:t>에러 계산 </a:t>
            </a:r>
            <a:r>
              <a:rPr lang="en-US" altLang="ko-KR" dirty="0"/>
              <a:t>+ </a:t>
            </a:r>
            <a:r>
              <a:rPr lang="ko-KR" altLang="en-US" dirty="0" err="1"/>
              <a:t>쓰레스홀드</a:t>
            </a:r>
            <a:r>
              <a:rPr lang="ko-KR" altLang="en-US" dirty="0"/>
              <a:t> 찾기 </a:t>
            </a:r>
            <a:r>
              <a:rPr lang="en-US" altLang="ko-KR" dirty="0"/>
              <a:t>+ </a:t>
            </a:r>
            <a:r>
              <a:rPr lang="ko-KR" altLang="en-US" dirty="0"/>
              <a:t>그리고 나서 이상치를 탐색합니다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여기서 보다시피</a:t>
            </a:r>
            <a:r>
              <a:rPr lang="en-US" altLang="ko-KR" dirty="0"/>
              <a:t>, </a:t>
            </a:r>
            <a:r>
              <a:rPr lang="ko-KR" altLang="en-US" dirty="0"/>
              <a:t>각 단계에서 우리는 몇가지 옵션을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2399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첫번째 옵션으로 이상감지를 위해 </a:t>
            </a:r>
            <a:r>
              <a:rPr lang="ko-KR" altLang="en-US" dirty="0" err="1"/>
              <a:t>머신러닝을</a:t>
            </a:r>
            <a:r>
              <a:rPr lang="ko-KR" altLang="en-US" dirty="0"/>
              <a:t> 활용 할 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Predicted Based</a:t>
            </a:r>
            <a:r>
              <a:rPr lang="ko-KR" altLang="en-US" dirty="0"/>
              <a:t>와 </a:t>
            </a:r>
            <a:r>
              <a:rPr lang="en-US" altLang="ko-KR" dirty="0"/>
              <a:t>Reconstruction Based</a:t>
            </a:r>
            <a:r>
              <a:rPr lang="ko-KR" altLang="en-US" dirty="0"/>
              <a:t>로 할 것인지를 정하는 것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72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첫째로 </a:t>
            </a:r>
            <a:r>
              <a:rPr lang="en-US" altLang="ko-KR" dirty="0"/>
              <a:t>prediction based</a:t>
            </a:r>
            <a:r>
              <a:rPr lang="ko-KR" altLang="en-US" dirty="0"/>
              <a:t> 방법은 주어진 시계열 데이터를 예측모델로 학습시킵니다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Enormous score at time t </a:t>
            </a:r>
            <a:r>
              <a:rPr lang="ko-KR" altLang="en-US" dirty="0"/>
              <a:t>는 </a:t>
            </a:r>
            <a:r>
              <a:rPr lang="en-US" altLang="ko-KR" dirty="0"/>
              <a:t>residual error at time t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그런데 </a:t>
            </a:r>
            <a:r>
              <a:rPr lang="ko-KR" altLang="en-US" dirty="0" err="1"/>
              <a:t>이런게</a:t>
            </a:r>
            <a:r>
              <a:rPr lang="ko-KR" altLang="en-US" dirty="0"/>
              <a:t> </a:t>
            </a:r>
            <a:r>
              <a:rPr lang="ko-KR" altLang="en-US" dirty="0" err="1"/>
              <a:t>가능하려면</a:t>
            </a:r>
            <a:r>
              <a:rPr lang="ko-KR" altLang="en-US" dirty="0"/>
              <a:t> 해당 가정이 필요합니다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이상치는 일반 값만큼 </a:t>
            </a:r>
            <a:r>
              <a:rPr lang="ko-KR" altLang="en-US" dirty="0" err="1"/>
              <a:t>예측되어선</a:t>
            </a:r>
            <a:r>
              <a:rPr lang="ko-KR" altLang="en-US" dirty="0"/>
              <a:t> 안됩니다</a:t>
            </a:r>
            <a:r>
              <a:rPr lang="en-US" altLang="ko-KR" dirty="0"/>
              <a:t>. True </a:t>
            </a:r>
            <a:r>
              <a:rPr lang="ko-KR" altLang="en-US" dirty="0"/>
              <a:t>값이 </a:t>
            </a:r>
            <a:r>
              <a:rPr lang="en-US" altLang="ko-KR" dirty="0"/>
              <a:t>Predicted</a:t>
            </a:r>
            <a:r>
              <a:rPr lang="ko-KR" altLang="en-US" dirty="0"/>
              <a:t>보다 높아야 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23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Reconstruction based</a:t>
            </a:r>
            <a:r>
              <a:rPr lang="ko-KR" altLang="en-US" dirty="0"/>
              <a:t>은 모델이 </a:t>
            </a:r>
            <a:r>
              <a:rPr lang="en-US" altLang="ko-KR" dirty="0"/>
              <a:t>latent structure</a:t>
            </a:r>
            <a:r>
              <a:rPr lang="ko-KR" altLang="en-US" dirty="0"/>
              <a:t>를 잡아내는 것을 목표로 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뒤에  </a:t>
            </a:r>
            <a:r>
              <a:rPr lang="en-US" altLang="ko-KR" dirty="0"/>
              <a:t>latent representations</a:t>
            </a:r>
            <a:r>
              <a:rPr lang="ko-KR" altLang="en-US" dirty="0"/>
              <a:t>를 이용해서 재구성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그림에서</a:t>
            </a:r>
            <a:r>
              <a:rPr lang="en-US" altLang="ko-KR" dirty="0"/>
              <a:t>, </a:t>
            </a:r>
            <a:r>
              <a:rPr lang="ko-KR" altLang="en-US" dirty="0"/>
              <a:t>모델은 원본 시간 </a:t>
            </a:r>
            <a:r>
              <a:rPr lang="en-US" altLang="ko-KR" dirty="0"/>
              <a:t>segment</a:t>
            </a:r>
            <a:r>
              <a:rPr lang="ko-KR" altLang="en-US" dirty="0"/>
              <a:t>를 </a:t>
            </a:r>
            <a:r>
              <a:rPr lang="ko-KR" altLang="en-US" dirty="0" err="1"/>
              <a:t>저차원</a:t>
            </a:r>
            <a:r>
              <a:rPr lang="ko-KR" altLang="en-US" dirty="0"/>
              <a:t> 공간으로 나타냅니다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해서 목표는 </a:t>
            </a:r>
            <a:r>
              <a:rPr lang="en-US" altLang="ko-KR" dirty="0"/>
              <a:t>reconstructed</a:t>
            </a:r>
            <a:r>
              <a:rPr lang="ko-KR" altLang="en-US" dirty="0"/>
              <a:t>와 </a:t>
            </a:r>
            <a:r>
              <a:rPr lang="en-US" altLang="ko-KR" dirty="0"/>
              <a:t>original</a:t>
            </a:r>
            <a:r>
              <a:rPr lang="ko-KR" altLang="en-US" dirty="0"/>
              <a:t> 간의  </a:t>
            </a:r>
            <a:r>
              <a:rPr lang="en-US" altLang="ko-KR" dirty="0"/>
              <a:t>reconstruction error</a:t>
            </a:r>
            <a:r>
              <a:rPr lang="ko-KR" altLang="en-US" dirty="0"/>
              <a:t>를 </a:t>
            </a:r>
            <a:r>
              <a:rPr lang="ko-KR" altLang="en-US" dirty="0" err="1"/>
              <a:t>감지해야하는데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여기서 가정에서 </a:t>
            </a:r>
            <a:r>
              <a:rPr lang="en-US" altLang="ko-KR" dirty="0"/>
              <a:t>: </a:t>
            </a:r>
            <a:r>
              <a:rPr lang="ko-KR" altLang="en-US" dirty="0"/>
              <a:t>저차원으로 사상하기 때문에</a:t>
            </a:r>
            <a:r>
              <a:rPr lang="en-US" altLang="ko-KR" dirty="0"/>
              <a:t>, </a:t>
            </a:r>
            <a:r>
              <a:rPr lang="ko-KR" altLang="en-US" dirty="0"/>
              <a:t>결론적으로 효과적으로 재구성 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97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White noise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848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076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이전에 </a:t>
            </a:r>
            <a:r>
              <a:rPr lang="ko-KR" altLang="en-US" dirty="0" err="1"/>
              <a:t>설명드렸듯</a:t>
            </a:r>
            <a:r>
              <a:rPr lang="en-US" altLang="ko-KR" dirty="0"/>
              <a:t>, </a:t>
            </a:r>
            <a:r>
              <a:rPr lang="ko-KR" altLang="en-US" dirty="0"/>
              <a:t>핵심 아이디어는 </a:t>
            </a:r>
            <a:r>
              <a:rPr lang="en-US" altLang="ko-KR" dirty="0"/>
              <a:t>reconstruction-based model</a:t>
            </a:r>
            <a:r>
              <a:rPr lang="ko-KR" altLang="en-US" dirty="0"/>
              <a:t>에 기반합니다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Encode segment of time series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time segment</a:t>
            </a:r>
            <a:r>
              <a:rPr lang="ko-KR" altLang="en-US" dirty="0"/>
              <a:t>를 </a:t>
            </a:r>
            <a:r>
              <a:rPr lang="en-US" altLang="ko-KR" dirty="0"/>
              <a:t>Encode</a:t>
            </a:r>
            <a:r>
              <a:rPr lang="ko-KR" altLang="en-US" dirty="0"/>
              <a:t>하는 </a:t>
            </a:r>
            <a:r>
              <a:rPr lang="en-US" altLang="ko-KR" dirty="0"/>
              <a:t>encoder 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4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논문의 </a:t>
            </a:r>
            <a:r>
              <a:rPr lang="en-US" altLang="ko-KR" dirty="0"/>
              <a:t>Introduction</a:t>
            </a:r>
            <a:r>
              <a:rPr lang="ko-KR" altLang="en-US" dirty="0"/>
              <a:t>에 나오는 내용을 소개 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일반적인 </a:t>
            </a:r>
            <a:r>
              <a:rPr lang="en-US" altLang="ko-KR" dirty="0"/>
              <a:t>ML</a:t>
            </a:r>
            <a:r>
              <a:rPr lang="ko-KR" altLang="en-US" dirty="0"/>
              <a:t>에서 </a:t>
            </a:r>
            <a:r>
              <a:rPr lang="en-US" altLang="ko-KR" dirty="0" err="1"/>
              <a:t>Timeseris</a:t>
            </a:r>
            <a:r>
              <a:rPr lang="en-US" altLang="ko-KR" dirty="0"/>
              <a:t> Anomaly detection</a:t>
            </a:r>
            <a:r>
              <a:rPr lang="ko-KR" altLang="en-US" dirty="0"/>
              <a:t>을 하는 방법론에 대해 설명 후</a:t>
            </a:r>
            <a:endParaRPr lang="en-US" altLang="ko-KR" dirty="0"/>
          </a:p>
          <a:p>
            <a:r>
              <a:rPr lang="ko-KR" altLang="en-US" dirty="0"/>
              <a:t>이 논문인 </a:t>
            </a:r>
            <a:r>
              <a:rPr lang="en-US" altLang="ko-KR" dirty="0"/>
              <a:t>Tad GAN</a:t>
            </a:r>
            <a:r>
              <a:rPr lang="ko-KR" altLang="en-US" dirty="0"/>
              <a:t>에서 어떤 </a:t>
            </a:r>
            <a:r>
              <a:rPr lang="en-US" altLang="ko-KR" dirty="0"/>
              <a:t>methodology</a:t>
            </a:r>
            <a:r>
              <a:rPr lang="ko-KR" altLang="en-US" dirty="0"/>
              <a:t>를 쓰는지 </a:t>
            </a:r>
            <a:endParaRPr lang="en-US" altLang="ko-KR" dirty="0"/>
          </a:p>
          <a:p>
            <a:r>
              <a:rPr lang="ko-KR" altLang="en-US" dirty="0"/>
              <a:t>그리고 이 방법의 결과까지 소개하면서 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56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the two mapping functions final objective has two terms</a:t>
            </a:r>
          </a:p>
          <a:p>
            <a:pPr marL="0" indent="0">
              <a:buNone/>
            </a:pPr>
            <a:r>
              <a:rPr lang="en-US" altLang="ko-KR" dirty="0"/>
              <a:t> mapping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E,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ko-KR" altLang="en-US" dirty="0" err="1"/>
              <a:t>뭐지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생성자는 이렇게 단순한 분포를  </a:t>
            </a: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사람 얼굴 이미지와 같은 복잡한 분포로 매핑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(Mapping)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하는 함수라고 볼 수 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생성자 모델에 충분한 수의 매개 변수가 있다면 어떤 복잡한 분포도 근사할 수 있다는 것이 알려져 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Wasserstein losses </a:t>
            </a:r>
            <a:r>
              <a:rPr lang="ko-KR" altLang="en-US" dirty="0"/>
              <a:t>이 로스는 </a:t>
            </a:r>
            <a:r>
              <a:rPr lang="en-US" altLang="ko-KR" dirty="0"/>
              <a:t>time series</a:t>
            </a:r>
            <a:r>
              <a:rPr lang="ko-KR" altLang="en-US" dirty="0"/>
              <a:t>의 생성된 분포와 실제 데이터 분포를 매칭시킵니다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804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비슷하게</a:t>
            </a:r>
            <a:r>
              <a:rPr lang="en-US" altLang="ko-KR" dirty="0"/>
              <a:t>, </a:t>
            </a:r>
            <a:r>
              <a:rPr lang="ko-KR" altLang="en-US" dirty="0" err="1"/>
              <a:t>와서스테인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</a:t>
            </a:r>
            <a:r>
              <a:rPr lang="en-US" altLang="ko-KR" dirty="0" err="1"/>
              <a:t>Cz</a:t>
            </a:r>
            <a:r>
              <a:rPr lang="ko-KR" altLang="en-US" dirty="0"/>
              <a:t>의 역할은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White noise</a:t>
            </a:r>
            <a:r>
              <a:rPr lang="ko-KR" altLang="en-US" dirty="0"/>
              <a:t>인</a:t>
            </a:r>
            <a:r>
              <a:rPr lang="en-US" altLang="ko-KR" dirty="0"/>
              <a:t>, random sample</a:t>
            </a:r>
            <a:r>
              <a:rPr lang="ko-KR" altLang="en-US" dirty="0"/>
              <a:t>과 </a:t>
            </a:r>
            <a:r>
              <a:rPr lang="en-US" altLang="ko-KR" dirty="0"/>
              <a:t>encoded </a:t>
            </a:r>
            <a:r>
              <a:rPr lang="ko-KR" altLang="en-US" dirty="0"/>
              <a:t>샘플을 구분해내는 역할을 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구분해내어서</a:t>
            </a:r>
            <a:r>
              <a:rPr lang="ko-KR" altLang="en-US" dirty="0"/>
              <a:t> </a:t>
            </a:r>
            <a:r>
              <a:rPr lang="en-US" altLang="ko-KR" dirty="0"/>
              <a:t>goodness of the mapping into the latent space</a:t>
            </a:r>
            <a:r>
              <a:rPr lang="ko-KR" altLang="en-US" dirty="0"/>
              <a:t>를 한다고 하는데</a:t>
            </a:r>
            <a:r>
              <a:rPr lang="en-US" altLang="ko-KR" dirty="0"/>
              <a:t>… </a:t>
            </a:r>
            <a:r>
              <a:rPr lang="ko-KR" altLang="en-US" dirty="0"/>
              <a:t>이 역할이 왜 필요하는지는 잘 모르겠습니다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3145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 err="1"/>
              <a:t>와서스테인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만 믿고 의지하기에는 한계가 있다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Mapping function</a:t>
            </a:r>
            <a:r>
              <a:rPr lang="ko-KR" altLang="en-US" dirty="0"/>
              <a:t>의 </a:t>
            </a:r>
            <a:r>
              <a:rPr lang="en-US" altLang="ko-KR" dirty="0"/>
              <a:t>search space</a:t>
            </a:r>
            <a:r>
              <a:rPr lang="ko-KR" altLang="en-US" dirty="0"/>
              <a:t>의 사이즈를 </a:t>
            </a:r>
            <a:r>
              <a:rPr lang="ko-KR" altLang="en-US" dirty="0" err="1"/>
              <a:t>줄여주기</a:t>
            </a:r>
            <a:r>
              <a:rPr lang="ko-KR" altLang="en-US" dirty="0"/>
              <a:t> 위해서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해서 </a:t>
            </a:r>
            <a:r>
              <a:rPr lang="en-US" altLang="ko-KR" dirty="0"/>
              <a:t>Cycle Consistency Loss</a:t>
            </a:r>
            <a:r>
              <a:rPr lang="ko-KR" altLang="en-US" dirty="0"/>
              <a:t>란 것을 제시합니다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en-US" altLang="ko-KR" dirty="0"/>
              <a:t>Loss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값과  재구축된 샘플의간 </a:t>
            </a:r>
            <a:r>
              <a:rPr lang="en-US" altLang="ko-KR" dirty="0"/>
              <a:t>L2 norm </a:t>
            </a:r>
            <a:r>
              <a:rPr lang="ko-KR" altLang="en-US" dirty="0"/>
              <a:t>만큼의 차이를 줄이는 방식입니다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374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 통합하면 다음과 같은 목적함수가 나옵니다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방식을 이용하면 잘 훈련된 </a:t>
            </a:r>
            <a:r>
              <a:rPr lang="en-US" altLang="ko-KR" dirty="0"/>
              <a:t>mapping function E 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가 생성됩니다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Min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는 </a:t>
            </a:r>
            <a:r>
              <a:rPr lang="en-US" altLang="ko-KR" dirty="0"/>
              <a:t>GAN </a:t>
            </a:r>
            <a:r>
              <a:rPr lang="ko-KR" altLang="en-US" dirty="0"/>
              <a:t>논문을 자주 읽으면 필수적으로 등장하는 </a:t>
            </a:r>
            <a:r>
              <a:rPr lang="ko-KR" altLang="en-US" dirty="0" err="1"/>
              <a:t>목적함수인데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Min G max D </a:t>
            </a:r>
            <a:r>
              <a:rPr lang="ko-KR" altLang="en-US" dirty="0"/>
              <a:t>라고 하자면</a:t>
            </a:r>
            <a:r>
              <a:rPr lang="en-US" altLang="ko-KR" dirty="0"/>
              <a:t>, 00</a:t>
            </a:r>
            <a:r>
              <a:rPr lang="ko-KR" altLang="en-US" dirty="0"/>
              <a:t>을 최대화 하길 원하는 </a:t>
            </a:r>
            <a:r>
              <a:rPr lang="en-US" altLang="ko-KR" dirty="0"/>
              <a:t>D</a:t>
            </a:r>
            <a:r>
              <a:rPr lang="ko-KR" altLang="en-US" dirty="0"/>
              <a:t>와 그 값을 최소로 하기를 원하는 </a:t>
            </a:r>
            <a:r>
              <a:rPr lang="en-US" altLang="ko-KR" dirty="0"/>
              <a:t>G </a:t>
            </a:r>
            <a:r>
              <a:rPr lang="ko-KR" altLang="en-US" dirty="0"/>
              <a:t>라고 해석하시면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목적함수를 최소로 하길 윈하는 </a:t>
            </a:r>
            <a:r>
              <a:rPr lang="en-US" altLang="ko-KR" dirty="0"/>
              <a:t>E, G </a:t>
            </a:r>
            <a:r>
              <a:rPr lang="ko-KR" altLang="en-US" dirty="0" err="1"/>
              <a:t>제너레이터</a:t>
            </a:r>
            <a:r>
              <a:rPr lang="ko-KR" altLang="en-US" dirty="0"/>
              <a:t> 와 목적함수를 최대로 하길 원하는 </a:t>
            </a:r>
            <a:r>
              <a:rPr lang="ko-KR" altLang="en-US" dirty="0" err="1"/>
              <a:t>크리틱스들이다</a:t>
            </a:r>
            <a:r>
              <a:rPr lang="en-US" altLang="ko-KR" dirty="0"/>
              <a:t>. </a:t>
            </a:r>
            <a:r>
              <a:rPr lang="ko-KR" altLang="en-US" dirty="0"/>
              <a:t>라고 생각하시면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445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이런식으로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예시에서 파란색은 실제 </a:t>
            </a:r>
            <a:r>
              <a:rPr lang="en-US" altLang="ko-KR" dirty="0"/>
              <a:t>time-series</a:t>
            </a:r>
            <a:r>
              <a:rPr lang="ko-KR" altLang="en-US" dirty="0"/>
              <a:t>를 보이고 주황색은 </a:t>
            </a:r>
            <a:r>
              <a:rPr lang="en-US" altLang="ko-KR" dirty="0"/>
              <a:t>reconstructed</a:t>
            </a:r>
            <a:r>
              <a:rPr lang="ko-KR" altLang="en-US" dirty="0"/>
              <a:t>된 것을 보여줍니다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689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여기까지해서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예측된 </a:t>
            </a:r>
            <a:r>
              <a:rPr lang="en-US" altLang="ko-KR" dirty="0"/>
              <a:t>signal”</a:t>
            </a:r>
            <a:r>
              <a:rPr lang="ko-KR" altLang="en-US" dirty="0"/>
              <a:t>이 어떻게 생성되는지를 알았습니다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 나머지 두 파트는 </a:t>
            </a:r>
            <a:r>
              <a:rPr lang="en-US" altLang="ko-KR" dirty="0"/>
              <a:t>, </a:t>
            </a:r>
            <a:r>
              <a:rPr lang="ko-KR" altLang="en-US" dirty="0"/>
              <a:t>예측된 </a:t>
            </a:r>
            <a:r>
              <a:rPr lang="en-US" altLang="ko-KR" dirty="0"/>
              <a:t>signal</a:t>
            </a:r>
            <a:r>
              <a:rPr lang="ko-KR" altLang="en-US" dirty="0"/>
              <a:t>이 얼마나  </a:t>
            </a:r>
            <a:r>
              <a:rPr lang="ko-KR" altLang="en-US" dirty="0" err="1"/>
              <a:t>괜찮은지</a:t>
            </a:r>
            <a:r>
              <a:rPr lang="ko-KR" altLang="en-US" dirty="0"/>
              <a:t> 그리고 모델평가에 대한 내용을 설명합니다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실제와 예측된 신호간 어떤 차이가 있는지를 직접적으로 계산을 어떻게 하는지 구하는 내용입니다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크게 </a:t>
            </a:r>
            <a:r>
              <a:rPr lang="en-US" altLang="ko-KR" dirty="0"/>
              <a:t>reconstruction error</a:t>
            </a:r>
            <a:r>
              <a:rPr lang="ko-KR" altLang="en-US" dirty="0"/>
              <a:t>와 </a:t>
            </a:r>
            <a:r>
              <a:rPr lang="en-US" altLang="ko-KR" dirty="0"/>
              <a:t>critic score</a:t>
            </a:r>
            <a:r>
              <a:rPr lang="ko-KR" altLang="en-US" dirty="0"/>
              <a:t>를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997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Reconstruction error</a:t>
            </a:r>
            <a:r>
              <a:rPr lang="ko-KR" altLang="en-US" dirty="0"/>
              <a:t>는 두개의 </a:t>
            </a:r>
            <a:r>
              <a:rPr lang="en-US" altLang="ko-KR" dirty="0"/>
              <a:t>signal </a:t>
            </a:r>
            <a:r>
              <a:rPr lang="ko-KR" altLang="en-US" dirty="0"/>
              <a:t>간 차이를 계산합니다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논문에서는 </a:t>
            </a:r>
            <a:r>
              <a:rPr lang="en-US" altLang="ko-KR" dirty="0"/>
              <a:t>3</a:t>
            </a:r>
            <a:r>
              <a:rPr lang="ko-KR" altLang="en-US" dirty="0"/>
              <a:t>가지 방법을 제시합니다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첫째는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reconstructed </a:t>
            </a:r>
            <a:r>
              <a:rPr lang="ko-KR" altLang="en-US" dirty="0"/>
              <a:t>간 모든 </a:t>
            </a:r>
            <a:r>
              <a:rPr lang="en-US" altLang="ko-KR" dirty="0"/>
              <a:t>time step</a:t>
            </a:r>
            <a:r>
              <a:rPr lang="ko-KR" altLang="en-US" dirty="0"/>
              <a:t>끼리 비교합니다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둘째는 두개의 커브 중 차이가 나는 면적을 계산합니다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셋째는 </a:t>
            </a:r>
            <a:r>
              <a:rPr lang="en-US" altLang="ko-KR" dirty="0" err="1"/>
              <a:t>dtw</a:t>
            </a:r>
            <a:r>
              <a:rPr lang="ko-KR" altLang="en-US" dirty="0"/>
              <a:t> </a:t>
            </a:r>
            <a:r>
              <a:rPr lang="en-US" altLang="ko-KR" dirty="0"/>
              <a:t>distance </a:t>
            </a:r>
            <a:r>
              <a:rPr lang="ko-KR" altLang="en-US" dirty="0"/>
              <a:t>값을 계산하여 처리합니다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둘째와 셋째의 장점은 </a:t>
            </a:r>
            <a:r>
              <a:rPr lang="en-US" altLang="ko-KR" dirty="0"/>
              <a:t>identify the regions of small differences over a long time period of time (</a:t>
            </a:r>
            <a:r>
              <a:rPr lang="ko-KR" altLang="en-US" dirty="0"/>
              <a:t>긴 기간의 시간에서 작은 부분영역을 캐치할 수 있다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인데 셋째는 특히나 </a:t>
            </a:r>
            <a:r>
              <a:rPr lang="en-US" altLang="ko-KR" dirty="0"/>
              <a:t>time shift issue</a:t>
            </a:r>
            <a:r>
              <a:rPr lang="ko-KR" altLang="en-US" dirty="0"/>
              <a:t>를 해결할 수 있다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146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크리틱</a:t>
            </a:r>
            <a:r>
              <a:rPr lang="ko-KR" altLang="en-US" dirty="0"/>
              <a:t> 스코어는 어떤 의미에서는 </a:t>
            </a:r>
            <a:r>
              <a:rPr lang="ko-KR" altLang="en-US" dirty="0" err="1"/>
              <a:t>신뢰할수있는</a:t>
            </a:r>
            <a:r>
              <a:rPr lang="ko-KR" altLang="en-US" dirty="0"/>
              <a:t> 정도를 의미한다고 합니다</a:t>
            </a:r>
            <a:r>
              <a:rPr lang="en-US" altLang="ko-KR" dirty="0"/>
              <a:t>. </a:t>
            </a:r>
            <a:r>
              <a:rPr lang="en-US" altLang="ko-KR" dirty="0" err="1"/>
              <a:t>Cx</a:t>
            </a:r>
            <a:r>
              <a:rPr lang="ko-KR" altLang="en-US" dirty="0"/>
              <a:t>가 최대한 이상하게 복원된 데이터를 잘 잡아내야 하기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6545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그런데 논문에서는 앞서 설명한 </a:t>
            </a:r>
            <a:r>
              <a:rPr lang="en-US" altLang="ko-KR" dirty="0"/>
              <a:t>reconstruction error</a:t>
            </a:r>
            <a:r>
              <a:rPr lang="ko-KR" altLang="en-US" dirty="0"/>
              <a:t>와 </a:t>
            </a:r>
            <a:r>
              <a:rPr lang="en-US" altLang="ko-KR" dirty="0"/>
              <a:t>critics error</a:t>
            </a:r>
            <a:r>
              <a:rPr lang="ko-KR" altLang="en-US" dirty="0"/>
              <a:t>를 바로 못쓴다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해서 첫번째는 </a:t>
            </a:r>
            <a:r>
              <a:rPr lang="en-US" altLang="ko-KR" dirty="0"/>
              <a:t>convex</a:t>
            </a:r>
            <a:r>
              <a:rPr lang="ko-KR" altLang="en-US" dirty="0"/>
              <a:t> 조합이라 하여 </a:t>
            </a:r>
            <a:r>
              <a:rPr lang="en-US" altLang="ko-KR" dirty="0"/>
              <a:t>RE</a:t>
            </a:r>
            <a:r>
              <a:rPr lang="ko-KR" altLang="en-US" dirty="0"/>
              <a:t>와 </a:t>
            </a:r>
            <a:r>
              <a:rPr lang="en-US" altLang="ko-KR" dirty="0" err="1"/>
              <a:t>Cx</a:t>
            </a:r>
            <a:r>
              <a:rPr lang="ko-KR" altLang="en-US" dirty="0"/>
              <a:t>를 다음과 같이 조합했습니다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두번째는 곱셈연산으로 처리하는 방식으로 조합하는 방법을 시도했습니다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771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time step </a:t>
            </a:r>
            <a:r>
              <a:rPr lang="ko-KR" altLang="en-US" dirty="0"/>
              <a:t>별로 </a:t>
            </a:r>
            <a:r>
              <a:rPr lang="en-US" altLang="ko-KR" dirty="0"/>
              <a:t>error score</a:t>
            </a:r>
            <a:r>
              <a:rPr lang="ko-KR" altLang="en-US" dirty="0"/>
              <a:t>를 </a:t>
            </a:r>
            <a:r>
              <a:rPr lang="ko-KR" altLang="en-US" dirty="0" err="1"/>
              <a:t>내야하는데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locally adaptive thresholding method</a:t>
            </a:r>
            <a:r>
              <a:rPr lang="ko-KR" altLang="en-US" dirty="0"/>
              <a:t>란 것을 도입합니다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Sliding window</a:t>
            </a:r>
            <a:r>
              <a:rPr lang="ko-KR" altLang="en-US" dirty="0"/>
              <a:t>를 사용해서 </a:t>
            </a:r>
            <a:r>
              <a:rPr lang="en-US" altLang="ko-KR" dirty="0"/>
              <a:t>threshold</a:t>
            </a:r>
            <a:r>
              <a:rPr lang="ko-KR" altLang="en-US" dirty="0"/>
              <a:t>를 계산합니다</a:t>
            </a:r>
            <a:r>
              <a:rPr lang="en-US" altLang="ko-KR" dirty="0"/>
              <a:t>. </a:t>
            </a:r>
            <a:r>
              <a:rPr lang="ko-KR" altLang="en-US" dirty="0"/>
              <a:t>이런 방식으로 </a:t>
            </a:r>
            <a:r>
              <a:rPr lang="en-US" altLang="ko-KR" dirty="0"/>
              <a:t>contextual anomaly</a:t>
            </a:r>
            <a:r>
              <a:rPr lang="ko-KR" altLang="en-US" dirty="0"/>
              <a:t>를 잘 잡았다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10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시계열 데이터는 다양한 </a:t>
            </a:r>
            <a:r>
              <a:rPr lang="en-US" altLang="ko-KR" dirty="0"/>
              <a:t>application</a:t>
            </a:r>
            <a:r>
              <a:rPr lang="ko-KR" altLang="en-US" dirty="0"/>
              <a:t>에서 등장합니다</a:t>
            </a:r>
            <a:r>
              <a:rPr lang="en-US" altLang="ko-KR" dirty="0"/>
              <a:t>. (</a:t>
            </a:r>
            <a:r>
              <a:rPr lang="en-US" altLang="ko-KR" dirty="0" err="1"/>
              <a:t>steliete</a:t>
            </a:r>
            <a:r>
              <a:rPr lang="en-US" altLang="ko-KR" dirty="0"/>
              <a:t> telemetry, server metrics, energy consumption,…)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이와 같이</a:t>
            </a:r>
            <a:r>
              <a:rPr lang="en-US" altLang="ko-KR" dirty="0"/>
              <a:t>, </a:t>
            </a:r>
            <a:r>
              <a:rPr lang="ko-KR" altLang="en-US" dirty="0"/>
              <a:t>시계열 데이터는 특정 </a:t>
            </a:r>
            <a:r>
              <a:rPr lang="ko-KR" altLang="en-US" dirty="0" err="1"/>
              <a:t>영역들에서</a:t>
            </a:r>
            <a:r>
              <a:rPr lang="ko-KR" altLang="en-US" dirty="0"/>
              <a:t> 매우 중요해지고 있습니다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en-US" altLang="ko-KR" dirty="0"/>
              <a:t>, </a:t>
            </a:r>
            <a:r>
              <a:rPr lang="ko-KR" altLang="en-US" dirty="0"/>
              <a:t>사이버 공격</a:t>
            </a:r>
            <a:r>
              <a:rPr lang="en-US" altLang="ko-KR" dirty="0"/>
              <a:t>, </a:t>
            </a:r>
            <a:r>
              <a:rPr lang="ko-KR" altLang="en-US" dirty="0"/>
              <a:t>이상감지</a:t>
            </a:r>
            <a:r>
              <a:rPr lang="en-US" altLang="ko-KR" dirty="0"/>
              <a:t>, </a:t>
            </a:r>
            <a:r>
              <a:rPr lang="ko-KR" altLang="en-US" dirty="0" err="1"/>
              <a:t>설비예지보전</a:t>
            </a:r>
            <a:r>
              <a:rPr lang="ko-KR" altLang="en-US" dirty="0"/>
              <a:t> 등 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837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이제 마지막 질문으로</a:t>
            </a:r>
            <a:r>
              <a:rPr lang="en-US" altLang="ko-KR" dirty="0"/>
              <a:t>, </a:t>
            </a:r>
            <a:r>
              <a:rPr lang="ko-KR" altLang="en-US" dirty="0"/>
              <a:t>그래서 이 파이프라인이 얼마나 </a:t>
            </a:r>
            <a:r>
              <a:rPr lang="ko-KR" altLang="en-US" dirty="0" err="1"/>
              <a:t>좋은지</a:t>
            </a:r>
            <a:r>
              <a:rPr lang="en-US" altLang="ko-KR" dirty="0"/>
              <a:t>? </a:t>
            </a:r>
            <a:r>
              <a:rPr lang="ko-KR" altLang="en-US" dirty="0"/>
              <a:t>에 대해서 알아봐야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0819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파이프라인 평가에 대한 내용입니다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Ground truth</a:t>
            </a:r>
            <a:r>
              <a:rPr lang="ko-KR" altLang="en-US" dirty="0"/>
              <a:t>가 예측된 </a:t>
            </a:r>
            <a:r>
              <a:rPr lang="en-US" altLang="ko-KR" dirty="0" err="1"/>
              <a:t>segmen</a:t>
            </a:r>
            <a:r>
              <a:rPr lang="ko-KR" altLang="en-US" dirty="0"/>
              <a:t>를 덮으면 </a:t>
            </a:r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그게 아니라면 </a:t>
            </a:r>
            <a:r>
              <a:rPr lang="en-US" altLang="ko-KR" dirty="0"/>
              <a:t>F 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감지된 </a:t>
            </a:r>
            <a:r>
              <a:rPr lang="en-US" altLang="ko-KR" dirty="0" err="1"/>
              <a:t>segmen</a:t>
            </a:r>
            <a:r>
              <a:rPr lang="ko-KR" altLang="en-US" dirty="0"/>
              <a:t>가 이상치라고 </a:t>
            </a:r>
            <a:r>
              <a:rPr lang="ko-KR" altLang="en-US" dirty="0" err="1"/>
              <a:t>라벨링</a:t>
            </a:r>
            <a:r>
              <a:rPr lang="ko-KR" altLang="en-US" dirty="0"/>
              <a:t> 된 애를 덮지 못하면 </a:t>
            </a:r>
            <a:r>
              <a:rPr lang="en-US" altLang="ko-KR" dirty="0"/>
              <a:t>F P </a:t>
            </a:r>
            <a:r>
              <a:rPr lang="ko-KR" altLang="en-US" dirty="0"/>
              <a:t>로 각각 카운트 하기로 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872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126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tadGAN</a:t>
            </a:r>
            <a:r>
              <a:rPr lang="en-US" altLang="ko-KR" dirty="0"/>
              <a:t> </a:t>
            </a:r>
            <a:r>
              <a:rPr lang="ko-KR" altLang="en-US" dirty="0"/>
              <a:t>알고리즘을 평가하기 앞서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11</a:t>
            </a:r>
            <a:r>
              <a:rPr lang="ko-KR" altLang="en-US" dirty="0"/>
              <a:t>종의 데이터셋을 가져왔는데</a:t>
            </a:r>
            <a:r>
              <a:rPr lang="en-US" altLang="ko-KR" dirty="0"/>
              <a:t>, NASA , Yahoo, NAB</a:t>
            </a:r>
            <a:r>
              <a:rPr lang="ko-KR" altLang="en-US" dirty="0"/>
              <a:t>같은 유명한 곳에서 가져왔다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예를들어서</a:t>
            </a:r>
            <a:r>
              <a:rPr lang="ko-KR" altLang="en-US" dirty="0"/>
              <a:t> </a:t>
            </a:r>
            <a:r>
              <a:rPr lang="en-US" altLang="ko-KR" dirty="0"/>
              <a:t>Yahoo A1</a:t>
            </a:r>
            <a:r>
              <a:rPr lang="ko-KR" altLang="en-US" dirty="0"/>
              <a:t>은 </a:t>
            </a:r>
            <a:r>
              <a:rPr lang="en-US" altLang="ko-KR" dirty="0"/>
              <a:t>67</a:t>
            </a:r>
            <a:r>
              <a:rPr lang="ko-KR" altLang="en-US" dirty="0"/>
              <a:t>개의 다른 </a:t>
            </a:r>
            <a:r>
              <a:rPr lang="en-US" altLang="ko-KR" dirty="0"/>
              <a:t>signals</a:t>
            </a:r>
            <a:r>
              <a:rPr lang="ko-KR" altLang="en-US" dirty="0"/>
              <a:t>들을 가집니다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178</a:t>
            </a:r>
            <a:r>
              <a:rPr lang="ko-KR" altLang="en-US" dirty="0"/>
              <a:t>개의 </a:t>
            </a:r>
            <a:r>
              <a:rPr lang="en-US" altLang="ko-KR" dirty="0"/>
              <a:t>anomalous time segments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1669</a:t>
            </a:r>
            <a:r>
              <a:rPr lang="ko-KR" altLang="en-US" dirty="0"/>
              <a:t>개의  </a:t>
            </a:r>
            <a:r>
              <a:rPr lang="en-US" altLang="ko-KR" dirty="0" err="1"/>
              <a:t>anomalious</a:t>
            </a:r>
            <a:r>
              <a:rPr lang="en-US" altLang="ko-KR" dirty="0"/>
              <a:t> points</a:t>
            </a:r>
            <a:r>
              <a:rPr lang="ko-KR" altLang="en-US" dirty="0"/>
              <a:t>이고 이는 정규분포에서 벗어난 데이터의 양을 의미하며 </a:t>
            </a:r>
            <a:r>
              <a:rPr lang="en-US" altLang="ko-KR" dirty="0"/>
              <a:t>51.6%</a:t>
            </a:r>
            <a:r>
              <a:rPr lang="ko-KR" altLang="en-US" dirty="0"/>
              <a:t>는 이 데이터 셋의 어려움을 의미한다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484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43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31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153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예를들어서</a:t>
            </a:r>
            <a:r>
              <a:rPr lang="ko-KR" altLang="en-US" dirty="0"/>
              <a:t> </a:t>
            </a:r>
            <a:r>
              <a:rPr lang="en-US" altLang="ko-KR" dirty="0"/>
              <a:t>Yahoo A1</a:t>
            </a:r>
            <a:r>
              <a:rPr lang="ko-KR" altLang="en-US" dirty="0"/>
              <a:t>은 </a:t>
            </a:r>
            <a:r>
              <a:rPr lang="en-US" altLang="ko-KR" dirty="0"/>
              <a:t>67</a:t>
            </a:r>
            <a:r>
              <a:rPr lang="ko-KR" altLang="en-US" dirty="0"/>
              <a:t>개의 다른 </a:t>
            </a:r>
            <a:r>
              <a:rPr lang="en-US" altLang="ko-KR" dirty="0"/>
              <a:t>signals</a:t>
            </a:r>
            <a:r>
              <a:rPr lang="ko-KR" altLang="en-US" dirty="0"/>
              <a:t>들을 가집니다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8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41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19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수식에 관한 내용입니다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시계열 데이터 </a:t>
            </a:r>
            <a:r>
              <a:rPr lang="en-US" altLang="ko-KR" dirty="0"/>
              <a:t>X</a:t>
            </a:r>
            <a:r>
              <a:rPr lang="ko-KR" altLang="en-US" dirty="0"/>
              <a:t>에 관해서</a:t>
            </a:r>
            <a:r>
              <a:rPr lang="en-US" altLang="ko-KR" dirty="0"/>
              <a:t>~ </a:t>
            </a:r>
            <a:r>
              <a:rPr lang="ko-KR" altLang="en-US" dirty="0"/>
              <a:t>라고 설명하는데 </a:t>
            </a:r>
            <a:r>
              <a:rPr lang="en-US" altLang="ko-KR" dirty="0"/>
              <a:t>x1</a:t>
            </a:r>
            <a:r>
              <a:rPr lang="ko-KR" altLang="en-US" dirty="0"/>
              <a:t>부터 </a:t>
            </a:r>
            <a:r>
              <a:rPr lang="en-US" altLang="ko-KR" dirty="0" err="1"/>
              <a:t>xT</a:t>
            </a:r>
            <a:r>
              <a:rPr lang="en-US" altLang="ko-KR" dirty="0"/>
              <a:t> </a:t>
            </a:r>
            <a:r>
              <a:rPr lang="ko-KR" altLang="en-US" dirty="0"/>
              <a:t>중 </a:t>
            </a:r>
            <a:r>
              <a:rPr lang="en-US" altLang="ko-KR" dirty="0" err="1"/>
              <a:t>xT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91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첫째는</a:t>
            </a:r>
            <a:r>
              <a:rPr lang="en-US" altLang="ko-KR" dirty="0"/>
              <a:t>, </a:t>
            </a:r>
            <a:r>
              <a:rPr lang="ko-KR" altLang="en-US" dirty="0"/>
              <a:t>훈련을 위해 이미 알려진 비정상에 대해서 미리 식별된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54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전형적인 </a:t>
            </a:r>
            <a:r>
              <a:rPr lang="ko-KR" altLang="en-US" dirty="0" err="1"/>
              <a:t>머신러닝</a:t>
            </a:r>
            <a:r>
              <a:rPr lang="ko-KR" altLang="en-US" dirty="0"/>
              <a:t> 방법론으로부터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기본적인 </a:t>
            </a:r>
            <a:r>
              <a:rPr lang="en-US" altLang="ko-KR" dirty="0"/>
              <a:t>workflow</a:t>
            </a:r>
            <a:r>
              <a:rPr lang="ko-KR" altLang="en-US" dirty="0"/>
              <a:t>에 대해 설명하고자 한다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Raw time series</a:t>
            </a:r>
            <a:r>
              <a:rPr lang="ko-KR" altLang="en-US" dirty="0"/>
              <a:t>를 준다</a:t>
            </a:r>
            <a:r>
              <a:rPr lang="en-US" altLang="ko-KR" dirty="0"/>
              <a:t>. </a:t>
            </a:r>
            <a:r>
              <a:rPr lang="ko-KR" altLang="en-US" dirty="0"/>
              <a:t>해서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모델이 패턴을 학습하게끔 만든다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그럼 이제 모델이 시계열 데이터에서 기대하는 것을 나타낸다</a:t>
            </a:r>
            <a:r>
              <a:rPr lang="en-US" altLang="ko-KR" dirty="0"/>
              <a:t>. </a:t>
            </a:r>
            <a:r>
              <a:rPr lang="ko-KR" altLang="en-US" dirty="0"/>
              <a:t>그리고 실제 와 비교하고 거기서 </a:t>
            </a:r>
            <a:r>
              <a:rPr lang="en-US" altLang="ko-KR" dirty="0"/>
              <a:t>anomaly</a:t>
            </a:r>
            <a:r>
              <a:rPr lang="ko-KR" altLang="en-US" dirty="0"/>
              <a:t>를 비교한다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818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잠깐 </a:t>
            </a:r>
            <a:r>
              <a:rPr lang="en-US" altLang="ko-KR" dirty="0"/>
              <a:t>GAN</a:t>
            </a:r>
            <a:r>
              <a:rPr lang="ko-KR" altLang="en-US" dirty="0"/>
              <a:t>에 대해서 설명하고 가겠습니다</a:t>
            </a:r>
            <a:r>
              <a:rPr lang="en-US" altLang="ko-KR" dirty="0"/>
              <a:t>. GAN</a:t>
            </a:r>
            <a:r>
              <a:rPr lang="ko-KR" altLang="en-US" dirty="0"/>
              <a:t>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219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그러면 다음 질문은</a:t>
            </a:r>
            <a:r>
              <a:rPr lang="en-US" altLang="ko-KR" dirty="0"/>
              <a:t>, </a:t>
            </a:r>
            <a:r>
              <a:rPr lang="ko-KR" altLang="en-US" dirty="0"/>
              <a:t>그렇다면 실제와 </a:t>
            </a:r>
            <a:r>
              <a:rPr lang="en-US" altLang="ko-KR" dirty="0"/>
              <a:t>“</a:t>
            </a:r>
            <a:r>
              <a:rPr lang="ko-KR" altLang="en-US" dirty="0"/>
              <a:t>기대되는</a:t>
            </a:r>
            <a:r>
              <a:rPr lang="en-US" altLang="ko-KR" dirty="0"/>
              <a:t>“ signal</a:t>
            </a:r>
            <a:r>
              <a:rPr lang="ko-KR" altLang="en-US" dirty="0"/>
              <a:t>의 차이는 어떻게 계산할지</a:t>
            </a:r>
            <a:r>
              <a:rPr lang="en-US" altLang="ko-KR" dirty="0"/>
              <a:t>?</a:t>
            </a:r>
            <a:r>
              <a:rPr lang="ko-KR" altLang="en-US" dirty="0"/>
              <a:t> 에 대한 질문을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35724-8011-4D82-A7EF-87A74E13BEF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65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6CA798B-6EAD-4F3A-B208-69B90C57B0A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0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65BBC5-BEEA-4847-9E7F-2382B531ECB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58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D46D724-D6B6-4FCA-8A60-75CF020FF3A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231775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96329B-3033-442B-959D-02BE1FD0CB3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34766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0B4A9E-9363-4837-9ADA-D2524040E23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463550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F9B1B79-91AB-47EB-98C1-847FBFC31B3A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57943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F659C74-DDED-4743-8374-8971A0A812D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95325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77CD584-4E42-4EF4-A118-6ED893D65FD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81121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52C8313-3468-4102-A70E-B9E0106C221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927100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3B1AE52-C253-47B9-B33F-B2E3BA2BB1A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0429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A177F00-19A7-420F-A513-838660228E2D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58875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5" name="Picture 15" descr="Emblem_02">
            <a:extLst>
              <a:ext uri="{FF2B5EF4-FFF2-40B4-BE49-F238E27FC236}">
                <a16:creationId xmlns:a16="http://schemas.microsoft.com/office/drawing/2014/main" id="{E3D034CF-F65E-49D3-B099-86D4CFCF0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14815" r="16049" b="14992"/>
          <a:stretch>
            <a:fillRect/>
          </a:stretch>
        </p:blipFill>
        <p:spPr bwMode="auto">
          <a:xfrm>
            <a:off x="8251825" y="134938"/>
            <a:ext cx="892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6">
            <a:extLst>
              <a:ext uri="{FF2B5EF4-FFF2-40B4-BE49-F238E27FC236}">
                <a16:creationId xmlns:a16="http://schemas.microsoft.com/office/drawing/2014/main" id="{2EF4FC8B-386D-4D47-8009-819B604D9A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87900" y="393700"/>
            <a:ext cx="342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i="1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Sungkyunkwan University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2599E64-90B7-4F84-AB74-26829132AE9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3500438"/>
            <a:ext cx="9144000" cy="17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D2C97B3-C649-45F0-ABF3-9D4BBD159D6A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553200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FDDF69FA-897A-49B5-8C92-21E9905012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4313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6A3D2BA-0BC4-42EC-809B-C0A8BEC1C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738" y="6565900"/>
            <a:ext cx="514826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1" i="1">
                <a:solidFill>
                  <a:schemeClr val="bg1"/>
                </a:solidFill>
                <a:latin typeface="Arial" panose="020B0604020202020204" pitchFamily="34" charset="0"/>
              </a:rPr>
              <a:t>Copyright 2020 Department of Smart Factory Convergence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95288" y="1557338"/>
            <a:ext cx="8353425" cy="1470025"/>
          </a:xfrm>
        </p:spPr>
        <p:txBody>
          <a:bodyPr anchor="ctr"/>
          <a:lstStyle>
            <a:lvl1pPr algn="ctr">
              <a:defRPr sz="27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263"/>
            <a:ext cx="7343775" cy="2016125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 sz="1800" i="1">
                <a:latin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2276274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4702546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2658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2658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3362739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F157D-871F-4BDF-8E38-38E7B0BC3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BA5A93-DA2F-4A07-8177-C010A1A5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DFDB7-7409-4E4E-9364-369285BD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3ABF7-A05B-47FA-8422-2A6734D6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9723D-DFF9-457D-8079-0931A08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D40FD-1735-4BE6-8689-44C4C25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3D15-B9C6-4F85-8E9E-FA16E9C9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832A6-8FE3-4EBD-9EB1-4ADD65C0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59F28-EC15-4D9D-BA31-E7DEFD2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8261B-DD1F-4DBD-A0F4-6FEA5046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0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07F7E-4B1B-4517-9D9B-22AD4CCA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5CE00-836B-4947-BB22-7CD40846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D368-1236-44AB-B099-B4829576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09F1B-274B-47B6-AE95-71F3EAB5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85180-ADE4-4150-8803-2A19F2E8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7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9BC5-399C-4667-8633-2AA3B538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93A70-8069-42C7-99E6-92ABD667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E50DB-6F64-4184-B957-2168EAC0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1045A-269F-4F15-AE25-620E890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CA073-38AD-4303-9015-2360D197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96FB9-D789-47B6-AA1A-66EC9414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8ED35-7736-449A-8E9D-1B274BE3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6C8F6-31FD-49B1-8017-234306B8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8599C-CBA4-48CB-8915-694A4E6C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CF04A-21E3-492E-A1C3-8BE88C6B9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0DBAE-18D0-460C-AE64-C63B532A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8D351-8061-4A8A-A802-FC70DD3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AD8606-D0F6-4C86-A8D6-E5D28B99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4BB8B-6F44-4C35-8813-43A75187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4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BBE9-2785-4E13-A0F8-8E65907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3C726-36E4-41DE-A77B-5DCD3B55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E6053C-05DC-43B3-A611-C6D08D9B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EBC1D-8964-4B1C-97E4-ABCF424E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9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598C9-A282-462A-A399-EB4A1A77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C84EC-E6D8-42CD-BCE6-F6909A53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DBFEEF-A3F4-4CFB-A546-04B14EB5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83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8F8A3-87E0-4D6E-9CE9-8D902535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9E395-7EBA-4F2C-9EAF-2958ED0E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0E829-5F9D-43CA-8AC6-50CA7422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B3518-0FF0-4866-8E1C-E6319759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514DE-81DA-4712-A455-2C82CAC3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75FE9-AE23-43D7-88BB-A8F6D916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35037335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150E-405D-4AD7-BB47-04BEC7B1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FC6465-8085-4B2A-8216-7470077D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D2853-3C31-4C83-8AB9-5E01A855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8CAC1-EA38-4A24-A7C9-DAD51A93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64D01-633F-449D-81A0-4D35B3CF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3AD50-69EA-4325-9E54-B683FCA7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4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7872-B5AC-4B07-A6F3-05BA108A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97515-5236-4040-A094-8A598252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24756-12C3-48A6-A35A-53DFC0B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706F7-1967-4A15-8F57-4522D981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2B443-14BF-4FCD-8681-B27A5A39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11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9820A-80F2-422F-B09A-DAAA1271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ACA27-A2E7-406B-8BE0-2BCB9BA9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737FA-7A07-4898-8A5D-DF89944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83CD9-6433-4095-9948-AD4D2BE6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5EAC-D379-4D37-BE4C-C775DE22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3579812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114266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65486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352654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04635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2984937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68283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F14D0C-EC93-4399-AF24-A56EB6E158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4313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7" name="Picture 3" descr="n_logo">
            <a:extLst>
              <a:ext uri="{FF2B5EF4-FFF2-40B4-BE49-F238E27FC236}">
                <a16:creationId xmlns:a16="http://schemas.microsoft.com/office/drawing/2014/main" id="{F8A4AA5D-1E98-4E89-82B9-37B4582C5F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20917" r="14311" b="21204"/>
          <a:stretch>
            <a:fillRect/>
          </a:stretch>
        </p:blipFill>
        <p:spPr bwMode="auto">
          <a:xfrm>
            <a:off x="0" y="0"/>
            <a:ext cx="15478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4">
            <a:extLst>
              <a:ext uri="{FF2B5EF4-FFF2-40B4-BE49-F238E27FC236}">
                <a16:creationId xmlns:a16="http://schemas.microsoft.com/office/drawing/2014/main" id="{CB9F5413-6DA3-487B-89F6-96EBE0F11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2C609D-49F3-4DA9-A872-550E37A8B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A5DABDB0-4DDA-41F1-B4A0-28B123E494D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23850" y="1295400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C32396BB-7F41-4344-88D6-D5DFDADE3D8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553200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32" name="Text Box 9">
            <a:extLst>
              <a:ext uri="{FF2B5EF4-FFF2-40B4-BE49-F238E27FC236}">
                <a16:creationId xmlns:a16="http://schemas.microsoft.com/office/drawing/2014/main" id="{6E007926-A7B0-4B37-A08F-A1BBC33A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7488"/>
            <a:ext cx="284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200" b="1" i="1">
                <a:solidFill>
                  <a:schemeClr val="bg1"/>
                </a:solidFill>
                <a:latin typeface="Arial" panose="020B0604020202020204" pitchFamily="34" charset="0"/>
              </a:rPr>
              <a:t>December 2020</a:t>
            </a: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7FC17AE4-3173-47DB-8DEE-5582253853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6583363"/>
            <a:ext cx="3779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1" i="1" dirty="0">
                <a:solidFill>
                  <a:schemeClr val="bg1"/>
                </a:solidFill>
                <a:latin typeface="Arial" panose="020B0604020202020204" pitchFamily="34" charset="0"/>
              </a:rPr>
              <a:t>Department of Smart Factory Convergence  </a:t>
            </a:r>
            <a:fld id="{CED114DC-B872-4C4F-AEA5-AD5B3880348F}" type="slidenum">
              <a:rPr lang="en-US" altLang="ko-KR" sz="1200" b="1" i="1" smtClean="0">
                <a:solidFill>
                  <a:schemeClr val="bg1"/>
                </a:solidFill>
                <a:latin typeface="Arial" panose="020B0604020202020204" pitchFamily="34" charset="0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i="1">
                <a:solidFill>
                  <a:schemeClr val="bg1"/>
                </a:solidFill>
                <a:latin typeface="Arial" panose="020B0604020202020204" pitchFamily="34" charset="0"/>
              </a:rPr>
              <a:t>/25</a:t>
            </a:r>
            <a:endParaRPr lang="en-US" altLang="ko-KR" sz="12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ransition>
    <p:fade thruBlk="1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 b="1" i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111111"/>
        </a:buClr>
        <a:buSzPct val="80000"/>
        <a:buFont typeface="Wingdings 2" panose="05020102010507070707" pitchFamily="18" charset="2"/>
        <a:buChar char="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5F5F5F"/>
        </a:buClr>
        <a:buSzPct val="85000"/>
        <a:buFont typeface="Wingdings 3" panose="05040102010807070707" pitchFamily="18" charset="2"/>
        <a:buChar char=""/>
        <a:defRPr kumimoji="1"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8080"/>
        </a:buClr>
        <a:buSzPct val="80000"/>
        <a:buFont typeface="Wingdings 2" panose="05020102010507070707" pitchFamily="18" charset="2"/>
        <a:buChar char="ê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66FF"/>
        </a:buClr>
        <a:buFont typeface="Wingdings 2" panose="05020102010507070707" pitchFamily="18" charset="2"/>
        <a:buChar char="?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4BD1BE-0420-4291-A870-C5C4D485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60659-7B6C-48A9-B00E-9DCDAEC9A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32345-AEAB-4ABC-B65C-7AC66C60A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6CB5-9F51-4AD8-962F-DC902C69849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EA5BD-5946-400D-BE46-708A9CA1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A32B4-4CCC-40A7-8B24-83D21465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A7E0-4AFA-495D-BD36-4CAE8DA18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8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%2C+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>
            <a:extLst>
              <a:ext uri="{FF2B5EF4-FFF2-40B4-BE49-F238E27FC236}">
                <a16:creationId xmlns:a16="http://schemas.microsoft.com/office/drawing/2014/main" id="{1C7A207E-8ED5-4264-BBC1-FEFA3D01C1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3860800"/>
            <a:ext cx="8208963" cy="2160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1400" i="0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Alexander Geiger, Dongy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lang="en-US" altLang="ko-KR" dirty="0"/>
              <a:t> Liu, Sarah </a:t>
            </a:r>
            <a:r>
              <a:rPr lang="en-US" altLang="ko-KR" dirty="0" err="1"/>
              <a:t>Alnegheimish</a:t>
            </a:r>
            <a:r>
              <a:rPr lang="en-US" altLang="ko-KR" dirty="0"/>
              <a:t>, Alfredo Cuesta-Infante, Kalyan </a:t>
            </a:r>
            <a:r>
              <a:rPr lang="en-US" altLang="ko-KR" dirty="0" err="1"/>
              <a:t>Veeramachaneni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November 14, 2020</a:t>
            </a:r>
          </a:p>
          <a:p>
            <a:pPr eaLnBrk="1" hangingPunct="1">
              <a:lnSpc>
                <a:spcPct val="90000"/>
              </a:lnSpc>
            </a:pPr>
            <a:endParaRPr lang="en-US" altLang="ko-KR" sz="1400" i="0" dirty="0"/>
          </a:p>
          <a:p>
            <a:pPr eaLnBrk="1" hangingPunct="1">
              <a:lnSpc>
                <a:spcPct val="90000"/>
              </a:lnSpc>
            </a:pPr>
            <a:endParaRPr lang="en-US" altLang="ko-KR" sz="1400" i="0" dirty="0"/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/>
              <a:t>Presenter: Seoyeong 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/>
              <a:t>smaxtoday@naver.com 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51D2A4-F7E4-4D7A-967C-6555EF6F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556792"/>
            <a:ext cx="9144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700" b="1" i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: Time Series Anomaly Detection Using Generative Adversarial Networks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2400" b="1" dirty="0">
                <a:latin typeface="Arial" panose="020B0604020202020204" pitchFamily="34" charset="0"/>
              </a:rPr>
              <a:t>Machine Learning for Time Series Anomaly Detection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C23A3-056D-41A4-84FD-A5B09DC98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1"/>
            <a:ext cx="7344816" cy="315946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195A2E-8E1A-4E09-AEF9-696669F6AE8B}"/>
              </a:ext>
            </a:extLst>
          </p:cNvPr>
          <p:cNvSpPr/>
          <p:nvPr/>
        </p:nvSpPr>
        <p:spPr>
          <a:xfrm>
            <a:off x="1763688" y="5517232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Use the same intuition to reconstruct time series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968654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2400" b="1" dirty="0">
                <a:latin typeface="Arial" panose="020B0604020202020204" pitchFamily="34" charset="0"/>
              </a:rPr>
              <a:t>Machine Learning for Time Series Anomaly Detection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to calculate the discrepancy?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DFE6A1-2E96-43C1-B4E1-80847D3A0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2947987"/>
            <a:ext cx="86201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2999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2400" b="1" dirty="0">
                <a:latin typeface="Arial" panose="020B0604020202020204" pitchFamily="34" charset="0"/>
              </a:rPr>
              <a:t>Machine Learning for Time Series Anomaly Detection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Contributions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C07DEC-7A96-43AE-A4F8-08E7212B78AD}"/>
              </a:ext>
            </a:extLst>
          </p:cNvPr>
          <p:cNvSpPr/>
          <p:nvPr/>
        </p:nvSpPr>
        <p:spPr>
          <a:xfrm>
            <a:off x="1403648" y="2708920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What is expected : 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2780E5-E6A0-422D-9B72-15C51381FF5A}"/>
              </a:ext>
            </a:extLst>
          </p:cNvPr>
          <p:cNvSpPr/>
          <p:nvPr/>
        </p:nvSpPr>
        <p:spPr>
          <a:xfrm>
            <a:off x="1403648" y="3711692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No knowledge of “normal baselines” to make “anomalies” stand out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0253D-59C5-4C11-9E58-FFD30B8A4389}"/>
              </a:ext>
            </a:extLst>
          </p:cNvPr>
          <p:cNvSpPr/>
          <p:nvPr/>
        </p:nvSpPr>
        <p:spPr>
          <a:xfrm>
            <a:off x="1403648" y="4820071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No clear strategies to segment signals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8F9ABF-93FD-4601-A4B9-FE28A63A2352}"/>
              </a:ext>
            </a:extLst>
          </p:cNvPr>
          <p:cNvSpPr/>
          <p:nvPr/>
        </p:nvSpPr>
        <p:spPr>
          <a:xfrm>
            <a:off x="755576" y="2589739"/>
            <a:ext cx="7272486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What is expected : a novel unsupervised reconstruction-based anomaly detection method using GANs.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BDBBBA-E3EB-465B-A067-FAD668E9578F}"/>
              </a:ext>
            </a:extLst>
          </p:cNvPr>
          <p:cNvSpPr/>
          <p:nvPr/>
        </p:nvSpPr>
        <p:spPr>
          <a:xfrm>
            <a:off x="755576" y="3592511"/>
            <a:ext cx="7272486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How to calculate discrepancy : a novel method to calculate the discrepancies through combining reconstruction errors and critic scores.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86F6BD-505E-46C6-AE11-58FB88E930F5}"/>
              </a:ext>
            </a:extLst>
          </p:cNvPr>
          <p:cNvSpPr/>
          <p:nvPr/>
        </p:nvSpPr>
        <p:spPr>
          <a:xfrm>
            <a:off x="755576" y="4700890"/>
            <a:ext cx="7272486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Benchmarking : an open source benchmarking system for time series anomaly detection and an extensive evaluation using 11 time-series datasets.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919680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3">
            <a:extLst>
              <a:ext uri="{FF2B5EF4-FFF2-40B4-BE49-F238E27FC236}">
                <a16:creationId xmlns:a16="http://schemas.microsoft.com/office/drawing/2014/main" id="{0ECEEA92-14A3-4C2A-960A-D4A8AFF47277}"/>
              </a:ext>
            </a:extLst>
          </p:cNvPr>
          <p:cNvSpPr>
            <a:spLocks noChangeArrowheads="1"/>
          </p:cNvSpPr>
          <p:nvPr/>
        </p:nvSpPr>
        <p:spPr bwMode="auto">
          <a:xfrm rot="-2367420">
            <a:off x="838200" y="2590800"/>
            <a:ext cx="2895600" cy="1524000"/>
          </a:xfrm>
          <a:prstGeom prst="ellipse">
            <a:avLst/>
          </a:prstGeom>
          <a:solidFill>
            <a:srgbClr val="A50021">
              <a:alpha val="2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A25D777-5DED-4A32-A106-BA9C184D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2800" b="1" dirty="0">
                <a:latin typeface="Arial" panose="020B0604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2247660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 Series Anomaly detection using GANs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Three Key questions we are addressing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19E8AF-8915-4A3A-8A22-B303544A83D6}"/>
              </a:ext>
            </a:extLst>
          </p:cNvPr>
          <p:cNvSpPr/>
          <p:nvPr/>
        </p:nvSpPr>
        <p:spPr>
          <a:xfrm>
            <a:off x="1331640" y="2780928"/>
            <a:ext cx="1800200" cy="57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E62BB-1725-4323-821F-BC839F268E8E}"/>
              </a:ext>
            </a:extLst>
          </p:cNvPr>
          <p:cNvSpPr/>
          <p:nvPr/>
        </p:nvSpPr>
        <p:spPr>
          <a:xfrm>
            <a:off x="3436640" y="2780928"/>
            <a:ext cx="1800200" cy="57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8E59B-603F-4AE3-97D3-0718F8F3B114}"/>
              </a:ext>
            </a:extLst>
          </p:cNvPr>
          <p:cNvSpPr/>
          <p:nvPr/>
        </p:nvSpPr>
        <p:spPr>
          <a:xfrm>
            <a:off x="5541640" y="2780928"/>
            <a:ext cx="1800200" cy="57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6BFE66-8EEE-47D1-956A-0CBFBE2FCB8E}"/>
              </a:ext>
            </a:extLst>
          </p:cNvPr>
          <p:cNvSpPr/>
          <p:nvPr/>
        </p:nvSpPr>
        <p:spPr>
          <a:xfrm>
            <a:off x="1331640" y="3645024"/>
            <a:ext cx="1800200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D0B94-3B11-4137-AF3E-A4FEC0D883C6}"/>
              </a:ext>
            </a:extLst>
          </p:cNvPr>
          <p:cNvSpPr txBox="1"/>
          <p:nvPr/>
        </p:nvSpPr>
        <p:spPr bwMode="auto">
          <a:xfrm>
            <a:off x="1296745" y="2914798"/>
            <a:ext cx="1800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Signal Generation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1484F-E7A0-4133-9EE6-62EC42EDFF45}"/>
              </a:ext>
            </a:extLst>
          </p:cNvPr>
          <p:cNvSpPr txBox="1"/>
          <p:nvPr/>
        </p:nvSpPr>
        <p:spPr bwMode="auto">
          <a:xfrm>
            <a:off x="3436640" y="2914798"/>
            <a:ext cx="1800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Error Calculation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6764E-6243-4C6C-ABA6-1688245252AA}"/>
              </a:ext>
            </a:extLst>
          </p:cNvPr>
          <p:cNvSpPr txBox="1"/>
          <p:nvPr/>
        </p:nvSpPr>
        <p:spPr bwMode="auto">
          <a:xfrm>
            <a:off x="5506745" y="2934816"/>
            <a:ext cx="1800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Evaluation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2351E-D1E4-48F8-AC2D-7F01DFEC1228}"/>
              </a:ext>
            </a:extLst>
          </p:cNvPr>
          <p:cNvSpPr txBox="1"/>
          <p:nvPr/>
        </p:nvSpPr>
        <p:spPr bwMode="auto">
          <a:xfrm>
            <a:off x="1403648" y="4149080"/>
            <a:ext cx="16932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How do we created the “expected” signal?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75A62-DDB6-4C2B-9F49-CEC97FCEC2CC}"/>
              </a:ext>
            </a:extLst>
          </p:cNvPr>
          <p:cNvSpPr/>
          <p:nvPr/>
        </p:nvSpPr>
        <p:spPr>
          <a:xfrm>
            <a:off x="3442533" y="3647989"/>
            <a:ext cx="1800200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4717DB-1149-4C67-B817-2E9B3B1FECAD}"/>
              </a:ext>
            </a:extLst>
          </p:cNvPr>
          <p:cNvSpPr/>
          <p:nvPr/>
        </p:nvSpPr>
        <p:spPr>
          <a:xfrm>
            <a:off x="5553426" y="3657768"/>
            <a:ext cx="1800200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3A114-B668-4CF5-AB21-284AB5AA4AAD}"/>
              </a:ext>
            </a:extLst>
          </p:cNvPr>
          <p:cNvSpPr txBox="1"/>
          <p:nvPr/>
        </p:nvSpPr>
        <p:spPr bwMode="auto">
          <a:xfrm>
            <a:off x="3518824" y="4149080"/>
            <a:ext cx="169329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How to calculate the discrepancies between the real and generated signal?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4A5AF-FBF5-4FA7-B134-59F49DA69E01}"/>
              </a:ext>
            </a:extLst>
          </p:cNvPr>
          <p:cNvSpPr txBox="1"/>
          <p:nvPr/>
        </p:nvSpPr>
        <p:spPr bwMode="auto">
          <a:xfrm>
            <a:off x="5634415" y="4149080"/>
            <a:ext cx="16932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How to evaluate the anomaly detection pipeline?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8143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 Series Anomaly detection using GANs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Anomaly detection pipeline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8EAB-E543-4A53-9E8F-1FA5CCC60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48880"/>
            <a:ext cx="863753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7032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33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to compute the “Expected signal”?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There are multiple approaches in which we can find the “expected signals”. 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can classify them into two main classes: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Predicted Based</a:t>
            </a:r>
          </a:p>
          <a:p>
            <a:pPr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Reconstruction Based</a:t>
            </a:r>
          </a:p>
        </p:txBody>
      </p:sp>
    </p:spTree>
    <p:extLst>
      <p:ext uri="{BB962C8B-B14F-4D97-AF65-F5344CB8AC3E}">
        <p14:creationId xmlns:p14="http://schemas.microsoft.com/office/powerpoint/2010/main" val="17799963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33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 Based methods learn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predictive model to fit the given time series data 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4136C-009D-4569-A9D2-C714706F4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8071534" cy="240941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17B295-0649-44FB-8243-69B25AD242E7}"/>
              </a:ext>
            </a:extLst>
          </p:cNvPr>
          <p:cNvSpPr/>
          <p:nvPr/>
        </p:nvSpPr>
        <p:spPr>
          <a:xfrm>
            <a:off x="1475656" y="5311473"/>
            <a:ext cx="5832648" cy="8172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Assumption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l"/>
            <a:r>
              <a:rPr lang="en-US" altLang="ko-KR" sz="1400" dirty="0"/>
              <a:t>Anomalous values should not be able to be predicted as well as the normal ones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98942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33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Reconstruction-Based methods learn a model to capture the latent structure of the given time series data and then reconstructs the data using their latent representations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42247-1F30-4AAA-8E76-638B95E33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0" y="2348880"/>
            <a:ext cx="8562327" cy="235334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B8C8E1-39A6-42A2-8C3F-4785F18AB046}"/>
              </a:ext>
            </a:extLst>
          </p:cNvPr>
          <p:cNvSpPr/>
          <p:nvPr/>
        </p:nvSpPr>
        <p:spPr>
          <a:xfrm>
            <a:off x="1700079" y="5277624"/>
            <a:ext cx="5832648" cy="8172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Assumption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l"/>
            <a:r>
              <a:rPr lang="en-US" altLang="ko-KR" sz="1400" dirty="0"/>
              <a:t>Anomalous lose information when they are mapped to a lower dimension space, thereby cannot be effectively reconstructed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590151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BA065D0-CD32-43CD-B6C5-309612248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Networks (GANs)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C1D717C-956F-417C-9200-71B29668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768450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376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DE5C207-A09B-485D-9714-B6ED63A6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66DB210-7B18-4520-80AE-D668E0F11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</a:rPr>
              <a:t>Introduction</a:t>
            </a:r>
          </a:p>
          <a:p>
            <a:pPr eaLnBrk="1" hangingPunct="1"/>
            <a:r>
              <a:rPr lang="en-US" altLang="ko-KR" dirty="0">
                <a:latin typeface="Arial" panose="020B0604020202020204" pitchFamily="34" charset="0"/>
              </a:rPr>
              <a:t>Machine Learning for Time Series Anomaly Detection</a:t>
            </a:r>
          </a:p>
          <a:p>
            <a:pPr eaLnBrk="1" hangingPunct="1"/>
            <a:r>
              <a:rPr lang="en-US" altLang="ko-KR" dirty="0">
                <a:latin typeface="Arial" panose="020B0604020202020204" pitchFamily="34" charset="0"/>
              </a:rPr>
              <a:t>Methodology</a:t>
            </a:r>
          </a:p>
          <a:p>
            <a:pPr eaLnBrk="1" hangingPunct="1"/>
            <a:r>
              <a:rPr lang="en-US" altLang="ko-KR" dirty="0">
                <a:latin typeface="Arial" panose="020B0604020202020204" pitchFamily="34" charset="0"/>
              </a:rPr>
              <a:t>Result</a:t>
            </a:r>
          </a:p>
          <a:p>
            <a:pPr eaLnBrk="1" hangingPunct="1"/>
            <a:endParaRPr lang="en-US" altLang="ko-KR" b="1" dirty="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BA065D0-CD32-43CD-B6C5-309612248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does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 work?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BF8ED-369E-41B6-B9F0-40FE95038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09385"/>
            <a:ext cx="6124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5662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does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 work?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373E2-A6DC-4D3A-95D2-D33BF9B7FB37}"/>
              </a:ext>
            </a:extLst>
          </p:cNvPr>
          <p:cNvSpPr/>
          <p:nvPr/>
        </p:nvSpPr>
        <p:spPr>
          <a:xfrm>
            <a:off x="2766752" y="3818481"/>
            <a:ext cx="50526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227750-AE72-45C3-B58D-2D65A88050AD}"/>
              </a:ext>
            </a:extLst>
          </p:cNvPr>
          <p:cNvSpPr/>
          <p:nvPr/>
        </p:nvSpPr>
        <p:spPr>
          <a:xfrm>
            <a:off x="4231834" y="3813108"/>
            <a:ext cx="432048" cy="461665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41628D-6B86-408A-9857-9AB1EF88831B}"/>
              </a:ext>
            </a:extLst>
          </p:cNvPr>
          <p:cNvSpPr/>
          <p:nvPr/>
        </p:nvSpPr>
        <p:spPr>
          <a:xfrm>
            <a:off x="7452320" y="3798274"/>
            <a:ext cx="521297" cy="461665"/>
          </a:xfrm>
          <a:prstGeom prst="rect">
            <a:avLst/>
          </a:prstGeom>
          <a:solidFill>
            <a:srgbClr val="37FF91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F8E393-1E33-44CA-8FFC-AAC056383510}"/>
              </a:ext>
            </a:extLst>
          </p:cNvPr>
          <p:cNvSpPr/>
          <p:nvPr/>
        </p:nvSpPr>
        <p:spPr>
          <a:xfrm>
            <a:off x="2766751" y="5535520"/>
            <a:ext cx="50526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Cz</a:t>
            </a:r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873D30F-48DB-4FEB-84B8-DCCBE3D26228}"/>
              </a:ext>
            </a:extLst>
          </p:cNvPr>
          <p:cNvSpPr/>
          <p:nvPr/>
        </p:nvSpPr>
        <p:spPr>
          <a:xfrm>
            <a:off x="979273" y="3928077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F233EF8-5BBE-4724-A682-E2E133907774}"/>
              </a:ext>
            </a:extLst>
          </p:cNvPr>
          <p:cNvSpPr/>
          <p:nvPr/>
        </p:nvSpPr>
        <p:spPr>
          <a:xfrm>
            <a:off x="5682019" y="3922704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E869BA-706B-4624-868F-0557B2CC65C6}"/>
              </a:ext>
            </a:extLst>
          </p:cNvPr>
          <p:cNvCxnSpPr>
            <a:cxnSpLocks/>
          </p:cNvCxnSpPr>
          <p:nvPr/>
        </p:nvCxnSpPr>
        <p:spPr bwMode="auto">
          <a:xfrm>
            <a:off x="1972753" y="4038540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B8B415-EFF3-4499-AA68-DADADEA33A2D}"/>
              </a:ext>
            </a:extLst>
          </p:cNvPr>
          <p:cNvCxnSpPr>
            <a:cxnSpLocks/>
          </p:cNvCxnSpPr>
          <p:nvPr/>
        </p:nvCxnSpPr>
        <p:spPr bwMode="auto">
          <a:xfrm>
            <a:off x="3019384" y="4437112"/>
            <a:ext cx="0" cy="86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C52FE9-A602-4F61-96B5-07FCA15B4827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7732" y="4437112"/>
            <a:ext cx="0" cy="86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E381D06-B6C6-4CF1-9D9B-E630725F2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5766352"/>
            <a:ext cx="620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1EFB4C25-7314-439B-84E6-BAA8DC1D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4" y="5422358"/>
            <a:ext cx="1063251" cy="6879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00A464-A5C8-4081-93E3-8E770E10EA0F}"/>
              </a:ext>
            </a:extLst>
          </p:cNvPr>
          <p:cNvSpPr txBox="1"/>
          <p:nvPr/>
        </p:nvSpPr>
        <p:spPr bwMode="auto">
          <a:xfrm>
            <a:off x="0" y="2646405"/>
            <a:ext cx="90726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E: encoder maps the time-series sequences into the latent space</a:t>
            </a:r>
          </a:p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G: decoder transforms the latent space into the reconstructed time series</a:t>
            </a:r>
          </a:p>
          <a:p>
            <a:pPr marL="0" indent="0" algn="l">
              <a:buNone/>
            </a:pPr>
            <a:r>
              <a:rPr lang="en-US" altLang="ko-KR" sz="1400" dirty="0" err="1">
                <a:latin typeface="Arial" panose="020B0604020202020204" pitchFamily="34" charset="0"/>
              </a:rPr>
              <a:t>Cx</a:t>
            </a:r>
            <a:r>
              <a:rPr lang="en-US" altLang="ko-KR" sz="1400" dirty="0">
                <a:latin typeface="Arial" panose="020B0604020202020204" pitchFamily="34" charset="0"/>
              </a:rPr>
              <a:t> : distinguish between real time series sequences from X and the generated time series sequences from G(z)</a:t>
            </a:r>
          </a:p>
          <a:p>
            <a:pPr marL="0" indent="0" algn="l">
              <a:buNone/>
            </a:pPr>
            <a:r>
              <a:rPr lang="en-US" altLang="ko-KR" sz="1400" dirty="0" err="1">
                <a:latin typeface="Arial" panose="020B0604020202020204" pitchFamily="34" charset="0"/>
              </a:rPr>
              <a:t>Cz</a:t>
            </a:r>
            <a:r>
              <a:rPr lang="en-US" altLang="ko-KR" sz="1400" dirty="0">
                <a:latin typeface="Arial" panose="020B0604020202020204" pitchFamily="34" charset="0"/>
              </a:rPr>
              <a:t> : measures the goodness of the mapping into the latent space 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1C17004-724A-4CF5-81D3-7AD4B964EA08}"/>
              </a:ext>
            </a:extLst>
          </p:cNvPr>
          <p:cNvCxnSpPr>
            <a:cxnSpLocks/>
          </p:cNvCxnSpPr>
          <p:nvPr/>
        </p:nvCxnSpPr>
        <p:spPr bwMode="auto">
          <a:xfrm>
            <a:off x="3419872" y="4039881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C00F49-2C81-4EF6-A464-E7923158066D}"/>
              </a:ext>
            </a:extLst>
          </p:cNvPr>
          <p:cNvCxnSpPr>
            <a:cxnSpLocks/>
          </p:cNvCxnSpPr>
          <p:nvPr/>
        </p:nvCxnSpPr>
        <p:spPr bwMode="auto">
          <a:xfrm>
            <a:off x="4860193" y="404377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290434-F3E9-4F49-BA57-044406F49D4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402910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469" name="TextBox 190468">
            <a:extLst>
              <a:ext uri="{FF2B5EF4-FFF2-40B4-BE49-F238E27FC236}">
                <a16:creationId xmlns:a16="http://schemas.microsoft.com/office/drawing/2014/main" id="{E55949F9-24A1-4EC4-8BAB-86EB73686FC6}"/>
              </a:ext>
            </a:extLst>
          </p:cNvPr>
          <p:cNvSpPr txBox="1"/>
          <p:nvPr/>
        </p:nvSpPr>
        <p:spPr bwMode="auto">
          <a:xfrm>
            <a:off x="1972753" y="3652359"/>
            <a:ext cx="7990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X ~ Px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pic>
        <p:nvPicPr>
          <p:cNvPr id="190471" name="그림 190470">
            <a:extLst>
              <a:ext uri="{FF2B5EF4-FFF2-40B4-BE49-F238E27FC236}">
                <a16:creationId xmlns:a16="http://schemas.microsoft.com/office/drawing/2014/main" id="{1C7C4D42-EDC4-4DB4-8024-9D8A0905F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0" y="1610912"/>
            <a:ext cx="3234526" cy="105797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365753C-712A-42B4-B810-AE0539AE71B9}"/>
              </a:ext>
            </a:extLst>
          </p:cNvPr>
          <p:cNvSpPr txBox="1"/>
          <p:nvPr/>
        </p:nvSpPr>
        <p:spPr bwMode="auto">
          <a:xfrm>
            <a:off x="4711777" y="4723162"/>
            <a:ext cx="7990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Z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~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Pz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9ACAEC3-7D25-44A4-B958-BD15FD3C3E1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9342" y="3821588"/>
            <a:ext cx="5702978" cy="144687"/>
          </a:xfrm>
          <a:prstGeom prst="bentConnector4">
            <a:avLst>
              <a:gd name="adj1" fmla="val -158"/>
              <a:gd name="adj2" fmla="val 257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1000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does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 work?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(1) Adversarial loss using Wasserstein-1 distance G : Z -&gt; X and its Critic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E54C66-3A1E-492D-961E-5824DF9EFC71}"/>
              </a:ext>
            </a:extLst>
          </p:cNvPr>
          <p:cNvSpPr/>
          <p:nvPr/>
        </p:nvSpPr>
        <p:spPr>
          <a:xfrm>
            <a:off x="3560418" y="3996908"/>
            <a:ext cx="432048" cy="461665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0B5334-0471-4116-B498-ABFBFEF656AF}"/>
              </a:ext>
            </a:extLst>
          </p:cNvPr>
          <p:cNvSpPr/>
          <p:nvPr/>
        </p:nvSpPr>
        <p:spPr>
          <a:xfrm>
            <a:off x="7146175" y="3946139"/>
            <a:ext cx="698854" cy="461665"/>
          </a:xfrm>
          <a:prstGeom prst="rect">
            <a:avLst/>
          </a:prstGeom>
          <a:solidFill>
            <a:srgbClr val="37FF91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Cx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89C58A48-1E76-448D-8DBB-AF33965C0D4F}"/>
              </a:ext>
            </a:extLst>
          </p:cNvPr>
          <p:cNvSpPr/>
          <p:nvPr/>
        </p:nvSpPr>
        <p:spPr>
          <a:xfrm>
            <a:off x="1259632" y="4051707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7197486-1E79-40D7-A277-8B0E8A6C53EE}"/>
              </a:ext>
            </a:extLst>
          </p:cNvPr>
          <p:cNvSpPr/>
          <p:nvPr/>
        </p:nvSpPr>
        <p:spPr>
          <a:xfrm>
            <a:off x="5047983" y="4074564"/>
            <a:ext cx="1037627" cy="44849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DA50F2-8F52-4CF1-9291-BFD866DFB418}"/>
              </a:ext>
            </a:extLst>
          </p:cNvPr>
          <p:cNvCxnSpPr>
            <a:cxnSpLocks/>
          </p:cNvCxnSpPr>
          <p:nvPr/>
        </p:nvCxnSpPr>
        <p:spPr bwMode="auto">
          <a:xfrm>
            <a:off x="4198341" y="4259577"/>
            <a:ext cx="6616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2A1D8C-5130-4629-B806-0513943DE84E}"/>
              </a:ext>
            </a:extLst>
          </p:cNvPr>
          <p:cNvCxnSpPr>
            <a:cxnSpLocks/>
          </p:cNvCxnSpPr>
          <p:nvPr/>
        </p:nvCxnSpPr>
        <p:spPr bwMode="auto">
          <a:xfrm>
            <a:off x="6228184" y="4243396"/>
            <a:ext cx="698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8B0BFC-AFC8-475A-A222-14C91798BD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776442" y="4666852"/>
            <a:ext cx="3886" cy="71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3CCE70A-A83D-41AF-B508-7AD16E15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07" y="5498506"/>
            <a:ext cx="1100270" cy="7119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56D9A1-491E-4F3A-8BC9-0E368CDF3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4" y="2538459"/>
            <a:ext cx="6660371" cy="682726"/>
          </a:xfrm>
          <a:prstGeom prst="rect">
            <a:avLst/>
          </a:prstGeom>
        </p:spPr>
      </p:pic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4809064-0EB3-4398-9FF4-68CDAAF7E1EC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 bwMode="auto">
          <a:xfrm flipV="1">
            <a:off x="1792624" y="3946139"/>
            <a:ext cx="5702978" cy="144687"/>
          </a:xfrm>
          <a:prstGeom prst="bentConnector4">
            <a:avLst>
              <a:gd name="adj1" fmla="val -158"/>
              <a:gd name="adj2" fmla="val 257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4180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does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 work?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(2) Adversarial loss using Wasserstein-1 distance E : X -&gt; Z and its Critic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Cz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B6EB8-3CE6-4C0C-9BA5-3D8B8FC8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55" y="2573322"/>
            <a:ext cx="6698289" cy="7111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D70A93-6B03-4633-9826-8A70001920B3}"/>
              </a:ext>
            </a:extLst>
          </p:cNvPr>
          <p:cNvSpPr/>
          <p:nvPr/>
        </p:nvSpPr>
        <p:spPr>
          <a:xfrm>
            <a:off x="4211960" y="3751791"/>
            <a:ext cx="50526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654E0A-60E2-4FCD-A6C5-78174E93B801}"/>
              </a:ext>
            </a:extLst>
          </p:cNvPr>
          <p:cNvSpPr/>
          <p:nvPr/>
        </p:nvSpPr>
        <p:spPr>
          <a:xfrm>
            <a:off x="4211959" y="5468830"/>
            <a:ext cx="50526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Cz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B1D7B2F-8949-47DE-99A9-D981D1C55E82}"/>
              </a:ext>
            </a:extLst>
          </p:cNvPr>
          <p:cNvSpPr/>
          <p:nvPr/>
        </p:nvSpPr>
        <p:spPr>
          <a:xfrm>
            <a:off x="2424481" y="3861387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DFE272-A915-4D65-80B9-8AD775866C7B}"/>
              </a:ext>
            </a:extLst>
          </p:cNvPr>
          <p:cNvCxnSpPr>
            <a:cxnSpLocks/>
          </p:cNvCxnSpPr>
          <p:nvPr/>
        </p:nvCxnSpPr>
        <p:spPr bwMode="auto">
          <a:xfrm>
            <a:off x="3417961" y="3971850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BC9B32-071D-44D8-A3F9-257D6D6EE95B}"/>
              </a:ext>
            </a:extLst>
          </p:cNvPr>
          <p:cNvCxnSpPr>
            <a:cxnSpLocks/>
          </p:cNvCxnSpPr>
          <p:nvPr/>
        </p:nvCxnSpPr>
        <p:spPr bwMode="auto">
          <a:xfrm>
            <a:off x="4464592" y="4370422"/>
            <a:ext cx="0" cy="86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19896D-272A-4F9E-AE75-0F3018DC4B50}"/>
              </a:ext>
            </a:extLst>
          </p:cNvPr>
          <p:cNvCxnSpPr>
            <a:cxnSpLocks/>
          </p:cNvCxnSpPr>
          <p:nvPr/>
        </p:nvCxnSpPr>
        <p:spPr bwMode="auto">
          <a:xfrm flipH="1">
            <a:off x="4793072" y="5699662"/>
            <a:ext cx="620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C67C80CE-1DAF-498C-8795-6CE0D4513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2" y="5355668"/>
            <a:ext cx="1063251" cy="6879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C612D84-E935-4ADF-94E8-E3738A16CEC9}"/>
              </a:ext>
            </a:extLst>
          </p:cNvPr>
          <p:cNvSpPr txBox="1"/>
          <p:nvPr/>
        </p:nvSpPr>
        <p:spPr bwMode="auto">
          <a:xfrm>
            <a:off x="3417961" y="3585669"/>
            <a:ext cx="7990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X ~ Px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99686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does “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” work?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(3) Training the GAN with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Wassestein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losses alone cannot ensure mapping xi to a desired zi that will be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futher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mapped back to x(hat)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4222B7-288B-40C0-9FB7-5BA78EC7D642}"/>
              </a:ext>
            </a:extLst>
          </p:cNvPr>
          <p:cNvSpPr/>
          <p:nvPr/>
        </p:nvSpPr>
        <p:spPr>
          <a:xfrm>
            <a:off x="3610974" y="3506381"/>
            <a:ext cx="50526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C7E0B0-5160-4AB2-ACD0-B13B42C693DF}"/>
              </a:ext>
            </a:extLst>
          </p:cNvPr>
          <p:cNvSpPr/>
          <p:nvPr/>
        </p:nvSpPr>
        <p:spPr>
          <a:xfrm>
            <a:off x="5076056" y="3501008"/>
            <a:ext cx="432048" cy="461665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509B381-7FC9-49B0-8671-4CC4718F3511}"/>
              </a:ext>
            </a:extLst>
          </p:cNvPr>
          <p:cNvSpPr/>
          <p:nvPr/>
        </p:nvSpPr>
        <p:spPr>
          <a:xfrm>
            <a:off x="1823495" y="3615977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A260507-1D1C-4472-9E79-5DF8A7304127}"/>
              </a:ext>
            </a:extLst>
          </p:cNvPr>
          <p:cNvSpPr/>
          <p:nvPr/>
        </p:nvSpPr>
        <p:spPr>
          <a:xfrm>
            <a:off x="6526241" y="3610604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5FA552-B273-430F-98B1-D16E83E5381D}"/>
              </a:ext>
            </a:extLst>
          </p:cNvPr>
          <p:cNvCxnSpPr>
            <a:cxnSpLocks/>
          </p:cNvCxnSpPr>
          <p:nvPr/>
        </p:nvCxnSpPr>
        <p:spPr bwMode="auto">
          <a:xfrm>
            <a:off x="2816975" y="3726440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6CABB0-5C2D-46C6-ACC2-FD6C0AA62F73}"/>
              </a:ext>
            </a:extLst>
          </p:cNvPr>
          <p:cNvCxnSpPr>
            <a:cxnSpLocks/>
          </p:cNvCxnSpPr>
          <p:nvPr/>
        </p:nvCxnSpPr>
        <p:spPr bwMode="auto">
          <a:xfrm>
            <a:off x="4264094" y="3727781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9EFE37-CDBD-4223-97E4-DA73CAA5A04D}"/>
              </a:ext>
            </a:extLst>
          </p:cNvPr>
          <p:cNvCxnSpPr>
            <a:cxnSpLocks/>
          </p:cNvCxnSpPr>
          <p:nvPr/>
        </p:nvCxnSpPr>
        <p:spPr bwMode="auto">
          <a:xfrm>
            <a:off x="5704415" y="373167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9A2EBF69-EC53-4A6B-A46F-2616488C8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30763"/>
            <a:ext cx="432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So we introduce Cycle Consistency Loss: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F010A-BD16-4F7F-8E25-E6578C983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281034"/>
            <a:ext cx="63627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A4CC54-7FCC-4041-89ED-86903407E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57" y="2536419"/>
            <a:ext cx="6110885" cy="7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2478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Full Objective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93996-F10E-4AA3-9B8C-2A8678D01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496300" cy="8314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5FB2BC-A5E6-4771-B0B5-2940B4F85D7D}"/>
              </a:ext>
            </a:extLst>
          </p:cNvPr>
          <p:cNvSpPr/>
          <p:nvPr/>
        </p:nvSpPr>
        <p:spPr>
          <a:xfrm>
            <a:off x="2766752" y="3818481"/>
            <a:ext cx="50526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521840-0414-414D-8772-1DE8CEEEF4B5}"/>
              </a:ext>
            </a:extLst>
          </p:cNvPr>
          <p:cNvSpPr/>
          <p:nvPr/>
        </p:nvSpPr>
        <p:spPr>
          <a:xfrm>
            <a:off x="4231834" y="3813108"/>
            <a:ext cx="432048" cy="461665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DF599A-A6C1-4944-8554-3CD6037AA19F}"/>
              </a:ext>
            </a:extLst>
          </p:cNvPr>
          <p:cNvSpPr/>
          <p:nvPr/>
        </p:nvSpPr>
        <p:spPr>
          <a:xfrm>
            <a:off x="7452320" y="3798274"/>
            <a:ext cx="521297" cy="461665"/>
          </a:xfrm>
          <a:prstGeom prst="rect">
            <a:avLst/>
          </a:prstGeom>
          <a:solidFill>
            <a:srgbClr val="37FF91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24D98B-951A-458E-BCA5-B0C944C3F4E4}"/>
              </a:ext>
            </a:extLst>
          </p:cNvPr>
          <p:cNvSpPr/>
          <p:nvPr/>
        </p:nvSpPr>
        <p:spPr>
          <a:xfrm>
            <a:off x="2766751" y="5535520"/>
            <a:ext cx="50526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Cz</a:t>
            </a:r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B5EF7EE-CFA4-48E4-9C11-90E401FD7943}"/>
              </a:ext>
            </a:extLst>
          </p:cNvPr>
          <p:cNvSpPr/>
          <p:nvPr/>
        </p:nvSpPr>
        <p:spPr>
          <a:xfrm>
            <a:off x="979273" y="3928077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4572AA07-3CD2-4ADA-8C8C-9F56FF730E02}"/>
              </a:ext>
            </a:extLst>
          </p:cNvPr>
          <p:cNvSpPr/>
          <p:nvPr/>
        </p:nvSpPr>
        <p:spPr>
          <a:xfrm>
            <a:off x="5682019" y="3922704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3A429A0-0D5E-44CD-BCA2-C6D643A3624D}"/>
              </a:ext>
            </a:extLst>
          </p:cNvPr>
          <p:cNvCxnSpPr>
            <a:cxnSpLocks/>
          </p:cNvCxnSpPr>
          <p:nvPr/>
        </p:nvCxnSpPr>
        <p:spPr bwMode="auto">
          <a:xfrm>
            <a:off x="1972753" y="4038540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C9E1FE1-E6E6-4E7F-B885-CD5E6F3B43C3}"/>
              </a:ext>
            </a:extLst>
          </p:cNvPr>
          <p:cNvCxnSpPr>
            <a:cxnSpLocks/>
          </p:cNvCxnSpPr>
          <p:nvPr/>
        </p:nvCxnSpPr>
        <p:spPr bwMode="auto">
          <a:xfrm>
            <a:off x="3019384" y="4437112"/>
            <a:ext cx="0" cy="86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BCAEF0-A6F1-484B-A329-8A78162D1E13}"/>
              </a:ext>
            </a:extLst>
          </p:cNvPr>
          <p:cNvCxnSpPr>
            <a:cxnSpLocks/>
          </p:cNvCxnSpPr>
          <p:nvPr/>
        </p:nvCxnSpPr>
        <p:spPr bwMode="auto">
          <a:xfrm flipV="1">
            <a:off x="4467732" y="4437112"/>
            <a:ext cx="0" cy="86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90900F-BF6B-44D5-930C-F46FBA469D38}"/>
              </a:ext>
            </a:extLst>
          </p:cNvPr>
          <p:cNvCxnSpPr>
            <a:cxnSpLocks/>
          </p:cNvCxnSpPr>
          <p:nvPr/>
        </p:nvCxnSpPr>
        <p:spPr bwMode="auto">
          <a:xfrm flipH="1">
            <a:off x="3347864" y="5766352"/>
            <a:ext cx="620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25AB6AC2-E3AB-495C-843F-74490B631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4" y="5422358"/>
            <a:ext cx="1063251" cy="687987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0A0E20-E632-4D76-9C11-55DE72DC5F89}"/>
              </a:ext>
            </a:extLst>
          </p:cNvPr>
          <p:cNvCxnSpPr>
            <a:cxnSpLocks/>
          </p:cNvCxnSpPr>
          <p:nvPr/>
        </p:nvCxnSpPr>
        <p:spPr bwMode="auto">
          <a:xfrm>
            <a:off x="3419872" y="4039881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C3C5C7-4E4D-4893-B730-77E5E2CF42B4}"/>
              </a:ext>
            </a:extLst>
          </p:cNvPr>
          <p:cNvCxnSpPr>
            <a:cxnSpLocks/>
          </p:cNvCxnSpPr>
          <p:nvPr/>
        </p:nvCxnSpPr>
        <p:spPr bwMode="auto">
          <a:xfrm>
            <a:off x="4860193" y="404377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75CC3B-FF2F-49F1-88BE-3C5EB8008815}"/>
              </a:ext>
            </a:extLst>
          </p:cNvPr>
          <p:cNvCxnSpPr>
            <a:cxnSpLocks/>
          </p:cNvCxnSpPr>
          <p:nvPr/>
        </p:nvCxnSpPr>
        <p:spPr bwMode="auto">
          <a:xfrm>
            <a:off x="6660232" y="402910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C3CFCF-B7D2-4DBE-BE27-3A7FADC949C5}"/>
              </a:ext>
            </a:extLst>
          </p:cNvPr>
          <p:cNvSpPr txBox="1"/>
          <p:nvPr/>
        </p:nvSpPr>
        <p:spPr bwMode="auto">
          <a:xfrm>
            <a:off x="1972753" y="3652359"/>
            <a:ext cx="7990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X ~ Px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B7563-675E-4ECD-851A-5635C13136B3}"/>
              </a:ext>
            </a:extLst>
          </p:cNvPr>
          <p:cNvSpPr txBox="1"/>
          <p:nvPr/>
        </p:nvSpPr>
        <p:spPr bwMode="auto">
          <a:xfrm>
            <a:off x="4711777" y="4723162"/>
            <a:ext cx="7990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Z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~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Pz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E3063AC-383C-459F-B918-7CB7156C2F6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9342" y="3821588"/>
            <a:ext cx="5702978" cy="144687"/>
          </a:xfrm>
          <a:prstGeom prst="bentConnector4">
            <a:avLst>
              <a:gd name="adj1" fmla="val -158"/>
              <a:gd name="adj2" fmla="val 257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51211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to reconstruct the signal?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CFE7D-FA85-4824-9613-F6BF472DE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" y="2559016"/>
            <a:ext cx="3744416" cy="2416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907CE6-CA47-419D-9C77-5078364D9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18" y="2564904"/>
            <a:ext cx="3888432" cy="24108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17EE7E-86DA-4A92-A860-003456499844}"/>
              </a:ext>
            </a:extLst>
          </p:cNvPr>
          <p:cNvCxnSpPr>
            <a:cxnSpLocks/>
          </p:cNvCxnSpPr>
          <p:nvPr/>
        </p:nvCxnSpPr>
        <p:spPr bwMode="auto">
          <a:xfrm>
            <a:off x="4026094" y="3767373"/>
            <a:ext cx="936104" cy="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2811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to compute the error?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52D2CE-3AD5-4126-BCA9-6358FEEE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2132856"/>
            <a:ext cx="8269362" cy="212261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E6DDB55-0AB8-404A-8257-DE1C8715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66" y="4797152"/>
            <a:ext cx="84963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Reconstruction Error : finding how much deviation there is between the real and the reconstructed signal</a:t>
            </a:r>
          </a:p>
          <a:p>
            <a:pPr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Critic score : leveraging the trained critic to distinguish between real and reconstructed samples</a:t>
            </a:r>
          </a:p>
        </p:txBody>
      </p:sp>
    </p:spTree>
    <p:extLst>
      <p:ext uri="{BB962C8B-B14F-4D97-AF65-F5344CB8AC3E}">
        <p14:creationId xmlns:p14="http://schemas.microsoft.com/office/powerpoint/2010/main" val="3548742980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Reconstruction Error Calculation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Reconstruction error (RE) is the error computed from finding the difference between the two signals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B39352-A8F3-4013-AAB2-BFE11202E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24996" cy="27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5219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Critic Score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critic score is analogous to the confidence level of how sure the model is that the signal given is real.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373E2-A6DC-4D3A-95D2-D33BF9B7FB37}"/>
              </a:ext>
            </a:extLst>
          </p:cNvPr>
          <p:cNvSpPr/>
          <p:nvPr/>
        </p:nvSpPr>
        <p:spPr>
          <a:xfrm>
            <a:off x="2766752" y="3818481"/>
            <a:ext cx="50526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227750-AE72-45C3-B58D-2D65A88050AD}"/>
              </a:ext>
            </a:extLst>
          </p:cNvPr>
          <p:cNvSpPr/>
          <p:nvPr/>
        </p:nvSpPr>
        <p:spPr>
          <a:xfrm>
            <a:off x="4231834" y="3813108"/>
            <a:ext cx="432048" cy="461665"/>
          </a:xfrm>
          <a:prstGeom prst="rect">
            <a:avLst/>
          </a:prstGeom>
          <a:solidFill>
            <a:srgbClr val="0099FF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41628D-6B86-408A-9857-9AB1EF88831B}"/>
              </a:ext>
            </a:extLst>
          </p:cNvPr>
          <p:cNvSpPr/>
          <p:nvPr/>
        </p:nvSpPr>
        <p:spPr>
          <a:xfrm>
            <a:off x="7452320" y="3798274"/>
            <a:ext cx="521297" cy="461665"/>
          </a:xfrm>
          <a:prstGeom prst="rect">
            <a:avLst/>
          </a:prstGeom>
          <a:solidFill>
            <a:srgbClr val="37FF91"/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dirty="0" err="1"/>
              <a:t>Cx</a:t>
            </a:r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873D30F-48DB-4FEB-84B8-DCCBE3D26228}"/>
              </a:ext>
            </a:extLst>
          </p:cNvPr>
          <p:cNvSpPr/>
          <p:nvPr/>
        </p:nvSpPr>
        <p:spPr>
          <a:xfrm>
            <a:off x="979273" y="3928077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F233EF8-5BBE-4724-A682-E2E133907774}"/>
              </a:ext>
            </a:extLst>
          </p:cNvPr>
          <p:cNvSpPr/>
          <p:nvPr/>
        </p:nvSpPr>
        <p:spPr>
          <a:xfrm>
            <a:off x="5682019" y="3922704"/>
            <a:ext cx="875281" cy="352069"/>
          </a:xfrm>
          <a:custGeom>
            <a:avLst/>
            <a:gdLst>
              <a:gd name="connsiteX0" fmla="*/ 0 w 875281"/>
              <a:gd name="connsiteY0" fmla="*/ 352069 h 352069"/>
              <a:gd name="connsiteX1" fmla="*/ 215153 w 875281"/>
              <a:gd name="connsiteY1" fmla="*/ 92907 h 352069"/>
              <a:gd name="connsiteX2" fmla="*/ 327619 w 875281"/>
              <a:gd name="connsiteY2" fmla="*/ 200484 h 352069"/>
              <a:gd name="connsiteX3" fmla="*/ 532992 w 875281"/>
              <a:gd name="connsiteY3" fmla="*/ 39119 h 352069"/>
              <a:gd name="connsiteX4" fmla="*/ 601450 w 875281"/>
              <a:gd name="connsiteY4" fmla="*/ 200484 h 352069"/>
              <a:gd name="connsiteX5" fmla="*/ 875281 w 875281"/>
              <a:gd name="connsiteY5" fmla="*/ 0 h 35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281" h="352069">
                <a:moveTo>
                  <a:pt x="0" y="352069"/>
                </a:moveTo>
                <a:cubicBezTo>
                  <a:pt x="80275" y="235120"/>
                  <a:pt x="160550" y="118171"/>
                  <a:pt x="215153" y="92907"/>
                </a:cubicBezTo>
                <a:cubicBezTo>
                  <a:pt x="269756" y="67643"/>
                  <a:pt x="274646" y="209449"/>
                  <a:pt x="327619" y="200484"/>
                </a:cubicBezTo>
                <a:cubicBezTo>
                  <a:pt x="380592" y="191519"/>
                  <a:pt x="487354" y="39119"/>
                  <a:pt x="532992" y="39119"/>
                </a:cubicBezTo>
                <a:cubicBezTo>
                  <a:pt x="578630" y="39119"/>
                  <a:pt x="544402" y="207004"/>
                  <a:pt x="601450" y="200484"/>
                </a:cubicBezTo>
                <a:cubicBezTo>
                  <a:pt x="658498" y="193964"/>
                  <a:pt x="875281" y="0"/>
                  <a:pt x="875281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E869BA-706B-4624-868F-0557B2CC65C6}"/>
              </a:ext>
            </a:extLst>
          </p:cNvPr>
          <p:cNvCxnSpPr>
            <a:cxnSpLocks/>
          </p:cNvCxnSpPr>
          <p:nvPr/>
        </p:nvCxnSpPr>
        <p:spPr bwMode="auto">
          <a:xfrm>
            <a:off x="1972753" y="4038540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1C17004-724A-4CF5-81D3-7AD4B964EA08}"/>
              </a:ext>
            </a:extLst>
          </p:cNvPr>
          <p:cNvCxnSpPr>
            <a:cxnSpLocks/>
          </p:cNvCxnSpPr>
          <p:nvPr/>
        </p:nvCxnSpPr>
        <p:spPr bwMode="auto">
          <a:xfrm>
            <a:off x="3419872" y="4039881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C00F49-2C81-4EF6-A464-E7923158066D}"/>
              </a:ext>
            </a:extLst>
          </p:cNvPr>
          <p:cNvCxnSpPr>
            <a:cxnSpLocks/>
          </p:cNvCxnSpPr>
          <p:nvPr/>
        </p:nvCxnSpPr>
        <p:spPr bwMode="auto">
          <a:xfrm>
            <a:off x="4860193" y="404377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290434-F3E9-4F49-BA57-044406F49D4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4029107"/>
            <a:ext cx="65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469" name="TextBox 190468">
            <a:extLst>
              <a:ext uri="{FF2B5EF4-FFF2-40B4-BE49-F238E27FC236}">
                <a16:creationId xmlns:a16="http://schemas.microsoft.com/office/drawing/2014/main" id="{E55949F9-24A1-4EC4-8BAB-86EB73686FC6}"/>
              </a:ext>
            </a:extLst>
          </p:cNvPr>
          <p:cNvSpPr txBox="1"/>
          <p:nvPr/>
        </p:nvSpPr>
        <p:spPr bwMode="auto">
          <a:xfrm>
            <a:off x="1972753" y="3652359"/>
            <a:ext cx="7990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X ~ Px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2062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3">
            <a:extLst>
              <a:ext uri="{FF2B5EF4-FFF2-40B4-BE49-F238E27FC236}">
                <a16:creationId xmlns:a16="http://schemas.microsoft.com/office/drawing/2014/main" id="{0ECEEA92-14A3-4C2A-960A-D4A8AFF47277}"/>
              </a:ext>
            </a:extLst>
          </p:cNvPr>
          <p:cNvSpPr>
            <a:spLocks noChangeArrowheads="1"/>
          </p:cNvSpPr>
          <p:nvPr/>
        </p:nvSpPr>
        <p:spPr bwMode="auto">
          <a:xfrm rot="-2367420">
            <a:off x="838200" y="2590800"/>
            <a:ext cx="2895600" cy="1524000"/>
          </a:xfrm>
          <a:prstGeom prst="ellipse">
            <a:avLst/>
          </a:prstGeom>
          <a:solidFill>
            <a:srgbClr val="A50021">
              <a:alpha val="2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A25D777-5DED-4A32-A106-BA9C184D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2800" b="1" dirty="0">
                <a:latin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8283738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31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Combining both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Convex combination</a:t>
            </a:r>
          </a:p>
          <a:p>
            <a:pPr>
              <a:buAutoNum type="arabicPeriod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2.     Multiplication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28A489-7EDE-45CC-AB99-531BF1EC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3119437"/>
            <a:ext cx="5124450" cy="619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D8CDD0-CCC8-4FC1-9B19-35C9F824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4991098"/>
            <a:ext cx="4324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43051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31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Thresholding</a:t>
            </a: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Finding anomalous sequences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with locally adaptive thresholding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 Useful for extracting the contextual anomalies when their underlying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is unknown.</a:t>
            </a: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At the end of the step, </a:t>
            </a: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obtain a set of intervals</a:t>
            </a: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indicating the identified anomalous sequences.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D60B8C-0D8B-4E65-AB8A-7122098F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780928"/>
            <a:ext cx="4583504" cy="3096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DDE6B5-1E0B-4F81-88FC-6D138DAB4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8" y="4077072"/>
            <a:ext cx="3009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3711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31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to tell if the pipeline is good? 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 obtained a set of possible anomalies by the model, how do I know if I detected the correct ones?</a:t>
            </a:r>
          </a:p>
        </p:txBody>
      </p:sp>
    </p:spTree>
    <p:extLst>
      <p:ext uri="{BB962C8B-B14F-4D97-AF65-F5344CB8AC3E}">
        <p14:creationId xmlns:p14="http://schemas.microsoft.com/office/powerpoint/2010/main" val="3650503652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31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to evaluate pipelines?</a:t>
            </a: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True Positive, if a ground truth segment overlaps with the detected segment.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False Negative, if the ground truth segment does not overlap any detected segments</a:t>
            </a: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False Positive, if a detected segment does not overlap any labeled anomalous region.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B03D5-F70A-41B6-B5AC-FAAB755D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437112"/>
            <a:ext cx="2663974" cy="106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EF3DAB-8F7A-4025-B8BD-598DEC23C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402189"/>
            <a:ext cx="3024336" cy="1037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99A7CD-0428-4B31-84E5-0E92F2AD4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00" y="4359418"/>
            <a:ext cx="2988990" cy="9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5717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3">
            <a:extLst>
              <a:ext uri="{FF2B5EF4-FFF2-40B4-BE49-F238E27FC236}">
                <a16:creationId xmlns:a16="http://schemas.microsoft.com/office/drawing/2014/main" id="{0ECEEA92-14A3-4C2A-960A-D4A8AFF47277}"/>
              </a:ext>
            </a:extLst>
          </p:cNvPr>
          <p:cNvSpPr>
            <a:spLocks noChangeArrowheads="1"/>
          </p:cNvSpPr>
          <p:nvPr/>
        </p:nvSpPr>
        <p:spPr bwMode="auto">
          <a:xfrm rot="-2367420">
            <a:off x="838200" y="2590800"/>
            <a:ext cx="2895600" cy="1524000"/>
          </a:xfrm>
          <a:prstGeom prst="ellipse">
            <a:avLst/>
          </a:prstGeom>
          <a:solidFill>
            <a:srgbClr val="A50021">
              <a:alpha val="2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A25D777-5DED-4A32-A106-BA9C184D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2800" b="1" dirty="0">
                <a:latin typeface="Arial" panose="020B060402020202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72494709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Datasets with “known anomalies”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6D1C3-A640-4177-97F4-7BFB23DE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2716492"/>
            <a:ext cx="7884368" cy="25061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B82F2E-2C2D-4D4A-8A66-AFB5BB369F1C}"/>
              </a:ext>
            </a:extLst>
          </p:cNvPr>
          <p:cNvSpPr/>
          <p:nvPr/>
        </p:nvSpPr>
        <p:spPr>
          <a:xfrm>
            <a:off x="3347864" y="2348880"/>
            <a:ext cx="720080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862758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179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has the highest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aveaged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F1 score (0.7) across all the datasets.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1CDDB-4AC7-4928-A4B3-F2F3B558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" y="2564904"/>
            <a:ext cx="8471279" cy="29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16550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107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Comparing against ARIMA whose roots are in : Box, George; Jenkins, Gwilym(1970). Time series analysis forecasting and control</a:t>
            </a: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achieves the best overall improvement with an over 15% improvement.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CAB02-7343-46E9-A883-FFC163CDA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968"/>
            <a:ext cx="4536504" cy="31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7405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179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well do AE perform compared with GAN?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LSTM AE and Dense AE perform badly on point anomalies(A3 &amp; A4) compared with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TadGAN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MAD-GAN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8DC6C-EF17-4880-99BE-01A9ECB6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8064896" cy="22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405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179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How variation of error calculation impact the results?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895BE-FE6D-4EC1-BE3B-B6D7FD46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2253518"/>
            <a:ext cx="8316416" cy="30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052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Detecting anomalies in time series becomes important for critical use cases.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C2BE75-64A0-46F2-AE4A-5A6FDEE37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035969"/>
            <a:ext cx="8448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27606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Contributions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C07DEC-7A96-43AE-A4F8-08E7212B78AD}"/>
              </a:ext>
            </a:extLst>
          </p:cNvPr>
          <p:cNvSpPr/>
          <p:nvPr/>
        </p:nvSpPr>
        <p:spPr>
          <a:xfrm>
            <a:off x="755576" y="2589739"/>
            <a:ext cx="7272486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What is expected : a novel unsupervised reconstruction-based anomaly detection method using GANs.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2780E5-E6A0-422D-9B72-15C51381FF5A}"/>
              </a:ext>
            </a:extLst>
          </p:cNvPr>
          <p:cNvSpPr/>
          <p:nvPr/>
        </p:nvSpPr>
        <p:spPr>
          <a:xfrm>
            <a:off x="755576" y="3592511"/>
            <a:ext cx="7272486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How to calculate discrepancy : a novel method to calculate the discrepancies through combining reconstruction errors and critic scores.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0253D-59C5-4C11-9E58-FFD30B8A4389}"/>
              </a:ext>
            </a:extLst>
          </p:cNvPr>
          <p:cNvSpPr/>
          <p:nvPr/>
        </p:nvSpPr>
        <p:spPr>
          <a:xfrm>
            <a:off x="755576" y="4700890"/>
            <a:ext cx="7272486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Benchmarking : an open source benchmarking system for time series anomaly detection and an extensive evaluation using 11 time-series datasets.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037707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792"/>
            <a:ext cx="84963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What is our specific research problem?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Problem : given a multivariate time series, find out a set of anomalous time segments that </a:t>
            </a:r>
          </a:p>
          <a:p>
            <a:pPr marL="0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Have unusual values</a:t>
            </a:r>
          </a:p>
          <a:p>
            <a:pPr>
              <a:buFontTx/>
              <a:buChar char="-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Or do not follow the expected temporal patterns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289FF-EA17-44CA-B178-18256D1C6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9" y="3284984"/>
            <a:ext cx="806096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3829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6916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Formal definition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02FC0C-3A4E-4EDD-8B75-50661065E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420888"/>
            <a:ext cx="368617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BB98D-C0AF-4B4F-BD45-2E99FCB9D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0888"/>
            <a:ext cx="2681089" cy="849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9FCA8-74B3-48E5-8345-3E8B07DB2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97152"/>
            <a:ext cx="3096344" cy="904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C7DF3C-6628-4B1D-95A7-C3726A050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830014"/>
            <a:ext cx="7812360" cy="7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15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360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Why is it challenging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C07DEC-7A96-43AE-A4F8-08E7212B78AD}"/>
              </a:ext>
            </a:extLst>
          </p:cNvPr>
          <p:cNvSpPr/>
          <p:nvPr/>
        </p:nvSpPr>
        <p:spPr>
          <a:xfrm>
            <a:off x="467544" y="3650364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No previously identified “known anomalies” to train optimize the model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2780E5-E6A0-422D-9B72-15C51381FF5A}"/>
              </a:ext>
            </a:extLst>
          </p:cNvPr>
          <p:cNvSpPr/>
          <p:nvPr/>
        </p:nvSpPr>
        <p:spPr>
          <a:xfrm>
            <a:off x="467544" y="4653136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No knowledge of “normal baselines” to make “anomalies” stand out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50253D-59C5-4C11-9E58-FFD30B8A4389}"/>
              </a:ext>
            </a:extLst>
          </p:cNvPr>
          <p:cNvSpPr/>
          <p:nvPr/>
        </p:nvSpPr>
        <p:spPr>
          <a:xfrm>
            <a:off x="467544" y="5761515"/>
            <a:ext cx="5832648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400" dirty="0"/>
              <a:t>No clear strategies to segment signals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8EEC66-9849-4464-96A0-71E8C4062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35" y="1845097"/>
            <a:ext cx="4572000" cy="126413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5109411-3827-4647-B3FE-1CF039968B3B}"/>
              </a:ext>
            </a:extLst>
          </p:cNvPr>
          <p:cNvSpPr/>
          <p:nvPr/>
        </p:nvSpPr>
        <p:spPr>
          <a:xfrm>
            <a:off x="6372200" y="4535636"/>
            <a:ext cx="576064" cy="5755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1CE68-F87B-4B56-8F33-E9504F055123}"/>
              </a:ext>
            </a:extLst>
          </p:cNvPr>
          <p:cNvSpPr txBox="1"/>
          <p:nvPr/>
        </p:nvSpPr>
        <p:spPr bwMode="auto">
          <a:xfrm>
            <a:off x="7092280" y="4346555"/>
            <a:ext cx="18722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Using unsupervised machine learning approaches is necessary</a:t>
            </a:r>
            <a:endParaRPr lang="ko-KR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6944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3">
            <a:extLst>
              <a:ext uri="{FF2B5EF4-FFF2-40B4-BE49-F238E27FC236}">
                <a16:creationId xmlns:a16="http://schemas.microsoft.com/office/drawing/2014/main" id="{0ECEEA92-14A3-4C2A-960A-D4A8AFF47277}"/>
              </a:ext>
            </a:extLst>
          </p:cNvPr>
          <p:cNvSpPr>
            <a:spLocks noChangeArrowheads="1"/>
          </p:cNvSpPr>
          <p:nvPr/>
        </p:nvSpPr>
        <p:spPr bwMode="auto">
          <a:xfrm rot="-2367420">
            <a:off x="838200" y="2590800"/>
            <a:ext cx="2895600" cy="1524000"/>
          </a:xfrm>
          <a:prstGeom prst="ellipse">
            <a:avLst/>
          </a:prstGeom>
          <a:solidFill>
            <a:srgbClr val="A50021">
              <a:alpha val="2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A25D777-5DED-4A32-A106-BA9C184D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2800" b="1" dirty="0">
                <a:latin typeface="Arial" panose="020B0604020202020204" pitchFamily="34" charset="0"/>
              </a:rPr>
              <a:t>Machine Learning for Time Series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7824461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910F736-8812-416A-9CF1-8FDFBDA2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ko-KR" sz="2400" b="1" dirty="0">
                <a:latin typeface="Arial" panose="020B0604020202020204" pitchFamily="34" charset="0"/>
              </a:rPr>
              <a:t>Machine Learning for Time Series Anomaly Detection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D1791D-D981-4BEC-BBD1-979C58F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8496300" cy="57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lnSpc>
                <a:spcPct val="110000"/>
              </a:lnSpc>
              <a:spcBef>
                <a:spcPct val="20000"/>
              </a:spcBef>
              <a:buClr>
                <a:srgbClr val="111111"/>
              </a:buClr>
              <a:buSzPct val="80000"/>
              <a:buFont typeface="Wingdings 2" panose="05020102010507070707" pitchFamily="18" charset="2"/>
              <a:buChar char="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85000"/>
              <a:buFont typeface="Wingdings 3" panose="05040102010807070707" pitchFamily="18" charset="2"/>
              <a:buChar char=""/>
              <a:defRPr kumimoji="1" sz="200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808080"/>
              </a:buClr>
              <a:buSzPct val="80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 2" panose="05020102010507070707" pitchFamily="18" charset="2"/>
              <a:buChar char="?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General workflow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06271-D68E-4045-B308-C961F7CF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113612" cy="38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2155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net Master">
  <a:themeElements>
    <a:clrScheme name="Mone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net Maste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wrap="none" rtlCol="0" anchor="ctr">
        <a:spAutoFit/>
      </a:bodyPr>
      <a:lstStyle>
        <a:defPPr algn="l"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굴림" panose="020B0600000101010101" pitchFamily="50" charset="-127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marL="0" indent="0" algn="l">
          <a:buNone/>
          <a:defRPr sz="1400" dirty="0" smtClean="0">
            <a:latin typeface="Arial" panose="020B0604020202020204" pitchFamily="34" charset="0"/>
          </a:defRPr>
        </a:defPPr>
      </a:lstStyle>
    </a:txDef>
  </a:objectDefaults>
  <a:extraClrSchemeLst>
    <a:extraClrScheme>
      <a:clrScheme name="Mone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28149</TotalTime>
  <Words>2189</Words>
  <Application>Microsoft Office PowerPoint</Application>
  <PresentationFormat>화면 슬라이드 쇼(4:3)</PresentationFormat>
  <Paragraphs>348</Paragraphs>
  <Slides>40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-apple-system</vt:lpstr>
      <vt:lpstr>굴림</vt:lpstr>
      <vt:lpstr>맑은 고딕</vt:lpstr>
      <vt:lpstr>Arial</vt:lpstr>
      <vt:lpstr>Arial Black</vt:lpstr>
      <vt:lpstr>Tahoma</vt:lpstr>
      <vt:lpstr>Wingdings 2</vt:lpstr>
      <vt:lpstr>Wingdings 3</vt:lpstr>
      <vt:lpstr>Monet Master</vt:lpstr>
      <vt:lpstr>디자인 사용자 지정</vt:lpstr>
      <vt:lpstr>PowerPoint 프레젠테이션</vt:lpstr>
      <vt:lpstr>Contents</vt:lpstr>
      <vt:lpstr>PowerPoint 프레젠테이션</vt:lpstr>
      <vt:lpstr>Introduction</vt:lpstr>
      <vt:lpstr>Introduction</vt:lpstr>
      <vt:lpstr>Introduction</vt:lpstr>
      <vt:lpstr>Introduction</vt:lpstr>
      <vt:lpstr>PowerPoint 프레젠테이션</vt:lpstr>
      <vt:lpstr>Machine Learning for Time Series Anomaly Detection</vt:lpstr>
      <vt:lpstr>Machine Learning for Time Series Anomaly Detection</vt:lpstr>
      <vt:lpstr>Machine Learning for Time Series Anomaly Detection</vt:lpstr>
      <vt:lpstr>Machine Learning for Time Series Anomaly Detection</vt:lpstr>
      <vt:lpstr>PowerPoint 프레젠테이션</vt:lpstr>
      <vt:lpstr>Methodology</vt:lpstr>
      <vt:lpstr>Methodology</vt:lpstr>
      <vt:lpstr>Methodology </vt:lpstr>
      <vt:lpstr>Methodology </vt:lpstr>
      <vt:lpstr>Methodology 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PowerPoint 프레젠테이션</vt:lpstr>
      <vt:lpstr>Result</vt:lpstr>
      <vt:lpstr>Result</vt:lpstr>
      <vt:lpstr>Result</vt:lpstr>
      <vt:lpstr>Result</vt:lpstr>
      <vt:lpstr>Result</vt:lpstr>
      <vt:lpstr>Results</vt:lpstr>
    </vt:vector>
  </TitlesOfParts>
  <Company>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minani</dc:creator>
  <cp:lastModifiedBy>LeeSeoyeong</cp:lastModifiedBy>
  <cp:revision>3247</cp:revision>
  <dcterms:created xsi:type="dcterms:W3CDTF">2002-08-12T06:27:44Z</dcterms:created>
  <dcterms:modified xsi:type="dcterms:W3CDTF">2021-06-19T05:12:59Z</dcterms:modified>
</cp:coreProperties>
</file>