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598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C9610-47EA-4BB6-853C-762A06D8D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3722E-E36B-4923-AFC6-67462E64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B571382-4349-46A0-B421-517C212C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F7CE35-CA74-41DB-A354-620D2C1E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EF20E9E-7DD6-4F30-B6FE-0DCFC8D6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64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A1045-7E25-41B0-8679-84F106F3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0132412-2CDC-4BCC-8702-8870B7F4B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63A7B64-6EAE-4EC3-8B1E-18906C33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869C67D-9C54-4841-B168-1C6E0F08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9D74D44-4EF7-469B-9EDF-4AF9F3BB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76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6780188D-6D5A-4714-947F-81EA02376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B9FEE26-4994-4CEA-BDB6-59A4E369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D3C04D4-1EB5-400E-8289-07C0DD3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936E0D3-0570-45CE-BED5-EDE1F84D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17E8E22-2D14-4F34-8A76-C3BD01D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28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24110-88C7-48C5-BF84-43D436F0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C25A04-E5AA-4E84-82D9-7C243154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825DBE4-B4E7-4E66-810F-58DF0E4C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96A98BC-DD69-4023-9B5C-93795DA1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6DF7B6-D3C2-4BC8-9DE8-FC556FED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718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DA496-1C3B-4405-99D8-675CEA46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97266A-9A12-4761-8095-CB45778C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6C485A4-BC5B-4DB6-8664-C478015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1C43953-6D78-4118-8A07-AA2C1052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9ED761-D6AF-4D81-9913-22DE4D00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058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D2054-D6DC-43C4-8F78-711A8816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5009E-3B46-40FF-8B83-87313D9C3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FB390F6-91BF-47A8-AD52-72F4A331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5C783843-C88E-43EE-9B8C-8E95B7CC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09448CF-3C33-4CD0-8686-91B5B4F7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7C25318-4628-4740-9BF9-76660173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6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D69D0-2E7C-44C4-9128-8B9C41DA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246F852-B4D3-47EE-9B59-5364BE0E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0DAE81C-C62C-43E5-B717-1CC21526A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08FFBAA-08B7-44AB-9656-E0368FFDE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E1A00C7-CF30-4A05-B9CC-6DCB89375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173CB12-1C9F-46EE-A66D-6DC054AC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E7DAD2B-7603-4135-90E0-169FA10F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9646B12-8A2D-4994-93C5-FD73A6F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11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2B5C9-C0E3-4455-AB35-1A45D170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74C3A6-86BB-425E-A773-F99A2496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7986462-387C-42C3-AA14-573AD22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77B3F4E-7DC8-4864-8DBE-9C6FADD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01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DD2E56F-0963-4F55-8434-856B03F1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FA0901A-B120-4109-9025-D1103E5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771F5CB-3217-40AD-9089-22254A56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02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173BB-AB57-4D84-B0AB-CDE9EF57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231FB09-509A-4ADC-8586-1386988C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483C5E1-004E-418F-BA2C-F7E22901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65752C6-3BC7-4E87-BA41-FFA44F04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D1F4EC8-62E5-4081-835A-33D1C161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12B1AF3-0F97-4F74-806E-D29429ED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05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F37DD-B96D-448A-A56E-4F8092A2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E17004C-34F4-4CEA-9C46-40CD26684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0FDA7DE-640F-4620-BEA8-6862633C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AC0F2C8-2A3A-4CC9-B523-BD2007A4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A83620-BB15-45C8-8CD2-43FB36C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6708552-B2B2-4981-8E34-C83E0A0C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5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2F8E4E3-F2D1-4A50-84D4-6CD25A7C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CC0DAB-E325-4EBC-A081-1CCD8DCC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A6C1531-3A40-46B3-B7C5-9B99F9F35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F33A-9D12-4575-A3E3-41564A8DFBD1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DB8B56-74E5-4342-8E7C-1EE083CE6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B6B8FCA-7E91-4189-9585-9475EA6D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D65EE-1213-45B5-ABFE-F2E7602B4DB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297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-10287000"/>
            <a:ext cx="12192000" cy="10287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64000">
                <a:schemeClr val="tx1">
                  <a:lumMod val="75000"/>
                  <a:lumOff val="25000"/>
                  <a:alpha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2D3E4645-00F8-44E0-8397-0B6BEF11CC4A}"/>
              </a:ext>
            </a:extLst>
          </p:cNvPr>
          <p:cNvSpPr/>
          <p:nvPr/>
        </p:nvSpPr>
        <p:spPr>
          <a:xfrm>
            <a:off x="-4049486" y="406400"/>
            <a:ext cx="3643086" cy="1886857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21F87-7086-4B1B-9F3E-12F54DBA6853}"/>
              </a:ext>
            </a:extLst>
          </p:cNvPr>
          <p:cNvSpPr txBox="1"/>
          <p:nvPr/>
        </p:nvSpPr>
        <p:spPr>
          <a:xfrm>
            <a:off x="-7402286" y="380332"/>
            <a:ext cx="740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Лабораторне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роль у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4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64000">
                <a:schemeClr val="tx1">
                  <a:lumMod val="75000"/>
                  <a:lumOff val="25000"/>
                  <a:alpha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4E1773D-222F-436F-B2AD-A9FBBC15919F}"/>
              </a:ext>
            </a:extLst>
          </p:cNvPr>
          <p:cNvSpPr/>
          <p:nvPr/>
        </p:nvSpPr>
        <p:spPr>
          <a:xfrm>
            <a:off x="-4049486" y="406400"/>
            <a:ext cx="16241486" cy="1886857"/>
          </a:xfrm>
          <a:prstGeom prst="roundRect">
            <a:avLst>
              <a:gd name="adj" fmla="val 31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03832-8635-4AE6-B5B6-FA1FD43DEA84}"/>
              </a:ext>
            </a:extLst>
          </p:cNvPr>
          <p:cNvSpPr txBox="1"/>
          <p:nvPr/>
        </p:nvSpPr>
        <p:spPr>
          <a:xfrm>
            <a:off x="2394857" y="406400"/>
            <a:ext cx="740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Лабораторне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роль у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09484-212C-4861-8122-05532A59053C}"/>
              </a:ext>
            </a:extLst>
          </p:cNvPr>
          <p:cNvSpPr txBox="1"/>
          <p:nvPr/>
        </p:nvSpPr>
        <p:spPr>
          <a:xfrm>
            <a:off x="-9944100" y="432467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колб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приладів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етап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еволюції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наближав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відкриттів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08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64000">
                <a:schemeClr val="tx1">
                  <a:lumMod val="75000"/>
                  <a:lumOff val="25000"/>
                  <a:alpha val="80000"/>
                </a:schemeClr>
              </a:gs>
              <a:gs pos="100000">
                <a:srgbClr val="B88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4E1773D-222F-436F-B2AD-A9FBBC15919F}"/>
              </a:ext>
            </a:extLst>
          </p:cNvPr>
          <p:cNvSpPr/>
          <p:nvPr/>
        </p:nvSpPr>
        <p:spPr>
          <a:xfrm>
            <a:off x="0" y="406400"/>
            <a:ext cx="18573750" cy="1886857"/>
          </a:xfrm>
          <a:prstGeom prst="roundRect">
            <a:avLst>
              <a:gd name="adj" fmla="val 3379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03832-8635-4AE6-B5B6-FA1FD43DEA84}"/>
              </a:ext>
            </a:extLst>
          </p:cNvPr>
          <p:cNvSpPr txBox="1"/>
          <p:nvPr/>
        </p:nvSpPr>
        <p:spPr>
          <a:xfrm>
            <a:off x="11681732" y="406400"/>
            <a:ext cx="740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Лабораторне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роль у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EE12-1903-49C8-AD12-D8635F9970AD}"/>
              </a:ext>
            </a:extLst>
          </p:cNvPr>
          <p:cNvSpPr txBox="1"/>
          <p:nvPr/>
        </p:nvSpPr>
        <p:spPr>
          <a:xfrm>
            <a:off x="1123950" y="498733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колб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приладів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етап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еволюції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наближав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відкриттів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Графіка 5" descr="Beaker with solid fill">
            <a:extLst>
              <a:ext uri="{FF2B5EF4-FFF2-40B4-BE49-F238E27FC236}">
                <a16:creationId xmlns:a16="http://schemas.microsoft.com/office/drawing/2014/main" id="{71D2FE2B-3F00-4B3A-9761-FD97D126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1035">
            <a:off x="2238033" y="7099864"/>
            <a:ext cx="1390365" cy="1390365"/>
          </a:xfrm>
          <a:prstGeom prst="rect">
            <a:avLst/>
          </a:prstGeom>
        </p:spPr>
      </p:pic>
      <p:pic>
        <p:nvPicPr>
          <p:cNvPr id="8" name="Графіка 7" descr="DNA with solid fill">
            <a:extLst>
              <a:ext uri="{FF2B5EF4-FFF2-40B4-BE49-F238E27FC236}">
                <a16:creationId xmlns:a16="http://schemas.microsoft.com/office/drawing/2014/main" id="{546BBA56-EBAE-4962-B8F6-D6333C8F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44749" y="1688732"/>
            <a:ext cx="1031067" cy="1209049"/>
          </a:xfrm>
          <a:prstGeom prst="rect">
            <a:avLst/>
          </a:prstGeom>
        </p:spPr>
      </p:pic>
      <p:pic>
        <p:nvPicPr>
          <p:cNvPr id="11" name="Графіка 10" descr="Flask with solid fill">
            <a:extLst>
              <a:ext uri="{FF2B5EF4-FFF2-40B4-BE49-F238E27FC236}">
                <a16:creationId xmlns:a16="http://schemas.microsoft.com/office/drawing/2014/main" id="{9BCA2B5B-E6C6-490A-BE67-321A32250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084">
            <a:off x="12789871" y="890588"/>
            <a:ext cx="1952625" cy="1952625"/>
          </a:xfrm>
          <a:prstGeom prst="rect">
            <a:avLst/>
          </a:prstGeom>
        </p:spPr>
      </p:pic>
      <p:pic>
        <p:nvPicPr>
          <p:cNvPr id="12" name="Графіка 11" descr="DNA with solid fill">
            <a:extLst>
              <a:ext uri="{FF2B5EF4-FFF2-40B4-BE49-F238E27FC236}">
                <a16:creationId xmlns:a16="http://schemas.microsoft.com/office/drawing/2014/main" id="{E59903FC-B03F-4FF9-8371-D27B4AFC0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5683">
            <a:off x="-1935703" y="554833"/>
            <a:ext cx="1335868" cy="1566464"/>
          </a:xfrm>
          <a:prstGeom prst="rect">
            <a:avLst/>
          </a:prstGeom>
        </p:spPr>
      </p:pic>
      <p:pic>
        <p:nvPicPr>
          <p:cNvPr id="13" name="Графіка 12" descr="Flask with solid fill">
            <a:extLst>
              <a:ext uri="{FF2B5EF4-FFF2-40B4-BE49-F238E27FC236}">
                <a16:creationId xmlns:a16="http://schemas.microsoft.com/office/drawing/2014/main" id="{65453356-4429-4A37-8E9F-57191BA5A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31543">
            <a:off x="10371071" y="-2923413"/>
            <a:ext cx="1952625" cy="1952625"/>
          </a:xfrm>
          <a:prstGeom prst="rect">
            <a:avLst/>
          </a:prstGeom>
        </p:spPr>
      </p:pic>
      <p:pic>
        <p:nvPicPr>
          <p:cNvPr id="14" name="Графіка 13" descr="Beaker with solid fill">
            <a:extLst>
              <a:ext uri="{FF2B5EF4-FFF2-40B4-BE49-F238E27FC236}">
                <a16:creationId xmlns:a16="http://schemas.microsoft.com/office/drawing/2014/main" id="{743FACC8-E43A-4983-8239-340B2DEF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569">
            <a:off x="3113880" y="-1836622"/>
            <a:ext cx="1390365" cy="139036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BE3FC2C-03CF-4439-A8A1-424833E034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072" y="4874078"/>
            <a:ext cx="1484406" cy="22266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47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1000">
                <a:schemeClr val="tx1">
                  <a:lumMod val="75000"/>
                  <a:lumOff val="25000"/>
                  <a:alpha val="80000"/>
                </a:schemeClr>
              </a:gs>
              <a:gs pos="100000">
                <a:srgbClr val="B88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4E1773D-222F-436F-B2AD-A9FBBC15919F}"/>
              </a:ext>
            </a:extLst>
          </p:cNvPr>
          <p:cNvSpPr/>
          <p:nvPr/>
        </p:nvSpPr>
        <p:spPr>
          <a:xfrm>
            <a:off x="12192000" y="406400"/>
            <a:ext cx="6381750" cy="1886857"/>
          </a:xfrm>
          <a:prstGeom prst="roundRect">
            <a:avLst>
              <a:gd name="adj" fmla="val 3379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03832-8635-4AE6-B5B6-FA1FD43DEA84}"/>
              </a:ext>
            </a:extLst>
          </p:cNvPr>
          <p:cNvSpPr txBox="1"/>
          <p:nvPr/>
        </p:nvSpPr>
        <p:spPr>
          <a:xfrm>
            <a:off x="11681732" y="406400"/>
            <a:ext cx="740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Лабораторне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роль у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EE12-1903-49C8-AD12-D8635F9970AD}"/>
              </a:ext>
            </a:extLst>
          </p:cNvPr>
          <p:cNvSpPr txBox="1"/>
          <p:nvPr/>
        </p:nvSpPr>
        <p:spPr>
          <a:xfrm>
            <a:off x="12192000" y="406400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колб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приладів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етап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еволюції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наближав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відкриттів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Графіка 5" descr="Beaker with solid fill">
            <a:extLst>
              <a:ext uri="{FF2B5EF4-FFF2-40B4-BE49-F238E27FC236}">
                <a16:creationId xmlns:a16="http://schemas.microsoft.com/office/drawing/2014/main" id="{FDDAB4F2-332B-4045-9157-5923A17F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1035">
            <a:off x="3204862" y="3930715"/>
            <a:ext cx="1390365" cy="1390365"/>
          </a:xfrm>
          <a:prstGeom prst="rect">
            <a:avLst/>
          </a:prstGeom>
        </p:spPr>
      </p:pic>
      <p:pic>
        <p:nvPicPr>
          <p:cNvPr id="7" name="Графіка 6" descr="DNA with solid fill">
            <a:extLst>
              <a:ext uri="{FF2B5EF4-FFF2-40B4-BE49-F238E27FC236}">
                <a16:creationId xmlns:a16="http://schemas.microsoft.com/office/drawing/2014/main" id="{C448040D-D804-41ED-85D3-AAA37960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05" y="3562825"/>
            <a:ext cx="1031067" cy="1209049"/>
          </a:xfrm>
          <a:prstGeom prst="rect">
            <a:avLst/>
          </a:prstGeom>
        </p:spPr>
      </p:pic>
      <p:pic>
        <p:nvPicPr>
          <p:cNvPr id="8" name="Графіка 7" descr="Flask with solid fill">
            <a:extLst>
              <a:ext uri="{FF2B5EF4-FFF2-40B4-BE49-F238E27FC236}">
                <a16:creationId xmlns:a16="http://schemas.microsoft.com/office/drawing/2014/main" id="{9A2279B0-FCC0-4726-8FD5-2B2D30053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084">
            <a:off x="8913251" y="3434326"/>
            <a:ext cx="1952625" cy="1952625"/>
          </a:xfrm>
          <a:prstGeom prst="rect">
            <a:avLst/>
          </a:prstGeom>
        </p:spPr>
      </p:pic>
      <p:pic>
        <p:nvPicPr>
          <p:cNvPr id="9" name="Графіка 8" descr="DNA with solid fill">
            <a:extLst>
              <a:ext uri="{FF2B5EF4-FFF2-40B4-BE49-F238E27FC236}">
                <a16:creationId xmlns:a16="http://schemas.microsoft.com/office/drawing/2014/main" id="{FBF48F42-6D3A-4705-AA17-3E5977CF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5683">
            <a:off x="1943090" y="720874"/>
            <a:ext cx="1335868" cy="1566464"/>
          </a:xfrm>
          <a:prstGeom prst="rect">
            <a:avLst/>
          </a:prstGeom>
        </p:spPr>
      </p:pic>
      <p:pic>
        <p:nvPicPr>
          <p:cNvPr id="11" name="Графіка 10" descr="Flask with solid fill">
            <a:extLst>
              <a:ext uri="{FF2B5EF4-FFF2-40B4-BE49-F238E27FC236}">
                <a16:creationId xmlns:a16="http://schemas.microsoft.com/office/drawing/2014/main" id="{3F1EAE6A-F8FB-45E1-A89F-CADA3085D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31543">
            <a:off x="8027921" y="307251"/>
            <a:ext cx="1952625" cy="1952625"/>
          </a:xfrm>
          <a:prstGeom prst="rect">
            <a:avLst/>
          </a:prstGeom>
        </p:spPr>
      </p:pic>
      <p:pic>
        <p:nvPicPr>
          <p:cNvPr id="12" name="Графіка 11" descr="Beaker with solid fill">
            <a:extLst>
              <a:ext uri="{FF2B5EF4-FFF2-40B4-BE49-F238E27FC236}">
                <a16:creationId xmlns:a16="http://schemas.microsoft.com/office/drawing/2014/main" id="{224659E1-AD49-481C-BDB9-B1294E6C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569">
            <a:off x="6520749" y="2348911"/>
            <a:ext cx="1390365" cy="1390365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E49E93B8-BD5D-472D-AE0E-4ACD0955AF1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63565" y="-973877"/>
            <a:ext cx="58397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GZeppelin" pitchFamily="2" charset="0"/>
              </a:rPr>
              <a:t>Використання простих колб, пробірок, піпеток.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GZeppelin" pitchFamily="2" charset="0"/>
              </a:rPr>
              <a:t>Основні завдання: нагрівання, змішування,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GZeppelin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GZeppelin" pitchFamily="2" charset="0"/>
              </a:rPr>
              <a:t>спостереження за реакціями.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106F329-AECB-4071-8F0A-42F826A58A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23310" y="-1024424"/>
            <a:ext cx="31515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>
                <a:solidFill>
                  <a:schemeClr val="bg1">
                    <a:lumMod val="75000"/>
                  </a:schemeClr>
                </a:solidFill>
                <a:latin typeface="AGZeppelin" pitchFamily="2" charset="0"/>
              </a:rPr>
              <a:t>Розвиток класичної хімії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GZeppe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71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0.02199 L -0.00092 0.3504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7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1000">
                <a:schemeClr val="tx1">
                  <a:lumMod val="75000"/>
                  <a:lumOff val="25000"/>
                  <a:alpha val="80000"/>
                </a:schemeClr>
              </a:gs>
              <a:gs pos="100000">
                <a:srgbClr val="B88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84E1773D-222F-436F-B2AD-A9FBBC15919F}"/>
              </a:ext>
            </a:extLst>
          </p:cNvPr>
          <p:cNvSpPr/>
          <p:nvPr/>
        </p:nvSpPr>
        <p:spPr>
          <a:xfrm>
            <a:off x="12192000" y="406400"/>
            <a:ext cx="6381750" cy="1886857"/>
          </a:xfrm>
          <a:prstGeom prst="roundRect">
            <a:avLst>
              <a:gd name="adj" fmla="val 3379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03832-8635-4AE6-B5B6-FA1FD43DEA84}"/>
              </a:ext>
            </a:extLst>
          </p:cNvPr>
          <p:cNvSpPr txBox="1"/>
          <p:nvPr/>
        </p:nvSpPr>
        <p:spPr>
          <a:xfrm>
            <a:off x="11681732" y="406400"/>
            <a:ext cx="7402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Лабораторне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роль у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науки.</a:t>
            </a:r>
            <a:endParaRPr lang="uk-UA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EE12-1903-49C8-AD12-D8635F9970AD}"/>
              </a:ext>
            </a:extLst>
          </p:cNvPr>
          <p:cNvSpPr txBox="1"/>
          <p:nvPr/>
        </p:nvSpPr>
        <p:spPr>
          <a:xfrm>
            <a:off x="12192000" y="406400"/>
            <a:ext cx="994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колб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приладів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етап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еволюції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наближав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нас до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нових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відкриттів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Графіка 5" descr="Beaker with solid fill">
            <a:extLst>
              <a:ext uri="{FF2B5EF4-FFF2-40B4-BE49-F238E27FC236}">
                <a16:creationId xmlns:a16="http://schemas.microsoft.com/office/drawing/2014/main" id="{FDDAB4F2-332B-4045-9157-5923A17F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1035">
            <a:off x="3204862" y="3930715"/>
            <a:ext cx="1390365" cy="1390365"/>
          </a:xfrm>
          <a:prstGeom prst="rect">
            <a:avLst/>
          </a:prstGeom>
        </p:spPr>
      </p:pic>
      <p:pic>
        <p:nvPicPr>
          <p:cNvPr id="7" name="Графіка 6" descr="DNA with solid fill">
            <a:extLst>
              <a:ext uri="{FF2B5EF4-FFF2-40B4-BE49-F238E27FC236}">
                <a16:creationId xmlns:a16="http://schemas.microsoft.com/office/drawing/2014/main" id="{C448040D-D804-41ED-85D3-AAA37960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05" y="3562825"/>
            <a:ext cx="1031067" cy="1209049"/>
          </a:xfrm>
          <a:prstGeom prst="rect">
            <a:avLst/>
          </a:prstGeom>
        </p:spPr>
      </p:pic>
      <p:pic>
        <p:nvPicPr>
          <p:cNvPr id="8" name="Графіка 7" descr="Flask with solid fill">
            <a:extLst>
              <a:ext uri="{FF2B5EF4-FFF2-40B4-BE49-F238E27FC236}">
                <a16:creationId xmlns:a16="http://schemas.microsoft.com/office/drawing/2014/main" id="{9A2279B0-FCC0-4726-8FD5-2B2D30053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084">
            <a:off x="8913251" y="3434326"/>
            <a:ext cx="1952625" cy="1952625"/>
          </a:xfrm>
          <a:prstGeom prst="rect">
            <a:avLst/>
          </a:prstGeom>
        </p:spPr>
      </p:pic>
      <p:pic>
        <p:nvPicPr>
          <p:cNvPr id="9" name="Графіка 8" descr="DNA with solid fill">
            <a:extLst>
              <a:ext uri="{FF2B5EF4-FFF2-40B4-BE49-F238E27FC236}">
                <a16:creationId xmlns:a16="http://schemas.microsoft.com/office/drawing/2014/main" id="{FBF48F42-6D3A-4705-AA17-3E5977CF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5683">
            <a:off x="1943090" y="720874"/>
            <a:ext cx="1335868" cy="1566464"/>
          </a:xfrm>
          <a:prstGeom prst="rect">
            <a:avLst/>
          </a:prstGeom>
        </p:spPr>
      </p:pic>
      <p:pic>
        <p:nvPicPr>
          <p:cNvPr id="11" name="Графіка 10" descr="Flask with solid fill">
            <a:extLst>
              <a:ext uri="{FF2B5EF4-FFF2-40B4-BE49-F238E27FC236}">
                <a16:creationId xmlns:a16="http://schemas.microsoft.com/office/drawing/2014/main" id="{3F1EAE6A-F8FB-45E1-A89F-CADA3085D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31543">
            <a:off x="8027921" y="307251"/>
            <a:ext cx="1952625" cy="1952625"/>
          </a:xfrm>
          <a:prstGeom prst="rect">
            <a:avLst/>
          </a:prstGeom>
        </p:spPr>
      </p:pic>
      <p:pic>
        <p:nvPicPr>
          <p:cNvPr id="12" name="Графіка 11" descr="Beaker with solid fill">
            <a:extLst>
              <a:ext uri="{FF2B5EF4-FFF2-40B4-BE49-F238E27FC236}">
                <a16:creationId xmlns:a16="http://schemas.microsoft.com/office/drawing/2014/main" id="{224659E1-AD49-481C-BDB9-B1294E6C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569">
            <a:off x="6520749" y="2348911"/>
            <a:ext cx="1390365" cy="1390365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E49E93B8-BD5D-472D-AE0E-4ACD0955AF1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92681" y="731130"/>
            <a:ext cx="31515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dirty="0">
                <a:solidFill>
                  <a:schemeClr val="bg1">
                    <a:lumMod val="75000"/>
                  </a:schemeClr>
                </a:solidFill>
                <a:latin typeface="AGZeppelin" pitchFamily="2" charset="0"/>
              </a:rPr>
              <a:t>Розвиток класичної хімії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GZeppe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8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1000">
                <a:schemeClr val="tx1">
                  <a:lumMod val="75000"/>
                  <a:lumOff val="25000"/>
                  <a:alpha val="80000"/>
                </a:schemeClr>
              </a:gs>
              <a:gs pos="100000">
                <a:srgbClr val="B88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Графіка 5" descr="Beaker with solid fill">
            <a:extLst>
              <a:ext uri="{FF2B5EF4-FFF2-40B4-BE49-F238E27FC236}">
                <a16:creationId xmlns:a16="http://schemas.microsoft.com/office/drawing/2014/main" id="{FDDAB4F2-332B-4045-9157-5923A17F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1035">
            <a:off x="2706920" y="3568825"/>
            <a:ext cx="1831045" cy="1831045"/>
          </a:xfrm>
          <a:prstGeom prst="rect">
            <a:avLst/>
          </a:prstGeom>
        </p:spPr>
      </p:pic>
      <p:pic>
        <p:nvPicPr>
          <p:cNvPr id="7" name="Графіка 6" descr="DNA with solid fill">
            <a:extLst>
              <a:ext uri="{FF2B5EF4-FFF2-40B4-BE49-F238E27FC236}">
                <a16:creationId xmlns:a16="http://schemas.microsoft.com/office/drawing/2014/main" id="{C448040D-D804-41ED-85D3-AAA37960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05" y="2903247"/>
            <a:ext cx="1593550" cy="1868627"/>
          </a:xfrm>
          <a:prstGeom prst="rect">
            <a:avLst/>
          </a:prstGeom>
        </p:spPr>
      </p:pic>
      <p:pic>
        <p:nvPicPr>
          <p:cNvPr id="8" name="Графіка 7" descr="Flask with solid fill">
            <a:extLst>
              <a:ext uri="{FF2B5EF4-FFF2-40B4-BE49-F238E27FC236}">
                <a16:creationId xmlns:a16="http://schemas.microsoft.com/office/drawing/2014/main" id="{9A2279B0-FCC0-4726-8FD5-2B2D30053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084">
            <a:off x="8952504" y="3135865"/>
            <a:ext cx="2302227" cy="2302227"/>
          </a:xfrm>
          <a:prstGeom prst="rect">
            <a:avLst/>
          </a:prstGeom>
        </p:spPr>
      </p:pic>
      <p:pic>
        <p:nvPicPr>
          <p:cNvPr id="9" name="Графіка 8" descr="DNA with solid fill">
            <a:extLst>
              <a:ext uri="{FF2B5EF4-FFF2-40B4-BE49-F238E27FC236}">
                <a16:creationId xmlns:a16="http://schemas.microsoft.com/office/drawing/2014/main" id="{FBF48F42-6D3A-4705-AA17-3E5977CF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5683">
            <a:off x="1765921" y="470895"/>
            <a:ext cx="1535482" cy="1800535"/>
          </a:xfrm>
          <a:prstGeom prst="rect">
            <a:avLst/>
          </a:prstGeom>
        </p:spPr>
      </p:pic>
      <p:pic>
        <p:nvPicPr>
          <p:cNvPr id="11" name="Графіка 10" descr="Flask with solid fill">
            <a:extLst>
              <a:ext uri="{FF2B5EF4-FFF2-40B4-BE49-F238E27FC236}">
                <a16:creationId xmlns:a16="http://schemas.microsoft.com/office/drawing/2014/main" id="{3F1EAE6A-F8FB-45E1-A89F-CADA3085D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31543">
            <a:off x="8047177" y="306218"/>
            <a:ext cx="1952625" cy="2312645"/>
          </a:xfrm>
          <a:prstGeom prst="rect">
            <a:avLst/>
          </a:prstGeom>
        </p:spPr>
      </p:pic>
      <p:pic>
        <p:nvPicPr>
          <p:cNvPr id="12" name="Графіка 11" descr="Beaker with solid fill">
            <a:extLst>
              <a:ext uri="{FF2B5EF4-FFF2-40B4-BE49-F238E27FC236}">
                <a16:creationId xmlns:a16="http://schemas.microsoft.com/office/drawing/2014/main" id="{224659E1-AD49-481C-BDB9-B1294E6C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569">
            <a:off x="6220537" y="2336347"/>
            <a:ext cx="1679023" cy="1679023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E49E93B8-BD5D-472D-AE0E-4ACD0955AF1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0069" y="741740"/>
            <a:ext cx="78235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9600" dirty="0">
                <a:solidFill>
                  <a:schemeClr val="bg1">
                    <a:lumMod val="75000"/>
                  </a:schemeClr>
                </a:solidFill>
                <a:latin typeface="AGZeppelin" pitchFamily="2" charset="0"/>
              </a:rPr>
              <a:t>Розвиток класичної хімії</a:t>
            </a:r>
            <a:endParaRPr kumimoji="0" lang="uk-UA" altLang="uk-UA" sz="96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GZeppeli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E65C-B40E-40CF-AF05-96D310A691B6}"/>
              </a:ext>
            </a:extLst>
          </p:cNvPr>
          <p:cNvSpPr txBox="1"/>
          <p:nvPr/>
        </p:nvSpPr>
        <p:spPr>
          <a:xfrm>
            <a:off x="-4198868" y="1068809"/>
            <a:ext cx="418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Поява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лабораторних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установок для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дистиляції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та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нагрівання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A088F-44F8-4968-9243-F2875A790FFA}"/>
              </a:ext>
            </a:extLst>
          </p:cNvPr>
          <p:cNvSpPr txBox="1"/>
          <p:nvPr/>
        </p:nvSpPr>
        <p:spPr>
          <a:xfrm>
            <a:off x="-735092" y="7093800"/>
            <a:ext cx="4540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Використання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спиртівок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і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пальників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485EF-D768-4C0F-9134-EF84289F18AB}"/>
              </a:ext>
            </a:extLst>
          </p:cNvPr>
          <p:cNvSpPr txBox="1"/>
          <p:nvPr/>
        </p:nvSpPr>
        <p:spPr>
          <a:xfrm>
            <a:off x="12192000" y="5574441"/>
            <a:ext cx="562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Можливість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проводити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складніші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експерименти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9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A6326A91-2F52-4254-9A5E-524731F68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81000">
                <a:schemeClr val="tx1">
                  <a:lumMod val="75000"/>
                  <a:lumOff val="25000"/>
                  <a:alpha val="80000"/>
                </a:schemeClr>
              </a:gs>
              <a:gs pos="100000">
                <a:srgbClr val="B88C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Графіка 5" descr="Beaker with solid fill">
            <a:extLst>
              <a:ext uri="{FF2B5EF4-FFF2-40B4-BE49-F238E27FC236}">
                <a16:creationId xmlns:a16="http://schemas.microsoft.com/office/drawing/2014/main" id="{FDDAB4F2-332B-4045-9157-5923A17F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1035">
            <a:off x="2706920" y="3568825"/>
            <a:ext cx="1831045" cy="1831045"/>
          </a:xfrm>
          <a:prstGeom prst="rect">
            <a:avLst/>
          </a:prstGeom>
        </p:spPr>
      </p:pic>
      <p:pic>
        <p:nvPicPr>
          <p:cNvPr id="7" name="Графіка 6" descr="DNA with solid fill">
            <a:extLst>
              <a:ext uri="{FF2B5EF4-FFF2-40B4-BE49-F238E27FC236}">
                <a16:creationId xmlns:a16="http://schemas.microsoft.com/office/drawing/2014/main" id="{C448040D-D804-41ED-85D3-AAA37960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405" y="2903247"/>
            <a:ext cx="1593550" cy="1868627"/>
          </a:xfrm>
          <a:prstGeom prst="rect">
            <a:avLst/>
          </a:prstGeom>
        </p:spPr>
      </p:pic>
      <p:pic>
        <p:nvPicPr>
          <p:cNvPr id="8" name="Графіка 7" descr="Flask with solid fill">
            <a:extLst>
              <a:ext uri="{FF2B5EF4-FFF2-40B4-BE49-F238E27FC236}">
                <a16:creationId xmlns:a16="http://schemas.microsoft.com/office/drawing/2014/main" id="{9A2279B0-FCC0-4726-8FD5-2B2D30053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9084">
            <a:off x="8952504" y="3135865"/>
            <a:ext cx="2302227" cy="2302227"/>
          </a:xfrm>
          <a:prstGeom prst="rect">
            <a:avLst/>
          </a:prstGeom>
        </p:spPr>
      </p:pic>
      <p:pic>
        <p:nvPicPr>
          <p:cNvPr id="9" name="Графіка 8" descr="DNA with solid fill">
            <a:extLst>
              <a:ext uri="{FF2B5EF4-FFF2-40B4-BE49-F238E27FC236}">
                <a16:creationId xmlns:a16="http://schemas.microsoft.com/office/drawing/2014/main" id="{FBF48F42-6D3A-4705-AA17-3E5977CF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5683">
            <a:off x="1765921" y="470895"/>
            <a:ext cx="1535482" cy="1800535"/>
          </a:xfrm>
          <a:prstGeom prst="rect">
            <a:avLst/>
          </a:prstGeom>
        </p:spPr>
      </p:pic>
      <p:pic>
        <p:nvPicPr>
          <p:cNvPr id="11" name="Графіка 10" descr="Flask with solid fill">
            <a:extLst>
              <a:ext uri="{FF2B5EF4-FFF2-40B4-BE49-F238E27FC236}">
                <a16:creationId xmlns:a16="http://schemas.microsoft.com/office/drawing/2014/main" id="{3F1EAE6A-F8FB-45E1-A89F-CADA3085D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31543">
            <a:off x="8047177" y="306218"/>
            <a:ext cx="1952625" cy="2312645"/>
          </a:xfrm>
          <a:prstGeom prst="rect">
            <a:avLst/>
          </a:prstGeom>
        </p:spPr>
      </p:pic>
      <p:pic>
        <p:nvPicPr>
          <p:cNvPr id="12" name="Графіка 11" descr="Beaker with solid fill">
            <a:extLst>
              <a:ext uri="{FF2B5EF4-FFF2-40B4-BE49-F238E27FC236}">
                <a16:creationId xmlns:a16="http://schemas.microsoft.com/office/drawing/2014/main" id="{224659E1-AD49-481C-BDB9-B1294E6C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569">
            <a:off x="6220537" y="2336347"/>
            <a:ext cx="1679023" cy="1679023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E49E93B8-BD5D-472D-AE0E-4ACD0955AF1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22772" y="0"/>
            <a:ext cx="10661112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3800" dirty="0">
                <a:solidFill>
                  <a:schemeClr val="bg1">
                    <a:lumMod val="75000"/>
                    <a:alpha val="0"/>
                  </a:schemeClr>
                </a:solidFill>
                <a:latin typeface="AGZeppelin" pitchFamily="2" charset="0"/>
              </a:rPr>
              <a:t>Розвиток класичної хімії</a:t>
            </a:r>
            <a:endParaRPr kumimoji="0" lang="uk-UA" altLang="uk-UA" sz="13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  <a:alpha val="0"/>
                </a:schemeClr>
              </a:solidFill>
              <a:effectLst/>
              <a:latin typeface="AGZeppeli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E65C-B40E-40CF-AF05-96D310A691B6}"/>
              </a:ext>
            </a:extLst>
          </p:cNvPr>
          <p:cNvSpPr txBox="1"/>
          <p:nvPr/>
        </p:nvSpPr>
        <p:spPr>
          <a:xfrm>
            <a:off x="441368" y="944096"/>
            <a:ext cx="418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Поява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лабораторних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установок для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дистиляції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та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нагрівання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24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A088F-44F8-4968-9243-F2875A790FFA}"/>
              </a:ext>
            </a:extLst>
          </p:cNvPr>
          <p:cNvSpPr txBox="1"/>
          <p:nvPr/>
        </p:nvSpPr>
        <p:spPr>
          <a:xfrm>
            <a:off x="2074103" y="5385276"/>
            <a:ext cx="4540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Використання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спиртівок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і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пальників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485EF-D768-4C0F-9134-EF84289F18AB}"/>
              </a:ext>
            </a:extLst>
          </p:cNvPr>
          <p:cNvSpPr txBox="1"/>
          <p:nvPr/>
        </p:nvSpPr>
        <p:spPr>
          <a:xfrm>
            <a:off x="5655504" y="2753787"/>
            <a:ext cx="5624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Можливість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проводити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складніші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 </a:t>
            </a:r>
            <a:r>
              <a:rPr lang="ru-RU" sz="36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експерименти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Zeppelin" pitchFamily="2" charset="0"/>
              </a:rPr>
              <a:t>.</a:t>
            </a:r>
            <a:endParaRPr lang="uk-UA" sz="36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Zeppe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52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180</Words>
  <Application>Microsoft Office PowerPoint</Application>
  <PresentationFormat>Широкий екран</PresentationFormat>
  <Paragraphs>22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AGZeppelin</vt:lpstr>
      <vt:lpstr>Arial</vt:lpstr>
      <vt:lpstr>Calibri</vt:lpstr>
      <vt:lpstr>Calibri Light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Eduard Kochereshchenko</dc:creator>
  <cp:lastModifiedBy>Eduard Kochereshchenko</cp:lastModifiedBy>
  <cp:revision>8</cp:revision>
  <dcterms:created xsi:type="dcterms:W3CDTF">2025-09-10T19:03:05Z</dcterms:created>
  <dcterms:modified xsi:type="dcterms:W3CDTF">2025-09-10T20:09:49Z</dcterms:modified>
</cp:coreProperties>
</file>