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70" r:id="rId10"/>
    <p:sldId id="268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7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17FF3-7096-4D89-9372-5D4F8EA312D0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363F6-451A-4962-9220-31981F3A5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363F6-451A-4962-9220-31981F3A53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8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363F6-451A-4962-9220-31981F3A53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7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06D7-958E-3E9D-847E-C0DF11F1D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B87FA-24E8-1B5F-E459-7E2FBFC9A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C49D0-6B73-AB2C-FA6F-18193F86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5EDD-9B76-4D32-B4E3-48483B3CF12A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D5A4-91ED-82C1-90D0-32328A24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CE4D-3DEA-31E9-E3B5-AEA42127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5301-7594-4404-A9F8-1DCB70C5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94E1-CF02-DFDE-01FC-64F634E4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13E70-ABEE-6F4D-D5BF-07E3973BE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5929-CB69-E028-8E2B-87684DEA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5EDD-9B76-4D32-B4E3-48483B3CF12A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653A-E1AD-5A28-D31C-813F34C5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008A8-3244-61B2-C3B6-54B444F6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5301-7594-4404-A9F8-1DCB70C5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1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93C8A6-82F2-9B46-4DBA-4BF48A998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B9B25-AAC8-CF70-5789-F65B6E87D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F666E-7AE8-7BAF-A644-084DE1B6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5EDD-9B76-4D32-B4E3-48483B3CF12A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D6A2-0788-79FC-A514-96E340D2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FDD6F-D5D6-E201-9CA5-AE80099F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5301-7594-4404-A9F8-1DCB70C5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0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B768-CE17-2D7E-A7F5-40460FCA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E5DA-FBE2-7593-5002-BAEBD808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63756-2782-6BC2-AD15-0CEEB516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5EDD-9B76-4D32-B4E3-48483B3CF12A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0D41A-6C4E-290E-B322-B4633D6C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B85FB-9062-C643-5519-2D98AF8B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5301-7594-4404-A9F8-1DCB70C5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3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4FEC-4BA9-BD04-676C-02AFB67B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CB31D-03E8-B896-D42A-4065F306F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973D2-2950-A76B-B613-1A5140FC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5EDD-9B76-4D32-B4E3-48483B3CF12A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91C4C-063C-F24E-D207-89B84A50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9B51D-2444-84A7-00E2-C1A0170E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5301-7594-4404-A9F8-1DCB70C5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9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8BA5-B7B3-AA49-F8A1-E0F82AF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41BC-79BF-C261-C6C5-825EA8906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82BA2-2570-661D-C6CA-BC9AD4753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4EE47-F801-0667-1DAA-B146C1F1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5EDD-9B76-4D32-B4E3-48483B3CF12A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661D5-1EE9-616D-A00C-E9DDFEA6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F95DC-556D-8484-E979-DAE5DF59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5301-7594-4404-A9F8-1DCB70C5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8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A95C-E7A9-4D11-65C6-A28023DC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1AE5-6379-0C26-46F6-9ED7635A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674F9-0AF7-1D14-C11C-92A8A6AA4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DB5BD-0757-4227-DB25-FCAF699A6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6CA03-64DA-E376-BBEC-88B0ED947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8C1C1-F803-417D-A922-EEC8F7B8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5EDD-9B76-4D32-B4E3-48483B3CF12A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33695-C66F-7B35-C6ED-8DC64E8D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59739-77F6-B85F-240D-52E81B26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5301-7594-4404-A9F8-1DCB70C5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2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2FD3-E706-59E7-99C4-AD3D94E6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E596F-4CC9-4318-BE5F-0E99FE9D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5EDD-9B76-4D32-B4E3-48483B3CF12A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3F1F0-1DE3-0DA2-1CDB-CA9F21B2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12DD5-CB73-0027-E818-C1522F71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5301-7594-4404-A9F8-1DCB70C5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3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94060-900C-9E5F-2E05-C2AC149D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5EDD-9B76-4D32-B4E3-48483B3CF12A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0649B-B817-DD66-9AD9-0F161A9A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1B9C-E9A0-1429-788C-F88FEE95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5301-7594-4404-A9F8-1DCB70C5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8585-1C1C-2E83-729B-CF803DAD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0194-100D-C8BC-553E-E78A0481B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199EC-C708-88EA-0396-A5F832873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E1304-FFCA-A4AF-D7C1-B8BF4A1C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5EDD-9B76-4D32-B4E3-48483B3CF12A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94F50-212A-A182-6351-71D4578C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C2BB6-8B6C-0392-5E20-A4A6E865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5301-7594-4404-A9F8-1DCB70C5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DF75-AF39-94FE-C5CA-4714D108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FC2C1-9B5E-E49E-7DC3-2AE39334E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0C29B-0BEC-E3A1-6C49-64713226D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8D5D5-4396-F908-B25E-CA6B7865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55EDD-9B76-4D32-B4E3-48483B3CF12A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94410-7954-FEA1-1307-2FB1E733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8BEE9-308B-4DD0-85F8-E7F418A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35301-7594-4404-A9F8-1DCB70C5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4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98B94A-99DD-1FCE-91AD-AB4D6C05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15F64-BB1D-154E-CBC0-EB752835A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62FA2-336E-2B7B-1D0B-F234D7F4F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55EDD-9B76-4D32-B4E3-48483B3CF12A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901F8-CF7A-E265-5A7C-11019E3F6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4824-87B6-D602-484D-ED0353D5C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5301-7594-4404-A9F8-1DCB70C5B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2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96784A-18DD-15A9-1BC2-461AC23CD535}"/>
              </a:ext>
            </a:extLst>
          </p:cNvPr>
          <p:cNvSpPr txBox="1"/>
          <p:nvPr/>
        </p:nvSpPr>
        <p:spPr>
          <a:xfrm>
            <a:off x="3216873" y="2644170"/>
            <a:ext cx="5758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6BAFC-50CC-A7B1-1885-65A8CCFFB151}"/>
              </a:ext>
            </a:extLst>
          </p:cNvPr>
          <p:cNvSpPr txBox="1"/>
          <p:nvPr/>
        </p:nvSpPr>
        <p:spPr>
          <a:xfrm>
            <a:off x="3216874" y="3967609"/>
            <a:ext cx="5758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Presentator</a:t>
            </a:r>
            <a:r>
              <a:rPr lang="en-US" sz="3200" dirty="0"/>
              <a:t>: Edgrant H. S.</a:t>
            </a:r>
          </a:p>
        </p:txBody>
      </p:sp>
    </p:spTree>
    <p:extLst>
      <p:ext uri="{BB962C8B-B14F-4D97-AF65-F5344CB8AC3E}">
        <p14:creationId xmlns:p14="http://schemas.microsoft.com/office/powerpoint/2010/main" val="743066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78158-9EE6-2C39-099B-1F8682C98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866F64-8E0F-A815-989F-98E3C5AA6239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Call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C9406-2DFC-8925-32C7-DD1736BF39F1}"/>
              </a:ext>
            </a:extLst>
          </p:cNvPr>
          <p:cNvSpPr txBox="1"/>
          <p:nvPr/>
        </p:nvSpPr>
        <p:spPr>
          <a:xfrm>
            <a:off x="539577" y="3595175"/>
            <a:ext cx="79577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outputTambah</a:t>
            </a:r>
            <a:r>
              <a:rPr lang="en-US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F2786-BE72-699E-2540-F357022CBBA0}"/>
              </a:ext>
            </a:extLst>
          </p:cNvPr>
          <p:cNvSpPr txBox="1"/>
          <p:nvPr/>
        </p:nvSpPr>
        <p:spPr>
          <a:xfrm>
            <a:off x="539577" y="1785498"/>
            <a:ext cx="79577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outputTambah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(int input1, int input2){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input1 + input2;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("Hasil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penjumlahan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%d\n",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42078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A2B5D-C812-8CD2-E62E-B04A05D74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D43725B-5E01-0A55-35A3-12FAE63A1D74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Call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276EB-2EB7-9CD2-3A5A-183D41DF68B3}"/>
              </a:ext>
            </a:extLst>
          </p:cNvPr>
          <p:cNvSpPr txBox="1"/>
          <p:nvPr/>
        </p:nvSpPr>
        <p:spPr>
          <a:xfrm>
            <a:off x="539577" y="3595175"/>
            <a:ext cx="79577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outputTambah</a:t>
            </a:r>
            <a:r>
              <a:rPr lang="en-US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392B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0392B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20C33-9EFD-0E30-9AEC-49FB1C66238D}"/>
              </a:ext>
            </a:extLst>
          </p:cNvPr>
          <p:cNvSpPr txBox="1"/>
          <p:nvPr/>
        </p:nvSpPr>
        <p:spPr>
          <a:xfrm>
            <a:off x="539577" y="1785498"/>
            <a:ext cx="79577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outputTambah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(int input1, int input2){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input1 + input2;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("Hasil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penjumlahan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%d\n", </a:t>
            </a:r>
            <a:r>
              <a:rPr lang="en-US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673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9980A-5F9C-B24A-7131-90EA2CC56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0E71FD-0E86-12D9-226E-5D4976BBE6C5}"/>
              </a:ext>
            </a:extLst>
          </p:cNvPr>
          <p:cNvSpPr txBox="1"/>
          <p:nvPr/>
        </p:nvSpPr>
        <p:spPr>
          <a:xfrm>
            <a:off x="1787611" y="1372704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effectLst/>
                <a:latin typeface="Consolas" panose="020B0609020204030204" pitchFamily="49" charset="0"/>
              </a:rPr>
              <a:t>Materi</a:t>
            </a:r>
            <a:r>
              <a:rPr lang="en-US" sz="3200" b="1" dirty="0">
                <a:effectLst/>
                <a:latin typeface="Consolas" panose="020B0609020204030204" pitchFamily="49" charset="0"/>
              </a:rPr>
              <a:t> yang Kita Bahas</a:t>
            </a:r>
          </a:p>
          <a:p>
            <a:endParaRPr lang="en-US" sz="320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3200" b="1" dirty="0">
                <a:latin typeface="Consolas" panose="020B0609020204030204" pitchFamily="49" charset="0"/>
              </a:rPr>
              <a:t>Function Definition</a:t>
            </a:r>
          </a:p>
          <a:p>
            <a:pPr marL="342900" indent="-342900">
              <a:buFontTx/>
              <a:buChar char="-"/>
            </a:pPr>
            <a:r>
              <a:rPr lang="en-US" sz="3200" b="1" dirty="0">
                <a:latin typeface="Consolas" panose="020B0609020204030204" pitchFamily="49" charset="0"/>
              </a:rPr>
              <a:t>Function Call</a:t>
            </a:r>
          </a:p>
          <a:p>
            <a:pPr marL="342900" indent="-342900">
              <a:buFontTx/>
              <a:buChar char="-"/>
            </a:pPr>
            <a:r>
              <a:rPr lang="en-US" sz="3200" i="1" dirty="0">
                <a:latin typeface="Consolas" panose="020B0609020204030204" pitchFamily="49" charset="0"/>
              </a:rPr>
              <a:t>Function Prototype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latin typeface="Consolas" panose="020B0609020204030204" pitchFamily="49" charset="0"/>
              </a:rPr>
              <a:t>Parameter</a:t>
            </a:r>
          </a:p>
          <a:p>
            <a:pPr marL="342900" indent="-342900">
              <a:buFontTx/>
              <a:buChar char="-"/>
            </a:pPr>
            <a:r>
              <a:rPr lang="en-US" sz="3200" dirty="0" err="1">
                <a:effectLst/>
                <a:latin typeface="Consolas" panose="020B0609020204030204" pitchFamily="49" charset="0"/>
              </a:rPr>
              <a:t>Argumen</a:t>
            </a:r>
            <a:endParaRPr lang="en-US" sz="320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3200" dirty="0">
                <a:latin typeface="Consolas" panose="020B0609020204030204" pitchFamily="49" charset="0"/>
              </a:rPr>
              <a:t>Return</a:t>
            </a:r>
            <a:endParaRPr lang="en-US" sz="320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0897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9C007-6394-00B5-14EC-A59DAC7D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0C36F38-DF1A-71C2-B1C0-4D5B835AAFB8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Parameter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5D080-43D0-299A-C09F-347B2C1F1053}"/>
              </a:ext>
            </a:extLst>
          </p:cNvPr>
          <p:cNvSpPr txBox="1"/>
          <p:nvPr/>
        </p:nvSpPr>
        <p:spPr>
          <a:xfrm>
            <a:off x="1400432" y="2713429"/>
            <a:ext cx="93911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customFunction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anda</a:t>
            </a:r>
            <a:r>
              <a:rPr lang="en-US" sz="24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masukkan</a:t>
            </a:r>
            <a:r>
              <a:rPr lang="en-US" sz="24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%d dan %d\n"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a, b);</a:t>
            </a:r>
          </a:p>
          <a:p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065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34C4A-0FFB-8722-C077-017C742F4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A8C41FF-BCA9-B458-7BB7-F31935D5ECBE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Parameter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4510F-1BDE-B2A5-7500-B697E3C05C57}"/>
              </a:ext>
            </a:extLst>
          </p:cNvPr>
          <p:cNvSpPr txBox="1"/>
          <p:nvPr/>
        </p:nvSpPr>
        <p:spPr>
          <a:xfrm>
            <a:off x="1400432" y="2713429"/>
            <a:ext cx="93911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customFunction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varA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varB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anda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masukkan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%d dan %d",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varA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varB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711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DC709-7C45-F1AF-84E3-A3B8EB567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F6235E8-61E0-47BE-C15B-95E574E4DDB0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Parameter (</a:t>
            </a:r>
            <a:r>
              <a:rPr lang="en-US" sz="2400" b="1" dirty="0" err="1">
                <a:latin typeface="Consolas" panose="020B0609020204030204" pitchFamily="49" charset="0"/>
              </a:rPr>
              <a:t>Tipe</a:t>
            </a:r>
            <a:r>
              <a:rPr lang="en-US" sz="2400" b="1" dirty="0">
                <a:latin typeface="Consolas" panose="020B0609020204030204" pitchFamily="49" charset="0"/>
              </a:rPr>
              <a:t> data Lain)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9A45D-7629-CAAE-A36E-9393DA900EEE}"/>
              </a:ext>
            </a:extLst>
          </p:cNvPr>
          <p:cNvSpPr txBox="1"/>
          <p:nvPr/>
        </p:nvSpPr>
        <p:spPr>
          <a:xfrm>
            <a:off x="1400432" y="2713429"/>
            <a:ext cx="93911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customFunction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varA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varB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12121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(“A: %d, B: %c, C: %f”,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varA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varB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c);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6157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0F3A7-31CF-DD99-7135-582167870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2D3FC90-F7B6-4940-B84D-528BE30BB24E}"/>
              </a:ext>
            </a:extLst>
          </p:cNvPr>
          <p:cNvSpPr txBox="1"/>
          <p:nvPr/>
        </p:nvSpPr>
        <p:spPr>
          <a:xfrm>
            <a:off x="856733" y="664248"/>
            <a:ext cx="70433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Parameter (</a:t>
            </a:r>
            <a:r>
              <a:rPr lang="en-US" sz="2400" b="1" dirty="0" err="1">
                <a:latin typeface="Consolas" panose="020B0609020204030204" pitchFamily="49" charset="0"/>
              </a:rPr>
              <a:t>Variabel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dalam</a:t>
            </a:r>
            <a:r>
              <a:rPr lang="en-US" sz="2400" b="1" dirty="0">
                <a:latin typeface="Consolas" panose="020B0609020204030204" pitchFamily="49" charset="0"/>
              </a:rPr>
              <a:t> Function)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E6E0B-E070-E1DA-3F6C-68AF81ECDF2C}"/>
              </a:ext>
            </a:extLst>
          </p:cNvPr>
          <p:cNvSpPr txBox="1"/>
          <p:nvPr/>
        </p:nvSpPr>
        <p:spPr>
          <a:xfrm>
            <a:off x="1400432" y="2713429"/>
            <a:ext cx="93911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customFunction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varParam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9C00B0"/>
                </a:solidFill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varDalamFungsi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400" b="1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varDalamFungsi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10 + </a:t>
            </a:r>
            <a:r>
              <a:rPr lang="en-US" sz="2400" b="1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varParam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b="1" dirty="0">
              <a:solidFill>
                <a:srgbClr val="C0392B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(“A: %d, B: %d”,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varParam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varDalamFungsi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980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95822-78E6-1667-1C21-628FD0323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9FF8C2-6DFC-7DD1-2ECB-1EFD0C91DF46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Argumen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0F0AC-5D30-73FD-AB9A-7B890ADFD29D}"/>
              </a:ext>
            </a:extLst>
          </p:cNvPr>
          <p:cNvSpPr txBox="1"/>
          <p:nvPr/>
        </p:nvSpPr>
        <p:spPr>
          <a:xfrm>
            <a:off x="1400432" y="2713429"/>
            <a:ext cx="93911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anda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masukkan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%d dan %d\n"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a, b);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36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A504C-340B-6614-FDFD-46A4A5433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6CCA342-A909-7175-911C-1101D3029771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Argumen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9B75A-8BCC-47AC-B128-6C019320E3AD}"/>
              </a:ext>
            </a:extLst>
          </p:cNvPr>
          <p:cNvSpPr txBox="1"/>
          <p:nvPr/>
        </p:nvSpPr>
        <p:spPr>
          <a:xfrm>
            <a:off x="1400432" y="2334488"/>
            <a:ext cx="9391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b){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anda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masukkan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%d dan %d\n"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a, b);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6657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29A8A-FD24-F132-8769-C4C8198E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5A8D433-7F57-4B1B-7F03-D0B227AAF53C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Argumen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740D8-5A08-0644-ED12-2F8E6A4A1F5F}"/>
              </a:ext>
            </a:extLst>
          </p:cNvPr>
          <p:cNvSpPr txBox="1"/>
          <p:nvPr/>
        </p:nvSpPr>
        <p:spPr>
          <a:xfrm>
            <a:off x="1400432" y="2334488"/>
            <a:ext cx="9391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anda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masukkan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%d dan %d\n", a, b);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return 0; 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4688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E603A4D-A10B-25F3-64DB-97917129E99B}"/>
              </a:ext>
            </a:extLst>
          </p:cNvPr>
          <p:cNvSpPr txBox="1"/>
          <p:nvPr/>
        </p:nvSpPr>
        <p:spPr>
          <a:xfrm>
            <a:off x="1795848" y="1397417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a);</a:t>
            </a:r>
          </a:p>
          <a:p>
            <a:b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"Halo"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445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997C4-1B76-895C-82DD-B6263829F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7E51E3B-6C21-C16D-B5DC-2C55D9DA51BF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Argumen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14416-88DF-BAFD-EAFC-C0662839DECD}"/>
              </a:ext>
            </a:extLst>
          </p:cNvPr>
          <p:cNvSpPr txBox="1"/>
          <p:nvPr/>
        </p:nvSpPr>
        <p:spPr>
          <a:xfrm>
            <a:off x="1400432" y="2334488"/>
            <a:ext cx="939113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anda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masukkan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%d dan %d\n", a, b);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int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212121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392B"/>
                </a:solidFill>
                <a:latin typeface="Consolas" panose="020B0609020204030204" pitchFamily="49" charset="0"/>
              </a:rPr>
              <a:t>20</a:t>
            </a:r>
            <a:endParaRPr lang="en-US" sz="24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a, a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return 0; 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1992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55654-A747-2D9E-AC40-8BF9FA7C3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CA07C86-61D5-2136-FC3C-183E630FC492}"/>
              </a:ext>
            </a:extLst>
          </p:cNvPr>
          <p:cNvSpPr txBox="1"/>
          <p:nvPr/>
        </p:nvSpPr>
        <p:spPr>
          <a:xfrm>
            <a:off x="1787611" y="1372704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effectLst/>
                <a:latin typeface="Consolas" panose="020B0609020204030204" pitchFamily="49" charset="0"/>
              </a:rPr>
              <a:t>Materi</a:t>
            </a:r>
            <a:r>
              <a:rPr lang="en-US" sz="3200" b="1" dirty="0">
                <a:effectLst/>
                <a:latin typeface="Consolas" panose="020B0609020204030204" pitchFamily="49" charset="0"/>
              </a:rPr>
              <a:t> yang Kita Bahas</a:t>
            </a:r>
          </a:p>
          <a:p>
            <a:endParaRPr lang="en-US" sz="320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3200" b="1" dirty="0">
                <a:latin typeface="Consolas" panose="020B0609020204030204" pitchFamily="49" charset="0"/>
              </a:rPr>
              <a:t>Function Definition</a:t>
            </a:r>
          </a:p>
          <a:p>
            <a:pPr marL="342900" indent="-342900">
              <a:buFontTx/>
              <a:buChar char="-"/>
            </a:pPr>
            <a:r>
              <a:rPr lang="en-US" sz="3200" b="1" dirty="0">
                <a:latin typeface="Consolas" panose="020B0609020204030204" pitchFamily="49" charset="0"/>
              </a:rPr>
              <a:t>Function Call</a:t>
            </a:r>
          </a:p>
          <a:p>
            <a:pPr marL="342900" indent="-342900">
              <a:buFontTx/>
              <a:buChar char="-"/>
            </a:pPr>
            <a:r>
              <a:rPr lang="en-US" sz="3200" i="1" dirty="0">
                <a:latin typeface="Consolas" panose="020B0609020204030204" pitchFamily="49" charset="0"/>
              </a:rPr>
              <a:t>Function Prototype</a:t>
            </a:r>
          </a:p>
          <a:p>
            <a:pPr marL="342900" indent="-342900">
              <a:buFontTx/>
              <a:buChar char="-"/>
            </a:pPr>
            <a:r>
              <a:rPr lang="en-US" sz="3200" b="1" dirty="0">
                <a:latin typeface="Consolas" panose="020B0609020204030204" pitchFamily="49" charset="0"/>
              </a:rPr>
              <a:t>Parameter</a:t>
            </a:r>
          </a:p>
          <a:p>
            <a:pPr marL="342900" indent="-342900">
              <a:buFontTx/>
              <a:buChar char="-"/>
            </a:pPr>
            <a:r>
              <a:rPr lang="en-US" sz="3200" b="1" dirty="0" err="1">
                <a:effectLst/>
                <a:latin typeface="Consolas" panose="020B0609020204030204" pitchFamily="49" charset="0"/>
              </a:rPr>
              <a:t>Argumen</a:t>
            </a:r>
            <a:endParaRPr lang="en-US" sz="3200" b="1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3200" dirty="0">
                <a:latin typeface="Consolas" panose="020B0609020204030204" pitchFamily="49" charset="0"/>
              </a:rPr>
              <a:t>Return</a:t>
            </a:r>
            <a:endParaRPr lang="en-US" sz="320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93778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E801-217E-3245-8F79-98263AF60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D9B664A-5319-A80F-F9FD-EC1C4A9AC744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Return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AE9AED-7CCA-5618-3059-0F23416DD9A7}"/>
              </a:ext>
            </a:extLst>
          </p:cNvPr>
          <p:cNvSpPr txBox="1"/>
          <p:nvPr/>
        </p:nvSpPr>
        <p:spPr>
          <a:xfrm>
            <a:off x="1400430" y="1321234"/>
            <a:ext cx="9391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b){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%d"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a + b);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37420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CEF56-9427-CA91-17CE-44771E1C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0D1C706-9BAD-BEA2-98F8-B7DE3A59F383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Return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C647D-E4F3-C89E-CAC6-71F2D2B5D02F}"/>
              </a:ext>
            </a:extLst>
          </p:cNvPr>
          <p:cNvSpPr txBox="1"/>
          <p:nvPr/>
        </p:nvSpPr>
        <p:spPr>
          <a:xfrm>
            <a:off x="1400431" y="1321234"/>
            <a:ext cx="9391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(int a, int b){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%d", a + b);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main(){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(3, 4);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6988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BB014-8A49-D80D-3D57-FF4339A4D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7D275D4-253B-D845-F09B-B1CC17F73271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Return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A288A-B304-6B4C-3E19-F688ECE10BEE}"/>
              </a:ext>
            </a:extLst>
          </p:cNvPr>
          <p:cNvSpPr txBox="1"/>
          <p:nvPr/>
        </p:nvSpPr>
        <p:spPr>
          <a:xfrm>
            <a:off x="1400432" y="1321234"/>
            <a:ext cx="93911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b){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b;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main(){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(3, 4);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265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3FD49-F64D-CA24-5FC6-C853773D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16AE1A3-9720-5909-B54C-68AB36547F8C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Return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EF368-5DBC-FCAF-F13D-291273C45190}"/>
              </a:ext>
            </a:extLst>
          </p:cNvPr>
          <p:cNvSpPr txBox="1"/>
          <p:nvPr/>
        </p:nvSpPr>
        <p:spPr>
          <a:xfrm>
            <a:off x="1400432" y="1321234"/>
            <a:ext cx="939113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b){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b;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hasilDariFunciton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hasilDariFunciton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tambah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"Hasil %d\n"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hasilDariFunciton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2713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9B7E4-27FA-F0E5-FB2B-B0E43F906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55C4154-ADF2-B298-66D8-105F87A33512}"/>
              </a:ext>
            </a:extLst>
          </p:cNvPr>
          <p:cNvSpPr txBox="1"/>
          <p:nvPr/>
        </p:nvSpPr>
        <p:spPr>
          <a:xfrm>
            <a:off x="1787611" y="1372704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effectLst/>
                <a:latin typeface="Consolas" panose="020B0609020204030204" pitchFamily="49" charset="0"/>
              </a:rPr>
              <a:t>Materi</a:t>
            </a:r>
            <a:r>
              <a:rPr lang="en-US" sz="3200" b="1" dirty="0">
                <a:effectLst/>
                <a:latin typeface="Consolas" panose="020B0609020204030204" pitchFamily="49" charset="0"/>
              </a:rPr>
              <a:t> yang Kita Bahas</a:t>
            </a:r>
          </a:p>
          <a:p>
            <a:endParaRPr lang="en-US" sz="320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3200" b="1" dirty="0">
                <a:latin typeface="Consolas" panose="020B0609020204030204" pitchFamily="49" charset="0"/>
              </a:rPr>
              <a:t>Function Definition</a:t>
            </a:r>
          </a:p>
          <a:p>
            <a:pPr marL="342900" indent="-342900">
              <a:buFontTx/>
              <a:buChar char="-"/>
            </a:pPr>
            <a:r>
              <a:rPr lang="en-US" sz="3200" b="1" dirty="0">
                <a:latin typeface="Consolas" panose="020B0609020204030204" pitchFamily="49" charset="0"/>
              </a:rPr>
              <a:t>Function Call</a:t>
            </a:r>
          </a:p>
          <a:p>
            <a:pPr marL="342900" indent="-342900">
              <a:buFontTx/>
              <a:buChar char="-"/>
            </a:pPr>
            <a:r>
              <a:rPr lang="en-US" sz="3200" i="1" dirty="0">
                <a:latin typeface="Consolas" panose="020B0609020204030204" pitchFamily="49" charset="0"/>
              </a:rPr>
              <a:t>Function Prototype</a:t>
            </a:r>
          </a:p>
          <a:p>
            <a:pPr marL="342900" indent="-342900">
              <a:buFontTx/>
              <a:buChar char="-"/>
            </a:pPr>
            <a:r>
              <a:rPr lang="en-US" sz="3200" b="1" dirty="0">
                <a:latin typeface="Consolas" panose="020B0609020204030204" pitchFamily="49" charset="0"/>
              </a:rPr>
              <a:t>Parameter</a:t>
            </a:r>
          </a:p>
          <a:p>
            <a:pPr marL="342900" indent="-342900">
              <a:buFontTx/>
              <a:buChar char="-"/>
            </a:pPr>
            <a:r>
              <a:rPr lang="en-US" sz="3200" b="1" dirty="0" err="1">
                <a:effectLst/>
                <a:latin typeface="Consolas" panose="020B0609020204030204" pitchFamily="49" charset="0"/>
              </a:rPr>
              <a:t>Argumen</a:t>
            </a:r>
            <a:endParaRPr lang="en-US" sz="3200" b="1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3200" b="1" dirty="0">
                <a:latin typeface="Consolas" panose="020B0609020204030204" pitchFamily="49" charset="0"/>
              </a:rPr>
              <a:t>Return</a:t>
            </a:r>
            <a:endParaRPr lang="en-US" sz="3200" b="1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2522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D90CF-275D-F82D-4C94-62E1962F3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7FAB969-5DB4-E49F-D139-7A218B152596}"/>
              </a:ext>
            </a:extLst>
          </p:cNvPr>
          <p:cNvSpPr txBox="1"/>
          <p:nvPr/>
        </p:nvSpPr>
        <p:spPr>
          <a:xfrm>
            <a:off x="1795848" y="1397417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int a;</a:t>
            </a: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a);</a:t>
            </a:r>
          </a:p>
          <a:p>
            <a:b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Halo"</a:t>
            </a:r>
            <a:r>
              <a:rPr lang="en-US" sz="24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return 0;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4F74FC5-E2E4-B7F1-2EC8-60857EB32CFE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H="1">
            <a:off x="4183313" y="2057951"/>
            <a:ext cx="1543491" cy="222422"/>
          </a:xfrm>
          <a:prstGeom prst="curvedConnector3">
            <a:avLst>
              <a:gd name="adj1" fmla="val -1481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61F60A5-A1B1-630D-A09F-19B1AB772119}"/>
              </a:ext>
            </a:extLst>
          </p:cNvPr>
          <p:cNvCxnSpPr>
            <a:cxnSpLocks/>
            <a:stCxn id="13" idx="0"/>
          </p:cNvCxnSpPr>
          <p:nvPr/>
        </p:nvCxnSpPr>
        <p:spPr>
          <a:xfrm rot="16200000" flipH="1">
            <a:off x="4150360" y="2090904"/>
            <a:ext cx="2227235" cy="840260"/>
          </a:xfrm>
          <a:prstGeom prst="curvedConnector3">
            <a:avLst>
              <a:gd name="adj1" fmla="val -2099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217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Word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3674E-D5A9-622B-D4EE-D2A676355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E685D2E-0787-BBE1-67E3-1B6E2BD43C0B}"/>
              </a:ext>
            </a:extLst>
          </p:cNvPr>
          <p:cNvSpPr txBox="1"/>
          <p:nvPr/>
        </p:nvSpPr>
        <p:spPr>
          <a:xfrm>
            <a:off x="1795848" y="1397417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lang="en-US" sz="24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int a;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("%d", &amp;a);</a:t>
            </a:r>
          </a:p>
          <a:p>
            <a:b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("Halo");</a:t>
            </a:r>
          </a:p>
          <a:p>
            <a:endParaRPr lang="en-US" sz="240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customFunction</a:t>
            </a:r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(a, b);</a:t>
            </a:r>
            <a:endParaRPr lang="en-US" sz="2400" b="1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return 0;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634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AF27B-359D-63CF-AD6E-74377975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C8134AF-EFA2-BC65-1D96-2080B2890C5E}"/>
              </a:ext>
            </a:extLst>
          </p:cNvPr>
          <p:cNvSpPr txBox="1"/>
          <p:nvPr/>
        </p:nvSpPr>
        <p:spPr>
          <a:xfrm>
            <a:off x="1787611" y="1372704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Consolas" panose="020B0609020204030204" pitchFamily="49" charset="0"/>
              </a:rPr>
              <a:t>Daftar </a:t>
            </a:r>
            <a:r>
              <a:rPr lang="en-US" sz="3200" b="1" dirty="0" err="1">
                <a:effectLst/>
                <a:latin typeface="Consolas" panose="020B0609020204030204" pitchFamily="49" charset="0"/>
              </a:rPr>
              <a:t>Istilah</a:t>
            </a:r>
            <a:endParaRPr lang="en-US" sz="3200" b="1" dirty="0">
              <a:effectLst/>
              <a:latin typeface="Consolas" panose="020B0609020204030204" pitchFamily="49" charset="0"/>
            </a:endParaRPr>
          </a:p>
          <a:p>
            <a:endParaRPr lang="en-US" sz="320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3200" dirty="0">
                <a:latin typeface="Consolas" panose="020B0609020204030204" pitchFamily="49" charset="0"/>
              </a:rPr>
              <a:t>Function Definition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latin typeface="Consolas" panose="020B0609020204030204" pitchFamily="49" charset="0"/>
              </a:rPr>
              <a:t>Function Call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latin typeface="Consolas" panose="020B0609020204030204" pitchFamily="49" charset="0"/>
              </a:rPr>
              <a:t>Function Prototype</a:t>
            </a:r>
          </a:p>
          <a:p>
            <a:pPr marL="342900" indent="-342900">
              <a:buFontTx/>
              <a:buChar char="-"/>
            </a:pPr>
            <a:r>
              <a:rPr lang="en-US" sz="3200" dirty="0">
                <a:latin typeface="Consolas" panose="020B0609020204030204" pitchFamily="49" charset="0"/>
              </a:rPr>
              <a:t>Parameter</a:t>
            </a:r>
          </a:p>
          <a:p>
            <a:pPr marL="342900" indent="-342900">
              <a:buFontTx/>
              <a:buChar char="-"/>
            </a:pPr>
            <a:r>
              <a:rPr lang="en-US" sz="3200" dirty="0" err="1">
                <a:effectLst/>
                <a:latin typeface="Consolas" panose="020B0609020204030204" pitchFamily="49" charset="0"/>
              </a:rPr>
              <a:t>Argumen</a:t>
            </a:r>
            <a:endParaRPr lang="en-US" sz="320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3200" dirty="0">
                <a:latin typeface="Consolas" panose="020B0609020204030204" pitchFamily="49" charset="0"/>
              </a:rPr>
              <a:t>Return</a:t>
            </a:r>
            <a:endParaRPr lang="en-US" sz="320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endParaRPr lang="en-US" sz="32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2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51FBF-1EB5-CA8F-A921-0AA9C4C50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8C7E98-E7A5-9C12-2F91-7FC56DCF3466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Definition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5DA8-BE6B-9CC6-ED27-91FDF47E6ABE}"/>
              </a:ext>
            </a:extLst>
          </p:cNvPr>
          <p:cNvSpPr txBox="1"/>
          <p:nvPr/>
        </p:nvSpPr>
        <p:spPr>
          <a:xfrm>
            <a:off x="1400432" y="2713429"/>
            <a:ext cx="939113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customFunction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sz="240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b){</a:t>
            </a:r>
          </a:p>
          <a:p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anda</a:t>
            </a:r>
            <a:r>
              <a:rPr lang="en-US" sz="24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masukkan</a:t>
            </a:r>
            <a:r>
              <a:rPr lang="en-US" sz="24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24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%d dan %d\n"</a:t>
            </a:r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a, b);</a:t>
            </a:r>
          </a:p>
          <a:p>
            <a:r>
              <a:rPr lang="en-US" sz="24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sz="24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5238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34D9C-AECB-6CF8-D859-4D6292596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DDAFDE8-B3D8-358A-0C2B-5D4B4CBD7034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Definition (Syntax)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87941-D16A-4A24-7C20-948840635601}"/>
              </a:ext>
            </a:extLst>
          </p:cNvPr>
          <p:cNvSpPr txBox="1"/>
          <p:nvPr/>
        </p:nvSpPr>
        <p:spPr>
          <a:xfrm>
            <a:off x="543697" y="4162427"/>
            <a:ext cx="93911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customFunction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(int a, int b){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anda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masukkan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%d dan %d\n", a, b);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int main(){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C5C74-CE30-72E9-E87C-793447618852}"/>
              </a:ext>
            </a:extLst>
          </p:cNvPr>
          <p:cNvSpPr txBox="1"/>
          <p:nvPr/>
        </p:nvSpPr>
        <p:spPr>
          <a:xfrm>
            <a:off x="2730843" y="2505670"/>
            <a:ext cx="6730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TipeData</a:t>
            </a:r>
            <a:r>
              <a:rPr lang="en-US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namaFunction</a:t>
            </a:r>
            <a:r>
              <a:rPr lang="en-US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parameter1, parameter2 ,…</a:t>
            </a:r>
            <a:r>
              <a:rPr lang="en-US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function</a:t>
            </a:r>
          </a:p>
          <a:p>
            <a:r>
              <a:rPr lang="en-US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3362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1272-0E77-D7FA-41F6-773D7C38E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025141C-4190-09A0-E37C-7B60315FFCCF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Definition (</a:t>
            </a:r>
            <a:r>
              <a:rPr lang="en-US" sz="2400" b="1" dirty="0" err="1">
                <a:latin typeface="Consolas" panose="020B0609020204030204" pitchFamily="49" charset="0"/>
              </a:rPr>
              <a:t>Contoh</a:t>
            </a:r>
            <a:r>
              <a:rPr lang="en-US" sz="2400" b="1" dirty="0">
                <a:latin typeface="Consolas" panose="020B0609020204030204" pitchFamily="49" charset="0"/>
              </a:rPr>
              <a:t> Lain)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F48F9-D902-445D-AB0F-35703849F902}"/>
              </a:ext>
            </a:extLst>
          </p:cNvPr>
          <p:cNvSpPr txBox="1"/>
          <p:nvPr/>
        </p:nvSpPr>
        <p:spPr>
          <a:xfrm>
            <a:off x="539577" y="3830079"/>
            <a:ext cx="93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customFunction</a:t>
            </a:r>
            <a:r>
              <a:rPr lang="en-US" sz="18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sz="180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b){</a:t>
            </a:r>
          </a:p>
          <a:p>
            <a:r>
              <a:rPr lang="en-US" sz="18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anda</a:t>
            </a:r>
            <a:r>
              <a:rPr lang="en-US" sz="18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masukkan</a:t>
            </a:r>
            <a:r>
              <a:rPr lang="en-US" sz="18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angka</a:t>
            </a:r>
            <a:r>
              <a:rPr lang="en-US" sz="180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%d dan %d\n"</a:t>
            </a:r>
            <a:r>
              <a:rPr lang="en-US" sz="18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a, b);</a:t>
            </a:r>
          </a:p>
          <a:p>
            <a:r>
              <a:rPr lang="en-US" sz="18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073041-5BA7-84F7-7003-59C77044B5A2}"/>
              </a:ext>
            </a:extLst>
          </p:cNvPr>
          <p:cNvSpPr txBox="1"/>
          <p:nvPr/>
        </p:nvSpPr>
        <p:spPr>
          <a:xfrm>
            <a:off x="539577" y="5282992"/>
            <a:ext cx="6730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TipeData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namaFunction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(parameter1, parameter2 ,…){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function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30B91-EDBE-B71D-10B1-98B011EC7703}"/>
              </a:ext>
            </a:extLst>
          </p:cNvPr>
          <p:cNvSpPr txBox="1"/>
          <p:nvPr/>
        </p:nvSpPr>
        <p:spPr>
          <a:xfrm>
            <a:off x="539577" y="1785498"/>
            <a:ext cx="79577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outputTambah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input1,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input2){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input1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input2;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"Hasil </a:t>
            </a:r>
            <a:r>
              <a:rPr lang="en-US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penjumlahan</a:t>
            </a:r>
            <a:r>
              <a:rPr lang="en-US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US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%d\n"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050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A3F08-2A6B-A4C9-6185-5BFDA006A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D342AA2-F51E-BC1A-90BB-1751966189E9}"/>
              </a:ext>
            </a:extLst>
          </p:cNvPr>
          <p:cNvSpPr txBox="1"/>
          <p:nvPr/>
        </p:nvSpPr>
        <p:spPr>
          <a:xfrm>
            <a:off x="856734" y="6642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Function Call</a:t>
            </a:r>
            <a:endParaRPr lang="en-US" sz="2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9CEA0-8919-57ED-A8DD-7B7C6675731A}"/>
              </a:ext>
            </a:extLst>
          </p:cNvPr>
          <p:cNvSpPr txBox="1"/>
          <p:nvPr/>
        </p:nvSpPr>
        <p:spPr>
          <a:xfrm>
            <a:off x="539577" y="3595175"/>
            <a:ext cx="79577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outputTambah</a:t>
            </a:r>
            <a:r>
              <a:rPr lang="en-US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B1ED3-4DB8-5291-BC3C-494B5DDEDA03}"/>
              </a:ext>
            </a:extLst>
          </p:cNvPr>
          <p:cNvSpPr txBox="1"/>
          <p:nvPr/>
        </p:nvSpPr>
        <p:spPr>
          <a:xfrm>
            <a:off x="539577" y="1785498"/>
            <a:ext cx="79577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outputTambah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input1,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input2){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input1 </a:t>
            </a:r>
            <a:r>
              <a:rPr lang="en-US" b="0" dirty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input2;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"Hasil </a:t>
            </a:r>
            <a:r>
              <a:rPr lang="en-US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penjumlahan</a:t>
            </a:r>
            <a:r>
              <a:rPr lang="en-US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adalah</a:t>
            </a:r>
            <a:r>
              <a:rPr lang="en-US" b="0" dirty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%d\n"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hasil</a:t>
            </a:r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8954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1021</Words>
  <Application>Microsoft Office PowerPoint</Application>
  <PresentationFormat>Widescreen</PresentationFormat>
  <Paragraphs>218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edgrant henderson</dc:creator>
  <cp:lastModifiedBy>edgrant henderson</cp:lastModifiedBy>
  <cp:revision>5</cp:revision>
  <dcterms:created xsi:type="dcterms:W3CDTF">2025-03-07T07:24:36Z</dcterms:created>
  <dcterms:modified xsi:type="dcterms:W3CDTF">2025-03-07T08:47:14Z</dcterms:modified>
</cp:coreProperties>
</file>