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9"/>
  </p:notesMasterIdLst>
  <p:sldIdLst>
    <p:sldId id="338" r:id="rId2"/>
    <p:sldId id="336" r:id="rId3"/>
    <p:sldId id="337" r:id="rId4"/>
    <p:sldId id="257" r:id="rId5"/>
    <p:sldId id="282" r:id="rId6"/>
    <p:sldId id="283" r:id="rId7"/>
    <p:sldId id="332" r:id="rId8"/>
    <p:sldId id="284" r:id="rId9"/>
    <p:sldId id="285" r:id="rId10"/>
    <p:sldId id="258" r:id="rId11"/>
    <p:sldId id="259" r:id="rId12"/>
    <p:sldId id="260" r:id="rId13"/>
    <p:sldId id="261" r:id="rId14"/>
    <p:sldId id="333" r:id="rId15"/>
    <p:sldId id="334" r:id="rId16"/>
    <p:sldId id="262" r:id="rId17"/>
    <p:sldId id="286" r:id="rId18"/>
    <p:sldId id="302" r:id="rId19"/>
    <p:sldId id="288" r:id="rId20"/>
    <p:sldId id="289" r:id="rId21"/>
    <p:sldId id="290" r:id="rId22"/>
    <p:sldId id="291" r:id="rId23"/>
    <p:sldId id="292" r:id="rId24"/>
    <p:sldId id="293" r:id="rId25"/>
    <p:sldId id="295" r:id="rId26"/>
    <p:sldId id="296" r:id="rId27"/>
    <p:sldId id="330" r:id="rId28"/>
    <p:sldId id="331" r:id="rId29"/>
    <p:sldId id="294" r:id="rId30"/>
    <p:sldId id="323" r:id="rId31"/>
    <p:sldId id="324" r:id="rId32"/>
    <p:sldId id="297" r:id="rId33"/>
    <p:sldId id="327" r:id="rId34"/>
    <p:sldId id="329" r:id="rId35"/>
    <p:sldId id="298" r:id="rId36"/>
    <p:sldId id="299" r:id="rId37"/>
    <p:sldId id="300" r:id="rId38"/>
    <p:sldId id="279" r:id="rId39"/>
    <p:sldId id="280" r:id="rId40"/>
    <p:sldId id="304" r:id="rId41"/>
    <p:sldId id="305" r:id="rId42"/>
    <p:sldId id="306" r:id="rId43"/>
    <p:sldId id="307" r:id="rId44"/>
    <p:sldId id="308" r:id="rId45"/>
    <p:sldId id="309" r:id="rId46"/>
    <p:sldId id="310" r:id="rId47"/>
    <p:sldId id="311" r:id="rId48"/>
    <p:sldId id="312" r:id="rId49"/>
    <p:sldId id="313" r:id="rId50"/>
    <p:sldId id="314" r:id="rId51"/>
    <p:sldId id="322" r:id="rId52"/>
    <p:sldId id="315" r:id="rId53"/>
    <p:sldId id="316" r:id="rId54"/>
    <p:sldId id="317" r:id="rId55"/>
    <p:sldId id="318" r:id="rId56"/>
    <p:sldId id="319" r:id="rId57"/>
    <p:sldId id="320" r:id="rId58"/>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p:cViewPr varScale="1">
        <p:scale>
          <a:sx n="70" d="100"/>
          <a:sy n="70" d="100"/>
        </p:scale>
        <p:origin x="-1332"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5E8CF7E-7C24-45C5-B63F-B1DD9AAD5F61}" type="datetimeFigureOut">
              <a:rPr lang="id-ID" smtClean="0"/>
              <a:pPr/>
              <a:t>17/11/2020</a:t>
            </a:fld>
            <a:endParaRPr lang="id-ID"/>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id-ID"/>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id-ID"/>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67D94C-9617-48E6-80CD-82F0330E758F}" type="slidenum">
              <a:rPr lang="id-ID" smtClean="0"/>
              <a:pPr/>
              <a:t>‹#›</a:t>
            </a:fld>
            <a:endParaRPr lang="id-ID"/>
          </a:p>
        </p:txBody>
      </p:sp>
    </p:spTree>
    <p:extLst>
      <p:ext uri="{BB962C8B-B14F-4D97-AF65-F5344CB8AC3E}">
        <p14:creationId xmlns:p14="http://schemas.microsoft.com/office/powerpoint/2010/main" val="2270934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B23BB4E-6658-4DBE-9854-C6E28228D1A7}" type="slidenum">
              <a:rPr lang="en-US" smtClean="0"/>
              <a:pPr/>
              <a:t>1</a:t>
            </a:fld>
            <a:endParaRPr lang="en-US"/>
          </a:p>
        </p:txBody>
      </p:sp>
    </p:spTree>
    <p:extLst>
      <p:ext uri="{BB962C8B-B14F-4D97-AF65-F5344CB8AC3E}">
        <p14:creationId xmlns:p14="http://schemas.microsoft.com/office/powerpoint/2010/main" val="39185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15137F4-73B2-4EDC-8B0E-3B930453DA47}" type="datetimeFigureOut">
              <a:rPr lang="id-ID" smtClean="0"/>
              <a:pPr/>
              <a:t>17/11/2020</a:t>
            </a:fld>
            <a:endParaRPr lang="id-ID"/>
          </a:p>
        </p:txBody>
      </p:sp>
      <p:sp>
        <p:nvSpPr>
          <p:cNvPr id="17" name="Footer Placeholder 16"/>
          <p:cNvSpPr>
            <a:spLocks noGrp="1"/>
          </p:cNvSpPr>
          <p:nvPr>
            <p:ph type="ftr" sz="quarter" idx="11"/>
          </p:nvPr>
        </p:nvSpPr>
        <p:spPr/>
        <p:txBody>
          <a:bodyPr/>
          <a:lstStyle/>
          <a:p>
            <a:endParaRPr lang="id-ID"/>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3CB968B-F7FF-4C1D-91E3-A0095ACD153A}" type="slidenum">
              <a:rPr lang="id-ID" smtClean="0"/>
              <a:pPr/>
              <a:t>‹#›</a:t>
            </a:fld>
            <a:endParaRPr lang="id-ID"/>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5137F4-73B2-4EDC-8B0E-3B930453DA47}" type="datetimeFigureOut">
              <a:rPr lang="id-ID" smtClean="0"/>
              <a:pPr/>
              <a:t>17/11/2020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03CB968B-F7FF-4C1D-91E3-A0095ACD153A}" type="slidenum">
              <a:rPr lang="id-ID" smtClean="0"/>
              <a:pPr/>
              <a:t>‹#›</a:t>
            </a:fld>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03CB968B-F7FF-4C1D-91E3-A0095ACD153A}" type="slidenum">
              <a:rPr lang="id-ID" smtClean="0"/>
              <a:pPr/>
              <a:t>‹#›</a:t>
            </a:fld>
            <a:endParaRPr lang="id-ID"/>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15137F4-73B2-4EDC-8B0E-3B930453DA47}" type="datetimeFigureOut">
              <a:rPr lang="id-ID" smtClean="0"/>
              <a:pPr/>
              <a:t>17/11/2020</a:t>
            </a:fld>
            <a:endParaRPr lang="id-ID"/>
          </a:p>
        </p:txBody>
      </p:sp>
      <p:sp>
        <p:nvSpPr>
          <p:cNvPr id="5" name="Footer Placeholder 4"/>
          <p:cNvSpPr>
            <a:spLocks noGrp="1"/>
          </p:cNvSpPr>
          <p:nvPr>
            <p:ph type="ftr" sz="quarter" idx="11"/>
          </p:nvPr>
        </p:nvSpPr>
        <p:spPr/>
        <p:txBody>
          <a:bodyPr/>
          <a:lstStyle/>
          <a:p>
            <a:endParaRPr lang="id-ID"/>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4996" name="Rectangle 4"/>
          <p:cNvSpPr>
            <a:spLocks noGrp="1" noChangeArrowheads="1"/>
          </p:cNvSpPr>
          <p:nvPr>
            <p:ph type="ctrTitle" sz="quarter"/>
          </p:nvPr>
        </p:nvSpPr>
        <p:spPr>
          <a:xfrm>
            <a:off x="1752600" y="781050"/>
            <a:ext cx="7086600" cy="1143000"/>
          </a:xfrm>
        </p:spPr>
        <p:txBody>
          <a:bodyPr anchor="b"/>
          <a:lstStyle>
            <a:lvl1pPr>
              <a:defRPr sz="5400"/>
            </a:lvl1pPr>
          </a:lstStyle>
          <a:p>
            <a:r>
              <a:rPr lang="en-US"/>
              <a:t>Click to edit Master title style</a:t>
            </a:r>
          </a:p>
        </p:txBody>
      </p:sp>
    </p:spTree>
    <p:extLst>
      <p:ext uri="{BB962C8B-B14F-4D97-AF65-F5344CB8AC3E}">
        <p14:creationId xmlns:p14="http://schemas.microsoft.com/office/powerpoint/2010/main" val="4041550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15137F4-73B2-4EDC-8B0E-3B930453DA47}" type="datetimeFigureOut">
              <a:rPr lang="id-ID" smtClean="0"/>
              <a:pPr/>
              <a:t>17/11/2020</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a:xfrm>
            <a:off x="4361688" y="1026372"/>
            <a:ext cx="457200" cy="441325"/>
          </a:xfrm>
        </p:spPr>
        <p:txBody>
          <a:bodyPr/>
          <a:lstStyle/>
          <a:p>
            <a:fld id="{03CB968B-F7FF-4C1D-91E3-A0095ACD153A}" type="slidenum">
              <a:rPr lang="id-ID" smtClean="0"/>
              <a:pPr/>
              <a:t>‹#›</a:t>
            </a:fld>
            <a:endParaRPr lang="id-ID"/>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id-ID"/>
          </a:p>
        </p:txBody>
      </p:sp>
      <p:sp>
        <p:nvSpPr>
          <p:cNvPr id="4" name="Date Placeholder 3"/>
          <p:cNvSpPr>
            <a:spLocks noGrp="1"/>
          </p:cNvSpPr>
          <p:nvPr>
            <p:ph type="dt" sz="half" idx="10"/>
          </p:nvPr>
        </p:nvSpPr>
        <p:spPr/>
        <p:txBody>
          <a:bodyPr/>
          <a:lstStyle/>
          <a:p>
            <a:fld id="{515137F4-73B2-4EDC-8B0E-3B930453DA47}" type="datetimeFigureOut">
              <a:rPr lang="id-ID" smtClean="0"/>
              <a:pPr/>
              <a:t>17/11/2020</a:t>
            </a:fld>
            <a:endParaRPr lang="id-ID"/>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3CB968B-F7FF-4C1D-91E3-A0095ACD153A}" type="slidenum">
              <a:rPr lang="id-ID" smtClean="0"/>
              <a:pPr/>
              <a:t>‹#›</a:t>
            </a:fld>
            <a:endParaRPr lang="id-ID"/>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515137F4-73B2-4EDC-8B0E-3B930453DA47}" type="datetimeFigureOut">
              <a:rPr lang="id-ID" smtClean="0"/>
              <a:pPr/>
              <a:t>17/11/2020</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03CB968B-F7FF-4C1D-91E3-A0095ACD153A}" type="slidenum">
              <a:rPr lang="id-ID" smtClean="0"/>
              <a:pPr/>
              <a:t>‹#›</a:t>
            </a:fld>
            <a:endParaRPr lang="id-ID"/>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15137F4-73B2-4EDC-8B0E-3B930453DA47}" type="datetimeFigureOut">
              <a:rPr lang="id-ID" smtClean="0"/>
              <a:pPr/>
              <a:t>17/11/2020</a:t>
            </a:fld>
            <a:endParaRPr lang="id-ID"/>
          </a:p>
        </p:txBody>
      </p:sp>
      <p:sp>
        <p:nvSpPr>
          <p:cNvPr id="8" name="Footer Placeholder 7"/>
          <p:cNvSpPr>
            <a:spLocks noGrp="1"/>
          </p:cNvSpPr>
          <p:nvPr>
            <p:ph type="ftr" sz="quarter" idx="11"/>
          </p:nvPr>
        </p:nvSpPr>
        <p:spPr>
          <a:xfrm>
            <a:off x="304800" y="6409944"/>
            <a:ext cx="3581400" cy="365760"/>
          </a:xfrm>
        </p:spPr>
        <p:txBody>
          <a:bodyPr/>
          <a:lstStyle/>
          <a:p>
            <a:endParaRPr lang="id-ID"/>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03CB968B-F7FF-4C1D-91E3-A0095ACD153A}" type="slidenum">
              <a:rPr lang="id-ID" smtClean="0"/>
              <a:pPr/>
              <a:t>‹#›</a:t>
            </a:fld>
            <a:endParaRPr lang="id-ID"/>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15137F4-73B2-4EDC-8B0E-3B930453DA47}" type="datetimeFigureOut">
              <a:rPr lang="id-ID" smtClean="0"/>
              <a:pPr/>
              <a:t>17/11/2020</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a:xfrm>
            <a:off x="4343400" y="1036020"/>
            <a:ext cx="457200" cy="441325"/>
          </a:xfrm>
        </p:spPr>
        <p:txBody>
          <a:bodyPr/>
          <a:lstStyle/>
          <a:p>
            <a:fld id="{03CB968B-F7FF-4C1D-91E3-A0095ACD153A}" type="slidenum">
              <a:rPr lang="id-ID" smtClean="0"/>
              <a:pPr/>
              <a:t>‹#›</a:t>
            </a:fld>
            <a:endParaRPr lang="id-I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515137F4-73B2-4EDC-8B0E-3B930453DA47}" type="datetimeFigureOut">
              <a:rPr lang="id-ID" smtClean="0"/>
              <a:pPr/>
              <a:t>17/11/2020</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3CB968B-F7FF-4C1D-91E3-A0095ACD153A}" type="slidenum">
              <a:rPr lang="id-ID" smtClean="0"/>
              <a:pPr/>
              <a:t>‹#›</a:t>
            </a:fld>
            <a:endParaRPr lang="id-ID"/>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3CB968B-F7FF-4C1D-91E3-A0095ACD153A}" type="slidenum">
              <a:rPr lang="id-ID" smtClean="0"/>
              <a:pPr/>
              <a:t>‹#›</a:t>
            </a:fld>
            <a:endParaRPr lang="id-ID"/>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515137F4-73B2-4EDC-8B0E-3B930453DA47}" type="datetimeFigureOut">
              <a:rPr lang="id-ID" smtClean="0"/>
              <a:pPr/>
              <a:t>17/11/2020</a:t>
            </a:fld>
            <a:endParaRPr lang="id-ID"/>
          </a:p>
        </p:txBody>
      </p:sp>
      <p:sp>
        <p:nvSpPr>
          <p:cNvPr id="6" name="Footer Placeholder 5"/>
          <p:cNvSpPr>
            <a:spLocks noGrp="1"/>
          </p:cNvSpPr>
          <p:nvPr>
            <p:ph type="ftr" sz="quarter" idx="11"/>
          </p:nvPr>
        </p:nvSpPr>
        <p:spPr>
          <a:xfrm>
            <a:off x="301752" y="6410848"/>
            <a:ext cx="3383280" cy="365760"/>
          </a:xfrm>
        </p:spPr>
        <p:txBody>
          <a:bodyPr/>
          <a:lstStyle/>
          <a:p>
            <a:endParaRPr lang="id-ID"/>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03CB968B-F7FF-4C1D-91E3-A0095ACD153A}" type="slidenum">
              <a:rPr lang="id-ID" smtClean="0"/>
              <a:pPr/>
              <a:t>‹#›</a:t>
            </a:fld>
            <a:endParaRPr lang="id-ID"/>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515137F4-73B2-4EDC-8B0E-3B930453DA47}" type="datetimeFigureOut">
              <a:rPr lang="id-ID" smtClean="0"/>
              <a:pPr/>
              <a:t>17/11/2020</a:t>
            </a:fld>
            <a:endParaRPr lang="id-ID"/>
          </a:p>
        </p:txBody>
      </p:sp>
      <p:sp>
        <p:nvSpPr>
          <p:cNvPr id="6" name="Footer Placeholder 5"/>
          <p:cNvSpPr>
            <a:spLocks noGrp="1"/>
          </p:cNvSpPr>
          <p:nvPr>
            <p:ph type="ftr" sz="quarter" idx="11"/>
          </p:nvPr>
        </p:nvSpPr>
        <p:spPr>
          <a:xfrm>
            <a:off x="301752" y="6410848"/>
            <a:ext cx="3584448" cy="365760"/>
          </a:xfrm>
        </p:spPr>
        <p:txBody>
          <a:bodyPr/>
          <a:lstStyle/>
          <a:p>
            <a:endParaRPr lang="id-ID"/>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15137F4-73B2-4EDC-8B0E-3B930453DA47}" type="datetimeFigureOut">
              <a:rPr lang="id-ID" smtClean="0"/>
              <a:pPr/>
              <a:t>17/11/2020</a:t>
            </a:fld>
            <a:endParaRPr lang="id-ID"/>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id-ID"/>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3CB968B-F7FF-4C1D-91E3-A0095ACD153A}" type="slidenum">
              <a:rPr lang="id-ID" smtClean="0"/>
              <a:pPr/>
              <a:t>‹#›</a:t>
            </a:fld>
            <a:endParaRPr lang="id-ID"/>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6516216" y="-121220"/>
            <a:ext cx="2160240" cy="2398092"/>
          </a:xfrm>
          <a:prstGeom prst="rect">
            <a:avLst/>
          </a:prstGeom>
          <a:noFill/>
          <a:ln w="12700">
            <a:noFill/>
            <a:miter lim="800000"/>
            <a:headEnd/>
            <a:tailEnd/>
          </a:ln>
          <a:effectLst/>
        </p:spPr>
        <p:txBody>
          <a:bodyPr wrap="square" lIns="90488" tIns="44450" rIns="90488" bIns="44450">
            <a:spAutoFit/>
          </a:bodyPr>
          <a:lstStyle/>
          <a:p>
            <a:pPr>
              <a:spcBef>
                <a:spcPct val="50000"/>
              </a:spcBef>
            </a:pPr>
            <a:r>
              <a:rPr lang="en-US" sz="15000" dirty="0" smtClean="0">
                <a:solidFill>
                  <a:srgbClr val="FC0128"/>
                </a:solidFill>
                <a:latin typeface="Times New Roman" pitchFamily="18" charset="0"/>
              </a:rPr>
              <a:t>10</a:t>
            </a:r>
            <a:endParaRPr lang="en-US" sz="15000" dirty="0">
              <a:solidFill>
                <a:srgbClr val="FC0128"/>
              </a:solidFill>
              <a:latin typeface="Times New Roman" pitchFamily="18" charset="0"/>
            </a:endParaRPr>
          </a:p>
        </p:txBody>
      </p:sp>
      <p:sp>
        <p:nvSpPr>
          <p:cNvPr id="6147" name="Rectangle 3"/>
          <p:cNvSpPr>
            <a:spLocks noChangeArrowheads="1"/>
          </p:cNvSpPr>
          <p:nvPr/>
        </p:nvSpPr>
        <p:spPr bwMode="auto">
          <a:xfrm>
            <a:off x="4993927" y="696913"/>
            <a:ext cx="1738313" cy="423862"/>
          </a:xfrm>
          <a:prstGeom prst="rect">
            <a:avLst/>
          </a:prstGeom>
          <a:noFill/>
          <a:ln w="12700">
            <a:noFill/>
            <a:miter lim="800000"/>
            <a:headEnd/>
            <a:tailEnd/>
          </a:ln>
          <a:effectLst/>
        </p:spPr>
        <p:txBody>
          <a:bodyPr lIns="90488" tIns="44450" rIns="90488" bIns="44450">
            <a:spAutoFit/>
          </a:bodyPr>
          <a:lstStyle/>
          <a:p>
            <a:pPr algn="r">
              <a:spcBef>
                <a:spcPct val="50000"/>
              </a:spcBef>
            </a:pPr>
            <a:r>
              <a:rPr lang="en-US" sz="2200" b="0" dirty="0">
                <a:solidFill>
                  <a:schemeClr val="folHlink"/>
                </a:solidFill>
                <a:effectLst>
                  <a:outerShdw blurRad="38100" dist="38100" dir="2700000" algn="tl">
                    <a:srgbClr val="C0C0C0"/>
                  </a:outerShdw>
                </a:effectLst>
                <a:latin typeface="Arial" charset="0"/>
              </a:rPr>
              <a:t>Bab </a:t>
            </a:r>
          </a:p>
        </p:txBody>
      </p:sp>
      <p:sp>
        <p:nvSpPr>
          <p:cNvPr id="6148" name="Rectangle 4"/>
          <p:cNvSpPr>
            <a:spLocks noChangeArrowheads="1"/>
          </p:cNvSpPr>
          <p:nvPr/>
        </p:nvSpPr>
        <p:spPr bwMode="auto">
          <a:xfrm>
            <a:off x="827584" y="2331420"/>
            <a:ext cx="7758113" cy="1443985"/>
          </a:xfrm>
          <a:prstGeom prst="rect">
            <a:avLst/>
          </a:prstGeom>
          <a:noFill/>
          <a:ln w="12700">
            <a:noFill/>
            <a:miter lim="800000"/>
            <a:headEnd/>
            <a:tailEnd/>
          </a:ln>
          <a:effectLst/>
        </p:spPr>
        <p:txBody>
          <a:bodyPr wrap="square" lIns="90488" tIns="44450" rIns="90488" bIns="44450">
            <a:spAutoFit/>
          </a:bodyPr>
          <a:lstStyle/>
          <a:p>
            <a:pPr algn="r">
              <a:spcBef>
                <a:spcPts val="0"/>
              </a:spcBef>
            </a:pPr>
            <a:r>
              <a:rPr lang="en-US" sz="4400" dirty="0" err="1" smtClean="0">
                <a:solidFill>
                  <a:srgbClr val="FC0128"/>
                </a:solidFill>
                <a:latin typeface="Times New Roman" pitchFamily="18" charset="0"/>
              </a:rPr>
              <a:t>Komunikasi</a:t>
            </a:r>
            <a:r>
              <a:rPr lang="en-US" sz="4400" dirty="0" smtClean="0">
                <a:solidFill>
                  <a:srgbClr val="FC0128"/>
                </a:solidFill>
                <a:latin typeface="Times New Roman" pitchFamily="18" charset="0"/>
              </a:rPr>
              <a:t> </a:t>
            </a:r>
            <a:r>
              <a:rPr lang="en-US" sz="4400" dirty="0" err="1" smtClean="0">
                <a:solidFill>
                  <a:srgbClr val="FC0128"/>
                </a:solidFill>
                <a:latin typeface="Times New Roman" pitchFamily="18" charset="0"/>
              </a:rPr>
              <a:t>Bahaya</a:t>
            </a:r>
            <a:r>
              <a:rPr lang="en-US" sz="4400" dirty="0" smtClean="0">
                <a:solidFill>
                  <a:srgbClr val="FC0128"/>
                </a:solidFill>
                <a:latin typeface="Times New Roman" pitchFamily="18" charset="0"/>
              </a:rPr>
              <a:t> </a:t>
            </a:r>
            <a:r>
              <a:rPr lang="en-US" sz="4400" dirty="0" err="1" smtClean="0">
                <a:solidFill>
                  <a:srgbClr val="FC0128"/>
                </a:solidFill>
                <a:latin typeface="Times New Roman" pitchFamily="18" charset="0"/>
              </a:rPr>
              <a:t>dan</a:t>
            </a:r>
            <a:r>
              <a:rPr lang="en-US" sz="4400" dirty="0" smtClean="0">
                <a:solidFill>
                  <a:srgbClr val="FC0128"/>
                </a:solidFill>
                <a:latin typeface="Times New Roman" pitchFamily="18" charset="0"/>
              </a:rPr>
              <a:t> </a:t>
            </a:r>
            <a:r>
              <a:rPr lang="en-US" sz="4400" dirty="0" err="1" smtClean="0">
                <a:solidFill>
                  <a:srgbClr val="FC0128"/>
                </a:solidFill>
                <a:latin typeface="Times New Roman" pitchFamily="18" charset="0"/>
              </a:rPr>
              <a:t>Alat</a:t>
            </a:r>
            <a:r>
              <a:rPr lang="en-US" sz="4400" dirty="0" smtClean="0">
                <a:solidFill>
                  <a:srgbClr val="FC0128"/>
                </a:solidFill>
                <a:latin typeface="Times New Roman" pitchFamily="18" charset="0"/>
              </a:rPr>
              <a:t> </a:t>
            </a:r>
            <a:r>
              <a:rPr lang="en-US" sz="4400" dirty="0" err="1" smtClean="0">
                <a:solidFill>
                  <a:srgbClr val="FC0128"/>
                </a:solidFill>
                <a:latin typeface="Times New Roman" pitchFamily="18" charset="0"/>
              </a:rPr>
              <a:t>Pelindung</a:t>
            </a:r>
            <a:r>
              <a:rPr lang="en-US" sz="4400" dirty="0" smtClean="0">
                <a:solidFill>
                  <a:srgbClr val="FC0128"/>
                </a:solidFill>
                <a:latin typeface="Times New Roman" pitchFamily="18" charset="0"/>
              </a:rPr>
              <a:t> </a:t>
            </a:r>
            <a:r>
              <a:rPr lang="en-US" sz="4400" dirty="0" err="1" smtClean="0">
                <a:solidFill>
                  <a:srgbClr val="FC0128"/>
                </a:solidFill>
                <a:latin typeface="Times New Roman" pitchFamily="18" charset="0"/>
              </a:rPr>
              <a:t>Diri</a:t>
            </a:r>
            <a:endParaRPr lang="en-US" sz="4400" dirty="0">
              <a:solidFill>
                <a:srgbClr val="FC0128"/>
              </a:solidFill>
              <a:latin typeface="Times New Roman" pitchFamily="18" charset="0"/>
            </a:endParaRPr>
          </a:p>
        </p:txBody>
      </p:sp>
      <p:sp>
        <p:nvSpPr>
          <p:cNvPr id="2" name="TextBox 1"/>
          <p:cNvSpPr txBox="1"/>
          <p:nvPr/>
        </p:nvSpPr>
        <p:spPr>
          <a:xfrm>
            <a:off x="3619273" y="5085184"/>
            <a:ext cx="4966424" cy="830997"/>
          </a:xfrm>
          <a:prstGeom prst="rect">
            <a:avLst/>
          </a:prstGeom>
          <a:noFill/>
        </p:spPr>
        <p:txBody>
          <a:bodyPr wrap="none" rtlCol="0">
            <a:spAutoFit/>
          </a:bodyPr>
          <a:lstStyle/>
          <a:p>
            <a:pPr algn="r"/>
            <a:r>
              <a:rPr lang="en-US" sz="2400" dirty="0" err="1" smtClean="0"/>
              <a:t>Disusun</a:t>
            </a:r>
            <a:r>
              <a:rPr lang="en-US" sz="2400" dirty="0" smtClean="0"/>
              <a:t> </a:t>
            </a:r>
            <a:r>
              <a:rPr lang="en-US" sz="2400" dirty="0" err="1" smtClean="0"/>
              <a:t>oleh</a:t>
            </a:r>
            <a:r>
              <a:rPr lang="en-US" sz="2400" dirty="0" smtClean="0"/>
              <a:t> Tim </a:t>
            </a:r>
            <a:r>
              <a:rPr lang="en-US" sz="2400" dirty="0" err="1" smtClean="0"/>
              <a:t>Dosen</a:t>
            </a:r>
            <a:r>
              <a:rPr lang="en-US" sz="2400" dirty="0" smtClean="0"/>
              <a:t> K3L FTUI</a:t>
            </a:r>
          </a:p>
          <a:p>
            <a:pPr algn="r"/>
            <a:r>
              <a:rPr lang="en-US" sz="2400" dirty="0" smtClean="0"/>
              <a:t>G</a:t>
            </a:r>
            <a:r>
              <a:rPr lang="id-ID" sz="2400" dirty="0" smtClean="0"/>
              <a:t>asal</a:t>
            </a:r>
            <a:r>
              <a:rPr lang="en-US" sz="2400" dirty="0" smtClean="0"/>
              <a:t> 20</a:t>
            </a:r>
            <a:r>
              <a:rPr lang="id-ID" sz="2400" dirty="0" smtClean="0"/>
              <a:t>20</a:t>
            </a:r>
            <a:r>
              <a:rPr lang="en-US" sz="2400" dirty="0" smtClean="0"/>
              <a:t>/202</a:t>
            </a:r>
            <a:r>
              <a:rPr lang="id-ID" sz="2400" dirty="0" smtClean="0"/>
              <a:t>1</a:t>
            </a:r>
            <a:endParaRPr lang="en-US" sz="2400" dirty="0"/>
          </a:p>
        </p:txBody>
      </p:sp>
    </p:spTree>
    <p:extLst>
      <p:ext uri="{BB962C8B-B14F-4D97-AF65-F5344CB8AC3E}">
        <p14:creationId xmlns:p14="http://schemas.microsoft.com/office/powerpoint/2010/main" val="2206117023"/>
      </p:ext>
    </p:extLst>
  </p:cSld>
  <p:clrMapOvr>
    <a:masterClrMapping/>
  </p:clrMapOvr>
  <p:transition>
    <p:fade thruBlk="1"/>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Container Labels for Hazardous Chemicals</a:t>
            </a:r>
            <a:endParaRPr lang="id-ID" dirty="0"/>
          </a:p>
        </p:txBody>
      </p:sp>
      <p:sp>
        <p:nvSpPr>
          <p:cNvPr id="3" name="Content Placeholder 2"/>
          <p:cNvSpPr>
            <a:spLocks noGrp="1"/>
          </p:cNvSpPr>
          <p:nvPr>
            <p:ph sz="quarter" idx="1"/>
          </p:nvPr>
        </p:nvSpPr>
        <p:spPr/>
        <p:txBody>
          <a:bodyPr>
            <a:normAutofit lnSpcReduction="10000"/>
          </a:bodyPr>
          <a:lstStyle/>
          <a:p>
            <a:pPr algn="just"/>
            <a:r>
              <a:rPr lang="id-ID" dirty="0" smtClean="0"/>
              <a:t>Pembuat, Pengimpor, Penjual dan Penyalur harus memiliki </a:t>
            </a:r>
            <a:r>
              <a:rPr lang="id-ID" dirty="0" smtClean="0">
                <a:solidFill>
                  <a:srgbClr val="FF0000"/>
                </a:solidFill>
              </a:rPr>
              <a:t>label</a:t>
            </a:r>
            <a:r>
              <a:rPr lang="id-ID" dirty="0" smtClean="0"/>
              <a:t> pada wadah yg mengandung bahan kimia berbahaya untuk melindungi para pekerja.</a:t>
            </a:r>
          </a:p>
          <a:p>
            <a:pPr algn="just"/>
            <a:r>
              <a:rPr lang="id-ID" dirty="0" smtClean="0"/>
              <a:t>Peringatan bahaya dapat berupa pesan, gambar, simbol dll dan harus terlihat jelas oleh pekerja.</a:t>
            </a:r>
          </a:p>
          <a:p>
            <a:pPr algn="just"/>
            <a:r>
              <a:rPr lang="id-ID" dirty="0" smtClean="0"/>
              <a:t>Menulis peringatan bahaya sebaiknya menggunakan bahasa Inggris.</a:t>
            </a:r>
          </a:p>
          <a:p>
            <a:pPr algn="just"/>
            <a:r>
              <a:rPr lang="id-ID" dirty="0" smtClean="0"/>
              <a:t>Setiap wadah harus diberi label  atau tanda yg berisikan </a:t>
            </a:r>
            <a:r>
              <a:rPr lang="id-ID" b="1" dirty="0" smtClean="0"/>
              <a:t>identitas</a:t>
            </a:r>
            <a:r>
              <a:rPr lang="id-ID" dirty="0" smtClean="0"/>
              <a:t> bahan kimia tsb, </a:t>
            </a:r>
            <a:r>
              <a:rPr lang="id-ID" b="1" dirty="0" smtClean="0"/>
              <a:t>peringatan bahaya</a:t>
            </a:r>
            <a:r>
              <a:rPr lang="id-ID" dirty="0" smtClean="0"/>
              <a:t> yg tepat dan </a:t>
            </a:r>
            <a:r>
              <a:rPr lang="id-ID" b="1" dirty="0" smtClean="0"/>
              <a:t>nama</a:t>
            </a:r>
            <a:r>
              <a:rPr lang="id-ID" dirty="0" smtClean="0"/>
              <a:t> serta </a:t>
            </a:r>
            <a:r>
              <a:rPr lang="id-ID" b="1" dirty="0" smtClean="0"/>
              <a:t>alamat pabrik</a:t>
            </a:r>
            <a:r>
              <a:rPr lang="id-ID" dirty="0" smtClean="0"/>
              <a:t> pembuatnya. </a:t>
            </a:r>
            <a:endParaRPr lang="id-ID"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omic Sans MS" pitchFamily="66" charset="0"/>
              </a:rPr>
              <a:t>ANSI Z129.1-1994</a:t>
            </a:r>
            <a:endParaRPr lang="id-ID" dirty="0">
              <a:latin typeface="Comic Sans MS" pitchFamily="66" charset="0"/>
            </a:endParaRPr>
          </a:p>
        </p:txBody>
      </p:sp>
      <p:sp>
        <p:nvSpPr>
          <p:cNvPr id="3" name="Content Placeholder 2"/>
          <p:cNvSpPr>
            <a:spLocks noGrp="1"/>
          </p:cNvSpPr>
          <p:nvPr>
            <p:ph sz="half" idx="1"/>
          </p:nvPr>
        </p:nvSpPr>
        <p:spPr>
          <a:xfrm>
            <a:off x="301752" y="1371600"/>
            <a:ext cx="4038600" cy="5486400"/>
          </a:xfrm>
        </p:spPr>
        <p:txBody>
          <a:bodyPr/>
          <a:lstStyle/>
          <a:p>
            <a:r>
              <a:rPr lang="id-ID" sz="2400" dirty="0" smtClean="0">
                <a:latin typeface="Comic Sans MS" pitchFamily="66" charset="0"/>
              </a:rPr>
              <a:t>ANSI Z129.1-1994 : memberikan informasi ttg tindakan pencegahan/penanganan keselamatan dari zat kimia (pada label) </a:t>
            </a:r>
          </a:p>
          <a:p>
            <a:pPr algn="just"/>
            <a:endParaRPr lang="id-ID" dirty="0">
              <a:latin typeface="Comic Sans MS" pitchFamily="66" charset="0"/>
            </a:endParaRPr>
          </a:p>
        </p:txBody>
      </p:sp>
      <p:sp>
        <p:nvSpPr>
          <p:cNvPr id="5" name="Content Placeholder 4"/>
          <p:cNvSpPr>
            <a:spLocks noGrp="1"/>
          </p:cNvSpPr>
          <p:nvPr>
            <p:ph sz="half" idx="2"/>
          </p:nvPr>
        </p:nvSpPr>
        <p:spPr/>
        <p:txBody>
          <a:bodyPr/>
          <a:lstStyle/>
          <a:p>
            <a:endParaRPr lang="id-ID"/>
          </a:p>
        </p:txBody>
      </p:sp>
      <p:sp>
        <p:nvSpPr>
          <p:cNvPr id="8" name="Vertical Scroll 7"/>
          <p:cNvSpPr/>
          <p:nvPr/>
        </p:nvSpPr>
        <p:spPr>
          <a:xfrm>
            <a:off x="214282" y="3643314"/>
            <a:ext cx="4357718" cy="3000396"/>
          </a:xfrm>
          <a:prstGeom prst="verticalScroll">
            <a:avLst/>
          </a:prstGeom>
        </p:spPr>
        <p:style>
          <a:lnRef idx="1">
            <a:schemeClr val="accent5"/>
          </a:lnRef>
          <a:fillRef idx="2">
            <a:schemeClr val="accent5"/>
          </a:fillRef>
          <a:effectRef idx="1">
            <a:schemeClr val="accent5"/>
          </a:effectRef>
          <a:fontRef idx="minor">
            <a:schemeClr val="dk1"/>
          </a:fontRef>
        </p:style>
        <p:txBody>
          <a:bodyPr rtlCol="0" anchor="ctr"/>
          <a:lstStyle/>
          <a:p>
            <a:pPr marL="342900" indent="-342900">
              <a:buAutoNum type="arabicPeriod"/>
            </a:pPr>
            <a:endParaRPr lang="id-ID" sz="2400" dirty="0" smtClean="0"/>
          </a:p>
          <a:p>
            <a:pPr marL="342900" indent="-342900">
              <a:buAutoNum type="arabicPeriod"/>
            </a:pPr>
            <a:r>
              <a:rPr lang="id-ID" sz="2400" dirty="0" smtClean="0"/>
              <a:t>Product or hazardous component identification</a:t>
            </a:r>
          </a:p>
          <a:p>
            <a:pPr marL="342900" indent="-342900">
              <a:buAutoNum type="arabicPeriod"/>
            </a:pPr>
            <a:r>
              <a:rPr lang="id-ID" sz="2400" dirty="0" smtClean="0"/>
              <a:t>Hazard Signal Word</a:t>
            </a:r>
          </a:p>
          <a:p>
            <a:pPr marL="342900" indent="-342900">
              <a:buAutoNum type="arabicPeriod"/>
            </a:pPr>
            <a:r>
              <a:rPr lang="id-ID" sz="2400" dirty="0" smtClean="0"/>
              <a:t>Statement of Hazard</a:t>
            </a:r>
          </a:p>
          <a:p>
            <a:pPr marL="342900" indent="-342900">
              <a:buAutoNum type="arabicPeriod"/>
            </a:pPr>
            <a:r>
              <a:rPr lang="id-ID" sz="2400" dirty="0" smtClean="0"/>
              <a:t>Precautionary measures</a:t>
            </a:r>
          </a:p>
          <a:p>
            <a:pPr algn="ctr"/>
            <a:endParaRPr lang="id-ID" dirty="0"/>
          </a:p>
        </p:txBody>
      </p:sp>
      <p:sp>
        <p:nvSpPr>
          <p:cNvPr id="9" name="Vertical Scroll 8"/>
          <p:cNvSpPr/>
          <p:nvPr/>
        </p:nvSpPr>
        <p:spPr>
          <a:xfrm>
            <a:off x="4714876" y="1285860"/>
            <a:ext cx="4214842" cy="5429288"/>
          </a:xfrm>
          <a:prstGeom prst="verticalScroll">
            <a:avLst/>
          </a:prstGeom>
        </p:spPr>
        <p:style>
          <a:lnRef idx="1">
            <a:schemeClr val="accent5"/>
          </a:lnRef>
          <a:fillRef idx="2">
            <a:schemeClr val="accent5"/>
          </a:fillRef>
          <a:effectRef idx="1">
            <a:schemeClr val="accent5"/>
          </a:effectRef>
          <a:fontRef idx="minor">
            <a:schemeClr val="dk1"/>
          </a:fontRef>
        </p:style>
        <p:txBody>
          <a:bodyPr rtlCol="0" anchor="ctr"/>
          <a:lstStyle/>
          <a:p>
            <a:pPr marL="342900" indent="-342900"/>
            <a:r>
              <a:rPr lang="id-ID" sz="2400" dirty="0" smtClean="0"/>
              <a:t>5. First Aid Instructions</a:t>
            </a:r>
          </a:p>
          <a:p>
            <a:pPr marL="342900" indent="-342900"/>
            <a:r>
              <a:rPr lang="id-ID" sz="2400" dirty="0" smtClean="0"/>
              <a:t>6. Notes to physicians</a:t>
            </a:r>
          </a:p>
          <a:p>
            <a:pPr marL="342900" indent="-342900"/>
            <a:r>
              <a:rPr lang="id-ID" sz="2400" dirty="0" smtClean="0"/>
              <a:t>7. Fire instructions</a:t>
            </a:r>
          </a:p>
          <a:p>
            <a:pPr marL="342900" indent="-342900"/>
            <a:r>
              <a:rPr lang="id-ID" sz="2400" dirty="0" smtClean="0"/>
              <a:t>8. Spill or leak instructions</a:t>
            </a:r>
          </a:p>
          <a:p>
            <a:pPr marL="342900" indent="-342900"/>
            <a:r>
              <a:rPr lang="id-ID" sz="2400" dirty="0" smtClean="0"/>
              <a:t>9. Handling &amp; Storage instructions</a:t>
            </a:r>
          </a:p>
          <a:p>
            <a:pPr marL="342900" indent="-342900"/>
            <a:r>
              <a:rPr lang="id-ID" sz="2400" dirty="0" smtClean="0"/>
              <a:t>10.Reference MSDS</a:t>
            </a:r>
          </a:p>
          <a:p>
            <a:pPr marL="342900" indent="-342900"/>
            <a:r>
              <a:rPr lang="id-ID" sz="2400" dirty="0" smtClean="0"/>
              <a:t>11. Name, address, &amp; telephone number of manufacture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omic Sans MS" pitchFamily="66" charset="0"/>
              </a:rPr>
              <a:t>ANSI Z129.1-1994</a:t>
            </a:r>
            <a:endParaRPr lang="id-ID" dirty="0">
              <a:latin typeface="Comic Sans MS" pitchFamily="66" charset="0"/>
            </a:endParaRPr>
          </a:p>
        </p:txBody>
      </p:sp>
      <p:sp>
        <p:nvSpPr>
          <p:cNvPr id="3" name="Content Placeholder 2"/>
          <p:cNvSpPr>
            <a:spLocks noGrp="1"/>
          </p:cNvSpPr>
          <p:nvPr>
            <p:ph sz="quarter" idx="1"/>
          </p:nvPr>
        </p:nvSpPr>
        <p:spPr>
          <a:xfrm>
            <a:off x="301752" y="1527048"/>
            <a:ext cx="8503920" cy="5330952"/>
          </a:xfrm>
        </p:spPr>
        <p:txBody>
          <a:bodyPr>
            <a:normAutofit/>
          </a:bodyPr>
          <a:lstStyle/>
          <a:p>
            <a:pPr>
              <a:buNone/>
            </a:pPr>
            <a:r>
              <a:rPr lang="id-ID" sz="2400" dirty="0" smtClean="0"/>
              <a:t>Penjelasan :</a:t>
            </a:r>
          </a:p>
          <a:p>
            <a:pPr marL="514350" indent="-514350" algn="just">
              <a:buAutoNum type="arabicPeriod"/>
            </a:pPr>
            <a:r>
              <a:rPr lang="id-ID" sz="2400" dirty="0" smtClean="0"/>
              <a:t>Identifikasi produk atau komponen berbahaya</a:t>
            </a:r>
          </a:p>
          <a:p>
            <a:pPr marL="514350" indent="-514350" algn="just">
              <a:buAutoNum type="arabicPeriod"/>
            </a:pPr>
            <a:r>
              <a:rPr lang="id-ID" sz="2400" dirty="0" smtClean="0"/>
              <a:t>Kata-kata tanda bahaya : </a:t>
            </a:r>
            <a:r>
              <a:rPr lang="id-ID" sz="2400" dirty="0" smtClean="0">
                <a:solidFill>
                  <a:srgbClr val="FF0000"/>
                </a:solidFill>
              </a:rPr>
              <a:t>WARNING, CAUTION, DANGER </a:t>
            </a:r>
            <a:r>
              <a:rPr lang="id-ID" sz="2400" dirty="0" smtClean="0"/>
              <a:t>atau</a:t>
            </a:r>
            <a:r>
              <a:rPr lang="id-ID" sz="2400" dirty="0" smtClean="0">
                <a:solidFill>
                  <a:srgbClr val="FF0000"/>
                </a:solidFill>
              </a:rPr>
              <a:t> POISON </a:t>
            </a:r>
            <a:r>
              <a:rPr lang="id-ID" sz="2400" dirty="0" smtClean="0"/>
              <a:t>(zat kimia beracun)</a:t>
            </a:r>
          </a:p>
          <a:p>
            <a:pPr marL="514350" indent="-514350" algn="just">
              <a:buAutoNum type="arabicPeriod"/>
            </a:pPr>
            <a:r>
              <a:rPr lang="id-ID" sz="2400" dirty="0" smtClean="0"/>
              <a:t>Pernyataan berbahaya sbg peringatan dlm menggunakan zat kimia : “</a:t>
            </a:r>
            <a:r>
              <a:rPr lang="id-ID" sz="2400" i="1" dirty="0" smtClean="0"/>
              <a:t>Extremely Flammable</a:t>
            </a:r>
            <a:r>
              <a:rPr lang="id-ID" sz="2400" dirty="0" smtClean="0"/>
              <a:t>” or “</a:t>
            </a:r>
            <a:r>
              <a:rPr lang="id-ID" sz="2400" i="1" dirty="0" smtClean="0"/>
              <a:t>Harmful if absorbed through the skin”</a:t>
            </a:r>
          </a:p>
          <a:p>
            <a:pPr marL="514350" indent="-514350" algn="just">
              <a:buAutoNum type="arabicPeriod"/>
            </a:pPr>
            <a:r>
              <a:rPr lang="id-ID" sz="2400" dirty="0" smtClean="0"/>
              <a:t>Tambahan  dr pernyataan bahaya : </a:t>
            </a:r>
            <a:r>
              <a:rPr lang="id-ID" sz="2400" i="1" dirty="0" smtClean="0"/>
              <a:t>“Keep away from heat, sparks and flame”</a:t>
            </a:r>
            <a:endParaRPr lang="id-ID" sz="2400" i="1" dirty="0"/>
          </a:p>
        </p:txBody>
      </p:sp>
      <p:pic>
        <p:nvPicPr>
          <p:cNvPr id="4" name="Content Placeholder 3" descr="10.jpg"/>
          <p:cNvPicPr>
            <a:picLocks noChangeAspect="1"/>
          </p:cNvPicPr>
          <p:nvPr/>
        </p:nvPicPr>
        <p:blipFill>
          <a:blip r:embed="rId2"/>
          <a:stretch>
            <a:fillRect/>
          </a:stretch>
        </p:blipFill>
        <p:spPr>
          <a:xfrm>
            <a:off x="1500166" y="5500702"/>
            <a:ext cx="2631553" cy="763592"/>
          </a:xfrm>
          <a:prstGeom prst="rect">
            <a:avLst/>
          </a:prstGeom>
        </p:spPr>
      </p:pic>
      <p:pic>
        <p:nvPicPr>
          <p:cNvPr id="5" name="Content Placeholder 5" descr="11.jpg"/>
          <p:cNvPicPr>
            <a:picLocks noChangeAspect="1"/>
          </p:cNvPicPr>
          <p:nvPr/>
        </p:nvPicPr>
        <p:blipFill>
          <a:blip r:embed="rId3"/>
          <a:stretch>
            <a:fillRect/>
          </a:stretch>
        </p:blipFill>
        <p:spPr>
          <a:xfrm>
            <a:off x="6500826" y="5143512"/>
            <a:ext cx="1000132" cy="1394921"/>
          </a:xfrm>
          <a:prstGeom prst="rect">
            <a:avLst/>
          </a:prstGeom>
        </p:spPr>
      </p:pic>
      <p:pic>
        <p:nvPicPr>
          <p:cNvPr id="6" name="Content Placeholder 7" descr="12.jpg"/>
          <p:cNvPicPr>
            <a:picLocks noChangeAspect="1"/>
          </p:cNvPicPr>
          <p:nvPr/>
        </p:nvPicPr>
        <p:blipFill>
          <a:blip r:embed="rId4"/>
          <a:stretch>
            <a:fillRect/>
          </a:stretch>
        </p:blipFill>
        <p:spPr>
          <a:xfrm>
            <a:off x="4143372" y="5357826"/>
            <a:ext cx="1285884" cy="1000132"/>
          </a:xfrm>
          <a:prstGeom prst="rect">
            <a:avLst/>
          </a:prstGeom>
        </p:spPr>
      </p:pic>
      <p:pic>
        <p:nvPicPr>
          <p:cNvPr id="7" name="Content Placeholder 9" descr="14.jpg"/>
          <p:cNvPicPr>
            <a:picLocks noChangeAspect="1"/>
          </p:cNvPicPr>
          <p:nvPr/>
        </p:nvPicPr>
        <p:blipFill>
          <a:blip r:embed="rId5"/>
          <a:stretch>
            <a:fillRect/>
          </a:stretch>
        </p:blipFill>
        <p:spPr>
          <a:xfrm>
            <a:off x="5429256" y="5214950"/>
            <a:ext cx="1071570" cy="1251883"/>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latin typeface="Comic Sans MS" pitchFamily="66" charset="0"/>
              </a:rPr>
              <a:t>ANSI Z129.1-1994</a:t>
            </a:r>
            <a:endParaRPr lang="id-ID" dirty="0"/>
          </a:p>
        </p:txBody>
      </p:sp>
      <p:sp>
        <p:nvSpPr>
          <p:cNvPr id="3" name="Content Placeholder 2"/>
          <p:cNvSpPr>
            <a:spLocks noGrp="1"/>
          </p:cNvSpPr>
          <p:nvPr>
            <p:ph sz="quarter" idx="1"/>
          </p:nvPr>
        </p:nvSpPr>
        <p:spPr>
          <a:xfrm>
            <a:off x="301752" y="1500174"/>
            <a:ext cx="8503920" cy="4929222"/>
          </a:xfrm>
        </p:spPr>
        <p:txBody>
          <a:bodyPr>
            <a:normAutofit fontScale="92500" lnSpcReduction="10000"/>
          </a:bodyPr>
          <a:lstStyle/>
          <a:p>
            <a:pPr marL="514350" indent="-514350" algn="just">
              <a:buNone/>
            </a:pPr>
            <a:r>
              <a:rPr lang="id-ID" dirty="0" smtClean="0"/>
              <a:t>5. </a:t>
            </a:r>
            <a:r>
              <a:rPr lang="id-ID" sz="2600" dirty="0" smtClean="0"/>
              <a:t>Segera memberikan pertolongan pertama </a:t>
            </a:r>
          </a:p>
          <a:p>
            <a:pPr marL="514350" indent="-514350" algn="just">
              <a:buNone/>
            </a:pPr>
            <a:r>
              <a:rPr lang="id-ID" sz="2600" dirty="0" smtClean="0"/>
              <a:t>6. Merekomendasi untuk dibawa ke dokter (pengobatan)</a:t>
            </a:r>
          </a:p>
          <a:p>
            <a:pPr marL="514350" indent="-514350" algn="just">
              <a:buNone/>
            </a:pPr>
            <a:r>
              <a:rPr lang="id-ID" sz="2600" dirty="0" smtClean="0"/>
              <a:t>7. Intruksi kebakaran untuk memadamkan api selama pengiriman dan penyimpanan wadah zat kimia</a:t>
            </a:r>
          </a:p>
          <a:p>
            <a:pPr marL="514350" indent="-514350" algn="just">
              <a:buNone/>
            </a:pPr>
            <a:r>
              <a:rPr lang="id-ID" sz="2600" dirty="0" smtClean="0"/>
              <a:t>8. Instruksi mengatasi  jika zat kimia tumpah atau bocor untuk meminimalisir kecelakaan, luka dan kontaminasi dgn lingkungan</a:t>
            </a:r>
          </a:p>
          <a:p>
            <a:pPr marL="514350" indent="-514350" algn="just">
              <a:buNone/>
            </a:pPr>
            <a:r>
              <a:rPr lang="id-ID" sz="2600" dirty="0" smtClean="0"/>
              <a:t>9. Memberikan informasi tambahan jika ada penanganan dan penyimpanan yg khusus</a:t>
            </a:r>
          </a:p>
          <a:p>
            <a:pPr marL="514350" indent="-514350" algn="just">
              <a:buNone/>
            </a:pPr>
            <a:r>
              <a:rPr lang="id-ID" sz="2600" dirty="0" smtClean="0"/>
              <a:t>10. Mengacu pada Material Safety Data Sheet (MSDS) yg sudah dibuat</a:t>
            </a:r>
          </a:p>
          <a:p>
            <a:pPr marL="514350" indent="-514350" algn="just">
              <a:buNone/>
            </a:pPr>
            <a:r>
              <a:rPr lang="id-ID" sz="2600" dirty="0" smtClean="0"/>
              <a:t>11. Nama dan alamat pabrik termasuk jalan, kota, negara dan nomer telepon untuk informasi  lebih lanjut</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NFPA 704</a:t>
            </a:r>
            <a:endParaRPr lang="id-ID" dirty="0"/>
          </a:p>
        </p:txBody>
      </p:sp>
      <p:sp>
        <p:nvSpPr>
          <p:cNvPr id="6" name="Content Placeholder 5"/>
          <p:cNvSpPr>
            <a:spLocks noGrp="1"/>
          </p:cNvSpPr>
          <p:nvPr>
            <p:ph sz="quarter" idx="1"/>
          </p:nvPr>
        </p:nvSpPr>
        <p:spPr>
          <a:ln>
            <a:solidFill>
              <a:schemeClr val="accent1"/>
            </a:solidFill>
          </a:ln>
        </p:spPr>
        <p:txBody>
          <a:bodyPr>
            <a:normAutofit fontScale="85000" lnSpcReduction="20000"/>
          </a:bodyPr>
          <a:lstStyle/>
          <a:p>
            <a:pPr algn="just"/>
            <a:r>
              <a:rPr lang="id-ID" b="1" dirty="0" smtClean="0"/>
              <a:t>NFPA 704</a:t>
            </a:r>
            <a:r>
              <a:rPr lang="id-ID" dirty="0" smtClean="0"/>
              <a:t> adalah standar yang diterapkan oleh </a:t>
            </a:r>
            <a:r>
              <a:rPr lang="id-ID" i="1" dirty="0" smtClean="0"/>
              <a:t>National Fire Protection Association </a:t>
            </a:r>
            <a:r>
              <a:rPr lang="id-ID" dirty="0" smtClean="0"/>
              <a:t>dari Amerika Serikat. Mereka menetapkan label yang digunakan oleh personel darurat untuk dengan cepat dan mudah mengidentifikasi risiko yang ditimbulkan dari material berbahaya yang dimaksud. </a:t>
            </a:r>
          </a:p>
          <a:p>
            <a:pPr algn="just"/>
            <a:r>
              <a:rPr lang="id-ID" dirty="0" smtClean="0"/>
              <a:t>Label ini berguna untuk menentukan, peralatan khusus yang harus digunakan, prosedur yang harus dilakukan, atau pencegahan apabila terjadi situasi darurat.</a:t>
            </a:r>
          </a:p>
          <a:p>
            <a:pPr algn="just"/>
            <a:r>
              <a:rPr lang="id-ID" dirty="0" smtClean="0"/>
              <a:t>Keempat bagian masing-masing dilambangkan dengan warna, dengan warna </a:t>
            </a:r>
            <a:r>
              <a:rPr lang="id-ID" dirty="0" smtClean="0">
                <a:solidFill>
                  <a:srgbClr val="00B0F0"/>
                </a:solidFill>
              </a:rPr>
              <a:t>biru</a:t>
            </a:r>
            <a:r>
              <a:rPr lang="id-ID" dirty="0" smtClean="0"/>
              <a:t> sebagai bahaya kesehatan, </a:t>
            </a:r>
            <a:r>
              <a:rPr lang="id-ID" dirty="0" smtClean="0">
                <a:solidFill>
                  <a:srgbClr val="FF0000"/>
                </a:solidFill>
              </a:rPr>
              <a:t>merah</a:t>
            </a:r>
            <a:r>
              <a:rPr lang="id-ID" dirty="0" smtClean="0"/>
              <a:t> sebagai tingkat terbakar, </a:t>
            </a:r>
            <a:r>
              <a:rPr lang="id-ID" dirty="0" smtClean="0">
                <a:solidFill>
                  <a:srgbClr val="FFFF00"/>
                </a:solidFill>
              </a:rPr>
              <a:t>kuning</a:t>
            </a:r>
            <a:r>
              <a:rPr lang="id-ID" dirty="0" smtClean="0"/>
              <a:t> adalah reaktivitas, dan putih untuk peringatan khusus. Tingkat kesehatan, terbakar dan reaktivitas dihitung dari skala 0 (tidak berbahaya) sampai 4 (sangat berbahaya).</a:t>
            </a:r>
            <a:endParaRPr lang="id-ID"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id-ID"/>
          </a:p>
        </p:txBody>
      </p:sp>
      <p:pic>
        <p:nvPicPr>
          <p:cNvPr id="4" name="Content Placeholder 3" descr="24.jpg"/>
          <p:cNvPicPr>
            <a:picLocks noGrp="1" noChangeAspect="1"/>
          </p:cNvPicPr>
          <p:nvPr>
            <p:ph sz="quarter" idx="1"/>
          </p:nvPr>
        </p:nvPicPr>
        <p:blipFill>
          <a:blip r:embed="rId2"/>
          <a:stretch>
            <a:fillRect/>
          </a:stretch>
        </p:blipFill>
        <p:spPr>
          <a:xfrm>
            <a:off x="-1" y="0"/>
            <a:ext cx="9127931" cy="6858000"/>
          </a:xfr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Material Safety Data Sheet</a:t>
            </a:r>
            <a:endParaRPr lang="id-ID" dirty="0"/>
          </a:p>
        </p:txBody>
      </p:sp>
      <p:sp>
        <p:nvSpPr>
          <p:cNvPr id="4" name="Rectangle 3"/>
          <p:cNvSpPr/>
          <p:nvPr/>
        </p:nvSpPr>
        <p:spPr>
          <a:xfrm>
            <a:off x="428596" y="1785926"/>
            <a:ext cx="3643338" cy="78581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sz="2400" dirty="0" smtClean="0"/>
              <a:t>Material Safety Data Sheet</a:t>
            </a:r>
            <a:endParaRPr lang="id-ID" sz="2400" dirty="0"/>
          </a:p>
        </p:txBody>
      </p:sp>
      <p:cxnSp>
        <p:nvCxnSpPr>
          <p:cNvPr id="8" name="Elbow Connector 7"/>
          <p:cNvCxnSpPr/>
          <p:nvPr/>
        </p:nvCxnSpPr>
        <p:spPr>
          <a:xfrm>
            <a:off x="428596" y="2571744"/>
            <a:ext cx="1000132" cy="785818"/>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1428728" y="3071810"/>
            <a:ext cx="3357586" cy="71438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sz="2000" dirty="0" smtClean="0"/>
              <a:t>Understanding the MSDS</a:t>
            </a:r>
            <a:endParaRPr lang="id-ID" sz="2000" dirty="0"/>
          </a:p>
        </p:txBody>
      </p:sp>
      <p:cxnSp>
        <p:nvCxnSpPr>
          <p:cNvPr id="25" name="Straight Connector 24"/>
          <p:cNvCxnSpPr/>
          <p:nvPr/>
        </p:nvCxnSpPr>
        <p:spPr>
          <a:xfrm rot="5400000">
            <a:off x="286514" y="3999710"/>
            <a:ext cx="1285090"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a:off x="928662" y="4643446"/>
            <a:ext cx="500066"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1428728" y="4357694"/>
            <a:ext cx="3357586" cy="642942"/>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id-ID" sz="2000" dirty="0" smtClean="0"/>
              <a:t>Preparation of the MSDS</a:t>
            </a:r>
            <a:endParaRPr lang="id-ID" sz="2000" dirty="0"/>
          </a:p>
        </p:txBody>
      </p:sp>
      <p:pic>
        <p:nvPicPr>
          <p:cNvPr id="13" name="Content Placeholder 3" descr="9.jpg"/>
          <p:cNvPicPr>
            <a:picLocks noGrp="1" noChangeAspect="1"/>
          </p:cNvPicPr>
          <p:nvPr>
            <p:ph sz="quarter" idx="1"/>
          </p:nvPr>
        </p:nvPicPr>
        <p:blipFill>
          <a:blip r:embed="rId2"/>
          <a:stretch>
            <a:fillRect/>
          </a:stretch>
        </p:blipFill>
        <p:spPr>
          <a:xfrm>
            <a:off x="5072066" y="1500174"/>
            <a:ext cx="3571868" cy="469544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Material </a:t>
            </a:r>
            <a:r>
              <a:rPr lang="id-ID" dirty="0" smtClean="0"/>
              <a:t>S</a:t>
            </a:r>
            <a:r>
              <a:rPr lang="en-US" dirty="0" err="1" smtClean="0"/>
              <a:t>afety</a:t>
            </a:r>
            <a:r>
              <a:rPr lang="en-US" dirty="0" smtClean="0"/>
              <a:t> Data </a:t>
            </a:r>
            <a:r>
              <a:rPr lang="id-ID" dirty="0" smtClean="0"/>
              <a:t>S</a:t>
            </a:r>
            <a:r>
              <a:rPr lang="en-US" dirty="0" err="1" smtClean="0"/>
              <a:t>heet</a:t>
            </a:r>
            <a:r>
              <a:rPr lang="id-ID" dirty="0" smtClean="0"/>
              <a:t> </a:t>
            </a:r>
            <a:r>
              <a:rPr lang="en-US" dirty="0" smtClean="0"/>
              <a:t>(MSDS)</a:t>
            </a:r>
            <a:endParaRPr lang="en-US" dirty="0"/>
          </a:p>
        </p:txBody>
      </p:sp>
      <p:sp>
        <p:nvSpPr>
          <p:cNvPr id="3" name="Content Placeholder 2"/>
          <p:cNvSpPr>
            <a:spLocks noGrp="1"/>
          </p:cNvSpPr>
          <p:nvPr>
            <p:ph idx="1"/>
          </p:nvPr>
        </p:nvSpPr>
        <p:spPr>
          <a:xfrm>
            <a:off x="301752" y="1527048"/>
            <a:ext cx="8503920" cy="4973786"/>
          </a:xfrm>
        </p:spPr>
        <p:txBody>
          <a:bodyPr>
            <a:normAutofit fontScale="92500" lnSpcReduction="10000"/>
          </a:bodyPr>
          <a:lstStyle/>
          <a:p>
            <a:pPr algn="just"/>
            <a:r>
              <a:rPr lang="en-US" sz="2400" dirty="0" smtClean="0"/>
              <a:t>MSDS </a:t>
            </a:r>
            <a:r>
              <a:rPr lang="en-US" sz="2400" dirty="0" err="1" smtClean="0"/>
              <a:t>adalah</a:t>
            </a:r>
            <a:r>
              <a:rPr lang="en-US" sz="2400" dirty="0" smtClean="0"/>
              <a:t> </a:t>
            </a:r>
            <a:r>
              <a:rPr lang="en-US" sz="2400" dirty="0" err="1" smtClean="0"/>
              <a:t>sumber</a:t>
            </a:r>
            <a:r>
              <a:rPr lang="en-US" sz="2400" dirty="0" smtClean="0"/>
              <a:t> </a:t>
            </a:r>
            <a:r>
              <a:rPr lang="en-US" sz="2400" dirty="0" err="1" smtClean="0"/>
              <a:t>informasi</a:t>
            </a:r>
            <a:r>
              <a:rPr lang="en-US" sz="2400" dirty="0" smtClean="0"/>
              <a:t> </a:t>
            </a:r>
            <a:r>
              <a:rPr lang="en-US" sz="2400" dirty="0" err="1" smtClean="0"/>
              <a:t>rinci</a:t>
            </a:r>
            <a:r>
              <a:rPr lang="en-US" sz="2400" dirty="0" smtClean="0"/>
              <a:t> </a:t>
            </a:r>
            <a:r>
              <a:rPr lang="en-US" sz="2400" dirty="0" err="1" smtClean="0"/>
              <a:t>tentang</a:t>
            </a:r>
            <a:r>
              <a:rPr lang="en-US" sz="2400" dirty="0" smtClean="0"/>
              <a:t> </a:t>
            </a:r>
            <a:r>
              <a:rPr lang="en-US" sz="2400" dirty="0" err="1" smtClean="0"/>
              <a:t>bahan</a:t>
            </a:r>
            <a:r>
              <a:rPr lang="en-US" sz="2400" dirty="0" smtClean="0"/>
              <a:t> </a:t>
            </a:r>
            <a:r>
              <a:rPr lang="en-US" sz="2400" dirty="0" err="1" smtClean="0"/>
              <a:t>kimia</a:t>
            </a:r>
            <a:r>
              <a:rPr lang="en-US" sz="2400" dirty="0" smtClean="0"/>
              <a:t> </a:t>
            </a:r>
            <a:r>
              <a:rPr lang="en-US" sz="2400" dirty="0" err="1" smtClean="0"/>
              <a:t>atau</a:t>
            </a:r>
            <a:r>
              <a:rPr lang="en-US" sz="2400" dirty="0" smtClean="0"/>
              <a:t> </a:t>
            </a:r>
            <a:r>
              <a:rPr lang="en-US" sz="2400" dirty="0" err="1" smtClean="0"/>
              <a:t>produk</a:t>
            </a:r>
            <a:r>
              <a:rPr lang="en-US" sz="2400" dirty="0" smtClean="0"/>
              <a:t> </a:t>
            </a:r>
            <a:r>
              <a:rPr lang="en-US" sz="2400" dirty="0" err="1" smtClean="0"/>
              <a:t>dan</a:t>
            </a:r>
            <a:r>
              <a:rPr lang="en-US" sz="2400" dirty="0" smtClean="0"/>
              <a:t> </a:t>
            </a:r>
            <a:r>
              <a:rPr lang="en-US" sz="2400" dirty="0" err="1" smtClean="0"/>
              <a:t>memberi</a:t>
            </a:r>
            <a:r>
              <a:rPr lang="en-US" sz="2400" dirty="0" smtClean="0"/>
              <a:t> </a:t>
            </a:r>
            <a:r>
              <a:rPr lang="en-US" sz="2400" dirty="0" err="1" smtClean="0"/>
              <a:t>informasi</a:t>
            </a:r>
            <a:r>
              <a:rPr lang="en-US" sz="2400" dirty="0" smtClean="0"/>
              <a:t> </a:t>
            </a:r>
            <a:r>
              <a:rPr lang="en-US" sz="2400" dirty="0" err="1" smtClean="0"/>
              <a:t>tentang</a:t>
            </a:r>
            <a:r>
              <a:rPr lang="en-US" sz="2400" dirty="0" smtClean="0"/>
              <a:t> </a:t>
            </a:r>
            <a:r>
              <a:rPr lang="en-US" sz="2400" dirty="0" err="1" smtClean="0"/>
              <a:t>bahaya</a:t>
            </a:r>
            <a:r>
              <a:rPr lang="en-US" sz="2400" dirty="0" smtClean="0"/>
              <a:t> yang </a:t>
            </a:r>
            <a:r>
              <a:rPr lang="en-US" sz="2400" dirty="0" err="1" smtClean="0"/>
              <a:t>berhubungan</a:t>
            </a:r>
            <a:r>
              <a:rPr lang="en-US" sz="2400" dirty="0" smtClean="0"/>
              <a:t> </a:t>
            </a:r>
            <a:r>
              <a:rPr lang="en-US" sz="2400" dirty="0" err="1" smtClean="0"/>
              <a:t>dengan</a:t>
            </a:r>
            <a:r>
              <a:rPr lang="en-US" sz="2400" dirty="0" smtClean="0"/>
              <a:t> </a:t>
            </a:r>
            <a:r>
              <a:rPr lang="en-US" sz="2400" dirty="0" err="1" smtClean="0"/>
              <a:t>kimia</a:t>
            </a:r>
            <a:r>
              <a:rPr lang="en-US" sz="2400" dirty="0" smtClean="0"/>
              <a:t> </a:t>
            </a:r>
            <a:r>
              <a:rPr lang="en-US" sz="2400" dirty="0" err="1" smtClean="0"/>
              <a:t>atau</a:t>
            </a:r>
            <a:r>
              <a:rPr lang="en-US" sz="2400" dirty="0" smtClean="0"/>
              <a:t> </a:t>
            </a:r>
            <a:r>
              <a:rPr lang="en-US" sz="2400" dirty="0" err="1" smtClean="0"/>
              <a:t>produk</a:t>
            </a:r>
            <a:r>
              <a:rPr lang="id-ID" sz="2400" dirty="0" smtClean="0"/>
              <a:t>.</a:t>
            </a:r>
            <a:endParaRPr lang="en-US" sz="2400" dirty="0" smtClean="0"/>
          </a:p>
          <a:p>
            <a:pPr algn="just"/>
            <a:r>
              <a:rPr lang="en-US" sz="2400" dirty="0" smtClean="0"/>
              <a:t>OSHA </a:t>
            </a:r>
            <a:r>
              <a:rPr lang="en-US" sz="2400" dirty="0" err="1" smtClean="0"/>
              <a:t>mensyaratkan</a:t>
            </a:r>
            <a:r>
              <a:rPr lang="en-US" sz="2400" dirty="0" smtClean="0"/>
              <a:t> </a:t>
            </a:r>
            <a:r>
              <a:rPr lang="en-US" sz="2400" dirty="0" err="1" smtClean="0"/>
              <a:t>bahwa</a:t>
            </a:r>
            <a:r>
              <a:rPr lang="en-US" sz="2400" dirty="0" smtClean="0"/>
              <a:t> </a:t>
            </a:r>
            <a:r>
              <a:rPr lang="en-US" sz="2400" dirty="0" err="1" smtClean="0"/>
              <a:t>salinan</a:t>
            </a:r>
            <a:r>
              <a:rPr lang="en-US" sz="2400" dirty="0" smtClean="0"/>
              <a:t> MSDSs </a:t>
            </a:r>
            <a:r>
              <a:rPr lang="en-US" sz="2400" dirty="0" err="1" smtClean="0"/>
              <a:t>untuk</a:t>
            </a:r>
            <a:r>
              <a:rPr lang="en-US" sz="2400" dirty="0" smtClean="0"/>
              <a:t> </a:t>
            </a:r>
            <a:r>
              <a:rPr lang="en-US" sz="2400" dirty="0" err="1" smtClean="0"/>
              <a:t>bahan</a:t>
            </a:r>
            <a:r>
              <a:rPr lang="en-US" sz="2400" dirty="0" smtClean="0"/>
              <a:t> </a:t>
            </a:r>
            <a:r>
              <a:rPr lang="en-US" sz="2400" dirty="0" err="1" smtClean="0"/>
              <a:t>kimia</a:t>
            </a:r>
            <a:r>
              <a:rPr lang="en-US" sz="2400" dirty="0" smtClean="0"/>
              <a:t> </a:t>
            </a:r>
            <a:r>
              <a:rPr lang="en-US" sz="2400" dirty="0" err="1" smtClean="0"/>
              <a:t>berbahaya</a:t>
            </a:r>
            <a:r>
              <a:rPr lang="en-US" sz="2400" dirty="0" smtClean="0"/>
              <a:t> </a:t>
            </a:r>
            <a:r>
              <a:rPr lang="en-US" sz="2400" dirty="0" err="1" smtClean="0"/>
              <a:t>atau</a:t>
            </a:r>
            <a:r>
              <a:rPr lang="en-US" sz="2400" dirty="0" smtClean="0"/>
              <a:t> </a:t>
            </a:r>
            <a:r>
              <a:rPr lang="en-US" sz="2400" dirty="0" err="1" smtClean="0"/>
              <a:t>produk</a:t>
            </a:r>
            <a:r>
              <a:rPr lang="en-US" sz="2400" dirty="0" smtClean="0"/>
              <a:t> </a:t>
            </a:r>
            <a:r>
              <a:rPr lang="en-US" sz="2400" dirty="0" err="1" smtClean="0"/>
              <a:t>menjadi</a:t>
            </a:r>
            <a:r>
              <a:rPr lang="en-US" sz="2400" dirty="0" smtClean="0"/>
              <a:t> </a:t>
            </a:r>
            <a:r>
              <a:rPr lang="en-US" sz="2400" b="1" dirty="0" err="1" smtClean="0"/>
              <a:t>mudah</a:t>
            </a:r>
            <a:r>
              <a:rPr lang="en-US" sz="2400" b="1" dirty="0" smtClean="0"/>
              <a:t> </a:t>
            </a:r>
            <a:r>
              <a:rPr lang="en-US" sz="2400" b="1" dirty="0" err="1" smtClean="0"/>
              <a:t>diakses</a:t>
            </a:r>
            <a:r>
              <a:rPr lang="en-US" sz="2400" b="1" dirty="0" smtClean="0"/>
              <a:t> </a:t>
            </a:r>
            <a:r>
              <a:rPr lang="en-US" sz="2400" dirty="0" err="1" smtClean="0"/>
              <a:t>karyawan</a:t>
            </a:r>
            <a:r>
              <a:rPr lang="en-US" sz="2400" dirty="0" smtClean="0"/>
              <a:t> </a:t>
            </a:r>
            <a:r>
              <a:rPr lang="en-US" sz="2400" dirty="0" err="1" smtClean="0"/>
              <a:t>di</a:t>
            </a:r>
            <a:r>
              <a:rPr lang="en-US" sz="2400" dirty="0" smtClean="0"/>
              <a:t> </a:t>
            </a:r>
            <a:r>
              <a:rPr lang="en-US" sz="2400" dirty="0" err="1" smtClean="0"/>
              <a:t>setiap</a:t>
            </a:r>
            <a:r>
              <a:rPr lang="en-US" sz="2400" dirty="0" smtClean="0"/>
              <a:t> </a:t>
            </a:r>
            <a:r>
              <a:rPr lang="en-US" sz="2400" dirty="0" err="1" smtClean="0"/>
              <a:t>tempat</a:t>
            </a:r>
            <a:r>
              <a:rPr lang="en-US" sz="2400" dirty="0" smtClean="0"/>
              <a:t> </a:t>
            </a:r>
            <a:r>
              <a:rPr lang="en-US" sz="2400" dirty="0" err="1" smtClean="0"/>
              <a:t>kerja</a:t>
            </a:r>
            <a:r>
              <a:rPr lang="en-US" sz="2400" dirty="0" smtClean="0"/>
              <a:t> </a:t>
            </a:r>
            <a:r>
              <a:rPr lang="en-US" sz="2400" dirty="0" err="1" smtClean="0"/>
              <a:t>dan</a:t>
            </a:r>
            <a:r>
              <a:rPr lang="en-US" sz="2400" dirty="0" smtClean="0"/>
              <a:t> </a:t>
            </a:r>
            <a:r>
              <a:rPr lang="en-US" sz="2400" dirty="0" err="1" smtClean="0"/>
              <a:t>selama</a:t>
            </a:r>
            <a:r>
              <a:rPr lang="en-US" sz="2400" dirty="0" smtClean="0"/>
              <a:t> shift </a:t>
            </a:r>
            <a:r>
              <a:rPr lang="en-US" sz="2400" dirty="0" err="1" smtClean="0"/>
              <a:t>kerja</a:t>
            </a:r>
            <a:r>
              <a:rPr lang="en-US" sz="2400" dirty="0" smtClean="0"/>
              <a:t>.</a:t>
            </a:r>
          </a:p>
          <a:p>
            <a:pPr algn="just"/>
            <a:r>
              <a:rPr lang="id-ID" sz="2400" dirty="0" smtClean="0"/>
              <a:t>P</a:t>
            </a:r>
            <a:r>
              <a:rPr lang="en-US" sz="2400" dirty="0" err="1" smtClean="0"/>
              <a:t>rodusen</a:t>
            </a:r>
            <a:r>
              <a:rPr lang="en-US" sz="2400" dirty="0" smtClean="0"/>
              <a:t> </a:t>
            </a:r>
            <a:r>
              <a:rPr lang="en-US" sz="2400" dirty="0" err="1" smtClean="0"/>
              <a:t>dan</a:t>
            </a:r>
            <a:r>
              <a:rPr lang="en-US" sz="2400" dirty="0" smtClean="0"/>
              <a:t> distributor </a:t>
            </a:r>
            <a:r>
              <a:rPr lang="en-US" sz="2400" dirty="0" err="1" smtClean="0"/>
              <a:t>produk</a:t>
            </a:r>
            <a:r>
              <a:rPr lang="en-US" sz="2400" dirty="0" smtClean="0"/>
              <a:t> yang </a:t>
            </a:r>
            <a:r>
              <a:rPr lang="en-US" sz="2400" dirty="0" err="1" smtClean="0"/>
              <a:t>mengandung</a:t>
            </a:r>
            <a:r>
              <a:rPr lang="en-US" sz="2400" dirty="0" smtClean="0"/>
              <a:t> </a:t>
            </a:r>
            <a:r>
              <a:rPr lang="en-US" sz="2400" dirty="0" err="1" smtClean="0"/>
              <a:t>zat</a:t>
            </a:r>
            <a:r>
              <a:rPr lang="en-US" sz="2400" dirty="0" smtClean="0"/>
              <a:t> </a:t>
            </a:r>
            <a:r>
              <a:rPr lang="en-US" sz="2400" dirty="0" err="1" smtClean="0"/>
              <a:t>berbahaya</a:t>
            </a:r>
            <a:r>
              <a:rPr lang="en-US" sz="2400" dirty="0" smtClean="0"/>
              <a:t> </a:t>
            </a:r>
            <a:r>
              <a:rPr lang="en-US" sz="2400" dirty="0" err="1" smtClean="0"/>
              <a:t>menyediakan</a:t>
            </a:r>
            <a:r>
              <a:rPr lang="en-US" sz="2400" dirty="0" smtClean="0"/>
              <a:t> </a:t>
            </a:r>
            <a:r>
              <a:rPr lang="id-ID" sz="2400" dirty="0" smtClean="0"/>
              <a:t>kpd </a:t>
            </a:r>
            <a:r>
              <a:rPr lang="en-US" sz="2400" dirty="0" err="1" smtClean="0"/>
              <a:t>pelanggan</a:t>
            </a:r>
            <a:r>
              <a:rPr lang="en-US" sz="2400" dirty="0" smtClean="0"/>
              <a:t> </a:t>
            </a:r>
            <a:r>
              <a:rPr lang="id-ID" sz="2400" dirty="0" smtClean="0"/>
              <a:t>dgn</a:t>
            </a:r>
            <a:r>
              <a:rPr lang="en-US" sz="2400" dirty="0" smtClean="0"/>
              <a:t> MSDS </a:t>
            </a:r>
            <a:r>
              <a:rPr lang="en-US" sz="2400" dirty="0" err="1" smtClean="0"/>
              <a:t>untuk</a:t>
            </a:r>
            <a:r>
              <a:rPr lang="en-US" sz="2400" dirty="0" smtClean="0"/>
              <a:t> </a:t>
            </a:r>
            <a:r>
              <a:rPr lang="en-US" sz="2400" dirty="0" err="1" smtClean="0"/>
              <a:t>setiap</a:t>
            </a:r>
            <a:r>
              <a:rPr lang="en-US" sz="2400" dirty="0" smtClean="0"/>
              <a:t> </a:t>
            </a:r>
            <a:r>
              <a:rPr lang="en-US" sz="2400" dirty="0" err="1" smtClean="0"/>
              <a:t>bahan</a:t>
            </a:r>
            <a:r>
              <a:rPr lang="en-US" sz="2400" dirty="0" smtClean="0"/>
              <a:t> </a:t>
            </a:r>
            <a:r>
              <a:rPr lang="en-US" sz="2400" dirty="0" err="1" smtClean="0"/>
              <a:t>atau</a:t>
            </a:r>
            <a:r>
              <a:rPr lang="en-US" sz="2400" dirty="0" smtClean="0"/>
              <a:t> </a:t>
            </a:r>
            <a:r>
              <a:rPr lang="en-US" sz="2400" dirty="0" err="1" smtClean="0"/>
              <a:t>produk</a:t>
            </a:r>
            <a:r>
              <a:rPr lang="en-US" sz="2400" dirty="0" smtClean="0"/>
              <a:t> </a:t>
            </a:r>
            <a:r>
              <a:rPr lang="en-US" sz="2400" dirty="0" err="1" smtClean="0"/>
              <a:t>tersebut</a:t>
            </a:r>
            <a:r>
              <a:rPr lang="en-US" sz="2400" dirty="0" smtClean="0"/>
              <a:t>. </a:t>
            </a:r>
            <a:endParaRPr lang="id-ID" sz="2400" dirty="0" smtClean="0"/>
          </a:p>
          <a:p>
            <a:pPr algn="just"/>
            <a:r>
              <a:rPr lang="en-US" sz="2400" dirty="0" err="1" smtClean="0"/>
              <a:t>Produsen</a:t>
            </a:r>
            <a:r>
              <a:rPr lang="en-US" sz="2400" dirty="0" smtClean="0"/>
              <a:t> </a:t>
            </a:r>
            <a:r>
              <a:rPr lang="en-US" sz="2400" dirty="0" err="1" smtClean="0"/>
              <a:t>bertanggung</a:t>
            </a:r>
            <a:r>
              <a:rPr lang="en-US" sz="2400" dirty="0" smtClean="0"/>
              <a:t> </a:t>
            </a:r>
            <a:r>
              <a:rPr lang="en-US" sz="2400" dirty="0" err="1" smtClean="0"/>
              <a:t>jawab</a:t>
            </a:r>
            <a:r>
              <a:rPr lang="en-US" sz="2400" dirty="0" smtClean="0"/>
              <a:t> </a:t>
            </a:r>
            <a:r>
              <a:rPr lang="en-US" sz="2400" dirty="0" err="1" smtClean="0"/>
              <a:t>untuk</a:t>
            </a:r>
            <a:r>
              <a:rPr lang="en-US" sz="2400" dirty="0" smtClean="0"/>
              <a:t> </a:t>
            </a:r>
            <a:r>
              <a:rPr lang="en-US" sz="2400" dirty="0" err="1" smtClean="0"/>
              <a:t>mengembangkan</a:t>
            </a:r>
            <a:r>
              <a:rPr lang="en-US" sz="2400" dirty="0" smtClean="0"/>
              <a:t> MSDS </a:t>
            </a:r>
            <a:r>
              <a:rPr lang="en-US" sz="2400" dirty="0" err="1" smtClean="0"/>
              <a:t>untuk</a:t>
            </a:r>
            <a:r>
              <a:rPr lang="en-US" sz="2400" dirty="0" smtClean="0"/>
              <a:t> </a:t>
            </a:r>
            <a:r>
              <a:rPr lang="en-US" sz="2400" dirty="0" err="1" smtClean="0"/>
              <a:t>setiap</a:t>
            </a:r>
            <a:r>
              <a:rPr lang="en-US" sz="2400" dirty="0" smtClean="0"/>
              <a:t> </a:t>
            </a:r>
            <a:r>
              <a:rPr lang="en-US" sz="2400" dirty="0" err="1" smtClean="0"/>
              <a:t>produk</a:t>
            </a:r>
            <a:r>
              <a:rPr lang="en-US" sz="2400" dirty="0" smtClean="0"/>
              <a:t> yang </a:t>
            </a:r>
            <a:r>
              <a:rPr lang="en-US" sz="2400" dirty="0" err="1" smtClean="0"/>
              <a:t>mengandung</a:t>
            </a:r>
            <a:r>
              <a:rPr lang="en-US" sz="2400" dirty="0" smtClean="0"/>
              <a:t> </a:t>
            </a:r>
            <a:r>
              <a:rPr lang="en-US" sz="2400" dirty="0" err="1" smtClean="0"/>
              <a:t>bahan</a:t>
            </a:r>
            <a:r>
              <a:rPr lang="en-US" sz="2400" dirty="0" smtClean="0"/>
              <a:t> </a:t>
            </a:r>
            <a:r>
              <a:rPr lang="en-US" sz="2400" dirty="0" err="1" smtClean="0"/>
              <a:t>kimia</a:t>
            </a:r>
            <a:r>
              <a:rPr lang="en-US" sz="2400" dirty="0" smtClean="0"/>
              <a:t> </a:t>
            </a:r>
            <a:r>
              <a:rPr lang="en-US" sz="2400" dirty="0" err="1" smtClean="0"/>
              <a:t>berbahaya</a:t>
            </a:r>
            <a:r>
              <a:rPr lang="en-US" sz="2400" dirty="0" smtClean="0"/>
              <a:t>.</a:t>
            </a:r>
            <a:endParaRPr lang="id-ID" sz="2400" dirty="0" smtClean="0"/>
          </a:p>
          <a:p>
            <a:pPr algn="just"/>
            <a:r>
              <a:rPr lang="en-US" sz="2400" dirty="0" smtClean="0"/>
              <a:t>MSDSs </a:t>
            </a:r>
            <a:r>
              <a:rPr lang="en-US" sz="2400" dirty="0" err="1" smtClean="0"/>
              <a:t>harus</a:t>
            </a:r>
            <a:r>
              <a:rPr lang="en-US" sz="2400" dirty="0" smtClean="0"/>
              <a:t> </a:t>
            </a:r>
            <a:r>
              <a:rPr lang="en-US" sz="2400" dirty="0" err="1" smtClean="0"/>
              <a:t>menggunakan</a:t>
            </a:r>
            <a:r>
              <a:rPr lang="en-US" sz="2400" dirty="0" smtClean="0"/>
              <a:t> </a:t>
            </a:r>
            <a:r>
              <a:rPr lang="en-US" sz="2400" dirty="0" err="1" smtClean="0"/>
              <a:t>bahasa</a:t>
            </a:r>
            <a:r>
              <a:rPr lang="en-US" sz="2400" dirty="0" smtClean="0"/>
              <a:t> </a:t>
            </a:r>
            <a:r>
              <a:rPr lang="en-US" sz="2400" dirty="0" err="1" smtClean="0"/>
              <a:t>inggris</a:t>
            </a:r>
            <a:r>
              <a:rPr lang="en-US" sz="2400" dirty="0" smtClean="0"/>
              <a:t> </a:t>
            </a:r>
            <a:r>
              <a:rPr lang="en-US" sz="2400" dirty="0" err="1" smtClean="0"/>
              <a:t>dan</a:t>
            </a:r>
            <a:r>
              <a:rPr lang="en-US" sz="2400" dirty="0" smtClean="0"/>
              <a:t> </a:t>
            </a:r>
            <a:r>
              <a:rPr lang="en-US" sz="2400" dirty="0" err="1" smtClean="0"/>
              <a:t>termasuk</a:t>
            </a:r>
            <a:r>
              <a:rPr lang="en-US" sz="2400" dirty="0" smtClean="0"/>
              <a:t> </a:t>
            </a:r>
            <a:r>
              <a:rPr lang="en-US" sz="2400" dirty="0" err="1" smtClean="0"/>
              <a:t>informasi</a:t>
            </a:r>
            <a:r>
              <a:rPr lang="en-US" sz="2400" dirty="0" smtClean="0"/>
              <a:t> </a:t>
            </a:r>
            <a:r>
              <a:rPr lang="en-US" sz="2400" dirty="0" err="1" smtClean="0"/>
              <a:t>mengenai</a:t>
            </a:r>
            <a:r>
              <a:rPr lang="en-US" sz="2400" dirty="0" smtClean="0"/>
              <a:t> </a:t>
            </a:r>
            <a:r>
              <a:rPr lang="en-US" sz="2400" dirty="0" err="1" smtClean="0"/>
              <a:t>identitas</a:t>
            </a:r>
            <a:r>
              <a:rPr lang="en-US" sz="2400" dirty="0" smtClean="0"/>
              <a:t> yang </a:t>
            </a:r>
            <a:r>
              <a:rPr lang="en-US" sz="2400" dirty="0" err="1" smtClean="0"/>
              <a:t>spesifik</a:t>
            </a:r>
            <a:r>
              <a:rPr lang="en-US" sz="2400" dirty="0" smtClean="0"/>
              <a:t> </a:t>
            </a:r>
            <a:r>
              <a:rPr lang="en-US" sz="2400" dirty="0" err="1" smtClean="0"/>
              <a:t>dan</a:t>
            </a:r>
            <a:r>
              <a:rPr lang="en-US" sz="2400" dirty="0" smtClean="0"/>
              <a:t> </a:t>
            </a:r>
            <a:r>
              <a:rPr lang="en-US" sz="2400" dirty="0" err="1" smtClean="0"/>
              <a:t>nama</a:t>
            </a:r>
            <a:r>
              <a:rPr lang="en-US" sz="2400" dirty="0" smtClean="0"/>
              <a:t> </a:t>
            </a:r>
            <a:r>
              <a:rPr lang="en-US" sz="2400" dirty="0" err="1" smtClean="0"/>
              <a:t>umum</a:t>
            </a:r>
            <a:r>
              <a:rPr lang="en-US" sz="2400" dirty="0" smtClean="0"/>
              <a:t> </a:t>
            </a:r>
            <a:r>
              <a:rPr lang="en-US" sz="2400" dirty="0" err="1" smtClean="0"/>
              <a:t>dari</a:t>
            </a:r>
            <a:r>
              <a:rPr lang="en-US" sz="2400" dirty="0" smtClean="0"/>
              <a:t> </a:t>
            </a:r>
            <a:r>
              <a:rPr lang="en-US" sz="2400" dirty="0" err="1" smtClean="0"/>
              <a:t>bahan</a:t>
            </a:r>
            <a:r>
              <a:rPr lang="en-US" sz="2400" dirty="0" smtClean="0"/>
              <a:t> </a:t>
            </a:r>
            <a:r>
              <a:rPr lang="en-US" sz="2400" dirty="0" err="1" smtClean="0"/>
              <a:t>kimia</a:t>
            </a:r>
            <a:r>
              <a:rPr lang="id-ID" sz="2400" dirty="0" smtClean="0"/>
              <a:t>.</a:t>
            </a:r>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Information about the chemical substance</a:t>
            </a:r>
            <a:endParaRPr lang="id-ID" dirty="0"/>
          </a:p>
        </p:txBody>
      </p:sp>
      <p:sp>
        <p:nvSpPr>
          <p:cNvPr id="4" name="Content Placeholder 3"/>
          <p:cNvSpPr>
            <a:spLocks noGrp="1"/>
          </p:cNvSpPr>
          <p:nvPr>
            <p:ph sz="half" idx="1"/>
          </p:nvPr>
        </p:nvSpPr>
        <p:spPr>
          <a:xfrm>
            <a:off x="214282" y="1371600"/>
            <a:ext cx="4214842" cy="4681728"/>
          </a:xfrm>
        </p:spPr>
        <p:txBody>
          <a:bodyPr/>
          <a:lstStyle/>
          <a:p>
            <a:endParaRPr lang="id-ID" dirty="0"/>
          </a:p>
        </p:txBody>
      </p:sp>
      <p:sp>
        <p:nvSpPr>
          <p:cNvPr id="5" name="Content Placeholder 4"/>
          <p:cNvSpPr>
            <a:spLocks noGrp="1"/>
          </p:cNvSpPr>
          <p:nvPr>
            <p:ph sz="half" idx="2"/>
          </p:nvPr>
        </p:nvSpPr>
        <p:spPr>
          <a:xfrm>
            <a:off x="4800600" y="1371600"/>
            <a:ext cx="4038600" cy="4986358"/>
          </a:xfrm>
        </p:spPr>
        <p:txBody>
          <a:bodyPr/>
          <a:lstStyle/>
          <a:p>
            <a:endParaRPr lang="id-ID" dirty="0"/>
          </a:p>
        </p:txBody>
      </p:sp>
      <p:sp>
        <p:nvSpPr>
          <p:cNvPr id="6" name="Vertical Scroll 5"/>
          <p:cNvSpPr/>
          <p:nvPr/>
        </p:nvSpPr>
        <p:spPr>
          <a:xfrm>
            <a:off x="214282" y="1285860"/>
            <a:ext cx="4214842" cy="5429288"/>
          </a:xfrm>
          <a:prstGeom prst="verticalScroll">
            <a:avLst/>
          </a:prstGeom>
        </p:spPr>
        <p:style>
          <a:lnRef idx="1">
            <a:schemeClr val="accent4"/>
          </a:lnRef>
          <a:fillRef idx="2">
            <a:schemeClr val="accent4"/>
          </a:fillRef>
          <a:effectRef idx="1">
            <a:schemeClr val="accent4"/>
          </a:effectRef>
          <a:fontRef idx="minor">
            <a:schemeClr val="dk1"/>
          </a:fontRef>
        </p:style>
        <p:txBody>
          <a:bodyPr rtlCol="0" anchor="ctr"/>
          <a:lstStyle/>
          <a:p>
            <a:pPr marL="342900" indent="-342900">
              <a:buAutoNum type="arabicPeriod"/>
            </a:pPr>
            <a:r>
              <a:rPr lang="id-ID" sz="2000" dirty="0" smtClean="0"/>
              <a:t>Chemical name &amp; common name of the ingredients</a:t>
            </a:r>
          </a:p>
          <a:p>
            <a:pPr marL="342900" indent="-342900">
              <a:buAutoNum type="arabicPeriod"/>
            </a:pPr>
            <a:r>
              <a:rPr lang="id-ID" sz="2000" dirty="0" smtClean="0"/>
              <a:t>Physical hazards </a:t>
            </a:r>
            <a:r>
              <a:rPr lang="id-ID" sz="2000" i="1" dirty="0" smtClean="0"/>
              <a:t>(potensi kebakaran, ledakan, &amp; reaktif)</a:t>
            </a:r>
          </a:p>
          <a:p>
            <a:pPr marL="342900" indent="-342900">
              <a:buAutoNum type="arabicPeriod"/>
            </a:pPr>
            <a:r>
              <a:rPr lang="id-ID" sz="2000" dirty="0" smtClean="0"/>
              <a:t>Health hazards </a:t>
            </a:r>
            <a:r>
              <a:rPr lang="id-ID" sz="2000" i="1" dirty="0" smtClean="0"/>
              <a:t>(tanda &amp; gejala akibat paparan)</a:t>
            </a:r>
          </a:p>
          <a:p>
            <a:pPr marL="342900" indent="-342900">
              <a:buAutoNum type="arabicPeriod"/>
            </a:pPr>
            <a:r>
              <a:rPr lang="id-ID" sz="2000" dirty="0" smtClean="0"/>
              <a:t>Carcinogen </a:t>
            </a:r>
            <a:r>
              <a:rPr lang="id-ID" sz="2000" i="1" dirty="0" smtClean="0"/>
              <a:t>(potensi terkena kanker)</a:t>
            </a:r>
          </a:p>
          <a:p>
            <a:pPr marL="342900" indent="-342900">
              <a:buAutoNum type="arabicPeriod"/>
            </a:pPr>
            <a:r>
              <a:rPr lang="id-ID" sz="2000" dirty="0" smtClean="0"/>
              <a:t>Safe handling &amp; use precautions </a:t>
            </a:r>
            <a:r>
              <a:rPr lang="id-ID" sz="2000" i="1" dirty="0" smtClean="0"/>
              <a:t>(praktek kebersihan)</a:t>
            </a:r>
            <a:endParaRPr lang="id-ID" sz="2000" i="1" dirty="0"/>
          </a:p>
        </p:txBody>
      </p:sp>
      <p:sp>
        <p:nvSpPr>
          <p:cNvPr id="7" name="Vertical Scroll 6"/>
          <p:cNvSpPr/>
          <p:nvPr/>
        </p:nvSpPr>
        <p:spPr>
          <a:xfrm>
            <a:off x="4714876" y="1285860"/>
            <a:ext cx="4214842" cy="5357850"/>
          </a:xfrm>
          <a:prstGeom prst="verticalScroll">
            <a:avLst/>
          </a:prstGeom>
        </p:spPr>
        <p:style>
          <a:lnRef idx="1">
            <a:schemeClr val="accent4"/>
          </a:lnRef>
          <a:fillRef idx="2">
            <a:schemeClr val="accent4"/>
          </a:fillRef>
          <a:effectRef idx="1">
            <a:schemeClr val="accent4"/>
          </a:effectRef>
          <a:fontRef idx="minor">
            <a:schemeClr val="dk1"/>
          </a:fontRef>
        </p:style>
        <p:txBody>
          <a:bodyPr rtlCol="0" anchor="ctr"/>
          <a:lstStyle/>
          <a:p>
            <a:r>
              <a:rPr lang="id-ID" sz="2000" dirty="0" smtClean="0"/>
              <a:t>6. Control measures </a:t>
            </a:r>
            <a:r>
              <a:rPr lang="id-ID" sz="2000" i="1" dirty="0" smtClean="0"/>
              <a:t>(kontrol administrasi, kontrol teknik dan alat perlindungan diri)</a:t>
            </a:r>
          </a:p>
          <a:p>
            <a:r>
              <a:rPr lang="id-ID" sz="2000" dirty="0" smtClean="0"/>
              <a:t>7. Emergency &amp; first aid procedures </a:t>
            </a:r>
            <a:r>
              <a:rPr lang="id-ID" sz="2000" i="1" dirty="0" smtClean="0"/>
              <a:t>(iritasi pd kulit dgn cara membasuh dgn air dan sabun)</a:t>
            </a:r>
          </a:p>
          <a:p>
            <a:r>
              <a:rPr lang="id-ID" sz="2000" dirty="0" smtClean="0"/>
              <a:t>8. Date of MSDS preparation or latest revision </a:t>
            </a:r>
          </a:p>
          <a:p>
            <a:r>
              <a:rPr lang="id-ID" sz="2000" dirty="0" smtClean="0"/>
              <a:t>9. Name, address, &amp; telephone number </a:t>
            </a:r>
            <a:r>
              <a:rPr lang="id-ID" sz="2000" i="1" dirty="0" smtClean="0"/>
              <a:t>(informasi untuk pendistribusian MSDS) </a:t>
            </a:r>
            <a:endParaRPr lang="id-ID" sz="2000" i="1"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0"/>
            <a:ext cx="8229600" cy="6711371"/>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93D0D4F0-7A35-4E14-B260-A57C6FDE36BC}" type="slidenum">
              <a:rPr lang="en-US"/>
              <a:pPr/>
              <a:t>2</a:t>
            </a:fld>
            <a:endParaRPr lang="en-US"/>
          </a:p>
        </p:txBody>
      </p:sp>
      <p:sp>
        <p:nvSpPr>
          <p:cNvPr id="531458" name="Rectangle 1026"/>
          <p:cNvSpPr>
            <a:spLocks noGrp="1" noChangeArrowheads="1"/>
          </p:cNvSpPr>
          <p:nvPr>
            <p:ph type="title"/>
          </p:nvPr>
        </p:nvSpPr>
        <p:spPr>
          <a:xfrm>
            <a:off x="0" y="0"/>
            <a:ext cx="9144000" cy="1000108"/>
          </a:xfrm>
        </p:spPr>
        <p:txBody>
          <a:bodyPr/>
          <a:lstStyle/>
          <a:p>
            <a:r>
              <a:rPr lang="en-GB" dirty="0"/>
              <a:t>Outline of talk</a:t>
            </a:r>
          </a:p>
        </p:txBody>
      </p:sp>
      <p:sp>
        <p:nvSpPr>
          <p:cNvPr id="531459" name="Rectangle 1027"/>
          <p:cNvSpPr>
            <a:spLocks noGrp="1" noChangeArrowheads="1"/>
          </p:cNvSpPr>
          <p:nvPr>
            <p:ph type="body" idx="1"/>
          </p:nvPr>
        </p:nvSpPr>
        <p:spPr>
          <a:xfrm>
            <a:off x="1066800" y="1676400"/>
            <a:ext cx="7148538" cy="4191000"/>
          </a:xfrm>
        </p:spPr>
        <p:txBody>
          <a:bodyPr/>
          <a:lstStyle/>
          <a:p>
            <a:pPr marL="387350" indent="-387350">
              <a:buClr>
                <a:schemeClr val="tx1"/>
              </a:buClr>
              <a:buSzPct val="160000"/>
              <a:buFontTx/>
              <a:buChar char="•"/>
            </a:pPr>
            <a:r>
              <a:rPr lang="en-AU" sz="2400" b="1" dirty="0"/>
              <a:t>Introduction</a:t>
            </a:r>
          </a:p>
          <a:p>
            <a:pPr marL="387350" indent="-387350">
              <a:buClr>
                <a:schemeClr val="tx1"/>
              </a:buClr>
              <a:buSzPct val="160000"/>
              <a:buFontTx/>
              <a:buChar char="•"/>
            </a:pPr>
            <a:r>
              <a:rPr lang="en-AU" sz="2400" b="1" dirty="0"/>
              <a:t>Purpose of hazard communication</a:t>
            </a:r>
          </a:p>
          <a:p>
            <a:pPr marL="387350" indent="-387350">
              <a:buClr>
                <a:schemeClr val="tx1"/>
              </a:buClr>
              <a:buSzPct val="160000"/>
              <a:buFontTx/>
              <a:buChar char="•"/>
            </a:pPr>
            <a:r>
              <a:rPr lang="en-AU" sz="2400" b="1" dirty="0"/>
              <a:t>Material Safety Data Sheet (MSDS</a:t>
            </a:r>
            <a:r>
              <a:rPr lang="en-AU" sz="2400" b="1" dirty="0" smtClean="0"/>
              <a:t>)</a:t>
            </a:r>
            <a:endParaRPr lang="id-ID" sz="2400" b="1" dirty="0" smtClean="0"/>
          </a:p>
          <a:p>
            <a:pPr marL="387350" indent="-387350">
              <a:buClr>
                <a:schemeClr val="tx1"/>
              </a:buClr>
              <a:buSzPct val="160000"/>
              <a:buFontTx/>
              <a:buChar char="•"/>
            </a:pPr>
            <a:r>
              <a:rPr lang="id-ID" sz="2400" b="1" dirty="0" smtClean="0"/>
              <a:t>Personal Protective Equipments (PPE)</a:t>
            </a:r>
            <a:endParaRPr lang="en-AU" sz="2400" b="1" dirty="0"/>
          </a:p>
          <a:p>
            <a:pPr marL="387350" indent="-387350">
              <a:buClr>
                <a:schemeClr val="tx1"/>
              </a:buClr>
              <a:buSzPct val="160000"/>
              <a:buFontTx/>
              <a:buChar char="•"/>
            </a:pPr>
            <a:endParaRPr lang="en-GB" sz="2400" b="1" dirty="0"/>
          </a:p>
        </p:txBody>
      </p:sp>
      <p:pic>
        <p:nvPicPr>
          <p:cNvPr id="6" name="Picture 53"/>
          <p:cNvPicPr>
            <a:picLocks noChangeArrowheads="1"/>
          </p:cNvPicPr>
          <p:nvPr/>
        </p:nvPicPr>
        <p:blipFill>
          <a:blip r:embed="rId2" cstate="print"/>
          <a:srcRect/>
          <a:stretch>
            <a:fillRect/>
          </a:stretch>
        </p:blipFill>
        <p:spPr bwMode="auto">
          <a:xfrm>
            <a:off x="5572132" y="4143380"/>
            <a:ext cx="3571900" cy="2714644"/>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209365"/>
            <a:ext cx="8382000" cy="6420035"/>
          </a:xfrm>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Understanding the MSDS</a:t>
            </a:r>
            <a:endParaRPr lang="en-US" dirty="0"/>
          </a:p>
        </p:txBody>
      </p:sp>
      <p:sp>
        <p:nvSpPr>
          <p:cNvPr id="3" name="Content Placeholder 2"/>
          <p:cNvSpPr>
            <a:spLocks noGrp="1"/>
          </p:cNvSpPr>
          <p:nvPr>
            <p:ph idx="1"/>
          </p:nvPr>
        </p:nvSpPr>
        <p:spPr/>
        <p:txBody>
          <a:bodyPr>
            <a:normAutofit fontScale="92500" lnSpcReduction="10000"/>
          </a:bodyPr>
          <a:lstStyle/>
          <a:p>
            <a:pPr algn="just"/>
            <a:r>
              <a:rPr lang="id-ID" dirty="0" smtClean="0"/>
              <a:t>OSHA formulir 174 mengikuti persyaratan 29 CFR 1910.1200 merupakan format untuk memenuhi informasi</a:t>
            </a:r>
          </a:p>
          <a:p>
            <a:r>
              <a:rPr lang="en-US" dirty="0" err="1" smtClean="0"/>
              <a:t>Dua</a:t>
            </a:r>
            <a:r>
              <a:rPr lang="en-US" dirty="0" smtClean="0"/>
              <a:t> </a:t>
            </a:r>
            <a:r>
              <a:rPr lang="en-US" dirty="0" err="1" smtClean="0"/>
              <a:t>halaman</a:t>
            </a:r>
            <a:r>
              <a:rPr lang="en-US" dirty="0" smtClean="0"/>
              <a:t> OSHA MSDS </a:t>
            </a:r>
            <a:r>
              <a:rPr lang="en-US" dirty="0" err="1" smtClean="0"/>
              <a:t>memiliki</a:t>
            </a:r>
            <a:r>
              <a:rPr lang="en-US" dirty="0" smtClean="0"/>
              <a:t> </a:t>
            </a:r>
            <a:r>
              <a:rPr lang="en-US" dirty="0" err="1" smtClean="0"/>
              <a:t>delapan</a:t>
            </a:r>
            <a:r>
              <a:rPr lang="en-US" dirty="0" smtClean="0"/>
              <a:t> </a:t>
            </a:r>
            <a:r>
              <a:rPr lang="en-US" dirty="0" err="1" smtClean="0"/>
              <a:t>bagian</a:t>
            </a:r>
            <a:r>
              <a:rPr lang="en-US" dirty="0" smtClean="0"/>
              <a:t>, yang </a:t>
            </a:r>
            <a:r>
              <a:rPr lang="en-US" dirty="0" err="1" smtClean="0"/>
              <a:t>berfokus</a:t>
            </a:r>
            <a:r>
              <a:rPr lang="en-US" dirty="0" smtClean="0"/>
              <a:t> </a:t>
            </a:r>
            <a:r>
              <a:rPr lang="en-US" dirty="0" err="1" smtClean="0"/>
              <a:t>pada</a:t>
            </a:r>
            <a:r>
              <a:rPr lang="en-US" dirty="0" smtClean="0"/>
              <a:t> </a:t>
            </a:r>
            <a:r>
              <a:rPr lang="en-US" dirty="0" err="1" smtClean="0"/>
              <a:t>bidang-bidang</a:t>
            </a:r>
            <a:r>
              <a:rPr lang="en-US" dirty="0" smtClean="0"/>
              <a:t> </a:t>
            </a:r>
            <a:r>
              <a:rPr lang="en-US" dirty="0" err="1" smtClean="0"/>
              <a:t>utama</a:t>
            </a:r>
            <a:r>
              <a:rPr lang="en-US" dirty="0" smtClean="0"/>
              <a:t>: </a:t>
            </a:r>
          </a:p>
          <a:p>
            <a:pPr marL="514350" indent="-514350">
              <a:buFont typeface="+mj-lt"/>
              <a:buAutoNum type="arabicPeriod"/>
            </a:pPr>
            <a:r>
              <a:rPr lang="en-US" dirty="0" err="1" smtClean="0"/>
              <a:t>Produsen</a:t>
            </a:r>
            <a:r>
              <a:rPr lang="en-US" dirty="0" smtClean="0"/>
              <a:t> </a:t>
            </a:r>
          </a:p>
          <a:p>
            <a:pPr marL="514350" indent="-514350">
              <a:buFont typeface="+mj-lt"/>
              <a:buAutoNum type="arabicPeriod"/>
            </a:pPr>
            <a:r>
              <a:rPr lang="en-US" dirty="0" err="1" smtClean="0"/>
              <a:t>Konstituen</a:t>
            </a:r>
            <a:r>
              <a:rPr lang="en-US" dirty="0" smtClean="0"/>
              <a:t> </a:t>
            </a:r>
            <a:r>
              <a:rPr lang="en-US" dirty="0" err="1" smtClean="0"/>
              <a:t>berbahaya</a:t>
            </a:r>
            <a:r>
              <a:rPr lang="en-US" dirty="0" smtClean="0"/>
              <a:t> </a:t>
            </a:r>
          </a:p>
          <a:p>
            <a:pPr marL="514350" indent="-514350">
              <a:buFont typeface="+mj-lt"/>
              <a:buAutoNum type="arabicPeriod"/>
            </a:pPr>
            <a:r>
              <a:rPr lang="en-US" dirty="0" err="1" smtClean="0"/>
              <a:t>Sifat</a:t>
            </a:r>
            <a:r>
              <a:rPr lang="en-US" dirty="0" smtClean="0"/>
              <a:t> </a:t>
            </a:r>
            <a:r>
              <a:rPr lang="en-US" dirty="0" err="1" smtClean="0"/>
              <a:t>fisik</a:t>
            </a:r>
            <a:r>
              <a:rPr lang="en-US" dirty="0" smtClean="0"/>
              <a:t> </a:t>
            </a:r>
            <a:r>
              <a:rPr lang="en-US" dirty="0" err="1" smtClean="0"/>
              <a:t>dan</a:t>
            </a:r>
            <a:r>
              <a:rPr lang="en-US" dirty="0" smtClean="0"/>
              <a:t> </a:t>
            </a:r>
            <a:r>
              <a:rPr lang="en-US" dirty="0" err="1" smtClean="0"/>
              <a:t>kimia</a:t>
            </a:r>
            <a:r>
              <a:rPr lang="en-US" dirty="0" smtClean="0"/>
              <a:t> </a:t>
            </a:r>
          </a:p>
          <a:p>
            <a:pPr marL="514350" indent="-514350">
              <a:buFont typeface="+mj-lt"/>
              <a:buAutoNum type="arabicPeriod"/>
            </a:pPr>
            <a:r>
              <a:rPr lang="en-US" dirty="0" err="1" smtClean="0"/>
              <a:t>Kebakaran</a:t>
            </a:r>
            <a:r>
              <a:rPr lang="en-US" dirty="0" smtClean="0"/>
              <a:t>, </a:t>
            </a:r>
            <a:r>
              <a:rPr lang="en-US" dirty="0" err="1" smtClean="0"/>
              <a:t>ledakan</a:t>
            </a:r>
            <a:r>
              <a:rPr lang="en-US" dirty="0" smtClean="0"/>
              <a:t>, </a:t>
            </a:r>
            <a:r>
              <a:rPr lang="en-US" dirty="0" err="1" smtClean="0"/>
              <a:t>reaktivitas</a:t>
            </a:r>
            <a:r>
              <a:rPr lang="en-US" dirty="0" smtClean="0"/>
              <a:t>, </a:t>
            </a:r>
            <a:r>
              <a:rPr lang="en-US" dirty="0" err="1" smtClean="0"/>
              <a:t>dan</a:t>
            </a:r>
            <a:r>
              <a:rPr lang="en-US" dirty="0" smtClean="0"/>
              <a:t> </a:t>
            </a:r>
            <a:r>
              <a:rPr lang="en-US" dirty="0" err="1" smtClean="0"/>
              <a:t>bahaya</a:t>
            </a:r>
            <a:r>
              <a:rPr lang="en-US" dirty="0" smtClean="0"/>
              <a:t> </a:t>
            </a:r>
            <a:r>
              <a:rPr lang="en-US" dirty="0" err="1" smtClean="0"/>
              <a:t>kesehatan</a:t>
            </a:r>
            <a:r>
              <a:rPr lang="en-US" dirty="0" smtClean="0"/>
              <a:t> </a:t>
            </a:r>
          </a:p>
          <a:p>
            <a:pPr marL="514350" indent="-514350">
              <a:buFont typeface="+mj-lt"/>
              <a:buAutoNum type="arabicPeriod"/>
            </a:pPr>
            <a:r>
              <a:rPr lang="en-US" dirty="0" err="1" smtClean="0"/>
              <a:t>Penanganan</a:t>
            </a:r>
            <a:r>
              <a:rPr lang="en-US" dirty="0" smtClean="0"/>
              <a:t> </a:t>
            </a:r>
            <a:r>
              <a:rPr lang="en-US" dirty="0" err="1" smtClean="0"/>
              <a:t>dan</a:t>
            </a:r>
            <a:r>
              <a:rPr lang="en-US" dirty="0" smtClean="0"/>
              <a:t> </a:t>
            </a:r>
            <a:r>
              <a:rPr lang="en-US" dirty="0" err="1" smtClean="0"/>
              <a:t>penggunaan</a:t>
            </a:r>
            <a:r>
              <a:rPr lang="en-US" dirty="0" smtClean="0"/>
              <a:t> </a:t>
            </a:r>
            <a:r>
              <a:rPr lang="en-US" dirty="0" err="1" smtClean="0"/>
              <a:t>tindakan</a:t>
            </a:r>
            <a:r>
              <a:rPr lang="en-US" dirty="0" smtClean="0"/>
              <a:t> </a:t>
            </a:r>
            <a:r>
              <a:rPr lang="en-US" dirty="0" err="1" smtClean="0"/>
              <a:t>pencegahan</a:t>
            </a:r>
            <a:r>
              <a:rPr lang="en-US" dirty="0" smtClean="0"/>
              <a:t> </a:t>
            </a:r>
          </a:p>
          <a:p>
            <a:pPr marL="514350" indent="-514350">
              <a:buFont typeface="+mj-lt"/>
              <a:buAutoNum type="arabicPeriod"/>
            </a:pPr>
            <a:r>
              <a:rPr lang="en-US" dirty="0" err="1" smtClean="0"/>
              <a:t>Pengendalian</a:t>
            </a:r>
            <a:r>
              <a:rPr lang="en-US" dirty="0" smtClean="0"/>
              <a:t> </a:t>
            </a:r>
            <a:r>
              <a:rPr lang="en-US" dirty="0" err="1" smtClean="0"/>
              <a:t>bahaya</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gn="just"/>
            <a:r>
              <a:rPr lang="id-ID" dirty="0" smtClean="0"/>
              <a:t>Memahami MSDS melibatkan pelatihan dengan contoh-contoh MSDS, panduan, dan daftar istilah. </a:t>
            </a:r>
          </a:p>
          <a:p>
            <a:pPr algn="just"/>
            <a:r>
              <a:rPr lang="id-ID" dirty="0" smtClean="0"/>
              <a:t>Kombinasi alat pelatihan pada pengusaha dan karyawan dengan tingkat pemahaman yang memungkinkan mereka untuk benar menafsirkan informasi keselamatan dan perlindungan kesehatan yang relevan.</a:t>
            </a:r>
          </a:p>
          <a:p>
            <a:endParaRPr lang="en-US" dirty="0"/>
          </a:p>
        </p:txBody>
      </p:sp>
      <p:sp>
        <p:nvSpPr>
          <p:cNvPr id="4" name="Rectangle 3"/>
          <p:cNvSpPr/>
          <p:nvPr/>
        </p:nvSpPr>
        <p:spPr>
          <a:xfrm>
            <a:off x="857224" y="428604"/>
            <a:ext cx="7500990" cy="584775"/>
          </a:xfrm>
          <a:prstGeom prst="rect">
            <a:avLst/>
          </a:prstGeom>
        </p:spPr>
        <p:txBody>
          <a:bodyPr wrap="square">
            <a:spAutoFit/>
          </a:bodyPr>
          <a:lstStyle/>
          <a:p>
            <a:pPr algn="ctr"/>
            <a:r>
              <a:rPr lang="id-ID" sz="3200" dirty="0" smtClean="0"/>
              <a:t>Understanding the MSDS</a:t>
            </a:r>
            <a:endParaRPr lang="id-ID" sz="3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Information from MSDS</a:t>
            </a:r>
            <a:endParaRPr lang="en-US" dirty="0"/>
          </a:p>
        </p:txBody>
      </p:sp>
      <p:sp>
        <p:nvSpPr>
          <p:cNvPr id="3" name="Content Placeholder 2"/>
          <p:cNvSpPr>
            <a:spLocks noGrp="1"/>
          </p:cNvSpPr>
          <p:nvPr>
            <p:ph idx="1"/>
          </p:nvPr>
        </p:nvSpPr>
        <p:spPr/>
        <p:txBody>
          <a:bodyPr/>
          <a:lstStyle/>
          <a:p>
            <a:pPr algn="just"/>
            <a:r>
              <a:rPr lang="en-US" sz="2800" dirty="0" err="1" smtClean="0"/>
              <a:t>Standar</a:t>
            </a:r>
            <a:r>
              <a:rPr lang="en-US" sz="2800" dirty="0" smtClean="0"/>
              <a:t> </a:t>
            </a:r>
            <a:r>
              <a:rPr lang="en-US" sz="2800" dirty="0" err="1" smtClean="0"/>
              <a:t>Komunikasi</a:t>
            </a:r>
            <a:r>
              <a:rPr lang="en-US" sz="2800" dirty="0" smtClean="0"/>
              <a:t> OSHA </a:t>
            </a:r>
            <a:r>
              <a:rPr lang="en-US" sz="2800" dirty="0" err="1" smtClean="0"/>
              <a:t>menetapkan</a:t>
            </a:r>
            <a:r>
              <a:rPr lang="en-US" sz="2800" dirty="0" smtClean="0"/>
              <a:t> </a:t>
            </a:r>
            <a:r>
              <a:rPr lang="en-US" sz="2800" dirty="0" err="1" smtClean="0"/>
              <a:t>persyaratan</a:t>
            </a:r>
            <a:r>
              <a:rPr lang="en-US" sz="2800" dirty="0" smtClean="0"/>
              <a:t> minimal </a:t>
            </a:r>
            <a:r>
              <a:rPr lang="en-US" sz="2800" dirty="0" err="1" smtClean="0"/>
              <a:t>informasi</a:t>
            </a:r>
            <a:r>
              <a:rPr lang="en-US" sz="2800" dirty="0" smtClean="0"/>
              <a:t> pd MSDS, </a:t>
            </a:r>
            <a:r>
              <a:rPr lang="en-US" sz="2800" dirty="0" err="1" smtClean="0"/>
              <a:t>yakni</a:t>
            </a:r>
            <a:r>
              <a:rPr lang="en-US" sz="2800" dirty="0" smtClean="0"/>
              <a:t> :</a:t>
            </a:r>
          </a:p>
          <a:p>
            <a:pPr algn="just">
              <a:buNone/>
            </a:pPr>
            <a:r>
              <a:rPr lang="en-US" sz="2800" dirty="0" smtClean="0"/>
              <a:t>		1) </a:t>
            </a:r>
            <a:r>
              <a:rPr lang="en-US" sz="2800" dirty="0" err="1" smtClean="0"/>
              <a:t>Nama</a:t>
            </a:r>
            <a:r>
              <a:rPr lang="en-US" sz="2800" dirty="0" smtClean="0"/>
              <a:t> Kimia </a:t>
            </a:r>
          </a:p>
          <a:p>
            <a:pPr algn="just">
              <a:buNone/>
            </a:pPr>
            <a:r>
              <a:rPr lang="en-US" sz="2800" dirty="0" smtClean="0"/>
              <a:t>		2) </a:t>
            </a:r>
            <a:r>
              <a:rPr lang="en-US" sz="2800" dirty="0" err="1" smtClean="0"/>
              <a:t>Nomor</a:t>
            </a:r>
            <a:r>
              <a:rPr lang="en-US" sz="2800" dirty="0" smtClean="0"/>
              <a:t> </a:t>
            </a:r>
            <a:r>
              <a:rPr lang="en-US" sz="2800" dirty="0" err="1" smtClean="0"/>
              <a:t>registrasi</a:t>
            </a:r>
            <a:r>
              <a:rPr lang="en-US" sz="2800" dirty="0" smtClean="0"/>
              <a:t> </a:t>
            </a:r>
            <a:r>
              <a:rPr lang="en-US" sz="2800" dirty="0" err="1" smtClean="0"/>
              <a:t>senyawa</a:t>
            </a:r>
            <a:r>
              <a:rPr lang="en-US" sz="2800" dirty="0" smtClean="0"/>
              <a:t> </a:t>
            </a:r>
            <a:r>
              <a:rPr lang="en-US" sz="2800" dirty="0" err="1" smtClean="0"/>
              <a:t>kimia</a:t>
            </a:r>
            <a:endParaRPr lang="en-US" sz="2800" dirty="0" smtClean="0"/>
          </a:p>
          <a:p>
            <a:pPr algn="just">
              <a:buNone/>
            </a:pPr>
            <a:r>
              <a:rPr lang="en-US" sz="2800" dirty="0" smtClean="0"/>
              <a:t>		3) </a:t>
            </a:r>
            <a:r>
              <a:rPr lang="en-US" sz="2800" dirty="0" err="1" smtClean="0"/>
              <a:t>Karakteristik</a:t>
            </a:r>
            <a:r>
              <a:rPr lang="en-US" sz="2800" dirty="0" smtClean="0"/>
              <a:t> </a:t>
            </a:r>
            <a:r>
              <a:rPr lang="en-US" sz="2800" dirty="0" err="1" smtClean="0"/>
              <a:t>fisik</a:t>
            </a:r>
            <a:r>
              <a:rPr lang="en-US" sz="2800" dirty="0" smtClean="0"/>
              <a:t> </a:t>
            </a:r>
            <a:r>
              <a:rPr lang="en-US" sz="2800" dirty="0" err="1" smtClean="0"/>
              <a:t>dan</a:t>
            </a:r>
            <a:r>
              <a:rPr lang="en-US" sz="2800" dirty="0" smtClean="0"/>
              <a:t> </a:t>
            </a:r>
            <a:r>
              <a:rPr lang="en-US" sz="2800" dirty="0" err="1" smtClean="0"/>
              <a:t>kimia</a:t>
            </a:r>
            <a:r>
              <a:rPr lang="en-US" sz="2800" dirty="0" smtClean="0"/>
              <a:t> </a:t>
            </a:r>
            <a:r>
              <a:rPr lang="en-US" sz="2800" dirty="0" err="1" smtClean="0"/>
              <a:t>berbahaya</a:t>
            </a:r>
            <a:r>
              <a:rPr lang="en-US" sz="2800" dirty="0" smtClean="0"/>
              <a:t> </a:t>
            </a:r>
          </a:p>
          <a:p>
            <a:pPr algn="just">
              <a:buNone/>
            </a:pPr>
            <a:r>
              <a:rPr lang="en-US" sz="2800" dirty="0" smtClean="0"/>
              <a:t>		4) </a:t>
            </a:r>
            <a:r>
              <a:rPr lang="en-US" sz="2800" dirty="0" err="1" smtClean="0"/>
              <a:t>Apa</a:t>
            </a:r>
            <a:r>
              <a:rPr lang="en-US" sz="2800" dirty="0" smtClean="0"/>
              <a:t> </a:t>
            </a:r>
            <a:r>
              <a:rPr lang="en-US" sz="2800" dirty="0" err="1" smtClean="0"/>
              <a:t>saja</a:t>
            </a:r>
            <a:r>
              <a:rPr lang="en-US" sz="2800" dirty="0" smtClean="0"/>
              <a:t> </a:t>
            </a:r>
            <a:r>
              <a:rPr lang="en-US" sz="2800" dirty="0" err="1" smtClean="0"/>
              <a:t>efek</a:t>
            </a:r>
            <a:r>
              <a:rPr lang="en-US" sz="2800" dirty="0" smtClean="0"/>
              <a:t> </a:t>
            </a:r>
            <a:r>
              <a:rPr lang="en-US" sz="2800" dirty="0" err="1" smtClean="0"/>
              <a:t>kesehatan</a:t>
            </a:r>
            <a:r>
              <a:rPr lang="en-US" sz="2800" dirty="0" smtClean="0"/>
              <a:t> </a:t>
            </a:r>
            <a:r>
              <a:rPr lang="en-US" sz="2800" dirty="0" err="1" smtClean="0"/>
              <a:t>akut</a:t>
            </a:r>
            <a:r>
              <a:rPr lang="en-US" sz="2800" dirty="0" smtClean="0"/>
              <a:t> </a:t>
            </a:r>
            <a:r>
              <a:rPr lang="en-US" sz="2800" dirty="0" err="1" smtClean="0"/>
              <a:t>atau</a:t>
            </a:r>
            <a:r>
              <a:rPr lang="en-US" sz="2800" dirty="0" smtClean="0"/>
              <a:t> </a:t>
            </a:r>
            <a:r>
              <a:rPr lang="en-US" sz="2800" dirty="0" err="1" smtClean="0"/>
              <a:t>kronis</a:t>
            </a:r>
            <a:r>
              <a:rPr lang="en-US" sz="2800" dirty="0" smtClean="0"/>
              <a:t>  	yang 	    </a:t>
            </a:r>
            <a:r>
              <a:rPr lang="en-US" sz="2800" dirty="0" err="1" smtClean="0"/>
              <a:t>dikenal</a:t>
            </a:r>
            <a:r>
              <a:rPr lang="en-US" dirty="0" smtClean="0"/>
              <a:t>. </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Preparation of the MSDS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800" dirty="0" err="1" smtClean="0"/>
              <a:t>Kedelapan</a:t>
            </a:r>
            <a:r>
              <a:rPr lang="en-US" sz="2800" dirty="0" smtClean="0"/>
              <a:t> </a:t>
            </a:r>
            <a:r>
              <a:rPr lang="en-US" sz="2800" dirty="0" err="1" smtClean="0"/>
              <a:t>bagian</a:t>
            </a:r>
            <a:r>
              <a:rPr lang="en-US" sz="2800" dirty="0" smtClean="0"/>
              <a:t> yang </a:t>
            </a:r>
            <a:r>
              <a:rPr lang="en-US" sz="2800" dirty="0" err="1" smtClean="0"/>
              <a:t>ikut</a:t>
            </a:r>
            <a:r>
              <a:rPr lang="en-US" sz="2800" dirty="0" smtClean="0"/>
              <a:t> </a:t>
            </a:r>
            <a:r>
              <a:rPr lang="en-US" sz="2800" dirty="0" err="1" smtClean="0"/>
              <a:t>menjelaskan</a:t>
            </a:r>
            <a:r>
              <a:rPr lang="en-US" sz="2800" dirty="0" smtClean="0"/>
              <a:t> MSDS, yang </a:t>
            </a:r>
            <a:r>
              <a:rPr lang="en-US" sz="2800" dirty="0" err="1" smtClean="0"/>
              <a:t>memainkan</a:t>
            </a:r>
            <a:r>
              <a:rPr lang="en-US" sz="2800" dirty="0" smtClean="0"/>
              <a:t> </a:t>
            </a:r>
            <a:r>
              <a:rPr lang="en-US" sz="2800" dirty="0" err="1" smtClean="0"/>
              <a:t>peran</a:t>
            </a:r>
            <a:r>
              <a:rPr lang="en-US" sz="2800" dirty="0" smtClean="0"/>
              <a:t> </a:t>
            </a:r>
            <a:r>
              <a:rPr lang="en-US" sz="2800" dirty="0" err="1" smtClean="0"/>
              <a:t>penting</a:t>
            </a:r>
            <a:r>
              <a:rPr lang="en-US" sz="2800" dirty="0" smtClean="0"/>
              <a:t> </a:t>
            </a:r>
            <a:r>
              <a:rPr lang="en-US" sz="2800" dirty="0" err="1" smtClean="0"/>
              <a:t>dalam</a:t>
            </a:r>
            <a:r>
              <a:rPr lang="en-US" sz="2800" dirty="0" smtClean="0"/>
              <a:t> Program </a:t>
            </a:r>
            <a:r>
              <a:rPr lang="en-US" sz="2800" dirty="0" err="1" smtClean="0"/>
              <a:t>Komunikasi</a:t>
            </a:r>
            <a:r>
              <a:rPr lang="en-US" sz="2800" dirty="0" smtClean="0"/>
              <a:t> Hazard</a:t>
            </a:r>
          </a:p>
          <a:p>
            <a:pPr algn="just"/>
            <a:r>
              <a:rPr lang="en-US" sz="2800" u="sng" dirty="0" smtClean="0"/>
              <a:t>Section I : Information about Chemical Manufacturer</a:t>
            </a:r>
          </a:p>
          <a:p>
            <a:pPr algn="just">
              <a:buNone/>
            </a:pPr>
            <a:r>
              <a:rPr lang="en-US" sz="2800" dirty="0" smtClean="0"/>
              <a:t>		</a:t>
            </a:r>
            <a:r>
              <a:rPr lang="en-US" sz="2800" dirty="0" err="1" smtClean="0"/>
              <a:t>Nama-nama</a:t>
            </a:r>
            <a:r>
              <a:rPr lang="en-US" sz="2800" dirty="0" smtClean="0"/>
              <a:t> </a:t>
            </a:r>
            <a:r>
              <a:rPr lang="en-US" sz="2800" dirty="0" err="1" smtClean="0"/>
              <a:t>harus</a:t>
            </a:r>
            <a:r>
              <a:rPr lang="en-US" sz="2800" dirty="0" smtClean="0"/>
              <a:t> </a:t>
            </a:r>
            <a:r>
              <a:rPr lang="en-US" sz="2800" dirty="0" err="1" smtClean="0"/>
              <a:t>nama</a:t>
            </a:r>
            <a:r>
              <a:rPr lang="en-US" sz="2800" dirty="0" smtClean="0"/>
              <a:t> yang </a:t>
            </a:r>
            <a:r>
              <a:rPr lang="en-US" sz="2800" dirty="0" err="1" smtClean="0"/>
              <a:t>sama</a:t>
            </a:r>
            <a:r>
              <a:rPr lang="en-US" sz="2800" dirty="0" smtClean="0"/>
              <a:t> </a:t>
            </a:r>
            <a:r>
              <a:rPr lang="en-US" sz="2800" dirty="0" err="1" smtClean="0"/>
              <a:t>seperti</a:t>
            </a:r>
            <a:r>
              <a:rPr lang="en-US" sz="2800" dirty="0" smtClean="0"/>
              <a:t> </a:t>
            </a:r>
            <a:r>
              <a:rPr lang="en-US" sz="2800" dirty="0" err="1" smtClean="0"/>
              <a:t>pada</a:t>
            </a:r>
            <a:r>
              <a:rPr lang="en-US" sz="2800" dirty="0" smtClean="0"/>
              <a:t> label </a:t>
            </a:r>
            <a:r>
              <a:rPr lang="en-US" sz="2800" dirty="0" err="1" smtClean="0"/>
              <a:t>produk</a:t>
            </a:r>
            <a:r>
              <a:rPr lang="en-US" sz="2800" dirty="0" smtClean="0"/>
              <a:t> </a:t>
            </a:r>
            <a:r>
              <a:rPr lang="en-US" sz="2800" dirty="0" err="1" smtClean="0"/>
              <a:t>mereka</a:t>
            </a:r>
            <a:r>
              <a:rPr lang="en-US" sz="2800" dirty="0" smtClean="0"/>
              <a:t> </a:t>
            </a:r>
            <a:r>
              <a:rPr lang="en-US" sz="2800" dirty="0" err="1" smtClean="0"/>
              <a:t>wakili</a:t>
            </a:r>
            <a:r>
              <a:rPr lang="en-US" sz="2800" dirty="0" smtClean="0"/>
              <a:t> </a:t>
            </a:r>
            <a:r>
              <a:rPr lang="en-US" sz="2800" dirty="0" err="1" smtClean="0"/>
              <a:t>karena</a:t>
            </a:r>
            <a:r>
              <a:rPr lang="en-US" sz="2800" dirty="0" smtClean="0"/>
              <a:t> </a:t>
            </a:r>
            <a:r>
              <a:rPr lang="en-US" sz="2800" dirty="0" err="1" smtClean="0"/>
              <a:t>beberapa</a:t>
            </a:r>
            <a:r>
              <a:rPr lang="en-US" sz="2800" dirty="0" smtClean="0"/>
              <a:t> </a:t>
            </a:r>
            <a:r>
              <a:rPr lang="en-US" sz="2800" dirty="0" err="1" smtClean="0"/>
              <a:t>bahan</a:t>
            </a:r>
            <a:r>
              <a:rPr lang="en-US" sz="2800" dirty="0" smtClean="0"/>
              <a:t> </a:t>
            </a:r>
            <a:r>
              <a:rPr lang="en-US" sz="2800" dirty="0" err="1" smtClean="0"/>
              <a:t>kimia</a:t>
            </a:r>
            <a:r>
              <a:rPr lang="en-US" sz="2800" dirty="0" smtClean="0"/>
              <a:t> </a:t>
            </a:r>
            <a:r>
              <a:rPr lang="en-US" sz="2800" dirty="0" err="1" smtClean="0"/>
              <a:t>atau</a:t>
            </a:r>
            <a:r>
              <a:rPr lang="en-US" sz="2800" dirty="0" smtClean="0"/>
              <a:t> </a:t>
            </a:r>
            <a:r>
              <a:rPr lang="en-US" sz="2800" dirty="0" err="1" smtClean="0"/>
              <a:t>produk</a:t>
            </a:r>
            <a:r>
              <a:rPr lang="en-US" sz="2800" dirty="0" smtClean="0"/>
              <a:t> </a:t>
            </a:r>
            <a:r>
              <a:rPr lang="en-US" sz="2800" dirty="0" err="1" smtClean="0"/>
              <a:t>memiliki</a:t>
            </a:r>
            <a:r>
              <a:rPr lang="en-US" sz="2800" dirty="0" smtClean="0"/>
              <a:t> </a:t>
            </a:r>
            <a:r>
              <a:rPr lang="en-US" sz="2800" dirty="0" err="1" smtClean="0"/>
              <a:t>beberapa</a:t>
            </a:r>
            <a:r>
              <a:rPr lang="en-US" sz="2800" dirty="0" smtClean="0"/>
              <a:t> </a:t>
            </a:r>
            <a:r>
              <a:rPr lang="en-US" sz="2800" dirty="0" err="1" smtClean="0"/>
              <a:t>nama</a:t>
            </a:r>
            <a:r>
              <a:rPr lang="en-US" sz="2800" dirty="0" smtClean="0"/>
              <a:t> yang </a:t>
            </a:r>
            <a:r>
              <a:rPr lang="en-US" sz="2800" dirty="0" err="1" smtClean="0"/>
              <a:t>berbeda</a:t>
            </a:r>
            <a:r>
              <a:rPr lang="en-US" sz="2800" dirty="0" smtClean="0"/>
              <a:t>. </a:t>
            </a:r>
            <a:r>
              <a:rPr lang="en-US" sz="2800" dirty="0" err="1" smtClean="0"/>
              <a:t>bagian</a:t>
            </a:r>
            <a:r>
              <a:rPr lang="en-US" sz="2800" dirty="0" smtClean="0"/>
              <a:t> </a:t>
            </a:r>
            <a:r>
              <a:rPr lang="en-US" sz="2800" dirty="0" err="1" smtClean="0"/>
              <a:t>ini</a:t>
            </a:r>
            <a:r>
              <a:rPr lang="en-US" sz="2800" dirty="0" smtClean="0"/>
              <a:t> </a:t>
            </a:r>
            <a:r>
              <a:rPr lang="en-US" sz="2800" dirty="0" err="1" smtClean="0"/>
              <a:t>juga</a:t>
            </a:r>
            <a:r>
              <a:rPr lang="en-US" sz="2800" dirty="0" smtClean="0"/>
              <a:t> </a:t>
            </a:r>
            <a:r>
              <a:rPr lang="en-US" sz="2800" dirty="0" err="1" smtClean="0"/>
              <a:t>dapat</a:t>
            </a:r>
            <a:r>
              <a:rPr lang="en-US" sz="2800" dirty="0" smtClean="0"/>
              <a:t> </a:t>
            </a:r>
            <a:r>
              <a:rPr lang="en-US" sz="2800" dirty="0" err="1" smtClean="0"/>
              <a:t>mengidentifikasi</a:t>
            </a:r>
            <a:r>
              <a:rPr lang="en-US" sz="2800" dirty="0" smtClean="0"/>
              <a:t> </a:t>
            </a:r>
            <a:r>
              <a:rPr lang="en-US" sz="2800" dirty="0" err="1" smtClean="0"/>
              <a:t>produsen</a:t>
            </a:r>
            <a:r>
              <a:rPr lang="en-US" sz="2800" dirty="0" smtClean="0"/>
              <a:t> </a:t>
            </a:r>
            <a:r>
              <a:rPr lang="en-US" sz="2800" dirty="0" err="1" smtClean="0"/>
              <a:t>bahan</a:t>
            </a:r>
            <a:r>
              <a:rPr lang="en-US" sz="2800" dirty="0" smtClean="0"/>
              <a:t> </a:t>
            </a:r>
            <a:r>
              <a:rPr lang="en-US" sz="2800" dirty="0" err="1" smtClean="0"/>
              <a:t>kimia</a:t>
            </a:r>
            <a:r>
              <a:rPr lang="en-US" sz="2800" dirty="0" smtClean="0"/>
              <a:t> </a:t>
            </a:r>
            <a:r>
              <a:rPr lang="en-US" sz="2800" dirty="0" err="1" smtClean="0"/>
              <a:t>atau</a:t>
            </a:r>
            <a:r>
              <a:rPr lang="en-US" sz="2800" dirty="0" smtClean="0"/>
              <a:t> </a:t>
            </a:r>
            <a:r>
              <a:rPr lang="en-US" sz="2800" dirty="0" err="1" smtClean="0"/>
              <a:t>produk</a:t>
            </a:r>
            <a:r>
              <a:rPr lang="en-US" sz="2800" dirty="0" smtClean="0"/>
              <a:t>. </a:t>
            </a:r>
            <a:r>
              <a:rPr lang="en-US" sz="2800" dirty="0" err="1" smtClean="0"/>
              <a:t>Informasi</a:t>
            </a:r>
            <a:r>
              <a:rPr lang="en-US" sz="2800" dirty="0" smtClean="0"/>
              <a:t> lain yang </a:t>
            </a:r>
            <a:r>
              <a:rPr lang="en-US" sz="2800" dirty="0" err="1" smtClean="0"/>
              <a:t>mungkin</a:t>
            </a:r>
            <a:r>
              <a:rPr lang="en-US" sz="2800" dirty="0" smtClean="0"/>
              <a:t> </a:t>
            </a:r>
            <a:r>
              <a:rPr lang="en-US" sz="2800" dirty="0" err="1" smtClean="0"/>
              <a:t>muncul</a:t>
            </a:r>
            <a:r>
              <a:rPr lang="en-US" sz="2800" dirty="0" smtClean="0"/>
              <a:t> </a:t>
            </a:r>
            <a:r>
              <a:rPr lang="en-US" sz="2800" dirty="0" err="1" smtClean="0"/>
              <a:t>termasuk</a:t>
            </a:r>
            <a:r>
              <a:rPr lang="en-US" sz="2800" dirty="0" smtClean="0"/>
              <a:t> </a:t>
            </a:r>
            <a:r>
              <a:rPr lang="en-US" sz="2800" dirty="0" err="1" smtClean="0"/>
              <a:t>deskripsi</a:t>
            </a:r>
            <a:r>
              <a:rPr lang="en-US" sz="2800" dirty="0" smtClean="0"/>
              <a:t> </a:t>
            </a:r>
            <a:r>
              <a:rPr lang="en-US" sz="2800" dirty="0" err="1" smtClean="0"/>
              <a:t>substansi</a:t>
            </a:r>
            <a:r>
              <a:rPr lang="en-US" sz="2800" dirty="0" smtClean="0"/>
              <a:t> </a:t>
            </a:r>
            <a:r>
              <a:rPr lang="en-US" sz="2800" dirty="0" err="1" smtClean="0"/>
              <a:t>dan</a:t>
            </a:r>
            <a:r>
              <a:rPr lang="en-US" sz="2800" dirty="0" smtClean="0"/>
              <a:t> CAS (Chemical </a:t>
            </a:r>
            <a:r>
              <a:rPr lang="en-US" sz="2800" dirty="0" err="1" smtClean="0"/>
              <a:t>Abstrak</a:t>
            </a:r>
            <a:r>
              <a:rPr lang="en-US" sz="2800" dirty="0" smtClean="0"/>
              <a:t> System) </a:t>
            </a:r>
            <a:r>
              <a:rPr lang="en-US" sz="2800" dirty="0" err="1" smtClean="0"/>
              <a:t>jumlah</a:t>
            </a:r>
            <a:r>
              <a:rPr lang="en-US" sz="2800" dirty="0" smtClean="0"/>
              <a:t> </a:t>
            </a:r>
            <a:r>
              <a:rPr lang="en-US" sz="2800" dirty="0" err="1" smtClean="0"/>
              <a:t>kimia</a:t>
            </a:r>
            <a:endParaRPr lang="en-US" sz="2800"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48396"/>
          </a:xfrm>
        </p:spPr>
        <p:txBody>
          <a:bodyPr>
            <a:normAutofit fontScale="92500" lnSpcReduction="20000"/>
          </a:bodyPr>
          <a:lstStyle/>
          <a:p>
            <a:pPr algn="ctr">
              <a:buNone/>
            </a:pPr>
            <a:r>
              <a:rPr lang="id-ID" sz="3800" dirty="0" smtClean="0"/>
              <a:t>Nilai Ambang Batas</a:t>
            </a:r>
            <a:endParaRPr lang="id-ID" sz="2400" dirty="0" smtClean="0"/>
          </a:p>
          <a:p>
            <a:pPr algn="just"/>
            <a:endParaRPr lang="id-ID" sz="2400" dirty="0" smtClean="0"/>
          </a:p>
          <a:p>
            <a:pPr algn="just">
              <a:buNone/>
            </a:pPr>
            <a:r>
              <a:rPr lang="id-ID" sz="2400" dirty="0" smtClean="0"/>
              <a:t>	</a:t>
            </a:r>
          </a:p>
          <a:p>
            <a:pPr algn="just">
              <a:buNone/>
            </a:pPr>
            <a:r>
              <a:rPr lang="id-ID" sz="2400" dirty="0" smtClean="0"/>
              <a:t>	</a:t>
            </a:r>
            <a:r>
              <a:rPr lang="en-US" sz="2400" dirty="0" err="1" smtClean="0"/>
              <a:t>Nilai</a:t>
            </a:r>
            <a:r>
              <a:rPr lang="en-US" sz="2400" dirty="0" smtClean="0"/>
              <a:t> </a:t>
            </a:r>
            <a:r>
              <a:rPr lang="en-US" sz="2400" dirty="0" err="1" smtClean="0"/>
              <a:t>ambang</a:t>
            </a:r>
            <a:r>
              <a:rPr lang="en-US" sz="2400" dirty="0" smtClean="0"/>
              <a:t> </a:t>
            </a:r>
            <a:r>
              <a:rPr lang="en-US" sz="2400" dirty="0" err="1" smtClean="0"/>
              <a:t>batas</a:t>
            </a:r>
            <a:r>
              <a:rPr lang="en-US" sz="2400" dirty="0" smtClean="0"/>
              <a:t> (TLV), yang </a:t>
            </a:r>
            <a:r>
              <a:rPr lang="en-US" sz="2400" dirty="0" err="1" smtClean="0"/>
              <a:t>dikembangkan</a:t>
            </a:r>
            <a:r>
              <a:rPr lang="en-US" sz="2400" dirty="0" smtClean="0"/>
              <a:t> </a:t>
            </a:r>
            <a:r>
              <a:rPr lang="en-US" sz="2400" dirty="0" err="1" smtClean="0"/>
              <a:t>oleh</a:t>
            </a:r>
            <a:r>
              <a:rPr lang="en-US" sz="2400" dirty="0" smtClean="0"/>
              <a:t> ACGIH, </a:t>
            </a:r>
            <a:r>
              <a:rPr lang="en-US" sz="2400" dirty="0" err="1" smtClean="0"/>
              <a:t>mengacu</a:t>
            </a:r>
            <a:r>
              <a:rPr lang="en-US" sz="2400" dirty="0" smtClean="0"/>
              <a:t> </a:t>
            </a:r>
            <a:r>
              <a:rPr lang="en-US" sz="2400" dirty="0" err="1" smtClean="0"/>
              <a:t>pada</a:t>
            </a:r>
            <a:r>
              <a:rPr lang="en-US" sz="2400" dirty="0" smtClean="0"/>
              <a:t> </a:t>
            </a:r>
            <a:r>
              <a:rPr lang="en-US" sz="2400" dirty="0" err="1" smtClean="0"/>
              <a:t>konsentrasi</a:t>
            </a:r>
            <a:r>
              <a:rPr lang="en-US" sz="2400" dirty="0" smtClean="0"/>
              <a:t> </a:t>
            </a:r>
            <a:r>
              <a:rPr lang="en-US" sz="2400" dirty="0" err="1" smtClean="0"/>
              <a:t>suatu</a:t>
            </a:r>
            <a:r>
              <a:rPr lang="en-US" sz="2400" dirty="0" smtClean="0"/>
              <a:t> </a:t>
            </a:r>
            <a:r>
              <a:rPr lang="en-US" sz="2400" dirty="0" err="1" smtClean="0"/>
              <a:t>kontaminan</a:t>
            </a:r>
            <a:r>
              <a:rPr lang="en-US" sz="2400" dirty="0" smtClean="0"/>
              <a:t> </a:t>
            </a:r>
            <a:r>
              <a:rPr lang="en-US" sz="2400" dirty="0" err="1" smtClean="0"/>
              <a:t>udara</a:t>
            </a:r>
            <a:r>
              <a:rPr lang="en-US" sz="2400" dirty="0" smtClean="0"/>
              <a:t> </a:t>
            </a:r>
            <a:r>
              <a:rPr lang="en-US" sz="2400" dirty="0" err="1" smtClean="0"/>
              <a:t>di</a:t>
            </a:r>
            <a:r>
              <a:rPr lang="en-US" sz="2400" dirty="0" smtClean="0"/>
              <a:t> </a:t>
            </a:r>
            <a:r>
              <a:rPr lang="en-US" sz="2400" dirty="0" err="1" smtClean="0"/>
              <a:t>lingkungan</a:t>
            </a:r>
            <a:r>
              <a:rPr lang="en-US" sz="2400" dirty="0" smtClean="0"/>
              <a:t> </a:t>
            </a:r>
            <a:r>
              <a:rPr lang="en-US" sz="2400" dirty="0" err="1" smtClean="0"/>
              <a:t>kerja</a:t>
            </a:r>
            <a:r>
              <a:rPr lang="en-US" sz="2400" dirty="0" smtClean="0"/>
              <a:t> yang </a:t>
            </a:r>
            <a:r>
              <a:rPr lang="en-US" sz="2400" dirty="0" err="1" smtClean="0"/>
              <a:t>hampir</a:t>
            </a:r>
            <a:r>
              <a:rPr lang="en-US" sz="2400" dirty="0" smtClean="0"/>
              <a:t> </a:t>
            </a:r>
            <a:r>
              <a:rPr lang="en-US" sz="2400" dirty="0" err="1" smtClean="0"/>
              <a:t>semua</a:t>
            </a:r>
            <a:r>
              <a:rPr lang="en-US" sz="2400" dirty="0" smtClean="0"/>
              <a:t> </a:t>
            </a:r>
            <a:r>
              <a:rPr lang="en-US" sz="2400" dirty="0" err="1" smtClean="0"/>
              <a:t>pekerja</a:t>
            </a:r>
            <a:r>
              <a:rPr lang="en-US" sz="2400" dirty="0" smtClean="0"/>
              <a:t> </a:t>
            </a:r>
            <a:r>
              <a:rPr lang="en-US" sz="2400" dirty="0" err="1" smtClean="0"/>
              <a:t>mungkin</a:t>
            </a:r>
            <a:r>
              <a:rPr lang="en-US" sz="2400" dirty="0" smtClean="0"/>
              <a:t> </a:t>
            </a:r>
            <a:r>
              <a:rPr lang="en-US" sz="2400" dirty="0" err="1" smtClean="0"/>
              <a:t>terpapar</a:t>
            </a:r>
            <a:r>
              <a:rPr lang="en-US" sz="2400" dirty="0" smtClean="0"/>
              <a:t> </a:t>
            </a:r>
            <a:r>
              <a:rPr lang="en-US" sz="2400" dirty="0" err="1" smtClean="0"/>
              <a:t>berulang</a:t>
            </a:r>
            <a:r>
              <a:rPr lang="en-US" sz="2400" dirty="0" smtClean="0"/>
              <a:t> kali, </a:t>
            </a:r>
            <a:r>
              <a:rPr lang="en-US" sz="2400" dirty="0" err="1" smtClean="0"/>
              <a:t>hari</a:t>
            </a:r>
            <a:r>
              <a:rPr lang="en-US" sz="2400" dirty="0" smtClean="0"/>
              <a:t> </a:t>
            </a:r>
            <a:r>
              <a:rPr lang="en-US" sz="2400" dirty="0" err="1" smtClean="0"/>
              <a:t>demi</a:t>
            </a:r>
            <a:r>
              <a:rPr lang="en-US" sz="2400" dirty="0" smtClean="0"/>
              <a:t> </a:t>
            </a:r>
            <a:r>
              <a:rPr lang="en-US" sz="2400" dirty="0" err="1" smtClean="0"/>
              <a:t>hari</a:t>
            </a:r>
            <a:r>
              <a:rPr lang="en-US" sz="2400" dirty="0" smtClean="0"/>
              <a:t> </a:t>
            </a:r>
            <a:r>
              <a:rPr lang="en-US" sz="2400" dirty="0" err="1" smtClean="0"/>
              <a:t>tanpa</a:t>
            </a:r>
            <a:r>
              <a:rPr lang="en-US" sz="2400" dirty="0" smtClean="0"/>
              <a:t> </a:t>
            </a:r>
            <a:r>
              <a:rPr lang="en-US" sz="2400" dirty="0" err="1" smtClean="0"/>
              <a:t>efek</a:t>
            </a:r>
            <a:r>
              <a:rPr lang="en-US" sz="2400" dirty="0" smtClean="0"/>
              <a:t> yang </a:t>
            </a:r>
            <a:r>
              <a:rPr lang="en-US" sz="2400" dirty="0" err="1" smtClean="0"/>
              <a:t>merugikan</a:t>
            </a:r>
            <a:r>
              <a:rPr lang="en-US" sz="2400" dirty="0" smtClean="0"/>
              <a:t>.</a:t>
            </a:r>
          </a:p>
          <a:p>
            <a:pPr algn="just"/>
            <a:r>
              <a:rPr lang="en-US" sz="2400" dirty="0" err="1" smtClean="0"/>
              <a:t>Ada</a:t>
            </a:r>
            <a:r>
              <a:rPr lang="en-US" sz="2400" dirty="0" smtClean="0"/>
              <a:t> </a:t>
            </a:r>
            <a:r>
              <a:rPr lang="en-US" sz="2400" dirty="0" err="1" smtClean="0"/>
              <a:t>tiga</a:t>
            </a:r>
            <a:r>
              <a:rPr lang="en-US" sz="2400" dirty="0" smtClean="0"/>
              <a:t> </a:t>
            </a:r>
            <a:r>
              <a:rPr lang="en-US" sz="2400" dirty="0" err="1" smtClean="0"/>
              <a:t>jenis</a:t>
            </a:r>
            <a:r>
              <a:rPr lang="en-US" sz="2400" dirty="0" smtClean="0"/>
              <a:t> TLV :</a:t>
            </a:r>
          </a:p>
          <a:p>
            <a:pPr algn="just">
              <a:buNone/>
            </a:pPr>
            <a:r>
              <a:rPr lang="en-US" sz="2400" dirty="0" smtClean="0"/>
              <a:t>	1. TLV / TWA : </a:t>
            </a:r>
          </a:p>
          <a:p>
            <a:pPr algn="just">
              <a:buNone/>
            </a:pPr>
            <a:r>
              <a:rPr lang="en-US" sz="2400" dirty="0" smtClean="0"/>
              <a:t>		</a:t>
            </a:r>
            <a:r>
              <a:rPr lang="en-US" sz="2400" dirty="0" err="1" smtClean="0"/>
              <a:t>Waktu</a:t>
            </a:r>
            <a:r>
              <a:rPr lang="en-US" sz="2400" dirty="0" smtClean="0"/>
              <a:t> Rata-rata </a:t>
            </a:r>
            <a:r>
              <a:rPr lang="en-US" sz="2400" dirty="0" err="1" smtClean="0"/>
              <a:t>Tertimbang</a:t>
            </a:r>
            <a:r>
              <a:rPr lang="en-US" sz="2400" dirty="0" smtClean="0"/>
              <a:t> : </a:t>
            </a:r>
            <a:r>
              <a:rPr lang="en-US" sz="2400" dirty="0" err="1" smtClean="0"/>
              <a:t>konsentrasi</a:t>
            </a:r>
            <a:r>
              <a:rPr lang="en-US" sz="2400" dirty="0" smtClean="0"/>
              <a:t> </a:t>
            </a:r>
            <a:r>
              <a:rPr lang="en-US" sz="2400" dirty="0" err="1" smtClean="0"/>
              <a:t>paparan</a:t>
            </a:r>
            <a:r>
              <a:rPr lang="en-US" sz="2400" dirty="0" smtClean="0"/>
              <a:t> yang </a:t>
            </a:r>
            <a:r>
              <a:rPr lang="en-US" sz="2400" dirty="0" err="1" smtClean="0"/>
              <a:t>direkomendasikan</a:t>
            </a:r>
            <a:r>
              <a:rPr lang="en-US" sz="2400" dirty="0" smtClean="0"/>
              <a:t> </a:t>
            </a:r>
            <a:r>
              <a:rPr lang="en-US" sz="2400" dirty="0" err="1" smtClean="0"/>
              <a:t>untuk</a:t>
            </a:r>
            <a:r>
              <a:rPr lang="en-US" sz="2400" dirty="0" smtClean="0"/>
              <a:t> normal 8 jam </a:t>
            </a:r>
            <a:r>
              <a:rPr lang="en-US" sz="2400" dirty="0" err="1" smtClean="0"/>
              <a:t>kerja</a:t>
            </a:r>
            <a:r>
              <a:rPr lang="en-US" sz="2400" dirty="0" smtClean="0"/>
              <a:t> per </a:t>
            </a:r>
            <a:r>
              <a:rPr lang="en-US" sz="2400" dirty="0" err="1" smtClean="0"/>
              <a:t>hari</a:t>
            </a:r>
            <a:r>
              <a:rPr lang="en-US" sz="2400" dirty="0" smtClean="0"/>
              <a:t>, 40 jam </a:t>
            </a:r>
            <a:r>
              <a:rPr lang="en-US" sz="2400" dirty="0" err="1" smtClean="0"/>
              <a:t>kerja</a:t>
            </a:r>
            <a:r>
              <a:rPr lang="en-US" sz="2400" dirty="0" smtClean="0"/>
              <a:t> </a:t>
            </a:r>
            <a:r>
              <a:rPr lang="en-US" sz="2400" dirty="0" err="1" smtClean="0"/>
              <a:t>seminggu</a:t>
            </a:r>
            <a:r>
              <a:rPr lang="en-US" sz="2400" dirty="0" smtClean="0"/>
              <a:t>.  </a:t>
            </a:r>
            <a:r>
              <a:rPr lang="en-US" sz="2400" dirty="0" err="1" smtClean="0"/>
              <a:t>Jika</a:t>
            </a:r>
            <a:r>
              <a:rPr lang="en-US" sz="2400" dirty="0" smtClean="0"/>
              <a:t> MSDS </a:t>
            </a:r>
            <a:r>
              <a:rPr lang="en-US" sz="2400" dirty="0" err="1" smtClean="0"/>
              <a:t>berisi</a:t>
            </a:r>
            <a:r>
              <a:rPr lang="en-US" sz="2400" dirty="0" smtClean="0"/>
              <a:t> </a:t>
            </a:r>
            <a:r>
              <a:rPr lang="en-US" sz="2400" dirty="0" err="1" smtClean="0"/>
              <a:t>hanya</a:t>
            </a:r>
            <a:r>
              <a:rPr lang="en-US" sz="2400" dirty="0" smtClean="0"/>
              <a:t> "TLV," </a:t>
            </a:r>
            <a:r>
              <a:rPr lang="en-US" sz="2400" dirty="0" err="1" smtClean="0"/>
              <a:t>biasanya</a:t>
            </a:r>
            <a:r>
              <a:rPr lang="en-US" sz="2400" dirty="0" smtClean="0"/>
              <a:t> </a:t>
            </a:r>
            <a:r>
              <a:rPr lang="en-US" sz="2400" dirty="0" err="1" smtClean="0"/>
              <a:t>mengacu</a:t>
            </a:r>
            <a:r>
              <a:rPr lang="en-US" sz="2400" dirty="0" smtClean="0"/>
              <a:t> </a:t>
            </a:r>
            <a:r>
              <a:rPr lang="en-US" sz="2400" dirty="0" err="1" smtClean="0"/>
              <a:t>pada</a:t>
            </a:r>
            <a:r>
              <a:rPr lang="en-US" sz="2400" dirty="0" smtClean="0"/>
              <a:t> </a:t>
            </a:r>
            <a:r>
              <a:rPr lang="en-US" sz="2400" dirty="0" err="1" smtClean="0"/>
              <a:t>nilai</a:t>
            </a:r>
            <a:r>
              <a:rPr lang="en-US" sz="2400" dirty="0" smtClean="0"/>
              <a:t> </a:t>
            </a:r>
            <a:r>
              <a:rPr lang="en-US" sz="2400" dirty="0" err="1" smtClean="0"/>
              <a:t>ini</a:t>
            </a:r>
            <a:r>
              <a:rPr lang="en-US" sz="2400" dirty="0" smtClean="0"/>
              <a:t>. </a:t>
            </a:r>
            <a:endParaRPr lang="id-ID" sz="2400" dirty="0" smtClean="0"/>
          </a:p>
          <a:p>
            <a:pPr algn="just">
              <a:buNone/>
            </a:pPr>
            <a:endParaRPr lang="en-US" sz="2400" dirty="0" smtClean="0"/>
          </a:p>
          <a:p>
            <a:pPr algn="just">
              <a:buNone/>
            </a:pPr>
            <a:r>
              <a:rPr lang="en-US" sz="2400" dirty="0" smtClean="0"/>
              <a:t>	2. TLV / STEL </a:t>
            </a:r>
          </a:p>
          <a:p>
            <a:pPr algn="just">
              <a:buNone/>
            </a:pPr>
            <a:r>
              <a:rPr lang="en-US" sz="2400" dirty="0" smtClean="0"/>
              <a:t>		</a:t>
            </a:r>
            <a:r>
              <a:rPr lang="en-US" sz="2400" dirty="0" err="1" smtClean="0"/>
              <a:t>Pendek</a:t>
            </a:r>
            <a:r>
              <a:rPr lang="en-US" sz="2400" dirty="0" smtClean="0"/>
              <a:t> Batas Term Exposure : </a:t>
            </a:r>
            <a:r>
              <a:rPr lang="en-US" sz="2400" dirty="0" err="1" smtClean="0"/>
              <a:t>konsentrasi</a:t>
            </a:r>
            <a:r>
              <a:rPr lang="en-US" sz="2400" dirty="0" smtClean="0"/>
              <a:t> </a:t>
            </a:r>
            <a:r>
              <a:rPr lang="en-US" sz="2400" dirty="0" err="1" smtClean="0"/>
              <a:t>paparan</a:t>
            </a:r>
            <a:r>
              <a:rPr lang="en-US" sz="2400" dirty="0" smtClean="0"/>
              <a:t> </a:t>
            </a:r>
            <a:r>
              <a:rPr lang="en-US" sz="2400" dirty="0" err="1" smtClean="0"/>
              <a:t>yg</a:t>
            </a:r>
            <a:r>
              <a:rPr lang="en-US" sz="2400" dirty="0" smtClean="0"/>
              <a:t>   </a:t>
            </a:r>
            <a:r>
              <a:rPr lang="en-US" sz="2400" dirty="0" err="1" smtClean="0"/>
              <a:t>direkomendasikan</a:t>
            </a:r>
            <a:r>
              <a:rPr lang="en-US" sz="2400" dirty="0" smtClean="0"/>
              <a:t> </a:t>
            </a:r>
            <a:r>
              <a:rPr lang="en-US" sz="2400" dirty="0" err="1" smtClean="0"/>
              <a:t>di</a:t>
            </a:r>
            <a:r>
              <a:rPr lang="en-US" sz="2400" dirty="0" smtClean="0"/>
              <a:t> </a:t>
            </a:r>
            <a:r>
              <a:rPr lang="en-US" sz="2400" dirty="0" err="1" smtClean="0"/>
              <a:t>atas</a:t>
            </a:r>
            <a:r>
              <a:rPr lang="en-US" sz="2400" dirty="0" smtClean="0"/>
              <a:t> TWA </a:t>
            </a:r>
            <a:r>
              <a:rPr lang="en-US" sz="2400" dirty="0" err="1" smtClean="0"/>
              <a:t>untuk</a:t>
            </a:r>
            <a:r>
              <a:rPr lang="en-US" sz="2400" dirty="0" smtClean="0"/>
              <a:t> </a:t>
            </a:r>
            <a:r>
              <a:rPr lang="en-US" sz="2400" dirty="0" err="1" smtClean="0"/>
              <a:t>sejumlah</a:t>
            </a:r>
            <a:r>
              <a:rPr lang="en-US" sz="2400" dirty="0" smtClean="0"/>
              <a:t> </a:t>
            </a:r>
            <a:r>
              <a:rPr lang="en-US" sz="2400" dirty="0" err="1" smtClean="0"/>
              <a:t>periode</a:t>
            </a:r>
            <a:endParaRPr lang="en-US" sz="2400" dirty="0" smtClean="0"/>
          </a:p>
          <a:p>
            <a:pPr algn="just">
              <a:buNone/>
            </a:pPr>
            <a:r>
              <a:rPr lang="en-US" sz="2400" dirty="0" smtClean="0"/>
              <a:t>     </a:t>
            </a:r>
            <a:r>
              <a:rPr lang="en-US" sz="2400" dirty="0" err="1" smtClean="0"/>
              <a:t>paparan</a:t>
            </a:r>
            <a:r>
              <a:rPr lang="en-US" sz="2400" dirty="0" smtClean="0"/>
              <a:t> 15 </a:t>
            </a:r>
            <a:r>
              <a:rPr lang="en-US" sz="2400" dirty="0" err="1" smtClean="0"/>
              <a:t>menit</a:t>
            </a: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endParaRPr lang="en-US" sz="2800" dirty="0" smtClean="0"/>
          </a:p>
          <a:p>
            <a:endParaRPr lang="en-US" sz="2800" dirty="0" smtClean="0"/>
          </a:p>
          <a:p>
            <a:endParaRPr lang="id-ID" sz="2800" dirty="0" smtClean="0"/>
          </a:p>
          <a:p>
            <a:pPr algn="just">
              <a:buNone/>
            </a:pPr>
            <a:r>
              <a:rPr lang="en-US" sz="2800" dirty="0" smtClean="0"/>
              <a:t>3. TLV / C </a:t>
            </a:r>
          </a:p>
          <a:p>
            <a:pPr algn="just">
              <a:buNone/>
            </a:pPr>
            <a:r>
              <a:rPr lang="en-US" sz="2800" dirty="0" smtClean="0"/>
              <a:t>		 Limit Ceiling </a:t>
            </a:r>
            <a:r>
              <a:rPr lang="en-US" sz="2800" dirty="0" err="1" smtClean="0"/>
              <a:t>Eksposur</a:t>
            </a:r>
            <a:r>
              <a:rPr lang="en-US" sz="2800" dirty="0" smtClean="0"/>
              <a:t> : </a:t>
            </a:r>
            <a:r>
              <a:rPr lang="en-US" sz="2800" dirty="0" err="1" smtClean="0"/>
              <a:t>konsentrasi</a:t>
            </a:r>
            <a:r>
              <a:rPr lang="en-US" sz="2800" dirty="0" smtClean="0"/>
              <a:t> </a:t>
            </a:r>
            <a:r>
              <a:rPr lang="en-US" sz="2800" dirty="0" err="1" smtClean="0"/>
              <a:t>paparan</a:t>
            </a:r>
            <a:r>
              <a:rPr lang="en-US" sz="2800" dirty="0" smtClean="0"/>
              <a:t> yang </a:t>
            </a:r>
            <a:r>
              <a:rPr lang="en-US" sz="2800" dirty="0" err="1" smtClean="0"/>
              <a:t>direkomendasikan</a:t>
            </a:r>
            <a:r>
              <a:rPr lang="en-US" sz="2800" dirty="0" smtClean="0"/>
              <a:t> yang </a:t>
            </a:r>
            <a:r>
              <a:rPr lang="en-US" sz="2800" dirty="0" err="1" smtClean="0"/>
              <a:t>tidak</a:t>
            </a:r>
            <a:r>
              <a:rPr lang="en-US" sz="2800" dirty="0" smtClean="0"/>
              <a:t> </a:t>
            </a:r>
            <a:r>
              <a:rPr lang="en-US" sz="2800" dirty="0" err="1" smtClean="0"/>
              <a:t>boleh</a:t>
            </a:r>
            <a:r>
              <a:rPr lang="en-US" sz="2800" dirty="0" smtClean="0"/>
              <a:t> </a:t>
            </a:r>
            <a:r>
              <a:rPr lang="en-US" sz="2800" dirty="0" err="1" smtClean="0"/>
              <a:t>dilampaui</a:t>
            </a:r>
            <a:r>
              <a:rPr lang="en-US" sz="2800" dirty="0" smtClean="0"/>
              <a:t> </a:t>
            </a:r>
            <a:r>
              <a:rPr lang="en-US" sz="2800" dirty="0" err="1" smtClean="0"/>
              <a:t>setiap</a:t>
            </a:r>
            <a:r>
              <a:rPr lang="en-US" sz="2800" dirty="0" smtClean="0"/>
              <a:t> </a:t>
            </a:r>
            <a:r>
              <a:rPr lang="en-US" sz="2800" dirty="0" err="1" smtClean="0"/>
              <a:t>saat</a:t>
            </a:r>
            <a:r>
              <a:rPr lang="en-US" sz="2800" dirty="0" smtClean="0"/>
              <a:t> </a:t>
            </a:r>
            <a:r>
              <a:rPr lang="en-US" sz="2800" dirty="0" err="1" smtClean="0"/>
              <a:t>selama</a:t>
            </a:r>
            <a:r>
              <a:rPr lang="en-US" sz="2800" dirty="0" smtClean="0"/>
              <a:t> </a:t>
            </a:r>
            <a:r>
              <a:rPr lang="en-US" sz="2800" dirty="0" err="1" smtClean="0"/>
              <a:t>periode</a:t>
            </a:r>
            <a:r>
              <a:rPr lang="en-US" sz="2800" dirty="0" smtClean="0"/>
              <a:t> </a:t>
            </a:r>
            <a:r>
              <a:rPr lang="en-US" sz="2800" dirty="0" err="1" smtClean="0"/>
              <a:t>kerja</a:t>
            </a:r>
            <a:r>
              <a:rPr lang="en-US" sz="2800" dirty="0" smtClean="0"/>
              <a:t>.</a:t>
            </a:r>
          </a:p>
          <a:p>
            <a:pPr>
              <a:buNone/>
            </a:pPr>
            <a:endParaRPr lang="id-ID" sz="2800" dirty="0" smtClean="0"/>
          </a:p>
          <a:p>
            <a:pPr algn="just"/>
            <a:r>
              <a:rPr lang="en-US" sz="2800" dirty="0" err="1" smtClean="0"/>
              <a:t>Diijinkan</a:t>
            </a:r>
            <a:r>
              <a:rPr lang="en-US" sz="2800" dirty="0" smtClean="0"/>
              <a:t> Tingkat </a:t>
            </a:r>
            <a:r>
              <a:rPr lang="en-US" sz="2800" dirty="0" err="1" smtClean="0"/>
              <a:t>Eksposur</a:t>
            </a:r>
            <a:r>
              <a:rPr lang="en-US" sz="2800" dirty="0" smtClean="0"/>
              <a:t> </a:t>
            </a:r>
            <a:r>
              <a:rPr lang="en-US" sz="2800" dirty="0" err="1" smtClean="0"/>
              <a:t>adalah</a:t>
            </a:r>
            <a:r>
              <a:rPr lang="en-US" sz="2800" dirty="0" smtClean="0"/>
              <a:t> </a:t>
            </a:r>
            <a:r>
              <a:rPr lang="en-US" sz="2800" dirty="0" err="1" smtClean="0"/>
              <a:t>jumlah</a:t>
            </a:r>
            <a:r>
              <a:rPr lang="en-US" sz="2800" dirty="0" smtClean="0"/>
              <a:t> </a:t>
            </a:r>
            <a:r>
              <a:rPr lang="en-US" sz="2800" dirty="0" err="1" smtClean="0"/>
              <a:t>kumulatif</a:t>
            </a:r>
            <a:r>
              <a:rPr lang="en-US" sz="2800" dirty="0" smtClean="0"/>
              <a:t> </a:t>
            </a:r>
            <a:r>
              <a:rPr lang="en-US" sz="2800" dirty="0" err="1" smtClean="0"/>
              <a:t>mencemari</a:t>
            </a:r>
            <a:r>
              <a:rPr lang="en-US" sz="2800" dirty="0" smtClean="0"/>
              <a:t> </a:t>
            </a:r>
            <a:r>
              <a:rPr lang="en-US" sz="2800" dirty="0" err="1" smtClean="0"/>
              <a:t>udara</a:t>
            </a:r>
            <a:r>
              <a:rPr lang="en-US" sz="2800" dirty="0" smtClean="0"/>
              <a:t> </a:t>
            </a:r>
            <a:r>
              <a:rPr lang="en-US" sz="2800" dirty="0" err="1" smtClean="0"/>
              <a:t>pekerja</a:t>
            </a:r>
            <a:r>
              <a:rPr lang="en-US" sz="2800" dirty="0" smtClean="0"/>
              <a:t> </a:t>
            </a:r>
            <a:r>
              <a:rPr lang="en-US" sz="2800" dirty="0" err="1" smtClean="0"/>
              <a:t>dapat</a:t>
            </a:r>
            <a:r>
              <a:rPr lang="en-US" sz="2800" dirty="0" smtClean="0"/>
              <a:t> </a:t>
            </a:r>
            <a:r>
              <a:rPr lang="en-US" sz="2800" dirty="0" err="1" smtClean="0"/>
              <a:t>terkena</a:t>
            </a:r>
            <a:r>
              <a:rPr lang="en-US" sz="2800" dirty="0" smtClean="0"/>
              <a:t> </a:t>
            </a:r>
            <a:r>
              <a:rPr lang="en-US" sz="2800" dirty="0" err="1" smtClean="0"/>
              <a:t>untuk</a:t>
            </a:r>
            <a:r>
              <a:rPr lang="en-US" sz="2800" dirty="0" smtClean="0"/>
              <a:t> </a:t>
            </a:r>
            <a:r>
              <a:rPr lang="en-US" sz="2800" dirty="0" err="1" smtClean="0"/>
              <a:t>jangka</a:t>
            </a:r>
            <a:r>
              <a:rPr lang="en-US" sz="2800" dirty="0" smtClean="0"/>
              <a:t> </a:t>
            </a:r>
            <a:r>
              <a:rPr lang="en-US" sz="2800" dirty="0" err="1" smtClean="0"/>
              <a:t>waktu</a:t>
            </a:r>
            <a:r>
              <a:rPr lang="en-US" sz="2800" dirty="0" smtClean="0"/>
              <a:t> </a:t>
            </a:r>
            <a:r>
              <a:rPr lang="en-US" sz="2800" dirty="0" err="1" smtClean="0"/>
              <a:t>delapan</a:t>
            </a:r>
            <a:r>
              <a:rPr lang="en-US" sz="2800" dirty="0" smtClean="0"/>
              <a:t> jam. </a:t>
            </a:r>
            <a:r>
              <a:rPr lang="en-US" sz="2800" dirty="0" err="1" smtClean="0"/>
              <a:t>Untuk</a:t>
            </a:r>
            <a:r>
              <a:rPr lang="en-US" sz="2800" dirty="0" smtClean="0"/>
              <a:t> </a:t>
            </a:r>
            <a:r>
              <a:rPr lang="en-US" sz="2800" dirty="0" err="1" smtClean="0"/>
              <a:t>rincian</a:t>
            </a:r>
            <a:r>
              <a:rPr lang="en-US" sz="2800" dirty="0" smtClean="0"/>
              <a:t>, </a:t>
            </a:r>
            <a:r>
              <a:rPr lang="en-US" sz="2800" dirty="0" err="1" smtClean="0"/>
              <a:t>dan</a:t>
            </a:r>
            <a:r>
              <a:rPr lang="en-US" sz="2800" dirty="0" smtClean="0"/>
              <a:t> </a:t>
            </a:r>
            <a:r>
              <a:rPr lang="en-US" sz="2800" dirty="0" err="1" smtClean="0"/>
              <a:t>untuk</a:t>
            </a:r>
            <a:r>
              <a:rPr lang="en-US" sz="2800" dirty="0" smtClean="0"/>
              <a:t> </a:t>
            </a:r>
            <a:r>
              <a:rPr lang="en-US" sz="2800" dirty="0" err="1" smtClean="0"/>
              <a:t>rumus</a:t>
            </a:r>
            <a:r>
              <a:rPr lang="en-US" sz="2800" dirty="0" smtClean="0"/>
              <a:t> </a:t>
            </a:r>
            <a:r>
              <a:rPr lang="en-US" sz="2800" dirty="0" err="1" smtClean="0"/>
              <a:t>untuk</a:t>
            </a:r>
            <a:r>
              <a:rPr lang="en-US" sz="2800" dirty="0" smtClean="0"/>
              <a:t> </a:t>
            </a:r>
            <a:r>
              <a:rPr lang="en-US" sz="2800" dirty="0" err="1" smtClean="0"/>
              <a:t>menentukan</a:t>
            </a:r>
            <a:r>
              <a:rPr lang="en-US" sz="2800" dirty="0" smtClean="0"/>
              <a:t> </a:t>
            </a:r>
            <a:r>
              <a:rPr lang="en-US" sz="2800" dirty="0" err="1" smtClean="0"/>
              <a:t>kapan</a:t>
            </a:r>
            <a:r>
              <a:rPr lang="en-US" sz="2800" dirty="0" smtClean="0"/>
              <a:t> </a:t>
            </a:r>
            <a:r>
              <a:rPr lang="en-US" sz="2800" dirty="0" err="1" smtClean="0"/>
              <a:t>tingkat</a:t>
            </a:r>
            <a:r>
              <a:rPr lang="en-US" sz="2800" dirty="0" smtClean="0"/>
              <a:t> </a:t>
            </a:r>
            <a:r>
              <a:rPr lang="en-US" sz="2800" dirty="0" err="1" smtClean="0"/>
              <a:t>pemaparan</a:t>
            </a:r>
            <a:r>
              <a:rPr lang="en-US" sz="2800" dirty="0" smtClean="0"/>
              <a:t> </a:t>
            </a:r>
            <a:r>
              <a:rPr lang="en-US" sz="2800" dirty="0" err="1" smtClean="0"/>
              <a:t>tercapai</a:t>
            </a:r>
            <a:r>
              <a:rPr lang="en-US" sz="2800" dirty="0" smtClean="0"/>
              <a:t>, </a:t>
            </a:r>
            <a:r>
              <a:rPr lang="en-US" sz="2800" dirty="0" err="1" smtClean="0"/>
              <a:t>peraturan</a:t>
            </a:r>
            <a:r>
              <a:rPr lang="en-US" sz="2800" dirty="0" smtClean="0"/>
              <a:t> OSHA </a:t>
            </a:r>
            <a:r>
              <a:rPr lang="en-US" sz="2800" dirty="0" err="1" smtClean="0"/>
              <a:t>dalam</a:t>
            </a:r>
            <a:r>
              <a:rPr lang="en-US" sz="2800" dirty="0" smtClean="0"/>
              <a:t> sub </a:t>
            </a:r>
            <a:r>
              <a:rPr lang="en-US" sz="2800" dirty="0" err="1" smtClean="0"/>
              <a:t>bagian</a:t>
            </a:r>
            <a:r>
              <a:rPr lang="en-US" sz="2800" dirty="0" smtClean="0"/>
              <a:t> Z </a:t>
            </a:r>
            <a:r>
              <a:rPr lang="en-US" sz="2800" dirty="0" err="1" smtClean="0"/>
              <a:t>dari</a:t>
            </a:r>
            <a:r>
              <a:rPr lang="en-US" sz="2800" dirty="0" smtClean="0"/>
              <a:t> CFR 29 </a:t>
            </a:r>
            <a:r>
              <a:rPr lang="en-US" sz="2800" dirty="0" err="1" smtClean="0"/>
              <a:t>Bagian</a:t>
            </a:r>
            <a:r>
              <a:rPr lang="en-US" sz="2800" dirty="0" smtClean="0"/>
              <a:t> 1910,1000 (d) (1).</a:t>
            </a:r>
            <a:endParaRPr lang="en-US" sz="2800"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66130"/>
          </a:xfrm>
        </p:spPr>
        <p:txBody>
          <a:bodyPr>
            <a:noAutofit/>
          </a:bodyPr>
          <a:lstStyle/>
          <a:p>
            <a:pPr algn="l"/>
            <a:r>
              <a:rPr lang="id-ID" sz="3600" b="1" dirty="0" smtClean="0"/>
              <a:t>Informasi  </a:t>
            </a:r>
            <a:r>
              <a:rPr lang="id-ID" sz="3600" b="1" dirty="0"/>
              <a:t>tentang </a:t>
            </a:r>
            <a:r>
              <a:rPr lang="id-ID" sz="3600" b="1" dirty="0" smtClean="0"/>
              <a:t>Produsen Kimia</a:t>
            </a:r>
            <a:endParaRPr lang="id-ID" sz="3600" dirty="0"/>
          </a:p>
        </p:txBody>
      </p:sp>
      <p:sp>
        <p:nvSpPr>
          <p:cNvPr id="3" name="Content Placeholder 2"/>
          <p:cNvSpPr>
            <a:spLocks noGrp="1"/>
          </p:cNvSpPr>
          <p:nvPr>
            <p:ph idx="1"/>
          </p:nvPr>
        </p:nvSpPr>
        <p:spPr/>
        <p:txBody>
          <a:bodyPr>
            <a:normAutofit/>
          </a:bodyPr>
          <a:lstStyle/>
          <a:p>
            <a:pPr algn="just"/>
            <a:r>
              <a:rPr lang="id-ID" dirty="0"/>
              <a:t>Para produsen, importir, pengusaha, atau pihak lain yang bertanggung jawab mempersiapkan atau mendistribusikan lembar data keselamatan bahan harus menjadi sumber untuk informasi tambahan mengenai kimia berbahaya dan prosedur darurat yang tepat. </a:t>
            </a:r>
            <a:endParaRPr lang="id-ID" dirty="0" smtClean="0"/>
          </a:p>
          <a:p>
            <a:pPr algn="just"/>
            <a:r>
              <a:rPr lang="id-ID" dirty="0" smtClean="0"/>
              <a:t>Sertakan </a:t>
            </a:r>
            <a:r>
              <a:rPr lang="id-ID" dirty="0"/>
              <a:t>alamat, nomor telepon untuk informasi umum, dan nomor telepon darurat. </a:t>
            </a:r>
          </a:p>
          <a:p>
            <a:pPr algn="just"/>
            <a:endParaRPr lang="id-ID" dirty="0"/>
          </a:p>
        </p:txBody>
      </p:sp>
    </p:spTree>
    <p:extLst>
      <p:ext uri="{BB962C8B-B14F-4D97-AF65-F5344CB8AC3E}">
        <p14:creationId xmlns:p14="http://schemas.microsoft.com/office/powerpoint/2010/main" val="242189507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4082"/>
          </a:xfrm>
        </p:spPr>
        <p:txBody>
          <a:bodyPr>
            <a:normAutofit/>
          </a:bodyPr>
          <a:lstStyle/>
          <a:p>
            <a:r>
              <a:rPr lang="id-ID" sz="3200" b="1" dirty="0" smtClean="0"/>
              <a:t>Informasi  tentang Produsen Kimia</a:t>
            </a:r>
            <a:endParaRPr lang="id-ID" dirty="0"/>
          </a:p>
        </p:txBody>
      </p:sp>
      <p:sp>
        <p:nvSpPr>
          <p:cNvPr id="3" name="Content Placeholder 2"/>
          <p:cNvSpPr>
            <a:spLocks noGrp="1"/>
          </p:cNvSpPr>
          <p:nvPr>
            <p:ph idx="1"/>
          </p:nvPr>
        </p:nvSpPr>
        <p:spPr>
          <a:xfrm>
            <a:off x="457200" y="1340768"/>
            <a:ext cx="8229600" cy="5328592"/>
          </a:xfrm>
        </p:spPr>
        <p:txBody>
          <a:bodyPr>
            <a:normAutofit fontScale="92500" lnSpcReduction="20000"/>
          </a:bodyPr>
          <a:lstStyle/>
          <a:p>
            <a:pPr algn="just"/>
            <a:r>
              <a:rPr lang="id-ID" b="1" dirty="0"/>
              <a:t>Nomor MSDS (opsional).</a:t>
            </a:r>
            <a:r>
              <a:rPr lang="id-ID" dirty="0"/>
              <a:t> Sebuah ruang dapat dibuat tersedia untuk referensi silang file MSDS. Daftar bahan kimia di tempat kerja diperlukan oleh </a:t>
            </a:r>
            <a:r>
              <a:rPr lang="id-ID" dirty="0" smtClean="0"/>
              <a:t>OSHA.</a:t>
            </a:r>
            <a:endParaRPr lang="id-ID" dirty="0"/>
          </a:p>
          <a:p>
            <a:pPr algn="just"/>
            <a:r>
              <a:rPr lang="id-ID" b="1" dirty="0"/>
              <a:t>Nomor CAS (opsional).</a:t>
            </a:r>
            <a:r>
              <a:rPr lang="id-ID" dirty="0"/>
              <a:t> Nomor Abstrak Layanan Kimia memberikan tambahan referensi untuk informasi mengenai bahan kimia tertentu. Jumlah tersebut mengidentifikasi senyawa spesifik dan memungkinkan identifikasi tanpa nama atau sistem penamaan yang digunakan. </a:t>
            </a:r>
          </a:p>
          <a:p>
            <a:pPr algn="just"/>
            <a:r>
              <a:rPr lang="id-ID" b="1" dirty="0"/>
              <a:t>Tanggal disiapkan</a:t>
            </a:r>
            <a:r>
              <a:rPr lang="id-ID" dirty="0"/>
              <a:t>. Memberikan tanggal </a:t>
            </a:r>
            <a:r>
              <a:rPr lang="id-ID" dirty="0" smtClean="0"/>
              <a:t>MSDS yang </a:t>
            </a:r>
            <a:r>
              <a:rPr lang="id-ID" dirty="0"/>
              <a:t>disiapkan dan juga menyediakan referensi ketika MSDS diperbarui telah disusun. </a:t>
            </a:r>
          </a:p>
          <a:p>
            <a:pPr algn="just"/>
            <a:r>
              <a:rPr lang="id-ID" b="1" dirty="0"/>
              <a:t>Disiapkan oleh (pilihan).</a:t>
            </a:r>
            <a:r>
              <a:rPr lang="id-ID" dirty="0"/>
              <a:t> Menunjukkan nama orang yang bertanggung jawab yang menyiapkan lembar data.</a:t>
            </a:r>
          </a:p>
          <a:p>
            <a:pPr algn="just"/>
            <a:endParaRPr lang="id-ID" dirty="0"/>
          </a:p>
        </p:txBody>
      </p:sp>
    </p:spTree>
    <p:extLst>
      <p:ext uri="{BB962C8B-B14F-4D97-AF65-F5344CB8AC3E}">
        <p14:creationId xmlns:p14="http://schemas.microsoft.com/office/powerpoint/2010/main" val="5277145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ctr">
              <a:buNone/>
            </a:pPr>
            <a:r>
              <a:rPr lang="en-US" u="sng" dirty="0" smtClean="0"/>
              <a:t>Section II : </a:t>
            </a:r>
            <a:r>
              <a:rPr lang="en-US" u="sng" dirty="0" err="1" smtClean="0"/>
              <a:t>Komponen</a:t>
            </a:r>
            <a:r>
              <a:rPr lang="en-US" u="sng" dirty="0" smtClean="0"/>
              <a:t> </a:t>
            </a:r>
            <a:r>
              <a:rPr lang="en-US" u="sng" dirty="0" err="1" smtClean="0"/>
              <a:t>Berbahaya</a:t>
            </a:r>
            <a:endParaRPr lang="en-US" u="sng" dirty="0" smtClean="0"/>
          </a:p>
          <a:p>
            <a:endParaRPr lang="id-ID" sz="2800" dirty="0" smtClean="0"/>
          </a:p>
          <a:p>
            <a:pPr algn="just"/>
            <a:r>
              <a:rPr lang="id-ID" sz="2800" dirty="0" smtClean="0"/>
              <a:t>M</a:t>
            </a:r>
            <a:r>
              <a:rPr lang="en-US" sz="2800" dirty="0" smtClean="0"/>
              <a:t>SDS </a:t>
            </a:r>
            <a:r>
              <a:rPr lang="en-US" sz="2800" dirty="0" err="1" smtClean="0"/>
              <a:t>akan</a:t>
            </a:r>
            <a:r>
              <a:rPr lang="en-US" sz="2800" dirty="0" smtClean="0"/>
              <a:t> </a:t>
            </a:r>
            <a:r>
              <a:rPr lang="en-US" sz="2800" dirty="0" err="1" smtClean="0"/>
              <a:t>daftar</a:t>
            </a:r>
            <a:r>
              <a:rPr lang="en-US" sz="2800" dirty="0" smtClean="0"/>
              <a:t> </a:t>
            </a:r>
            <a:r>
              <a:rPr lang="en-US" sz="2800" dirty="0" err="1" smtClean="0"/>
              <a:t>baik</a:t>
            </a:r>
            <a:r>
              <a:rPr lang="en-US" sz="2800" dirty="0" smtClean="0"/>
              <a:t> </a:t>
            </a:r>
            <a:r>
              <a:rPr lang="en-US" sz="2800" dirty="0" err="1" smtClean="0"/>
              <a:t>nama</a:t>
            </a:r>
            <a:r>
              <a:rPr lang="en-US" sz="2800" dirty="0" smtClean="0"/>
              <a:t> </a:t>
            </a:r>
            <a:r>
              <a:rPr lang="en-US" sz="2800" dirty="0" err="1" smtClean="0"/>
              <a:t>kimia</a:t>
            </a:r>
            <a:r>
              <a:rPr lang="en-US" sz="2800" dirty="0" smtClean="0"/>
              <a:t> </a:t>
            </a:r>
            <a:r>
              <a:rPr lang="en-US" sz="2800" dirty="0" err="1" smtClean="0"/>
              <a:t>dan</a:t>
            </a:r>
            <a:r>
              <a:rPr lang="en-US" sz="2800" dirty="0" smtClean="0"/>
              <a:t> </a:t>
            </a:r>
            <a:r>
              <a:rPr lang="en-US" sz="2800" dirty="0" err="1" smtClean="0"/>
              <a:t>umum</a:t>
            </a:r>
            <a:r>
              <a:rPr lang="en-US" sz="2800" dirty="0" smtClean="0"/>
              <a:t> yang </a:t>
            </a:r>
            <a:r>
              <a:rPr lang="en-US" sz="2800" dirty="0" err="1" smtClean="0"/>
              <a:t>diketahui</a:t>
            </a:r>
            <a:r>
              <a:rPr lang="en-US" sz="2800" dirty="0" smtClean="0"/>
              <a:t> </a:t>
            </a:r>
            <a:r>
              <a:rPr lang="en-US" sz="2800" dirty="0" err="1" smtClean="0"/>
              <a:t>berbahaya</a:t>
            </a:r>
            <a:r>
              <a:rPr lang="en-US" sz="2800" dirty="0" smtClean="0"/>
              <a:t> </a:t>
            </a:r>
            <a:r>
              <a:rPr lang="en-US" sz="2800" dirty="0" err="1" smtClean="0"/>
              <a:t>dan</a:t>
            </a:r>
            <a:r>
              <a:rPr lang="en-US" sz="2800" dirty="0" smtClean="0"/>
              <a:t> yang </a:t>
            </a:r>
            <a:r>
              <a:rPr lang="en-US" sz="2800" dirty="0" err="1" smtClean="0"/>
              <a:t>mewakili</a:t>
            </a:r>
            <a:r>
              <a:rPr lang="en-US" sz="2800" dirty="0" smtClean="0"/>
              <a:t> </a:t>
            </a:r>
            <a:r>
              <a:rPr lang="en-US" sz="2800" dirty="0" err="1" smtClean="0"/>
              <a:t>lebih</a:t>
            </a:r>
            <a:r>
              <a:rPr lang="en-US" sz="2800" dirty="0" smtClean="0"/>
              <a:t> </a:t>
            </a:r>
            <a:r>
              <a:rPr lang="en-US" sz="2800" dirty="0" err="1" smtClean="0"/>
              <a:t>dari</a:t>
            </a:r>
            <a:r>
              <a:rPr lang="en-US" sz="2800" dirty="0" smtClean="0"/>
              <a:t> </a:t>
            </a:r>
            <a:r>
              <a:rPr lang="en-US" sz="2800" dirty="0" err="1" smtClean="0"/>
              <a:t>satu</a:t>
            </a:r>
            <a:r>
              <a:rPr lang="en-US" sz="2800" dirty="0" smtClean="0"/>
              <a:t> </a:t>
            </a:r>
            <a:r>
              <a:rPr lang="en-US" sz="2800" dirty="0" err="1" smtClean="0"/>
              <a:t>persen</a:t>
            </a:r>
            <a:r>
              <a:rPr lang="en-US" sz="2800" dirty="0" smtClean="0"/>
              <a:t> </a:t>
            </a:r>
            <a:r>
              <a:rPr lang="en-US" sz="2800" dirty="0" err="1" smtClean="0"/>
              <a:t>dari</a:t>
            </a:r>
            <a:r>
              <a:rPr lang="en-US" sz="2800" dirty="0" smtClean="0"/>
              <a:t> </a:t>
            </a:r>
            <a:r>
              <a:rPr lang="en-US" sz="2800" dirty="0" err="1" smtClean="0"/>
              <a:t>produk</a:t>
            </a:r>
            <a:r>
              <a:rPr lang="en-US" sz="2800" dirty="0" smtClean="0"/>
              <a:t>. </a:t>
            </a:r>
            <a:endParaRPr lang="id-ID" sz="2800" dirty="0" smtClean="0"/>
          </a:p>
          <a:p>
            <a:pPr algn="just"/>
            <a:r>
              <a:rPr lang="en-US" sz="2800" dirty="0" err="1" smtClean="0"/>
              <a:t>Bahan</a:t>
            </a:r>
            <a:r>
              <a:rPr lang="en-US" sz="2800" dirty="0" smtClean="0"/>
              <a:t> </a:t>
            </a:r>
            <a:r>
              <a:rPr lang="en-US" sz="2800" dirty="0" err="1" smtClean="0"/>
              <a:t>kimia</a:t>
            </a:r>
            <a:r>
              <a:rPr lang="en-US" sz="2800" dirty="0" smtClean="0"/>
              <a:t> yang </a:t>
            </a:r>
            <a:r>
              <a:rPr lang="en-US" sz="2800" dirty="0" err="1" smtClean="0"/>
              <a:t>diketahui</a:t>
            </a:r>
            <a:r>
              <a:rPr lang="en-US" sz="2800" dirty="0" smtClean="0"/>
              <a:t> </a:t>
            </a:r>
            <a:r>
              <a:rPr lang="en-US" sz="2800" dirty="0" err="1" smtClean="0"/>
              <a:t>bersifat</a:t>
            </a:r>
            <a:r>
              <a:rPr lang="en-US" sz="2800" dirty="0" smtClean="0"/>
              <a:t> </a:t>
            </a:r>
            <a:r>
              <a:rPr lang="en-US" sz="2800" dirty="0" err="1" smtClean="0"/>
              <a:t>karsinogenik</a:t>
            </a:r>
            <a:r>
              <a:rPr lang="en-US" sz="2800" dirty="0" smtClean="0"/>
              <a:t> </a:t>
            </a:r>
            <a:r>
              <a:rPr lang="en-US" sz="2800" dirty="0" err="1" smtClean="0"/>
              <a:t>dan</a:t>
            </a:r>
            <a:r>
              <a:rPr lang="en-US" sz="2800" dirty="0" smtClean="0"/>
              <a:t> </a:t>
            </a:r>
            <a:r>
              <a:rPr lang="en-US" sz="2800" dirty="0" err="1" smtClean="0"/>
              <a:t>mewakili</a:t>
            </a:r>
            <a:r>
              <a:rPr lang="en-US" sz="2800" dirty="0" smtClean="0"/>
              <a:t> </a:t>
            </a:r>
            <a:r>
              <a:rPr lang="en-US" sz="2800" dirty="0" err="1" smtClean="0"/>
              <a:t>lebih</a:t>
            </a:r>
            <a:r>
              <a:rPr lang="en-US" sz="2800" dirty="0" smtClean="0"/>
              <a:t> </a:t>
            </a:r>
            <a:r>
              <a:rPr lang="en-US" sz="2800" dirty="0" err="1" smtClean="0"/>
              <a:t>dari</a:t>
            </a:r>
            <a:r>
              <a:rPr lang="en-US" sz="2800" dirty="0" smtClean="0"/>
              <a:t> </a:t>
            </a:r>
            <a:r>
              <a:rPr lang="en-US" sz="2800" dirty="0" err="1" smtClean="0"/>
              <a:t>sepersepuluh</a:t>
            </a:r>
            <a:r>
              <a:rPr lang="en-US" sz="2800" dirty="0" smtClean="0"/>
              <a:t> </a:t>
            </a:r>
            <a:r>
              <a:rPr lang="en-US" sz="2800" dirty="0" err="1" smtClean="0"/>
              <a:t>dari</a:t>
            </a:r>
            <a:r>
              <a:rPr lang="en-US" sz="2800" dirty="0" smtClean="0"/>
              <a:t> </a:t>
            </a:r>
            <a:r>
              <a:rPr lang="en-US" sz="2800" dirty="0" err="1" smtClean="0"/>
              <a:t>satu</a:t>
            </a:r>
            <a:r>
              <a:rPr lang="en-US" sz="2800" dirty="0" smtClean="0"/>
              <a:t> </a:t>
            </a:r>
            <a:r>
              <a:rPr lang="en-US" sz="2800" dirty="0" err="1" smtClean="0"/>
              <a:t>persen</a:t>
            </a:r>
            <a:r>
              <a:rPr lang="en-US" sz="2800" dirty="0" smtClean="0"/>
              <a:t> </a:t>
            </a:r>
            <a:r>
              <a:rPr lang="en-US" sz="2800" dirty="0" err="1" smtClean="0"/>
              <a:t>dari</a:t>
            </a:r>
            <a:r>
              <a:rPr lang="en-US" sz="2800" dirty="0" smtClean="0"/>
              <a:t> </a:t>
            </a:r>
            <a:r>
              <a:rPr lang="en-US" sz="2800" dirty="0" err="1" smtClean="0"/>
              <a:t>produk</a:t>
            </a:r>
            <a:r>
              <a:rPr lang="en-US" sz="2800" dirty="0" smtClean="0"/>
              <a:t> </a:t>
            </a:r>
            <a:r>
              <a:rPr lang="en-US" sz="2800" dirty="0" err="1" smtClean="0"/>
              <a:t>secara</a:t>
            </a:r>
            <a:r>
              <a:rPr lang="en-US" sz="2800" dirty="0" smtClean="0"/>
              <a:t> </a:t>
            </a:r>
            <a:r>
              <a:rPr lang="en-US" sz="2800" dirty="0" err="1" smtClean="0"/>
              <a:t>keseluruhan</a:t>
            </a:r>
            <a:r>
              <a:rPr lang="en-US" sz="2800" dirty="0" smtClean="0"/>
              <a:t> </a:t>
            </a:r>
            <a:r>
              <a:rPr lang="en-US" sz="2800" dirty="0" err="1" smtClean="0"/>
              <a:t>akan</a:t>
            </a:r>
            <a:r>
              <a:rPr lang="en-US" sz="2800" dirty="0" smtClean="0"/>
              <a:t> </a:t>
            </a:r>
            <a:r>
              <a:rPr lang="en-US" sz="2800" dirty="0" err="1" smtClean="0"/>
              <a:t>muncul</a:t>
            </a:r>
            <a:r>
              <a:rPr lang="en-US" sz="2800" dirty="0" smtClean="0"/>
              <a:t> </a:t>
            </a:r>
            <a:r>
              <a:rPr lang="en-US" sz="2800" dirty="0" err="1" smtClean="0"/>
              <a:t>pada</a:t>
            </a:r>
            <a:r>
              <a:rPr lang="en-US" sz="2800" dirty="0" smtClean="0"/>
              <a:t> MSDS. </a:t>
            </a:r>
            <a:endParaRPr lang="id-ID" sz="2800" dirty="0" smtClean="0"/>
          </a:p>
          <a:p>
            <a:pPr algn="just"/>
            <a:r>
              <a:rPr lang="id-ID" sz="2800" dirty="0" err="1" smtClean="0"/>
              <a:t>K</a:t>
            </a:r>
            <a:r>
              <a:rPr lang="en-US" sz="2800" dirty="0" err="1" smtClean="0"/>
              <a:t>imia</a:t>
            </a:r>
            <a:r>
              <a:rPr lang="en-US" sz="2800" dirty="0" smtClean="0"/>
              <a:t> </a:t>
            </a:r>
            <a:r>
              <a:rPr lang="en-US" sz="2800" dirty="0" err="1" smtClean="0"/>
              <a:t>dianggap</a:t>
            </a:r>
            <a:r>
              <a:rPr lang="en-US" sz="2800" dirty="0" smtClean="0"/>
              <a:t> </a:t>
            </a:r>
            <a:r>
              <a:rPr lang="en-US" sz="2800" dirty="0" err="1" smtClean="0"/>
              <a:t>sebagai</a:t>
            </a:r>
            <a:r>
              <a:rPr lang="en-US" sz="2800" dirty="0" smtClean="0"/>
              <a:t> </a:t>
            </a:r>
            <a:r>
              <a:rPr lang="en-US" sz="2800" dirty="0" err="1" smtClean="0"/>
              <a:t>bahaya</a:t>
            </a:r>
            <a:r>
              <a:rPr lang="en-US" sz="2800" dirty="0" smtClean="0"/>
              <a:t> </a:t>
            </a:r>
            <a:r>
              <a:rPr lang="en-US" sz="2800" dirty="0" err="1" smtClean="0"/>
              <a:t>kesehatan</a:t>
            </a:r>
            <a:r>
              <a:rPr lang="en-US" sz="2800" dirty="0" smtClean="0"/>
              <a:t> </a:t>
            </a:r>
            <a:r>
              <a:rPr lang="en-US" sz="2800" dirty="0" err="1" smtClean="0"/>
              <a:t>di</a:t>
            </a:r>
            <a:r>
              <a:rPr lang="en-US" sz="2800" dirty="0" smtClean="0"/>
              <a:t> </a:t>
            </a:r>
            <a:r>
              <a:rPr lang="en-US" sz="2800" dirty="0" err="1" smtClean="0"/>
              <a:t>tingkat</a:t>
            </a:r>
            <a:r>
              <a:rPr lang="en-US" sz="2800" dirty="0" smtClean="0"/>
              <a:t> </a:t>
            </a:r>
            <a:r>
              <a:rPr lang="en-US" sz="2800" dirty="0" err="1" smtClean="0"/>
              <a:t>pemaparan</a:t>
            </a:r>
            <a:r>
              <a:rPr lang="en-US" sz="2800" dirty="0" smtClean="0"/>
              <a:t> </a:t>
            </a:r>
            <a:r>
              <a:rPr lang="en-US" sz="2800" dirty="0" err="1" smtClean="0"/>
              <a:t>di</a:t>
            </a:r>
            <a:r>
              <a:rPr lang="en-US" sz="2800" dirty="0" smtClean="0"/>
              <a:t> </a:t>
            </a:r>
            <a:r>
              <a:rPr lang="en-US" sz="2800" dirty="0" err="1" smtClean="0"/>
              <a:t>bawah</a:t>
            </a:r>
            <a:r>
              <a:rPr lang="en-US" sz="2800" dirty="0" smtClean="0"/>
              <a:t> yang </a:t>
            </a:r>
            <a:r>
              <a:rPr lang="en-US" sz="2800" dirty="0" err="1" smtClean="0"/>
              <a:t>digariskan</a:t>
            </a:r>
            <a:r>
              <a:rPr lang="en-US" sz="2800" dirty="0" smtClean="0"/>
              <a:t> </a:t>
            </a:r>
            <a:r>
              <a:rPr lang="en-US" sz="2800" dirty="0" err="1" smtClean="0"/>
              <a:t>oleh</a:t>
            </a:r>
            <a:r>
              <a:rPr lang="en-US" sz="2800" dirty="0" smtClean="0"/>
              <a:t> Exposure Limit </a:t>
            </a:r>
            <a:r>
              <a:rPr lang="en-US" sz="2800" dirty="0" err="1" smtClean="0"/>
              <a:t>diijinkan</a:t>
            </a:r>
            <a:r>
              <a:rPr lang="en-US" sz="2800" dirty="0" smtClean="0"/>
              <a:t> OSHA</a:t>
            </a:r>
            <a:endParaRPr lang="en-US" sz="2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fld id="{7AF6462A-EC4E-4464-84A8-EB423E982C82}" type="slidenum">
              <a:rPr lang="en-US"/>
              <a:pPr/>
              <a:t>3</a:t>
            </a:fld>
            <a:endParaRPr lang="en-US"/>
          </a:p>
        </p:txBody>
      </p:sp>
      <p:sp>
        <p:nvSpPr>
          <p:cNvPr id="560137" name="Rectangle 9"/>
          <p:cNvSpPr>
            <a:spLocks noChangeArrowheads="1"/>
          </p:cNvSpPr>
          <p:nvPr/>
        </p:nvSpPr>
        <p:spPr bwMode="gray">
          <a:xfrm>
            <a:off x="0" y="0"/>
            <a:ext cx="9144000" cy="1143000"/>
          </a:xfrm>
          <a:prstGeom prst="rect">
            <a:avLst/>
          </a:prstGeom>
          <a:noFill/>
          <a:ln w="9525">
            <a:noFill/>
            <a:miter lim="800000"/>
            <a:headEnd/>
            <a:tailEnd/>
          </a:ln>
          <a:effectLst/>
        </p:spPr>
        <p:txBody>
          <a:bodyPr lIns="914400" tIns="402336" rIns="182880" bIns="91440"/>
          <a:lstStyle/>
          <a:p>
            <a:pPr>
              <a:lnSpc>
                <a:spcPct val="92000"/>
              </a:lnSpc>
            </a:pPr>
            <a:r>
              <a:rPr lang="en-US" sz="3800" dirty="0">
                <a:solidFill>
                  <a:schemeClr val="tx2"/>
                </a:solidFill>
                <a:latin typeface="Times New Roman" charset="0"/>
              </a:rPr>
              <a:t>Introduction</a:t>
            </a:r>
            <a:br>
              <a:rPr lang="en-US" sz="3800" dirty="0">
                <a:solidFill>
                  <a:schemeClr val="tx2"/>
                </a:solidFill>
                <a:latin typeface="Times New Roman" charset="0"/>
              </a:rPr>
            </a:br>
            <a:endParaRPr lang="en-GB" altLang="en-US" sz="3800" dirty="0">
              <a:solidFill>
                <a:schemeClr val="tx2"/>
              </a:solidFill>
              <a:latin typeface="Times New Roman" charset="0"/>
            </a:endParaRPr>
          </a:p>
        </p:txBody>
      </p:sp>
      <p:sp>
        <p:nvSpPr>
          <p:cNvPr id="560140" name="Rectangle 12"/>
          <p:cNvSpPr>
            <a:spLocks noChangeArrowheads="1"/>
          </p:cNvSpPr>
          <p:nvPr/>
        </p:nvSpPr>
        <p:spPr bwMode="auto">
          <a:xfrm>
            <a:off x="685800" y="1066800"/>
            <a:ext cx="7772400" cy="1143000"/>
          </a:xfrm>
          <a:prstGeom prst="rect">
            <a:avLst/>
          </a:prstGeom>
          <a:noFill/>
          <a:ln w="9525">
            <a:noFill/>
            <a:miter lim="800000"/>
            <a:headEnd/>
            <a:tailEnd/>
          </a:ln>
          <a:effectLst/>
        </p:spPr>
        <p:txBody>
          <a:bodyPr lIns="92075" tIns="46038" rIns="92075" bIns="46038" anchor="ctr"/>
          <a:lstStyle/>
          <a:p>
            <a:pPr>
              <a:lnSpc>
                <a:spcPct val="92000"/>
              </a:lnSpc>
            </a:pPr>
            <a:endParaRPr lang="en-GB" sz="3800">
              <a:solidFill>
                <a:schemeClr val="tx2"/>
              </a:solidFill>
              <a:latin typeface="Times New Roman" charset="0"/>
            </a:endParaRPr>
          </a:p>
        </p:txBody>
      </p:sp>
      <p:sp>
        <p:nvSpPr>
          <p:cNvPr id="560141" name="Rectangle 13"/>
          <p:cNvSpPr>
            <a:spLocks noChangeArrowheads="1"/>
          </p:cNvSpPr>
          <p:nvPr/>
        </p:nvSpPr>
        <p:spPr bwMode="auto">
          <a:xfrm>
            <a:off x="685800" y="1555750"/>
            <a:ext cx="7772400" cy="4540250"/>
          </a:xfrm>
          <a:prstGeom prst="rect">
            <a:avLst/>
          </a:prstGeom>
          <a:noFill/>
          <a:ln w="9525">
            <a:noFill/>
            <a:miter lim="800000"/>
            <a:headEnd/>
            <a:tailEnd/>
          </a:ln>
          <a:effectLst/>
        </p:spPr>
        <p:txBody>
          <a:bodyPr lIns="92075" tIns="46038" rIns="92075" bIns="46038"/>
          <a:lstStyle/>
          <a:p>
            <a:pPr marL="342900" indent="-342900" algn="just">
              <a:lnSpc>
                <a:spcPct val="99000"/>
              </a:lnSpc>
              <a:spcBef>
                <a:spcPct val="55000"/>
              </a:spcBef>
              <a:buClr>
                <a:srgbClr val="1E6E04"/>
              </a:buClr>
              <a:buFont typeface="Wingdings" pitchFamily="2" charset="2"/>
              <a:buChar char="ü"/>
            </a:pPr>
            <a:r>
              <a:rPr lang="en-US" sz="2100"/>
              <a:t>About 32 million workers work with and are potentially exposed to one or more chemical hazards</a:t>
            </a:r>
          </a:p>
          <a:p>
            <a:pPr marL="342900" indent="-342900" algn="just">
              <a:lnSpc>
                <a:spcPct val="99000"/>
              </a:lnSpc>
              <a:spcBef>
                <a:spcPct val="55000"/>
              </a:spcBef>
              <a:buClr>
                <a:srgbClr val="1E6E04"/>
              </a:buClr>
              <a:buFont typeface="Wingdings" pitchFamily="2" charset="2"/>
              <a:buChar char="ü"/>
            </a:pPr>
            <a:r>
              <a:rPr lang="en-US" sz="2100"/>
              <a:t>There are approximately 650,000 existing chemical products, and hundreds of new ones being introduced annually</a:t>
            </a:r>
          </a:p>
          <a:p>
            <a:pPr marL="342900" indent="-342900" algn="just">
              <a:lnSpc>
                <a:spcPct val="99000"/>
              </a:lnSpc>
              <a:spcBef>
                <a:spcPct val="55000"/>
              </a:spcBef>
              <a:buClr>
                <a:srgbClr val="1E6E04"/>
              </a:buClr>
              <a:buFont typeface="Wingdings" pitchFamily="2" charset="2"/>
              <a:buChar char="ü"/>
            </a:pPr>
            <a:r>
              <a:rPr lang="en-US" sz="2100"/>
              <a:t>Chemical exposure may cause or contribute to many serious health effects such as heart ailments, central nervous system damage, kidney and lung damage, sterility, cancer, burns, and rashes</a:t>
            </a:r>
          </a:p>
          <a:p>
            <a:pPr marL="342900" indent="-342900" algn="just">
              <a:lnSpc>
                <a:spcPct val="99000"/>
              </a:lnSpc>
              <a:spcBef>
                <a:spcPct val="55000"/>
              </a:spcBef>
              <a:buClr>
                <a:srgbClr val="1E6E04"/>
              </a:buClr>
              <a:buFont typeface="Wingdings" pitchFamily="2" charset="2"/>
              <a:buChar char="ü"/>
            </a:pPr>
            <a:r>
              <a:rPr lang="en-US" sz="2100"/>
              <a:t>Some chemicals may also be safety hazards and have the potential to cause fires and explosions and other serious accidents</a:t>
            </a:r>
          </a:p>
        </p:txBody>
      </p:sp>
    </p:spTree>
  </p:cSld>
  <p:clrMapOvr>
    <a:masterClrMapping/>
  </p:clrMapOvr>
  <p:transition spd="slow">
    <p:sndAc>
      <p:stSnd>
        <p:snd r:embed="rId2" name="PROJCTOR.WAV"/>
      </p:stSnd>
    </p:sndAc>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58" y="285728"/>
            <a:ext cx="8534400" cy="987552"/>
          </a:xfrm>
        </p:spPr>
        <p:txBody>
          <a:bodyPr>
            <a:normAutofit fontScale="90000"/>
          </a:bodyPr>
          <a:lstStyle/>
          <a:p>
            <a:r>
              <a:rPr lang="id-ID" u="sng" dirty="0" smtClean="0"/>
              <a:t/>
            </a:r>
            <a:br>
              <a:rPr lang="id-ID" u="sng" dirty="0" smtClean="0"/>
            </a:br>
            <a:r>
              <a:rPr lang="en-US" u="sng" dirty="0" smtClean="0"/>
              <a:t>Section II : </a:t>
            </a:r>
            <a:r>
              <a:rPr lang="en-US" u="sng" dirty="0" err="1" smtClean="0"/>
              <a:t>Komponen</a:t>
            </a:r>
            <a:r>
              <a:rPr lang="en-US" u="sng" dirty="0" smtClean="0"/>
              <a:t> </a:t>
            </a:r>
            <a:r>
              <a:rPr lang="en-US" u="sng" dirty="0" err="1" smtClean="0"/>
              <a:t>Berbahaya</a:t>
            </a:r>
            <a:r>
              <a:rPr lang="en-US" u="sng" dirty="0" smtClean="0"/>
              <a:t/>
            </a:r>
            <a:br>
              <a:rPr lang="en-US" u="sng" dirty="0" smtClean="0"/>
            </a:br>
            <a:endParaRPr lang="en-US" dirty="0"/>
          </a:p>
        </p:txBody>
      </p:sp>
      <p:sp>
        <p:nvSpPr>
          <p:cNvPr id="3" name="Content Placeholder 2"/>
          <p:cNvSpPr>
            <a:spLocks noGrp="1"/>
          </p:cNvSpPr>
          <p:nvPr>
            <p:ph idx="1"/>
          </p:nvPr>
        </p:nvSpPr>
        <p:spPr/>
        <p:txBody>
          <a:bodyPr>
            <a:normAutofit/>
          </a:bodyPr>
          <a:lstStyle/>
          <a:p>
            <a:pPr algn="just"/>
            <a:r>
              <a:rPr lang="en-US" dirty="0" err="1" smtClean="0"/>
              <a:t>Baham</a:t>
            </a:r>
            <a:r>
              <a:rPr lang="en-US" dirty="0" smtClean="0"/>
              <a:t> </a:t>
            </a:r>
            <a:r>
              <a:rPr lang="en-US" dirty="0" err="1" smtClean="0"/>
              <a:t>kimia</a:t>
            </a:r>
            <a:r>
              <a:rPr lang="en-US" dirty="0"/>
              <a:t> </a:t>
            </a:r>
            <a:r>
              <a:rPr lang="en-US" dirty="0" err="1" smtClean="0"/>
              <a:t>pada</a:t>
            </a:r>
            <a:r>
              <a:rPr lang="en-US" dirty="0" smtClean="0"/>
              <a:t> </a:t>
            </a:r>
            <a:r>
              <a:rPr lang="en-US" dirty="0" err="1" smtClean="0"/>
              <a:t>umumnya</a:t>
            </a:r>
            <a:r>
              <a:rPr lang="en-US" dirty="0" smtClean="0"/>
              <a:t> </a:t>
            </a:r>
            <a:r>
              <a:rPr lang="en-US" dirty="0" err="1"/>
              <a:t>dari</a:t>
            </a:r>
            <a:r>
              <a:rPr lang="en-US" dirty="0"/>
              <a:t> </a:t>
            </a:r>
            <a:r>
              <a:rPr lang="en-US" dirty="0" err="1"/>
              <a:t>semua</a:t>
            </a:r>
            <a:r>
              <a:rPr lang="en-US" dirty="0"/>
              <a:t> </a:t>
            </a:r>
            <a:r>
              <a:rPr lang="en-US" dirty="0" err="1"/>
              <a:t>bahan</a:t>
            </a:r>
            <a:r>
              <a:rPr lang="en-US" dirty="0"/>
              <a:t> yang </a:t>
            </a:r>
            <a:r>
              <a:rPr lang="en-US" dirty="0" err="1"/>
              <a:t>telah</a:t>
            </a:r>
            <a:r>
              <a:rPr lang="en-US" dirty="0"/>
              <a:t> </a:t>
            </a:r>
            <a:r>
              <a:rPr lang="en-US" dirty="0" err="1"/>
              <a:t>ditentukan</a:t>
            </a:r>
            <a:r>
              <a:rPr lang="en-US" dirty="0"/>
              <a:t> </a:t>
            </a:r>
            <a:r>
              <a:rPr lang="en-US" dirty="0" err="1"/>
              <a:t>merupakan</a:t>
            </a:r>
            <a:r>
              <a:rPr lang="en-US" dirty="0"/>
              <a:t> </a:t>
            </a:r>
            <a:r>
              <a:rPr lang="en-US" dirty="0" err="1" smtClean="0"/>
              <a:t>berbahaya</a:t>
            </a:r>
            <a:r>
              <a:rPr lang="en-US" dirty="0" smtClean="0"/>
              <a:t> </a:t>
            </a:r>
            <a:r>
              <a:rPr lang="en-US" dirty="0" err="1" smtClean="0"/>
              <a:t>bagi</a:t>
            </a:r>
            <a:r>
              <a:rPr lang="en-US" dirty="0" smtClean="0"/>
              <a:t> </a:t>
            </a:r>
            <a:r>
              <a:rPr lang="en-US" dirty="0" err="1" smtClean="0"/>
              <a:t>kesehatan</a:t>
            </a:r>
            <a:r>
              <a:rPr lang="en-US" dirty="0" smtClean="0"/>
              <a:t>:</a:t>
            </a:r>
          </a:p>
          <a:p>
            <a:pPr marL="514350" indent="-514350" algn="just">
              <a:buFont typeface="+mj-lt"/>
              <a:buAutoNum type="arabicPeriod"/>
            </a:pPr>
            <a:r>
              <a:rPr lang="en-US" dirty="0" err="1" smtClean="0"/>
              <a:t>Dpat</a:t>
            </a:r>
            <a:r>
              <a:rPr lang="en-US" dirty="0" smtClean="0"/>
              <a:t> </a:t>
            </a:r>
            <a:r>
              <a:rPr lang="en-US" dirty="0" err="1" smtClean="0"/>
              <a:t>menjadi</a:t>
            </a:r>
            <a:r>
              <a:rPr lang="en-US" dirty="0" smtClean="0"/>
              <a:t> </a:t>
            </a:r>
            <a:r>
              <a:rPr lang="en-US" dirty="0" err="1" smtClean="0"/>
              <a:t>bahaya</a:t>
            </a:r>
            <a:r>
              <a:rPr lang="en-US" dirty="0" smtClean="0"/>
              <a:t> </a:t>
            </a:r>
            <a:r>
              <a:rPr lang="en-US" dirty="0" err="1" smtClean="0"/>
              <a:t>kesehatan</a:t>
            </a:r>
            <a:r>
              <a:rPr lang="en-US" dirty="0" smtClean="0"/>
              <a:t> </a:t>
            </a:r>
            <a:r>
              <a:rPr lang="en-US" dirty="0" err="1" smtClean="0"/>
              <a:t>dan</a:t>
            </a:r>
            <a:r>
              <a:rPr lang="en-US" dirty="0" smtClean="0"/>
              <a:t> </a:t>
            </a:r>
            <a:r>
              <a:rPr lang="en-US" dirty="0" err="1" smtClean="0"/>
              <a:t>terdiri</a:t>
            </a:r>
            <a:r>
              <a:rPr lang="en-US" dirty="0" smtClean="0"/>
              <a:t> </a:t>
            </a:r>
            <a:r>
              <a:rPr lang="en-US" dirty="0" err="1" smtClean="0"/>
              <a:t>dari</a:t>
            </a:r>
            <a:r>
              <a:rPr lang="en-US" dirty="0" smtClean="0"/>
              <a:t> 1 </a:t>
            </a:r>
            <a:r>
              <a:rPr lang="en-US" dirty="0" err="1" smtClean="0"/>
              <a:t>persen</a:t>
            </a:r>
            <a:r>
              <a:rPr lang="en-US" dirty="0" smtClean="0"/>
              <a:t> </a:t>
            </a:r>
            <a:r>
              <a:rPr lang="en-US" dirty="0" err="1" smtClean="0"/>
              <a:t>atau</a:t>
            </a:r>
            <a:r>
              <a:rPr lang="en-US" dirty="0" smtClean="0"/>
              <a:t> </a:t>
            </a:r>
            <a:r>
              <a:rPr lang="en-US" dirty="0" err="1" smtClean="0"/>
              <a:t>lebih</a:t>
            </a:r>
            <a:r>
              <a:rPr lang="en-US" dirty="0" smtClean="0"/>
              <a:t>  </a:t>
            </a:r>
          </a:p>
          <a:p>
            <a:pPr marL="514350" indent="-514350" algn="just">
              <a:buFont typeface="+mj-lt"/>
              <a:buAutoNum type="arabicPeriod"/>
            </a:pPr>
            <a:r>
              <a:rPr lang="en-US" dirty="0" err="1" smtClean="0"/>
              <a:t>diidentifikasi</a:t>
            </a:r>
            <a:r>
              <a:rPr lang="en-US" dirty="0" smtClean="0"/>
              <a:t> </a:t>
            </a:r>
            <a:r>
              <a:rPr lang="en-US" dirty="0" err="1"/>
              <a:t>sebagai</a:t>
            </a:r>
            <a:r>
              <a:rPr lang="en-US" dirty="0"/>
              <a:t> </a:t>
            </a:r>
            <a:r>
              <a:rPr lang="en-US" dirty="0" err="1"/>
              <a:t>karsinogen</a:t>
            </a:r>
            <a:r>
              <a:rPr lang="en-US" dirty="0"/>
              <a:t> </a:t>
            </a:r>
            <a:r>
              <a:rPr lang="en-US" dirty="0" err="1"/>
              <a:t>dan</a:t>
            </a:r>
            <a:r>
              <a:rPr lang="en-US" dirty="0"/>
              <a:t> </a:t>
            </a:r>
            <a:r>
              <a:rPr lang="en-US" dirty="0" err="1" smtClean="0"/>
              <a:t>terdapat</a:t>
            </a:r>
            <a:r>
              <a:rPr lang="en-US" dirty="0" smtClean="0"/>
              <a:t>  </a:t>
            </a:r>
            <a:r>
              <a:rPr lang="en-US" dirty="0"/>
              <a:t>0,1 </a:t>
            </a:r>
            <a:r>
              <a:rPr lang="en-US" dirty="0" err="1"/>
              <a:t>persen</a:t>
            </a:r>
            <a:r>
              <a:rPr lang="en-US" dirty="0"/>
              <a:t> </a:t>
            </a:r>
            <a:r>
              <a:rPr lang="en-US" dirty="0" err="1"/>
              <a:t>atau</a:t>
            </a:r>
            <a:r>
              <a:rPr lang="en-US" dirty="0"/>
              <a:t> </a:t>
            </a:r>
            <a:r>
              <a:rPr lang="en-US" dirty="0" err="1"/>
              <a:t>lebih</a:t>
            </a:r>
            <a:r>
              <a:rPr lang="en-US" dirty="0"/>
              <a:t> </a:t>
            </a:r>
            <a:r>
              <a:rPr lang="en-US" dirty="0" err="1"/>
              <a:t>besar</a:t>
            </a:r>
            <a:r>
              <a:rPr lang="en-US" dirty="0"/>
              <a:t> </a:t>
            </a:r>
            <a:endParaRPr lang="en-US" dirty="0" smtClean="0"/>
          </a:p>
          <a:p>
            <a:pPr marL="514350" indent="-514350" algn="just">
              <a:buFont typeface="+mj-lt"/>
              <a:buAutoNum type="arabicPeriod"/>
            </a:pPr>
            <a:r>
              <a:rPr lang="en-US" dirty="0" smtClean="0"/>
              <a:t>Dan </a:t>
            </a:r>
            <a:r>
              <a:rPr lang="en-US" dirty="0" err="1" smtClean="0"/>
              <a:t>menimbulkan</a:t>
            </a:r>
            <a:r>
              <a:rPr lang="en-US" dirty="0" smtClean="0"/>
              <a:t> </a:t>
            </a:r>
            <a:r>
              <a:rPr lang="en-US" dirty="0" err="1"/>
              <a:t>bahaya</a:t>
            </a:r>
            <a:r>
              <a:rPr lang="en-US" dirty="0"/>
              <a:t> </a:t>
            </a:r>
            <a:r>
              <a:rPr lang="en-US" dirty="0" err="1"/>
              <a:t>fisik</a:t>
            </a:r>
            <a:r>
              <a:rPr lang="en-US" dirty="0"/>
              <a:t> </a:t>
            </a:r>
            <a:r>
              <a:rPr lang="en-US" dirty="0" err="1"/>
              <a:t>saat</a:t>
            </a:r>
            <a:r>
              <a:rPr lang="en-US" dirty="0"/>
              <a:t> </a:t>
            </a:r>
            <a:r>
              <a:rPr lang="en-US" dirty="0" err="1" smtClean="0"/>
              <a:t>terkandung</a:t>
            </a:r>
            <a:r>
              <a:rPr lang="en-US" dirty="0" smtClean="0"/>
              <a:t> </a:t>
            </a:r>
            <a:r>
              <a:rPr lang="en-US" dirty="0" err="1" smtClean="0"/>
              <a:t>dalam</a:t>
            </a:r>
            <a:r>
              <a:rPr lang="en-US" dirty="0" smtClean="0"/>
              <a:t> </a:t>
            </a:r>
            <a:r>
              <a:rPr lang="en-US" dirty="0" err="1" smtClean="0"/>
              <a:t>suatu</a:t>
            </a:r>
            <a:r>
              <a:rPr lang="en-US" dirty="0" smtClean="0"/>
              <a:t> </a:t>
            </a:r>
            <a:r>
              <a:rPr lang="en-US" dirty="0" err="1"/>
              <a:t>campuran</a:t>
            </a:r>
            <a:r>
              <a:rPr lang="en-US" dirty="0"/>
              <a:t> </a:t>
            </a:r>
          </a:p>
          <a:p>
            <a:pPr algn="just"/>
            <a:endParaRPr lang="en-US" dirty="0"/>
          </a:p>
        </p:txBody>
      </p:sp>
    </p:spTree>
    <p:extLst>
      <p:ext uri="{BB962C8B-B14F-4D97-AF65-F5344CB8AC3E}">
        <p14:creationId xmlns:p14="http://schemas.microsoft.com/office/powerpoint/2010/main" val="252274505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r>
              <a:rPr lang="en-US" dirty="0" err="1"/>
              <a:t>Akut</a:t>
            </a:r>
            <a:r>
              <a:rPr lang="en-US" dirty="0"/>
              <a:t> </a:t>
            </a:r>
            <a:r>
              <a:rPr lang="en-US" dirty="0" err="1"/>
              <a:t>jangka</a:t>
            </a:r>
            <a:r>
              <a:rPr lang="en-US" dirty="0"/>
              <a:t> </a:t>
            </a:r>
            <a:r>
              <a:rPr lang="en-US" dirty="0" err="1"/>
              <a:t>pendek</a:t>
            </a:r>
            <a:r>
              <a:rPr lang="en-US" dirty="0"/>
              <a:t> </a:t>
            </a:r>
            <a:r>
              <a:rPr lang="en-US" dirty="0" err="1" smtClean="0"/>
              <a:t>bisa</a:t>
            </a:r>
            <a:r>
              <a:rPr lang="en-US" dirty="0" smtClean="0"/>
              <a:t> </a:t>
            </a:r>
            <a:r>
              <a:rPr lang="en-US" dirty="0" err="1" smtClean="0"/>
              <a:t>terjadi</a:t>
            </a:r>
            <a:r>
              <a:rPr lang="en-US" dirty="0" smtClean="0"/>
              <a:t>  </a:t>
            </a:r>
            <a:r>
              <a:rPr lang="en-US" dirty="0" err="1"/>
              <a:t>dalam</a:t>
            </a:r>
            <a:r>
              <a:rPr lang="en-US" dirty="0"/>
              <a:t> </a:t>
            </a:r>
            <a:r>
              <a:rPr lang="en-US" dirty="0" err="1" smtClean="0"/>
              <a:t>kurun</a:t>
            </a:r>
            <a:r>
              <a:rPr lang="en-US" dirty="0" smtClean="0"/>
              <a:t> </a:t>
            </a:r>
            <a:r>
              <a:rPr lang="en-US" dirty="0" err="1" smtClean="0"/>
              <a:t>waktu</a:t>
            </a:r>
            <a:r>
              <a:rPr lang="en-US" dirty="0" smtClean="0"/>
              <a:t> di </a:t>
            </a:r>
            <a:r>
              <a:rPr lang="en-US" dirty="0" err="1" smtClean="0"/>
              <a:t>tiap</a:t>
            </a:r>
            <a:r>
              <a:rPr lang="en-US" dirty="0" smtClean="0"/>
              <a:t> </a:t>
            </a:r>
            <a:r>
              <a:rPr lang="en-US" dirty="0" err="1" smtClean="0"/>
              <a:t>detik</a:t>
            </a:r>
            <a:r>
              <a:rPr lang="en-US" dirty="0"/>
              <a:t>, </a:t>
            </a:r>
            <a:r>
              <a:rPr lang="en-US" dirty="0" err="1"/>
              <a:t>menit</a:t>
            </a:r>
            <a:r>
              <a:rPr lang="en-US" dirty="0"/>
              <a:t>, jam </a:t>
            </a:r>
            <a:r>
              <a:rPr lang="en-US" dirty="0" err="1"/>
              <a:t>atau</a:t>
            </a:r>
            <a:r>
              <a:rPr lang="en-US" dirty="0"/>
              <a:t> </a:t>
            </a:r>
            <a:r>
              <a:rPr lang="en-US" dirty="0" err="1"/>
              <a:t>hari</a:t>
            </a:r>
            <a:r>
              <a:rPr lang="en-US" dirty="0"/>
              <a:t> </a:t>
            </a:r>
            <a:endParaRPr lang="id-ID" dirty="0" smtClean="0"/>
          </a:p>
          <a:p>
            <a:pPr algn="just"/>
            <a:r>
              <a:rPr lang="en-US" dirty="0" err="1" smtClean="0"/>
              <a:t>Sesak</a:t>
            </a:r>
            <a:r>
              <a:rPr lang="en-US" dirty="0" smtClean="0"/>
              <a:t> </a:t>
            </a:r>
            <a:r>
              <a:rPr lang="en-US" dirty="0" err="1"/>
              <a:t>nafas</a:t>
            </a:r>
            <a:r>
              <a:rPr lang="en-US" dirty="0"/>
              <a:t> </a:t>
            </a:r>
            <a:r>
              <a:rPr lang="en-US" dirty="0" smtClean="0"/>
              <a:t>  </a:t>
            </a:r>
            <a:r>
              <a:rPr lang="en-US" dirty="0"/>
              <a:t>yang </a:t>
            </a:r>
            <a:r>
              <a:rPr lang="en-US" dirty="0" err="1"/>
              <a:t>dapat</a:t>
            </a:r>
            <a:r>
              <a:rPr lang="en-US" dirty="0"/>
              <a:t> </a:t>
            </a:r>
            <a:r>
              <a:rPr lang="en-US" dirty="0" err="1"/>
              <a:t>menyebabkan</a:t>
            </a:r>
            <a:r>
              <a:rPr lang="en-US" dirty="0"/>
              <a:t> </a:t>
            </a:r>
            <a:r>
              <a:rPr lang="en-US" dirty="0" err="1"/>
              <a:t>cedera</a:t>
            </a:r>
            <a:r>
              <a:rPr lang="en-US" dirty="0"/>
              <a:t> </a:t>
            </a:r>
            <a:r>
              <a:rPr lang="en-US" dirty="0" err="1"/>
              <a:t>dengan</a:t>
            </a:r>
            <a:r>
              <a:rPr lang="en-US" dirty="0"/>
              <a:t> </a:t>
            </a:r>
            <a:r>
              <a:rPr lang="en-US" dirty="0" err="1"/>
              <a:t>mengurangi</a:t>
            </a:r>
            <a:r>
              <a:rPr lang="en-US" dirty="0"/>
              <a:t> </a:t>
            </a:r>
            <a:r>
              <a:rPr lang="en-US" dirty="0" err="1"/>
              <a:t>jumlah</a:t>
            </a:r>
            <a:r>
              <a:rPr lang="en-US" dirty="0"/>
              <a:t> </a:t>
            </a:r>
            <a:r>
              <a:rPr lang="en-US" dirty="0" err="1"/>
              <a:t>oksigen</a:t>
            </a:r>
            <a:r>
              <a:rPr lang="en-US" dirty="0"/>
              <a:t> yang </a:t>
            </a:r>
            <a:r>
              <a:rPr lang="en-US" dirty="0" err="1"/>
              <a:t>tersedia</a:t>
            </a:r>
            <a:r>
              <a:rPr lang="en-US" dirty="0"/>
              <a:t> </a:t>
            </a:r>
            <a:r>
              <a:rPr lang="en-US" dirty="0" err="1"/>
              <a:t>untuk</a:t>
            </a:r>
            <a:r>
              <a:rPr lang="en-US" dirty="0"/>
              <a:t> </a:t>
            </a:r>
            <a:r>
              <a:rPr lang="en-US" dirty="0" err="1"/>
              <a:t>bernafas</a:t>
            </a:r>
            <a:r>
              <a:rPr lang="en-US" dirty="0"/>
              <a:t> </a:t>
            </a:r>
            <a:endParaRPr lang="id-ID" dirty="0" smtClean="0"/>
          </a:p>
          <a:p>
            <a:pPr algn="just"/>
            <a:r>
              <a:rPr lang="en-US" dirty="0" err="1" smtClean="0"/>
              <a:t>kronis</a:t>
            </a:r>
            <a:r>
              <a:rPr lang="en-US" dirty="0" smtClean="0"/>
              <a:t> </a:t>
            </a:r>
            <a:r>
              <a:rPr lang="en-US" dirty="0" err="1"/>
              <a:t>jangka</a:t>
            </a:r>
            <a:r>
              <a:rPr lang="en-US" dirty="0"/>
              <a:t> </a:t>
            </a:r>
            <a:r>
              <a:rPr lang="en-US" dirty="0" err="1"/>
              <a:t>waktu</a:t>
            </a:r>
            <a:r>
              <a:rPr lang="en-US" dirty="0"/>
              <a:t> yang </a:t>
            </a:r>
            <a:r>
              <a:rPr lang="en-US" dirty="0" smtClean="0"/>
              <a:t>lama </a:t>
            </a:r>
            <a:r>
              <a:rPr lang="en-US" dirty="0" err="1"/>
              <a:t>dalam</a:t>
            </a:r>
            <a:r>
              <a:rPr lang="en-US" dirty="0"/>
              <a:t> </a:t>
            </a:r>
            <a:r>
              <a:rPr lang="en-US" dirty="0" err="1"/>
              <a:t>beberapa</a:t>
            </a:r>
            <a:r>
              <a:rPr lang="en-US" dirty="0"/>
              <a:t> </a:t>
            </a:r>
            <a:r>
              <a:rPr lang="en-US" dirty="0" err="1"/>
              <a:t>minggu</a:t>
            </a:r>
            <a:r>
              <a:rPr lang="en-US" dirty="0"/>
              <a:t> </a:t>
            </a:r>
            <a:r>
              <a:rPr lang="en-US" dirty="0" err="1"/>
              <a:t>bulan</a:t>
            </a:r>
            <a:r>
              <a:rPr lang="en-US" dirty="0"/>
              <a:t> </a:t>
            </a:r>
            <a:r>
              <a:rPr lang="en-US" dirty="0" err="1"/>
              <a:t>atau</a:t>
            </a:r>
            <a:r>
              <a:rPr lang="en-US" dirty="0"/>
              <a:t> </a:t>
            </a:r>
            <a:r>
              <a:rPr lang="en-US" dirty="0" err="1"/>
              <a:t>tahun</a:t>
            </a:r>
            <a:r>
              <a:rPr lang="en-US" dirty="0"/>
              <a:t> </a:t>
            </a:r>
            <a:endParaRPr lang="id-ID" dirty="0" smtClean="0"/>
          </a:p>
          <a:p>
            <a:pPr algn="just"/>
            <a:r>
              <a:rPr lang="en-US" dirty="0" err="1" smtClean="0"/>
              <a:t>bahan</a:t>
            </a:r>
            <a:r>
              <a:rPr lang="en-US" dirty="0" smtClean="0"/>
              <a:t> </a:t>
            </a:r>
            <a:r>
              <a:rPr lang="en-US" dirty="0" err="1" smtClean="0"/>
              <a:t>korosif</a:t>
            </a:r>
            <a:r>
              <a:rPr lang="en-US" dirty="0" smtClean="0"/>
              <a:t> </a:t>
            </a:r>
            <a:r>
              <a:rPr lang="en-US" dirty="0" err="1" smtClean="0"/>
              <a:t>cairan</a:t>
            </a:r>
            <a:r>
              <a:rPr lang="en-US" dirty="0" smtClean="0"/>
              <a:t> </a:t>
            </a:r>
            <a:r>
              <a:rPr lang="en-US" dirty="0" err="1" smtClean="0"/>
              <a:t>kimia</a:t>
            </a:r>
            <a:r>
              <a:rPr lang="en-US" dirty="0" smtClean="0"/>
              <a:t> </a:t>
            </a:r>
            <a:r>
              <a:rPr lang="en-US" dirty="0" err="1" smtClean="0"/>
              <a:t>ataupun</a:t>
            </a:r>
            <a:r>
              <a:rPr lang="en-US" dirty="0" smtClean="0"/>
              <a:t> </a:t>
            </a:r>
            <a:r>
              <a:rPr lang="en-US" dirty="0" err="1" smtClean="0"/>
              <a:t>berbentuk</a:t>
            </a:r>
            <a:r>
              <a:rPr lang="en-US" dirty="0" smtClean="0"/>
              <a:t> </a:t>
            </a:r>
            <a:r>
              <a:rPr lang="en-US" dirty="0" err="1" smtClean="0"/>
              <a:t>padat</a:t>
            </a:r>
            <a:r>
              <a:rPr lang="en-US" dirty="0" smtClean="0"/>
              <a:t> yang </a:t>
            </a:r>
            <a:r>
              <a:rPr lang="en-US" dirty="0" err="1" smtClean="0"/>
              <a:t>menyebabkan</a:t>
            </a:r>
            <a:r>
              <a:rPr lang="en-US" dirty="0" smtClean="0"/>
              <a:t> </a:t>
            </a:r>
            <a:r>
              <a:rPr lang="en-US" dirty="0" err="1" smtClean="0"/>
              <a:t>kerusakan</a:t>
            </a:r>
            <a:r>
              <a:rPr lang="en-US" dirty="0" smtClean="0"/>
              <a:t> </a:t>
            </a:r>
            <a:r>
              <a:rPr lang="en-US" dirty="0" err="1" smtClean="0"/>
              <a:t>atau</a:t>
            </a:r>
            <a:r>
              <a:rPr lang="en-US" dirty="0" smtClean="0"/>
              <a:t> </a:t>
            </a:r>
            <a:r>
              <a:rPr lang="en-US" dirty="0" err="1" smtClean="0"/>
              <a:t>perubahan</a:t>
            </a:r>
            <a:r>
              <a:rPr lang="en-US" dirty="0" smtClean="0"/>
              <a:t> </a:t>
            </a:r>
            <a:r>
              <a:rPr lang="en-US" dirty="0" err="1" smtClean="0"/>
              <a:t>ireversibel</a:t>
            </a:r>
            <a:r>
              <a:rPr lang="en-US" dirty="0" smtClean="0"/>
              <a:t> </a:t>
            </a:r>
            <a:r>
              <a:rPr lang="en-US" dirty="0" err="1" smtClean="0"/>
              <a:t>terlihat</a:t>
            </a:r>
            <a:r>
              <a:rPr lang="en-US" dirty="0" smtClean="0"/>
              <a:t> </a:t>
            </a:r>
            <a:r>
              <a:rPr lang="en-US" dirty="0" err="1" smtClean="0"/>
              <a:t>di</a:t>
            </a:r>
            <a:r>
              <a:rPr lang="en-US" dirty="0" smtClean="0"/>
              <a:t> </a:t>
            </a:r>
            <a:r>
              <a:rPr lang="en-US" dirty="0" err="1" smtClean="0"/>
              <a:t>jaringan</a:t>
            </a:r>
            <a:r>
              <a:rPr lang="en-US" dirty="0" smtClean="0"/>
              <a:t> </a:t>
            </a:r>
            <a:r>
              <a:rPr lang="en-US" dirty="0" err="1" smtClean="0"/>
              <a:t>kulit</a:t>
            </a:r>
            <a:r>
              <a:rPr lang="en-US" dirty="0" smtClean="0"/>
              <a:t> </a:t>
            </a:r>
            <a:r>
              <a:rPr lang="en-US" dirty="0" err="1" smtClean="0"/>
              <a:t>manusia</a:t>
            </a:r>
            <a:r>
              <a:rPr lang="en-US" dirty="0" smtClean="0"/>
              <a:t> </a:t>
            </a:r>
            <a:r>
              <a:rPr lang="en-US" dirty="0" err="1" smtClean="0"/>
              <a:t>di</a:t>
            </a:r>
            <a:r>
              <a:rPr lang="en-US" dirty="0" smtClean="0"/>
              <a:t> </a:t>
            </a:r>
            <a:r>
              <a:rPr lang="en-US" dirty="0" err="1" smtClean="0"/>
              <a:t>kontak</a:t>
            </a:r>
            <a:r>
              <a:rPr lang="en-US" dirty="0" smtClean="0"/>
              <a:t> </a:t>
            </a:r>
            <a:r>
              <a:rPr lang="en-US" dirty="0" err="1" smtClean="0"/>
              <a:t>atau</a:t>
            </a:r>
            <a:r>
              <a:rPr lang="en-US" dirty="0" smtClean="0"/>
              <a:t>, </a:t>
            </a:r>
            <a:r>
              <a:rPr lang="en-US" dirty="0" err="1" smtClean="0"/>
              <a:t>dalam</a:t>
            </a:r>
            <a:r>
              <a:rPr lang="en-US" dirty="0" smtClean="0"/>
              <a:t> </a:t>
            </a:r>
            <a:r>
              <a:rPr lang="en-US" dirty="0" err="1" smtClean="0"/>
              <a:t>kasus</a:t>
            </a:r>
            <a:r>
              <a:rPr lang="en-US" dirty="0" smtClean="0"/>
              <a:t> </a:t>
            </a:r>
            <a:r>
              <a:rPr lang="en-US" dirty="0" err="1" smtClean="0"/>
              <a:t>kebocoran</a:t>
            </a:r>
            <a:r>
              <a:rPr lang="en-US" dirty="0" smtClean="0"/>
              <a:t> </a:t>
            </a:r>
            <a:r>
              <a:rPr lang="en-US" dirty="0" err="1" smtClean="0"/>
              <a:t>dari</a:t>
            </a:r>
            <a:r>
              <a:rPr lang="en-US" dirty="0" smtClean="0"/>
              <a:t> </a:t>
            </a:r>
            <a:r>
              <a:rPr lang="en-US" dirty="0" err="1" smtClean="0"/>
              <a:t>kemasannya</a:t>
            </a:r>
            <a:r>
              <a:rPr lang="en-US" dirty="0" smtClean="0"/>
              <a:t>, </a:t>
            </a:r>
            <a:r>
              <a:rPr lang="en-US" dirty="0" err="1" smtClean="0"/>
              <a:t>cairan</a:t>
            </a:r>
            <a:r>
              <a:rPr lang="en-US" dirty="0" smtClean="0"/>
              <a:t> yang </a:t>
            </a:r>
            <a:r>
              <a:rPr lang="en-US" dirty="0" err="1" smtClean="0"/>
              <a:t>memiliki</a:t>
            </a:r>
            <a:r>
              <a:rPr lang="en-US" dirty="0" smtClean="0"/>
              <a:t> </a:t>
            </a:r>
            <a:r>
              <a:rPr lang="en-US" dirty="0" err="1" smtClean="0"/>
              <a:t>laju</a:t>
            </a:r>
            <a:r>
              <a:rPr lang="en-US" dirty="0" smtClean="0"/>
              <a:t> </a:t>
            </a:r>
            <a:r>
              <a:rPr lang="en-US" dirty="0" err="1" smtClean="0"/>
              <a:t>korosi</a:t>
            </a:r>
            <a:r>
              <a:rPr lang="en-US" dirty="0" smtClean="0"/>
              <a:t> </a:t>
            </a:r>
            <a:r>
              <a:rPr lang="en-US" dirty="0" err="1" smtClean="0"/>
              <a:t>parah</a:t>
            </a:r>
            <a:r>
              <a:rPr lang="en-US" dirty="0" smtClean="0"/>
              <a:t> </a:t>
            </a:r>
            <a:r>
              <a:rPr lang="en-US" dirty="0" err="1" smtClean="0"/>
              <a:t>pada</a:t>
            </a:r>
            <a:r>
              <a:rPr lang="en-US" dirty="0" smtClean="0"/>
              <a:t> </a:t>
            </a:r>
            <a:r>
              <a:rPr lang="en-US" dirty="0" err="1" smtClean="0"/>
              <a:t>baja</a:t>
            </a:r>
            <a:r>
              <a:rPr lang="en-US" dirty="0" smtClean="0"/>
              <a:t> </a:t>
            </a:r>
            <a:endParaRPr lang="en-US" dirty="0"/>
          </a:p>
          <a:p>
            <a:pPr marL="0" indent="0">
              <a:buNone/>
            </a:pPr>
            <a:r>
              <a:rPr lang="en-US" dirty="0"/>
              <a:t> </a:t>
            </a:r>
          </a:p>
          <a:p>
            <a:endParaRPr lang="en-US" dirty="0"/>
          </a:p>
        </p:txBody>
      </p:sp>
      <p:sp>
        <p:nvSpPr>
          <p:cNvPr id="4" name="Title 1"/>
          <p:cNvSpPr>
            <a:spLocks noGrp="1"/>
          </p:cNvSpPr>
          <p:nvPr>
            <p:ph type="title"/>
          </p:nvPr>
        </p:nvSpPr>
        <p:spPr>
          <a:xfrm>
            <a:off x="285720" y="214290"/>
            <a:ext cx="8534400" cy="973266"/>
          </a:xfrm>
        </p:spPr>
        <p:txBody>
          <a:bodyPr>
            <a:normAutofit fontScale="90000"/>
          </a:bodyPr>
          <a:lstStyle/>
          <a:p>
            <a:r>
              <a:rPr lang="id-ID" u="sng" dirty="0" smtClean="0"/>
              <a:t/>
            </a:r>
            <a:br>
              <a:rPr lang="id-ID" u="sng" dirty="0" smtClean="0"/>
            </a:br>
            <a:r>
              <a:rPr lang="en-US" u="sng" dirty="0" smtClean="0"/>
              <a:t>Section II : </a:t>
            </a:r>
            <a:r>
              <a:rPr lang="en-US" u="sng" dirty="0" err="1" smtClean="0"/>
              <a:t>Komponen</a:t>
            </a:r>
            <a:r>
              <a:rPr lang="en-US" u="sng" dirty="0" smtClean="0"/>
              <a:t> </a:t>
            </a:r>
            <a:r>
              <a:rPr lang="en-US" u="sng" dirty="0" err="1" smtClean="0"/>
              <a:t>Berbahaya</a:t>
            </a:r>
            <a:r>
              <a:rPr lang="en-US" u="sng" dirty="0" smtClean="0"/>
              <a:t/>
            </a:r>
            <a:br>
              <a:rPr lang="en-US" u="sng" dirty="0" smtClean="0"/>
            </a:br>
            <a:endParaRPr lang="en-US" dirty="0"/>
          </a:p>
        </p:txBody>
      </p:sp>
    </p:spTree>
    <p:extLst>
      <p:ext uri="{BB962C8B-B14F-4D97-AF65-F5344CB8AC3E}">
        <p14:creationId xmlns:p14="http://schemas.microsoft.com/office/powerpoint/2010/main" val="205906164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867400"/>
          </a:xfrm>
        </p:spPr>
        <p:txBody>
          <a:bodyPr/>
          <a:lstStyle/>
          <a:p>
            <a:pPr algn="ctr">
              <a:buNone/>
            </a:pPr>
            <a:r>
              <a:rPr lang="en-US" u="sng" dirty="0" smtClean="0"/>
              <a:t>Section III :</a:t>
            </a:r>
            <a:r>
              <a:rPr lang="en-US" u="sng" dirty="0" err="1" smtClean="0"/>
              <a:t>Karakteristik</a:t>
            </a:r>
            <a:r>
              <a:rPr lang="en-US" u="sng" dirty="0" smtClean="0"/>
              <a:t> </a:t>
            </a:r>
            <a:r>
              <a:rPr lang="en-US" u="sng" dirty="0" err="1" smtClean="0"/>
              <a:t>fisik</a:t>
            </a:r>
            <a:r>
              <a:rPr lang="en-US" u="sng" dirty="0" smtClean="0"/>
              <a:t> </a:t>
            </a:r>
            <a:r>
              <a:rPr lang="en-US" u="sng" dirty="0" err="1" smtClean="0"/>
              <a:t>dan</a:t>
            </a:r>
            <a:r>
              <a:rPr lang="en-US" u="sng" dirty="0" smtClean="0"/>
              <a:t> </a:t>
            </a:r>
            <a:r>
              <a:rPr lang="en-US" u="sng" dirty="0" err="1" smtClean="0"/>
              <a:t>kimia</a:t>
            </a:r>
            <a:endParaRPr lang="en-US" u="sng" dirty="0" smtClean="0"/>
          </a:p>
          <a:p>
            <a:pPr algn="ctr">
              <a:buNone/>
            </a:pPr>
            <a:endParaRPr lang="id-ID" sz="2800" u="sng" dirty="0" smtClean="0"/>
          </a:p>
          <a:p>
            <a:pPr algn="just">
              <a:buNone/>
            </a:pPr>
            <a:r>
              <a:rPr lang="id-ID" sz="2800" dirty="0" smtClean="0"/>
              <a:t>	</a:t>
            </a:r>
          </a:p>
          <a:p>
            <a:pPr algn="just">
              <a:buNone/>
            </a:pPr>
            <a:r>
              <a:rPr lang="id-ID" sz="2800" dirty="0" smtClean="0"/>
              <a:t>	</a:t>
            </a:r>
            <a:r>
              <a:rPr lang="en-US" sz="2800" dirty="0" err="1" smtClean="0"/>
              <a:t>Daftar</a:t>
            </a:r>
            <a:r>
              <a:rPr lang="en-US" sz="2800" dirty="0" smtClean="0"/>
              <a:t> </a:t>
            </a:r>
            <a:r>
              <a:rPr lang="en-US" sz="2800" dirty="0" err="1" smtClean="0"/>
              <a:t>ini</a:t>
            </a:r>
            <a:r>
              <a:rPr lang="en-US" sz="2800" dirty="0" smtClean="0"/>
              <a:t> </a:t>
            </a:r>
            <a:r>
              <a:rPr lang="en-US" sz="2800" dirty="0" err="1" smtClean="0"/>
              <a:t>mencakup</a:t>
            </a:r>
            <a:r>
              <a:rPr lang="en-US" sz="2800" dirty="0" smtClean="0"/>
              <a:t> </a:t>
            </a:r>
            <a:r>
              <a:rPr lang="en-US" sz="2800" dirty="0" err="1" smtClean="0"/>
              <a:t>barang-barang</a:t>
            </a:r>
            <a:r>
              <a:rPr lang="en-US" sz="2800" dirty="0" smtClean="0"/>
              <a:t> </a:t>
            </a:r>
            <a:r>
              <a:rPr lang="en-US" sz="2800" dirty="0" err="1" smtClean="0"/>
              <a:t>seperti</a:t>
            </a:r>
            <a:r>
              <a:rPr lang="en-US" sz="2800" dirty="0" smtClean="0"/>
              <a:t> </a:t>
            </a:r>
            <a:r>
              <a:rPr lang="en-US" sz="2800" dirty="0" err="1" smtClean="0"/>
              <a:t>tekanan</a:t>
            </a:r>
            <a:r>
              <a:rPr lang="en-US" sz="2800" dirty="0" smtClean="0"/>
              <a:t> </a:t>
            </a:r>
            <a:r>
              <a:rPr lang="en-US" sz="2800" dirty="0" err="1" smtClean="0"/>
              <a:t>uap</a:t>
            </a:r>
            <a:r>
              <a:rPr lang="en-US" sz="2800" dirty="0" smtClean="0"/>
              <a:t>, </a:t>
            </a:r>
            <a:r>
              <a:rPr lang="en-US" sz="2800" dirty="0" err="1" smtClean="0"/>
              <a:t>titik</a:t>
            </a:r>
            <a:r>
              <a:rPr lang="en-US" sz="2800" dirty="0" smtClean="0"/>
              <a:t> </a:t>
            </a:r>
            <a:r>
              <a:rPr lang="en-US" sz="2800" dirty="0" err="1" smtClean="0"/>
              <a:t>didih</a:t>
            </a:r>
            <a:r>
              <a:rPr lang="en-US" sz="2800" dirty="0" smtClean="0"/>
              <a:t> </a:t>
            </a:r>
            <a:r>
              <a:rPr lang="en-US" sz="2800" dirty="0" err="1" smtClean="0"/>
              <a:t>atau</a:t>
            </a:r>
            <a:r>
              <a:rPr lang="en-US" sz="2800" dirty="0" smtClean="0"/>
              <a:t> </a:t>
            </a:r>
            <a:r>
              <a:rPr lang="en-US" sz="2800" dirty="0" err="1" smtClean="0"/>
              <a:t>titik</a:t>
            </a:r>
            <a:r>
              <a:rPr lang="en-US" sz="2800" dirty="0" smtClean="0"/>
              <a:t> </a:t>
            </a:r>
            <a:r>
              <a:rPr lang="en-US" sz="2800" dirty="0" err="1" smtClean="0"/>
              <a:t>beku</a:t>
            </a:r>
            <a:r>
              <a:rPr lang="en-US" sz="2800" dirty="0" smtClean="0"/>
              <a:t>, </a:t>
            </a:r>
            <a:r>
              <a:rPr lang="en-US" sz="2800" dirty="0" err="1" smtClean="0"/>
              <a:t>densitas</a:t>
            </a:r>
            <a:r>
              <a:rPr lang="en-US" sz="2800" dirty="0" smtClean="0"/>
              <a:t>, </a:t>
            </a:r>
            <a:r>
              <a:rPr lang="en-US" sz="2800" dirty="0" err="1" smtClean="0"/>
              <a:t>kelarutan</a:t>
            </a:r>
            <a:r>
              <a:rPr lang="en-US" sz="2800" dirty="0" smtClean="0"/>
              <a:t>, </a:t>
            </a:r>
            <a:r>
              <a:rPr lang="en-US" sz="2800" dirty="0" err="1" smtClean="0"/>
              <a:t>dan</a:t>
            </a:r>
            <a:r>
              <a:rPr lang="en-US" sz="2800" dirty="0" smtClean="0"/>
              <a:t> </a:t>
            </a:r>
            <a:r>
              <a:rPr lang="en-US" sz="2800" dirty="0" err="1" smtClean="0"/>
              <a:t>berat</a:t>
            </a:r>
            <a:r>
              <a:rPr lang="en-US" sz="2800" dirty="0" smtClean="0"/>
              <a:t> </a:t>
            </a:r>
            <a:r>
              <a:rPr lang="en-US" sz="2800" dirty="0" err="1" smtClean="0"/>
              <a:t>jenis</a:t>
            </a:r>
            <a:r>
              <a:rPr lang="en-US" sz="2800" dirty="0" smtClean="0"/>
              <a:t>. </a:t>
            </a:r>
            <a:r>
              <a:rPr lang="en-US" sz="2800" dirty="0" err="1" smtClean="0"/>
              <a:t>Bagian</a:t>
            </a:r>
            <a:r>
              <a:rPr lang="en-US" sz="2800" dirty="0" smtClean="0"/>
              <a:t> </a:t>
            </a:r>
            <a:r>
              <a:rPr lang="en-US" sz="2800" dirty="0" err="1" smtClean="0"/>
              <a:t>ini</a:t>
            </a:r>
            <a:r>
              <a:rPr lang="en-US" sz="2800" dirty="0" smtClean="0"/>
              <a:t> </a:t>
            </a:r>
            <a:r>
              <a:rPr lang="en-US" sz="2800" dirty="0" err="1" smtClean="0"/>
              <a:t>juga</a:t>
            </a:r>
            <a:r>
              <a:rPr lang="en-US" sz="2800" dirty="0" smtClean="0"/>
              <a:t> </a:t>
            </a:r>
            <a:r>
              <a:rPr lang="en-US" sz="2800" dirty="0" err="1" smtClean="0"/>
              <a:t>mencakup</a:t>
            </a:r>
            <a:r>
              <a:rPr lang="en-US" sz="2800" dirty="0" smtClean="0"/>
              <a:t> </a:t>
            </a:r>
            <a:r>
              <a:rPr lang="en-US" sz="2800" dirty="0" err="1" smtClean="0"/>
              <a:t>deskripsi</a:t>
            </a:r>
            <a:r>
              <a:rPr lang="en-US" sz="2800" dirty="0" smtClean="0"/>
              <a:t> </a:t>
            </a:r>
            <a:r>
              <a:rPr lang="en-US" sz="2800" dirty="0" err="1" smtClean="0"/>
              <a:t>bahan</a:t>
            </a:r>
            <a:r>
              <a:rPr lang="en-US" sz="2800" dirty="0" smtClean="0"/>
              <a:t> </a:t>
            </a:r>
            <a:r>
              <a:rPr lang="en-US" sz="2800" dirty="0" err="1" smtClean="0"/>
              <a:t>kimia</a:t>
            </a:r>
            <a:r>
              <a:rPr lang="en-US" sz="2800" dirty="0" smtClean="0"/>
              <a:t> </a:t>
            </a:r>
            <a:r>
              <a:rPr lang="en-US" sz="2800" dirty="0" err="1" smtClean="0"/>
              <a:t>atau</a:t>
            </a:r>
            <a:r>
              <a:rPr lang="en-US" sz="2800" dirty="0" smtClean="0"/>
              <a:t> </a:t>
            </a:r>
            <a:r>
              <a:rPr lang="en-US" sz="2800" dirty="0" err="1" smtClean="0"/>
              <a:t>produk</a:t>
            </a:r>
            <a:r>
              <a:rPr lang="en-US" sz="2800" dirty="0" smtClean="0"/>
              <a:t> </a:t>
            </a:r>
            <a:r>
              <a:rPr lang="en-US" sz="2800" dirty="0" err="1" smtClean="0"/>
              <a:t>penampilan</a:t>
            </a:r>
            <a:r>
              <a:rPr lang="en-US" sz="2800" dirty="0" smtClean="0"/>
              <a:t> </a:t>
            </a:r>
            <a:r>
              <a:rPr lang="en-US" sz="2800" dirty="0" err="1" smtClean="0"/>
              <a:t>dan</a:t>
            </a:r>
            <a:r>
              <a:rPr lang="en-US" sz="2800" dirty="0" smtClean="0"/>
              <a:t> </a:t>
            </a:r>
            <a:r>
              <a:rPr lang="en-US" sz="2800" dirty="0" err="1" smtClean="0"/>
              <a:t>bau</a:t>
            </a:r>
            <a:r>
              <a:rPr lang="en-US" sz="2800" dirty="0" smtClean="0"/>
              <a:t>, </a:t>
            </a:r>
            <a:r>
              <a:rPr lang="en-US" sz="2800" dirty="0" err="1" smtClean="0"/>
              <a:t>dan</a:t>
            </a:r>
            <a:r>
              <a:rPr lang="en-US" sz="2800" dirty="0" smtClean="0"/>
              <a:t> </a:t>
            </a:r>
            <a:r>
              <a:rPr lang="en-US" sz="2800" dirty="0" err="1" smtClean="0"/>
              <a:t>sangat</a:t>
            </a:r>
            <a:r>
              <a:rPr lang="en-US" sz="2800" dirty="0" smtClean="0"/>
              <a:t> </a:t>
            </a:r>
            <a:r>
              <a:rPr lang="en-US" sz="2800" dirty="0" err="1" smtClean="0"/>
              <a:t>membantu</a:t>
            </a:r>
            <a:r>
              <a:rPr lang="en-US" sz="2800" dirty="0" smtClean="0"/>
              <a:t> </a:t>
            </a:r>
            <a:r>
              <a:rPr lang="en-US" sz="2800" dirty="0" err="1" smtClean="0"/>
              <a:t>ketika</a:t>
            </a:r>
            <a:r>
              <a:rPr lang="en-US" sz="2800" dirty="0" smtClean="0"/>
              <a:t> </a:t>
            </a:r>
            <a:r>
              <a:rPr lang="en-US" sz="2800" dirty="0" err="1" smtClean="0"/>
              <a:t>mengembangkan</a:t>
            </a:r>
            <a:r>
              <a:rPr lang="en-US" sz="2800" dirty="0" smtClean="0"/>
              <a:t> </a:t>
            </a:r>
            <a:r>
              <a:rPr lang="en-US" sz="2800" dirty="0" err="1" smtClean="0"/>
              <a:t>kebijakan</a:t>
            </a:r>
            <a:r>
              <a:rPr lang="en-US" sz="2800" dirty="0" smtClean="0"/>
              <a:t> </a:t>
            </a:r>
            <a:r>
              <a:rPr lang="en-US" sz="2800" dirty="0" err="1" smtClean="0"/>
              <a:t>dan</a:t>
            </a:r>
            <a:r>
              <a:rPr lang="en-US" sz="2800" dirty="0" smtClean="0"/>
              <a:t> </a:t>
            </a:r>
            <a:r>
              <a:rPr lang="en-US" sz="2800" dirty="0" err="1" smtClean="0"/>
              <a:t>prosedur</a:t>
            </a:r>
            <a:r>
              <a:rPr lang="en-US" sz="2800" dirty="0" smtClean="0"/>
              <a:t> </a:t>
            </a:r>
            <a:r>
              <a:rPr lang="en-US" sz="2800" dirty="0" err="1" smtClean="0"/>
              <a:t>untuk</a:t>
            </a:r>
            <a:r>
              <a:rPr lang="en-US" sz="2800" dirty="0" smtClean="0"/>
              <a:t> </a:t>
            </a:r>
            <a:r>
              <a:rPr lang="en-US" sz="2800" dirty="0" err="1" smtClean="0"/>
              <a:t>praktek</a:t>
            </a:r>
            <a:r>
              <a:rPr lang="en-US" sz="2800" dirty="0" smtClean="0"/>
              <a:t> </a:t>
            </a:r>
            <a:r>
              <a:rPr lang="en-US" sz="2800" dirty="0" err="1" smtClean="0"/>
              <a:t>kerja</a:t>
            </a:r>
            <a:r>
              <a:rPr lang="en-US" sz="2800" dirty="0" smtClean="0"/>
              <a:t> yang </a:t>
            </a:r>
            <a:r>
              <a:rPr lang="en-US" sz="2800" dirty="0" err="1" smtClean="0"/>
              <a:t>aman</a:t>
            </a:r>
            <a:r>
              <a:rPr lang="en-US" dirty="0" smtClean="0"/>
              <a:t>.</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500042"/>
            <a:ext cx="8534400" cy="758952"/>
          </a:xfrm>
        </p:spPr>
        <p:txBody>
          <a:bodyPr>
            <a:normAutofit fontScale="90000"/>
          </a:bodyPr>
          <a:lstStyle/>
          <a:p>
            <a:r>
              <a:rPr lang="en-US" u="sng" dirty="0" smtClean="0"/>
              <a:t>Section III :</a:t>
            </a:r>
            <a:r>
              <a:rPr lang="en-US" u="sng" dirty="0" err="1" smtClean="0"/>
              <a:t>Karakteristik</a:t>
            </a:r>
            <a:r>
              <a:rPr lang="en-US" u="sng" dirty="0" smtClean="0"/>
              <a:t> </a:t>
            </a:r>
            <a:r>
              <a:rPr lang="en-US" u="sng" dirty="0" err="1" smtClean="0"/>
              <a:t>fisik</a:t>
            </a:r>
            <a:r>
              <a:rPr lang="en-US" u="sng" dirty="0" smtClean="0"/>
              <a:t> </a:t>
            </a:r>
            <a:r>
              <a:rPr lang="en-US" u="sng" dirty="0" err="1" smtClean="0"/>
              <a:t>dan</a:t>
            </a:r>
            <a:r>
              <a:rPr lang="en-US" u="sng" dirty="0" smtClean="0"/>
              <a:t> </a:t>
            </a:r>
            <a:r>
              <a:rPr lang="en-US" u="sng" dirty="0" err="1" smtClean="0"/>
              <a:t>kimia</a:t>
            </a:r>
            <a:r>
              <a:rPr lang="en-US" u="sng" dirty="0" smtClean="0"/>
              <a:t/>
            </a:r>
            <a:br>
              <a:rPr lang="en-US" u="sng" dirty="0" smtClean="0"/>
            </a:br>
            <a:endParaRPr lang="en-US" dirty="0"/>
          </a:p>
        </p:txBody>
      </p:sp>
      <p:sp>
        <p:nvSpPr>
          <p:cNvPr id="3" name="Content Placeholder 2"/>
          <p:cNvSpPr>
            <a:spLocks noGrp="1"/>
          </p:cNvSpPr>
          <p:nvPr>
            <p:ph idx="1"/>
          </p:nvPr>
        </p:nvSpPr>
        <p:spPr/>
        <p:txBody>
          <a:bodyPr>
            <a:normAutofit fontScale="85000" lnSpcReduction="10000"/>
          </a:bodyPr>
          <a:lstStyle/>
          <a:p>
            <a:r>
              <a:rPr lang="en-US" dirty="0" err="1"/>
              <a:t>titik</a:t>
            </a:r>
            <a:r>
              <a:rPr lang="en-US" dirty="0"/>
              <a:t> </a:t>
            </a:r>
            <a:r>
              <a:rPr lang="en-US" dirty="0" err="1"/>
              <a:t>didih</a:t>
            </a:r>
            <a:r>
              <a:rPr lang="en-US" dirty="0"/>
              <a:t> </a:t>
            </a:r>
          </a:p>
          <a:p>
            <a:pPr marL="0" indent="0" algn="just">
              <a:buNone/>
            </a:pPr>
            <a:r>
              <a:rPr lang="en-US" dirty="0" err="1"/>
              <a:t>mengacu</a:t>
            </a:r>
            <a:r>
              <a:rPr lang="en-US" dirty="0"/>
              <a:t> </a:t>
            </a:r>
            <a:r>
              <a:rPr lang="en-US" dirty="0" err="1"/>
              <a:t>pada</a:t>
            </a:r>
            <a:r>
              <a:rPr lang="en-US" dirty="0"/>
              <a:t> </a:t>
            </a:r>
            <a:r>
              <a:rPr lang="en-US" dirty="0" err="1"/>
              <a:t>suhu</a:t>
            </a:r>
            <a:r>
              <a:rPr lang="en-US" dirty="0"/>
              <a:t> di </a:t>
            </a:r>
            <a:r>
              <a:rPr lang="en-US" dirty="0" err="1"/>
              <a:t>mana</a:t>
            </a:r>
            <a:r>
              <a:rPr lang="en-US" dirty="0"/>
              <a:t> </a:t>
            </a:r>
            <a:r>
              <a:rPr lang="en-US" dirty="0" smtClean="0"/>
              <a:t>material </a:t>
            </a:r>
            <a:r>
              <a:rPr lang="en-US" dirty="0" err="1" smtClean="0"/>
              <a:t>pada</a:t>
            </a:r>
            <a:r>
              <a:rPr lang="en-US" dirty="0" smtClean="0"/>
              <a:t>  </a:t>
            </a:r>
            <a:r>
              <a:rPr lang="en-US" dirty="0" err="1"/>
              <a:t>oF</a:t>
            </a:r>
            <a:r>
              <a:rPr lang="en-US" dirty="0"/>
              <a:t>, Di </a:t>
            </a:r>
            <a:r>
              <a:rPr lang="en-US" dirty="0" err="1"/>
              <a:t>bawah</a:t>
            </a:r>
            <a:r>
              <a:rPr lang="en-US" dirty="0"/>
              <a:t> </a:t>
            </a:r>
            <a:r>
              <a:rPr lang="en-US" dirty="0" err="1"/>
              <a:t>tekanan</a:t>
            </a:r>
            <a:r>
              <a:rPr lang="en-US" dirty="0"/>
              <a:t> </a:t>
            </a:r>
            <a:r>
              <a:rPr lang="en-US" dirty="0" err="1"/>
              <a:t>atmosfer</a:t>
            </a:r>
            <a:r>
              <a:rPr lang="en-US" dirty="0"/>
              <a:t> </a:t>
            </a:r>
            <a:r>
              <a:rPr lang="en-US" dirty="0" err="1"/>
              <a:t>biasa</a:t>
            </a:r>
            <a:r>
              <a:rPr lang="en-US" dirty="0"/>
              <a:t> (1 </a:t>
            </a:r>
            <a:r>
              <a:rPr lang="en-US" dirty="0" err="1"/>
              <a:t>atm</a:t>
            </a:r>
            <a:r>
              <a:rPr lang="en-US" dirty="0"/>
              <a:t> = 760mmHg) </a:t>
            </a:r>
            <a:r>
              <a:rPr lang="en-US" dirty="0" err="1"/>
              <a:t>Jika</a:t>
            </a:r>
            <a:r>
              <a:rPr lang="en-US" dirty="0"/>
              <a:t> material </a:t>
            </a:r>
            <a:r>
              <a:rPr lang="en-US" dirty="0" err="1"/>
              <a:t>adalah</a:t>
            </a:r>
            <a:r>
              <a:rPr lang="en-US" dirty="0"/>
              <a:t> </a:t>
            </a:r>
            <a:r>
              <a:rPr lang="en-US" dirty="0" err="1"/>
              <a:t>suatu</a:t>
            </a:r>
            <a:r>
              <a:rPr lang="en-US" dirty="0"/>
              <a:t> </a:t>
            </a:r>
            <a:r>
              <a:rPr lang="en-US" dirty="0" err="1"/>
              <a:t>preparasi</a:t>
            </a:r>
            <a:r>
              <a:rPr lang="en-US" dirty="0"/>
              <a:t>, </a:t>
            </a:r>
            <a:r>
              <a:rPr lang="en-US" dirty="0" err="1"/>
              <a:t>sebuah</a:t>
            </a:r>
            <a:r>
              <a:rPr lang="en-US" dirty="0"/>
              <a:t> </a:t>
            </a:r>
            <a:r>
              <a:rPr lang="en-US" dirty="0" err="1"/>
              <a:t>rentang</a:t>
            </a:r>
            <a:r>
              <a:rPr lang="en-US" dirty="0"/>
              <a:t> </a:t>
            </a:r>
            <a:r>
              <a:rPr lang="en-US" dirty="0" err="1"/>
              <a:t>didih</a:t>
            </a:r>
            <a:r>
              <a:rPr lang="en-US" dirty="0"/>
              <a:t> </a:t>
            </a:r>
            <a:r>
              <a:rPr lang="en-US" dirty="0" err="1"/>
              <a:t>dapat</a:t>
            </a:r>
            <a:r>
              <a:rPr lang="en-US" dirty="0"/>
              <a:t> </a:t>
            </a:r>
            <a:r>
              <a:rPr lang="en-US" dirty="0" err="1"/>
              <a:t>diberikan</a:t>
            </a:r>
            <a:r>
              <a:rPr lang="en-US" dirty="0"/>
              <a:t> </a:t>
            </a:r>
          </a:p>
          <a:p>
            <a:r>
              <a:rPr lang="en-US" dirty="0" err="1"/>
              <a:t>tekanan</a:t>
            </a:r>
            <a:r>
              <a:rPr lang="en-US" dirty="0"/>
              <a:t> </a:t>
            </a:r>
            <a:r>
              <a:rPr lang="en-US" dirty="0" err="1"/>
              <a:t>uap</a:t>
            </a:r>
            <a:r>
              <a:rPr lang="en-US" dirty="0"/>
              <a:t> </a:t>
            </a:r>
          </a:p>
          <a:p>
            <a:pPr marL="0" indent="0" algn="just">
              <a:buNone/>
            </a:pPr>
            <a:r>
              <a:rPr lang="en-US" dirty="0" err="1" smtClean="0"/>
              <a:t>tekanan</a:t>
            </a:r>
            <a:r>
              <a:rPr lang="en-US" dirty="0" smtClean="0"/>
              <a:t> </a:t>
            </a:r>
            <a:r>
              <a:rPr lang="en-US" dirty="0" err="1"/>
              <a:t>uap</a:t>
            </a:r>
            <a:r>
              <a:rPr lang="en-US" dirty="0"/>
              <a:t> </a:t>
            </a:r>
            <a:r>
              <a:rPr lang="en-US" dirty="0" err="1"/>
              <a:t>didefinisikan</a:t>
            </a:r>
            <a:r>
              <a:rPr lang="en-US" dirty="0"/>
              <a:t> </a:t>
            </a:r>
            <a:r>
              <a:rPr lang="en-US" dirty="0" err="1"/>
              <a:t>sebagai</a:t>
            </a:r>
            <a:r>
              <a:rPr lang="en-US" dirty="0"/>
              <a:t> </a:t>
            </a:r>
            <a:r>
              <a:rPr lang="en-US" dirty="0" err="1"/>
              <a:t>tekanan</a:t>
            </a:r>
            <a:r>
              <a:rPr lang="en-US" dirty="0"/>
              <a:t> yang </a:t>
            </a:r>
            <a:r>
              <a:rPr lang="en-US" dirty="0" err="1"/>
              <a:t>diberikan</a:t>
            </a:r>
            <a:r>
              <a:rPr lang="en-US" dirty="0"/>
              <a:t> </a:t>
            </a:r>
            <a:r>
              <a:rPr lang="en-US" dirty="0" err="1"/>
              <a:t>oleh</a:t>
            </a:r>
            <a:r>
              <a:rPr lang="en-US" dirty="0"/>
              <a:t> </a:t>
            </a:r>
            <a:r>
              <a:rPr lang="en-US" dirty="0" err="1"/>
              <a:t>uap</a:t>
            </a:r>
            <a:r>
              <a:rPr lang="en-US" dirty="0"/>
              <a:t> </a:t>
            </a:r>
            <a:r>
              <a:rPr lang="en-US" dirty="0" err="1"/>
              <a:t>dalam</a:t>
            </a:r>
            <a:r>
              <a:rPr lang="en-US" dirty="0"/>
              <a:t> </a:t>
            </a:r>
            <a:r>
              <a:rPr lang="en-US" dirty="0" err="1"/>
              <a:t>kesetimbangan</a:t>
            </a:r>
            <a:r>
              <a:rPr lang="en-US" dirty="0"/>
              <a:t> </a:t>
            </a:r>
            <a:r>
              <a:rPr lang="en-US" dirty="0" err="1"/>
              <a:t>termodinamika</a:t>
            </a:r>
            <a:r>
              <a:rPr lang="en-US" dirty="0"/>
              <a:t> </a:t>
            </a:r>
            <a:r>
              <a:rPr lang="en-US" dirty="0" err="1"/>
              <a:t>dengan</a:t>
            </a:r>
            <a:r>
              <a:rPr lang="en-US" dirty="0"/>
              <a:t> </a:t>
            </a:r>
            <a:r>
              <a:rPr lang="en-US" dirty="0" err="1"/>
              <a:t>fase</a:t>
            </a:r>
            <a:r>
              <a:rPr lang="en-US" dirty="0"/>
              <a:t> </a:t>
            </a:r>
            <a:r>
              <a:rPr lang="en-US" dirty="0" err="1"/>
              <a:t>pekat</a:t>
            </a:r>
            <a:r>
              <a:rPr lang="en-US" dirty="0"/>
              <a:t> (</a:t>
            </a:r>
            <a:r>
              <a:rPr lang="en-US" dirty="0" err="1"/>
              <a:t>padat</a:t>
            </a:r>
            <a:r>
              <a:rPr lang="en-US" dirty="0"/>
              <a:t> </a:t>
            </a:r>
            <a:r>
              <a:rPr lang="en-US" dirty="0" err="1"/>
              <a:t>atau</a:t>
            </a:r>
            <a:r>
              <a:rPr lang="en-US" dirty="0"/>
              <a:t> </a:t>
            </a:r>
            <a:r>
              <a:rPr lang="en-US" dirty="0" err="1"/>
              <a:t>cair</a:t>
            </a:r>
            <a:r>
              <a:rPr lang="en-US" dirty="0"/>
              <a:t>) </a:t>
            </a:r>
            <a:r>
              <a:rPr lang="en-US" dirty="0" err="1"/>
              <a:t>pada</a:t>
            </a:r>
            <a:r>
              <a:rPr lang="en-US" dirty="0"/>
              <a:t> </a:t>
            </a:r>
            <a:r>
              <a:rPr lang="en-US" dirty="0" err="1"/>
              <a:t>temperatur</a:t>
            </a:r>
            <a:r>
              <a:rPr lang="en-US" dirty="0"/>
              <a:t> </a:t>
            </a:r>
            <a:r>
              <a:rPr lang="en-US" dirty="0" err="1"/>
              <a:t>tertentu</a:t>
            </a:r>
            <a:r>
              <a:rPr lang="en-US" dirty="0"/>
              <a:t> </a:t>
            </a:r>
            <a:r>
              <a:rPr lang="en-US" dirty="0" err="1"/>
              <a:t>dalam</a:t>
            </a:r>
            <a:r>
              <a:rPr lang="en-US" dirty="0"/>
              <a:t> </a:t>
            </a:r>
            <a:r>
              <a:rPr lang="en-US" dirty="0" err="1"/>
              <a:t>sistem</a:t>
            </a:r>
            <a:r>
              <a:rPr lang="en-US" dirty="0"/>
              <a:t> </a:t>
            </a:r>
            <a:r>
              <a:rPr lang="en-US" dirty="0" err="1"/>
              <a:t>tertutup</a:t>
            </a:r>
            <a:r>
              <a:rPr lang="en-US" dirty="0"/>
              <a:t>. </a:t>
            </a:r>
            <a:endParaRPr lang="id-ID" dirty="0" smtClean="0"/>
          </a:p>
          <a:p>
            <a:r>
              <a:rPr lang="en-US" dirty="0" err="1" smtClean="0"/>
              <a:t>Titik</a:t>
            </a:r>
            <a:r>
              <a:rPr lang="en-US" dirty="0" smtClean="0"/>
              <a:t> </a:t>
            </a:r>
            <a:r>
              <a:rPr lang="en-US" dirty="0" err="1" smtClean="0"/>
              <a:t>leleh</a:t>
            </a:r>
            <a:r>
              <a:rPr lang="en-US" dirty="0" smtClean="0"/>
              <a:t> </a:t>
            </a:r>
            <a:r>
              <a:rPr lang="en-US" dirty="0" err="1" smtClean="0"/>
              <a:t>suhu</a:t>
            </a:r>
            <a:r>
              <a:rPr lang="en-US" dirty="0" smtClean="0"/>
              <a:t> </a:t>
            </a:r>
            <a:r>
              <a:rPr lang="en-US" dirty="0" err="1" smtClean="0"/>
              <a:t>dimana</a:t>
            </a:r>
            <a:r>
              <a:rPr lang="en-US" dirty="0" smtClean="0"/>
              <a:t> </a:t>
            </a:r>
            <a:r>
              <a:rPr lang="en-US" dirty="0" err="1" smtClean="0"/>
              <a:t>padat</a:t>
            </a:r>
            <a:r>
              <a:rPr lang="en-US" dirty="0" smtClean="0"/>
              <a:t> </a:t>
            </a:r>
            <a:r>
              <a:rPr lang="en-US" dirty="0" err="1" smtClean="0"/>
              <a:t>menjadi</a:t>
            </a:r>
            <a:r>
              <a:rPr lang="en-US" dirty="0" smtClean="0"/>
              <a:t> </a:t>
            </a:r>
            <a:r>
              <a:rPr lang="en-US" dirty="0" err="1" smtClean="0"/>
              <a:t>cair</a:t>
            </a:r>
            <a:r>
              <a:rPr lang="en-US" dirty="0" smtClean="0"/>
              <a:t> </a:t>
            </a:r>
          </a:p>
          <a:p>
            <a:pPr algn="just"/>
            <a:r>
              <a:rPr lang="en-US" dirty="0" err="1" smtClean="0"/>
              <a:t>Kereaktifan</a:t>
            </a:r>
            <a:r>
              <a:rPr lang="en-US" dirty="0" smtClean="0"/>
              <a:t>  air </a:t>
            </a:r>
            <a:r>
              <a:rPr lang="en-US" dirty="0" err="1" smtClean="0"/>
              <a:t>menunjukkan</a:t>
            </a:r>
            <a:r>
              <a:rPr lang="en-US" dirty="0" smtClean="0"/>
              <a:t> </a:t>
            </a:r>
            <a:r>
              <a:rPr lang="en-US" dirty="0" err="1" smtClean="0"/>
              <a:t>jika</a:t>
            </a:r>
            <a:r>
              <a:rPr lang="en-US" dirty="0" smtClean="0"/>
              <a:t> </a:t>
            </a:r>
            <a:r>
              <a:rPr lang="en-US" dirty="0" err="1" smtClean="0"/>
              <a:t>bahan</a:t>
            </a:r>
            <a:r>
              <a:rPr lang="en-US" dirty="0" smtClean="0"/>
              <a:t> </a:t>
            </a:r>
            <a:r>
              <a:rPr lang="en-US" dirty="0" err="1" smtClean="0"/>
              <a:t>kimia</a:t>
            </a:r>
            <a:r>
              <a:rPr lang="en-US" dirty="0" smtClean="0"/>
              <a:t> </a:t>
            </a:r>
            <a:r>
              <a:rPr lang="en-US" dirty="0" err="1" smtClean="0"/>
              <a:t>bereaksi</a:t>
            </a:r>
            <a:r>
              <a:rPr lang="en-US" dirty="0" smtClean="0"/>
              <a:t> </a:t>
            </a:r>
            <a:r>
              <a:rPr lang="en-US" dirty="0" err="1" smtClean="0"/>
              <a:t>dengan</a:t>
            </a:r>
            <a:r>
              <a:rPr lang="en-US" dirty="0" smtClean="0"/>
              <a:t> air </a:t>
            </a:r>
            <a:r>
              <a:rPr lang="en-US" dirty="0" err="1" smtClean="0"/>
              <a:t>untuk</a:t>
            </a:r>
            <a:r>
              <a:rPr lang="en-US" dirty="0" smtClean="0"/>
              <a:t> </a:t>
            </a:r>
            <a:r>
              <a:rPr lang="en-US" dirty="0" err="1" smtClean="0"/>
              <a:t>melepaskan</a:t>
            </a:r>
            <a:r>
              <a:rPr lang="en-US" dirty="0" smtClean="0"/>
              <a:t> gas yang </a:t>
            </a:r>
            <a:r>
              <a:rPr lang="en-US" dirty="0" err="1" smtClean="0"/>
              <a:t>mudah</a:t>
            </a:r>
            <a:r>
              <a:rPr lang="en-US" dirty="0" smtClean="0"/>
              <a:t> </a:t>
            </a:r>
            <a:r>
              <a:rPr lang="en-US" dirty="0" err="1" smtClean="0"/>
              <a:t>terbakar</a:t>
            </a:r>
            <a:r>
              <a:rPr lang="en-US" dirty="0" smtClean="0"/>
              <a:t> </a:t>
            </a:r>
            <a:r>
              <a:rPr lang="en-US" dirty="0" err="1" smtClean="0"/>
              <a:t>atau</a:t>
            </a:r>
            <a:r>
              <a:rPr lang="en-US" dirty="0" smtClean="0"/>
              <a:t> </a:t>
            </a:r>
            <a:r>
              <a:rPr lang="en-US" dirty="0" err="1" smtClean="0"/>
              <a:t>menimbulkan</a:t>
            </a:r>
            <a:r>
              <a:rPr lang="en-US" dirty="0" smtClean="0"/>
              <a:t> </a:t>
            </a:r>
            <a:r>
              <a:rPr lang="en-US" dirty="0" err="1" smtClean="0"/>
              <a:t>bahaya</a:t>
            </a:r>
            <a:r>
              <a:rPr lang="en-US" dirty="0" smtClean="0"/>
              <a:t> </a:t>
            </a:r>
            <a:r>
              <a:rPr lang="en-US" dirty="0" err="1" smtClean="0"/>
              <a:t>pada</a:t>
            </a:r>
            <a:r>
              <a:rPr lang="en-US" dirty="0" smtClean="0"/>
              <a:t> </a:t>
            </a:r>
            <a:r>
              <a:rPr lang="en-US" dirty="0" err="1" smtClean="0"/>
              <a:t>kesehatan</a:t>
            </a:r>
            <a:r>
              <a:rPr lang="en-US" dirty="0" smtClean="0"/>
              <a:t> </a:t>
            </a:r>
          </a:p>
          <a:p>
            <a:pPr marL="0" indent="0" algn="just">
              <a:buNone/>
            </a:pPr>
            <a:endParaRPr lang="id-ID" dirty="0" smtClean="0"/>
          </a:p>
          <a:p>
            <a:pPr marL="0" indent="0" algn="just">
              <a:buNone/>
            </a:pPr>
            <a:endParaRPr lang="en-US" dirty="0"/>
          </a:p>
          <a:p>
            <a:pPr marL="0" indent="0" algn="just">
              <a:buNone/>
            </a:pPr>
            <a:endParaRPr lang="en-US" dirty="0"/>
          </a:p>
        </p:txBody>
      </p:sp>
    </p:spTree>
    <p:extLst>
      <p:ext uri="{BB962C8B-B14F-4D97-AF65-F5344CB8AC3E}">
        <p14:creationId xmlns:p14="http://schemas.microsoft.com/office/powerpoint/2010/main" val="181482269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20" y="1285860"/>
            <a:ext cx="8534400" cy="758952"/>
          </a:xfrm>
        </p:spPr>
        <p:txBody>
          <a:bodyPr>
            <a:normAutofit fontScale="90000"/>
          </a:bodyPr>
          <a:lstStyle/>
          <a:p>
            <a:r>
              <a:rPr lang="id-ID" dirty="0" smtClean="0"/>
              <a:t/>
            </a:r>
            <a:br>
              <a:rPr lang="id-ID" dirty="0" smtClean="0"/>
            </a:br>
            <a:r>
              <a:rPr lang="id-ID" dirty="0" smtClean="0"/>
              <a:t/>
            </a:r>
            <a:br>
              <a:rPr lang="id-ID" dirty="0" smtClean="0"/>
            </a:br>
            <a:r>
              <a:rPr lang="id-ID" dirty="0" smtClean="0"/>
              <a:t/>
            </a:r>
            <a:br>
              <a:rPr lang="id-ID" dirty="0" smtClean="0"/>
            </a:br>
            <a:r>
              <a:rPr lang="en-US" sz="3600" u="sng" dirty="0" smtClean="0"/>
              <a:t>Section IV : Data </a:t>
            </a:r>
            <a:r>
              <a:rPr lang="en-US" sz="3600" u="sng" dirty="0" err="1" smtClean="0"/>
              <a:t>bahaya</a:t>
            </a:r>
            <a:r>
              <a:rPr lang="en-US" sz="3600" u="sng" dirty="0" smtClean="0"/>
              <a:t> </a:t>
            </a:r>
            <a:r>
              <a:rPr lang="en-US" sz="3600" u="sng" dirty="0" err="1" smtClean="0"/>
              <a:t>Kebakaran</a:t>
            </a:r>
            <a:r>
              <a:rPr lang="en-US" sz="3600" u="sng" dirty="0" smtClean="0"/>
              <a:t> </a:t>
            </a:r>
            <a:r>
              <a:rPr lang="en-US" sz="3600" u="sng" dirty="0" err="1" smtClean="0"/>
              <a:t>dan</a:t>
            </a:r>
            <a:r>
              <a:rPr lang="en-US" sz="3600" u="sng" dirty="0" smtClean="0"/>
              <a:t> </a:t>
            </a:r>
            <a:r>
              <a:rPr lang="en-US" sz="3600" u="sng" dirty="0" err="1" smtClean="0"/>
              <a:t>Ledakan</a:t>
            </a:r>
            <a:r>
              <a:rPr lang="en-US" sz="3600" u="sng" dirty="0" smtClean="0"/>
              <a:t/>
            </a:r>
            <a:br>
              <a:rPr lang="en-US" sz="3600" u="sng" dirty="0" smtClean="0"/>
            </a:br>
            <a:r>
              <a:rPr lang="en-US" sz="3600" dirty="0" smtClean="0"/>
              <a:t>		</a:t>
            </a:r>
            <a:r>
              <a:rPr lang="id-ID" sz="3600" dirty="0" smtClean="0"/>
              <a:t/>
            </a:r>
            <a:br>
              <a:rPr lang="id-ID" sz="3600" dirty="0" smtClean="0"/>
            </a:br>
            <a:endParaRPr lang="en-US" dirty="0"/>
          </a:p>
        </p:txBody>
      </p:sp>
      <p:sp>
        <p:nvSpPr>
          <p:cNvPr id="3" name="Content Placeholder 2"/>
          <p:cNvSpPr>
            <a:spLocks noGrp="1"/>
          </p:cNvSpPr>
          <p:nvPr>
            <p:ph idx="1"/>
          </p:nvPr>
        </p:nvSpPr>
        <p:spPr/>
        <p:txBody>
          <a:bodyPr/>
          <a:lstStyle/>
          <a:p>
            <a:pPr algn="just"/>
            <a:r>
              <a:rPr lang="en-US" sz="2400" dirty="0" err="1" smtClean="0"/>
              <a:t>Bagian</a:t>
            </a:r>
            <a:r>
              <a:rPr lang="en-US" sz="2400" dirty="0" smtClean="0"/>
              <a:t> </a:t>
            </a:r>
            <a:r>
              <a:rPr lang="en-US" sz="2400" dirty="0" err="1" smtClean="0"/>
              <a:t>ini</a:t>
            </a:r>
            <a:r>
              <a:rPr lang="en-US" sz="2400" dirty="0" smtClean="0"/>
              <a:t> </a:t>
            </a:r>
            <a:r>
              <a:rPr lang="en-US" sz="2400" dirty="0" err="1" smtClean="0"/>
              <a:t>juga</a:t>
            </a:r>
            <a:r>
              <a:rPr lang="en-US" sz="2400" dirty="0" smtClean="0"/>
              <a:t> </a:t>
            </a:r>
            <a:r>
              <a:rPr lang="en-US" sz="2400" dirty="0" err="1" smtClean="0"/>
              <a:t>menjelaskan</a:t>
            </a:r>
            <a:r>
              <a:rPr lang="en-US" sz="2400" dirty="0" smtClean="0"/>
              <a:t> </a:t>
            </a:r>
            <a:r>
              <a:rPr lang="en-US" sz="2400" dirty="0" err="1" smtClean="0"/>
              <a:t>kondisi</a:t>
            </a:r>
            <a:r>
              <a:rPr lang="en-US" sz="2400" dirty="0" smtClean="0"/>
              <a:t> </a:t>
            </a:r>
            <a:r>
              <a:rPr lang="en-US" sz="2400" dirty="0" err="1" smtClean="0"/>
              <a:t>di</a:t>
            </a:r>
            <a:r>
              <a:rPr lang="en-US" sz="2400" dirty="0" smtClean="0"/>
              <a:t> </a:t>
            </a:r>
            <a:r>
              <a:rPr lang="en-US" sz="2400" dirty="0" err="1" smtClean="0"/>
              <a:t>mana</a:t>
            </a:r>
            <a:r>
              <a:rPr lang="en-US" sz="2400" dirty="0" smtClean="0"/>
              <a:t> </a:t>
            </a:r>
            <a:r>
              <a:rPr lang="en-US" sz="2400" dirty="0" err="1" smtClean="0"/>
              <a:t>produk</a:t>
            </a:r>
            <a:r>
              <a:rPr lang="en-US" sz="2400" dirty="0" smtClean="0"/>
              <a:t>, </a:t>
            </a:r>
            <a:r>
              <a:rPr lang="en-US" sz="2400" dirty="0" err="1" smtClean="0"/>
              <a:t>atau</a:t>
            </a:r>
            <a:r>
              <a:rPr lang="en-US" sz="2400" dirty="0" smtClean="0"/>
              <a:t> </a:t>
            </a:r>
            <a:r>
              <a:rPr lang="en-US" sz="2400" dirty="0" err="1" smtClean="0"/>
              <a:t>konstituen</a:t>
            </a:r>
            <a:r>
              <a:rPr lang="en-US" sz="2400" dirty="0" smtClean="0"/>
              <a:t> </a:t>
            </a:r>
            <a:r>
              <a:rPr lang="en-US" sz="2400" dirty="0" err="1" smtClean="0"/>
              <a:t>kimia</a:t>
            </a:r>
            <a:r>
              <a:rPr lang="en-US" sz="2400" dirty="0" smtClean="0"/>
              <a:t>, </a:t>
            </a:r>
            <a:r>
              <a:rPr lang="en-US" sz="2400" dirty="0" err="1" smtClean="0"/>
              <a:t>dapat</a:t>
            </a:r>
            <a:r>
              <a:rPr lang="en-US" sz="2400" dirty="0" smtClean="0"/>
              <a:t> </a:t>
            </a:r>
            <a:r>
              <a:rPr lang="en-US" sz="2400" dirty="0" err="1" smtClean="0"/>
              <a:t>merupakan</a:t>
            </a:r>
            <a:r>
              <a:rPr lang="en-US" sz="2400" dirty="0" smtClean="0"/>
              <a:t> hazard. </a:t>
            </a:r>
            <a:r>
              <a:rPr lang="id-ID" sz="2400" dirty="0" smtClean="0"/>
              <a:t>A</a:t>
            </a:r>
            <a:r>
              <a:rPr lang="en-US" sz="2400" dirty="0" smtClean="0"/>
              <a:t>pi </a:t>
            </a:r>
            <a:r>
              <a:rPr lang="en-US" sz="2400" dirty="0" err="1" smtClean="0"/>
              <a:t>juga</a:t>
            </a:r>
            <a:r>
              <a:rPr lang="en-US" sz="2400" dirty="0" smtClean="0"/>
              <a:t> </a:t>
            </a:r>
            <a:r>
              <a:rPr lang="en-US" sz="2400" dirty="0" err="1" smtClean="0"/>
              <a:t>mencakup</a:t>
            </a:r>
            <a:r>
              <a:rPr lang="en-US" sz="2400" dirty="0" smtClean="0"/>
              <a:t> </a:t>
            </a:r>
            <a:r>
              <a:rPr lang="en-US" sz="2400" dirty="0" err="1" smtClean="0"/>
              <a:t>prosedur</a:t>
            </a:r>
            <a:r>
              <a:rPr lang="en-US" sz="2400" dirty="0" smtClean="0"/>
              <a:t> </a:t>
            </a:r>
            <a:r>
              <a:rPr lang="en-US" sz="2400" dirty="0" err="1" smtClean="0"/>
              <a:t>pemadam</a:t>
            </a:r>
            <a:r>
              <a:rPr lang="en-US" sz="2400" dirty="0" smtClean="0"/>
              <a:t> </a:t>
            </a:r>
            <a:r>
              <a:rPr lang="en-US" sz="2400" dirty="0" err="1" smtClean="0"/>
              <a:t>kebakaran</a:t>
            </a:r>
            <a:r>
              <a:rPr lang="en-US" sz="2400" dirty="0" smtClean="0"/>
              <a:t> </a:t>
            </a:r>
            <a:r>
              <a:rPr lang="id-ID" sz="2400" dirty="0" smtClean="0"/>
              <a:t>yg </a:t>
            </a:r>
            <a:r>
              <a:rPr lang="en-US" sz="2400" dirty="0" err="1" smtClean="0"/>
              <a:t>Direkomendasikan</a:t>
            </a:r>
            <a:r>
              <a:rPr lang="en-US" sz="2400" dirty="0" smtClean="0"/>
              <a:t> </a:t>
            </a:r>
            <a:r>
              <a:rPr lang="en-US" sz="2400" dirty="0" err="1" smtClean="0"/>
              <a:t>untuk</a:t>
            </a:r>
            <a:r>
              <a:rPr lang="en-US" sz="2400" dirty="0" smtClean="0"/>
              <a:t> </a:t>
            </a:r>
            <a:r>
              <a:rPr lang="en-US" sz="2400" dirty="0" err="1" smtClean="0"/>
              <a:t>produk</a:t>
            </a:r>
            <a:r>
              <a:rPr lang="en-US" dirty="0" smtClean="0"/>
              <a:t>.</a:t>
            </a:r>
            <a:endParaRPr lang="id-ID" dirty="0" smtClean="0"/>
          </a:p>
          <a:p>
            <a:pPr algn="just"/>
            <a:r>
              <a:rPr lang="en-US" dirty="0" err="1" smtClean="0"/>
              <a:t>Titik</a:t>
            </a:r>
            <a:r>
              <a:rPr lang="en-US" dirty="0" smtClean="0"/>
              <a:t> </a:t>
            </a:r>
            <a:r>
              <a:rPr lang="en-US" dirty="0" err="1"/>
              <a:t>nyala</a:t>
            </a:r>
            <a:r>
              <a:rPr lang="en-US" dirty="0"/>
              <a:t> </a:t>
            </a:r>
            <a:r>
              <a:rPr lang="en-US" dirty="0" err="1"/>
              <a:t>dari</a:t>
            </a:r>
            <a:r>
              <a:rPr lang="en-US" dirty="0"/>
              <a:t> </a:t>
            </a:r>
            <a:r>
              <a:rPr lang="en-US" dirty="0" err="1"/>
              <a:t>bahan</a:t>
            </a:r>
            <a:r>
              <a:rPr lang="en-US" dirty="0"/>
              <a:t> yang </a:t>
            </a:r>
            <a:r>
              <a:rPr lang="en-US" dirty="0" err="1"/>
              <a:t>mudah</a:t>
            </a:r>
            <a:r>
              <a:rPr lang="en-US" dirty="0"/>
              <a:t> </a:t>
            </a:r>
            <a:r>
              <a:rPr lang="en-US" dirty="0" err="1"/>
              <a:t>menguap</a:t>
            </a:r>
            <a:r>
              <a:rPr lang="en-US" dirty="0"/>
              <a:t> </a:t>
            </a:r>
            <a:r>
              <a:rPr lang="en-US" dirty="0" err="1"/>
              <a:t>adalah</a:t>
            </a:r>
            <a:r>
              <a:rPr lang="en-US" dirty="0"/>
              <a:t> </a:t>
            </a:r>
            <a:r>
              <a:rPr lang="en-US" dirty="0" err="1"/>
              <a:t>suhu</a:t>
            </a:r>
            <a:r>
              <a:rPr lang="en-US" dirty="0"/>
              <a:t> </a:t>
            </a:r>
            <a:r>
              <a:rPr lang="en-US" dirty="0" err="1"/>
              <a:t>terendah</a:t>
            </a:r>
            <a:r>
              <a:rPr lang="en-US" dirty="0"/>
              <a:t> di </a:t>
            </a:r>
            <a:r>
              <a:rPr lang="en-US" dirty="0" err="1"/>
              <a:t>mana</a:t>
            </a:r>
            <a:r>
              <a:rPr lang="en-US" dirty="0"/>
              <a:t> </a:t>
            </a:r>
            <a:r>
              <a:rPr lang="en-US" dirty="0" err="1"/>
              <a:t>ia</a:t>
            </a:r>
            <a:r>
              <a:rPr lang="en-US" dirty="0"/>
              <a:t> </a:t>
            </a:r>
            <a:r>
              <a:rPr lang="en-US" dirty="0" err="1"/>
              <a:t>dapat</a:t>
            </a:r>
            <a:r>
              <a:rPr lang="en-US" dirty="0"/>
              <a:t> </a:t>
            </a:r>
            <a:r>
              <a:rPr lang="en-US" dirty="0" err="1"/>
              <a:t>menguap</a:t>
            </a:r>
            <a:r>
              <a:rPr lang="en-US" dirty="0"/>
              <a:t> </a:t>
            </a:r>
            <a:r>
              <a:rPr lang="en-US" dirty="0" err="1"/>
              <a:t>untuk</a:t>
            </a:r>
            <a:r>
              <a:rPr lang="en-US" dirty="0"/>
              <a:t> </a:t>
            </a:r>
            <a:r>
              <a:rPr lang="en-US" dirty="0" err="1"/>
              <a:t>membentuk</a:t>
            </a:r>
            <a:r>
              <a:rPr lang="en-US" dirty="0"/>
              <a:t> </a:t>
            </a:r>
            <a:r>
              <a:rPr lang="en-US" dirty="0" err="1"/>
              <a:t>campuran</a:t>
            </a:r>
            <a:r>
              <a:rPr lang="en-US" dirty="0"/>
              <a:t> ignitable di </a:t>
            </a:r>
            <a:r>
              <a:rPr lang="en-US" dirty="0" err="1"/>
              <a:t>udara</a:t>
            </a:r>
            <a:r>
              <a:rPr lang="en-US" dirty="0"/>
              <a:t>. </a:t>
            </a:r>
            <a:r>
              <a:rPr lang="en-US" dirty="0" err="1"/>
              <a:t>Mengukur</a:t>
            </a:r>
            <a:r>
              <a:rPr lang="en-US" dirty="0"/>
              <a:t> </a:t>
            </a:r>
            <a:r>
              <a:rPr lang="en-US" dirty="0" err="1"/>
              <a:t>titik</a:t>
            </a:r>
            <a:r>
              <a:rPr lang="en-US" dirty="0"/>
              <a:t> </a:t>
            </a:r>
            <a:r>
              <a:rPr lang="en-US" dirty="0" err="1"/>
              <a:t>nyala</a:t>
            </a:r>
            <a:r>
              <a:rPr lang="en-US" dirty="0"/>
              <a:t> </a:t>
            </a:r>
            <a:r>
              <a:rPr lang="en-US" dirty="0" err="1"/>
              <a:t>membutuhkan</a:t>
            </a:r>
            <a:r>
              <a:rPr lang="en-US" dirty="0"/>
              <a:t> </a:t>
            </a:r>
            <a:r>
              <a:rPr lang="en-US" dirty="0" err="1"/>
              <a:t>sumber</a:t>
            </a:r>
            <a:r>
              <a:rPr lang="en-US" dirty="0"/>
              <a:t> </a:t>
            </a:r>
            <a:r>
              <a:rPr lang="en-US" dirty="0" err="1"/>
              <a:t>pengapian</a:t>
            </a:r>
            <a:r>
              <a:rPr lang="en-US" dirty="0"/>
              <a:t>. </a:t>
            </a:r>
            <a:r>
              <a:rPr lang="en-US" dirty="0" err="1"/>
              <a:t>Pada</a:t>
            </a:r>
            <a:r>
              <a:rPr lang="en-US" dirty="0"/>
              <a:t> </a:t>
            </a:r>
            <a:r>
              <a:rPr lang="en-US" dirty="0" err="1"/>
              <a:t>titik</a:t>
            </a:r>
            <a:r>
              <a:rPr lang="en-US" dirty="0"/>
              <a:t> flash, </a:t>
            </a:r>
            <a:r>
              <a:rPr lang="en-US" dirty="0" err="1"/>
              <a:t>uap</a:t>
            </a:r>
            <a:r>
              <a:rPr lang="en-US" dirty="0"/>
              <a:t> </a:t>
            </a:r>
            <a:r>
              <a:rPr lang="en-US" dirty="0" err="1"/>
              <a:t>dapat</a:t>
            </a:r>
            <a:r>
              <a:rPr lang="en-US" dirty="0"/>
              <a:t> </a:t>
            </a:r>
            <a:r>
              <a:rPr lang="en-US" dirty="0" err="1"/>
              <a:t>berhenti</a:t>
            </a:r>
            <a:r>
              <a:rPr lang="en-US" dirty="0"/>
              <a:t> </a:t>
            </a:r>
            <a:r>
              <a:rPr lang="en-US" dirty="0" err="1"/>
              <a:t>untuk</a:t>
            </a:r>
            <a:r>
              <a:rPr lang="en-US" dirty="0"/>
              <a:t> </a:t>
            </a:r>
            <a:r>
              <a:rPr lang="en-US" dirty="0" err="1"/>
              <a:t>membakar</a:t>
            </a:r>
            <a:r>
              <a:rPr lang="en-US" dirty="0"/>
              <a:t> </a:t>
            </a:r>
            <a:r>
              <a:rPr lang="en-US" dirty="0" err="1"/>
              <a:t>ketika</a:t>
            </a:r>
            <a:r>
              <a:rPr lang="en-US" dirty="0"/>
              <a:t> </a:t>
            </a:r>
            <a:r>
              <a:rPr lang="en-US" dirty="0" err="1"/>
              <a:t>sumber</a:t>
            </a:r>
            <a:r>
              <a:rPr lang="en-US" dirty="0"/>
              <a:t> </a:t>
            </a:r>
            <a:r>
              <a:rPr lang="en-US" dirty="0" err="1"/>
              <a:t>pengapian</a:t>
            </a:r>
            <a:r>
              <a:rPr lang="en-US" dirty="0"/>
              <a:t> </a:t>
            </a:r>
            <a:r>
              <a:rPr lang="en-US" dirty="0" err="1"/>
              <a:t>akan</a:t>
            </a:r>
            <a:r>
              <a:rPr lang="en-US" dirty="0"/>
              <a:t> </a:t>
            </a:r>
            <a:r>
              <a:rPr lang="id-ID" dirty="0" smtClean="0"/>
              <a:t>hilang</a:t>
            </a:r>
            <a:r>
              <a:rPr lang="en-US" dirty="0" smtClean="0"/>
              <a:t>. </a:t>
            </a:r>
            <a:endParaRPr lang="en-US" dirty="0"/>
          </a:p>
          <a:p>
            <a:pPr algn="just"/>
            <a:endParaRPr lang="en-US" dirty="0"/>
          </a:p>
        </p:txBody>
      </p:sp>
    </p:spTree>
    <p:extLst>
      <p:ext uri="{BB962C8B-B14F-4D97-AF65-F5344CB8AC3E}">
        <p14:creationId xmlns:p14="http://schemas.microsoft.com/office/powerpoint/2010/main" val="188141394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buNone/>
            </a:pPr>
            <a:r>
              <a:rPr lang="en-US" sz="2800" dirty="0" smtClean="0"/>
              <a:t>		</a:t>
            </a:r>
            <a:endParaRPr lang="id-ID" sz="2800" dirty="0" smtClean="0"/>
          </a:p>
          <a:p>
            <a:pPr algn="just">
              <a:buNone/>
            </a:pPr>
            <a:r>
              <a:rPr lang="id-ID" sz="2800" dirty="0" smtClean="0"/>
              <a:t>	</a:t>
            </a:r>
            <a:endParaRPr lang="en-US" dirty="0" smtClean="0"/>
          </a:p>
          <a:p>
            <a:pPr algn="just"/>
            <a:r>
              <a:rPr lang="en-US" sz="2800" u="sng" dirty="0" smtClean="0"/>
              <a:t>Section V. </a:t>
            </a:r>
            <a:r>
              <a:rPr lang="en-US" sz="2800" u="sng" dirty="0" err="1" smtClean="0"/>
              <a:t>Reaktivitas</a:t>
            </a:r>
            <a:r>
              <a:rPr lang="en-US" sz="2800" u="sng" dirty="0" smtClean="0"/>
              <a:t> data</a:t>
            </a:r>
            <a:endParaRPr lang="id-ID" sz="2800" u="sng" dirty="0" smtClean="0"/>
          </a:p>
          <a:p>
            <a:pPr algn="just">
              <a:buNone/>
            </a:pPr>
            <a:endParaRPr lang="en-US" sz="2800" u="sng" dirty="0" smtClean="0"/>
          </a:p>
          <a:p>
            <a:pPr algn="just">
              <a:buNone/>
            </a:pPr>
            <a:r>
              <a:rPr lang="en-US" sz="2800" dirty="0" smtClean="0"/>
              <a:t>		</a:t>
            </a:r>
            <a:r>
              <a:rPr lang="en-US" sz="2800" dirty="0" err="1" smtClean="0"/>
              <a:t>Juga</a:t>
            </a:r>
            <a:r>
              <a:rPr lang="en-US" sz="2800" dirty="0" smtClean="0"/>
              <a:t> </a:t>
            </a:r>
            <a:r>
              <a:rPr lang="en-US" sz="2800" dirty="0" err="1" smtClean="0"/>
              <a:t>dibahas</a:t>
            </a:r>
            <a:r>
              <a:rPr lang="en-US" sz="2800" dirty="0" smtClean="0"/>
              <a:t> </a:t>
            </a:r>
            <a:r>
              <a:rPr lang="en-US" sz="2800" dirty="0" err="1" smtClean="0"/>
              <a:t>di</a:t>
            </a:r>
            <a:r>
              <a:rPr lang="en-US" sz="2800" dirty="0" smtClean="0"/>
              <a:t> </a:t>
            </a:r>
            <a:r>
              <a:rPr lang="en-US" sz="2800" dirty="0" err="1" smtClean="0"/>
              <a:t>sini</a:t>
            </a:r>
            <a:r>
              <a:rPr lang="en-US" sz="2800" dirty="0" smtClean="0"/>
              <a:t> </a:t>
            </a:r>
            <a:r>
              <a:rPr lang="en-US" sz="2800" dirty="0" err="1" smtClean="0"/>
              <a:t>adalah</a:t>
            </a:r>
            <a:r>
              <a:rPr lang="en-US" sz="2800" dirty="0" smtClean="0"/>
              <a:t> </a:t>
            </a:r>
            <a:r>
              <a:rPr lang="en-US" sz="2800" dirty="0" err="1" smtClean="0"/>
              <a:t>bahaya</a:t>
            </a:r>
            <a:r>
              <a:rPr lang="en-US" sz="2800" dirty="0" smtClean="0"/>
              <a:t> yang </a:t>
            </a:r>
            <a:r>
              <a:rPr lang="en-US" sz="2800" dirty="0" err="1" smtClean="0"/>
              <a:t>berhubungan</a:t>
            </a:r>
            <a:r>
              <a:rPr lang="en-US" sz="2800" dirty="0" smtClean="0"/>
              <a:t> </a:t>
            </a:r>
            <a:r>
              <a:rPr lang="en-US" sz="2800" dirty="0" err="1" smtClean="0"/>
              <a:t>dengan</a:t>
            </a:r>
            <a:r>
              <a:rPr lang="en-US" sz="2800" dirty="0" smtClean="0"/>
              <a:t> </a:t>
            </a:r>
            <a:r>
              <a:rPr lang="en-US" sz="2800" dirty="0" err="1" smtClean="0"/>
              <a:t>dekomposisi</a:t>
            </a:r>
            <a:r>
              <a:rPr lang="en-US" sz="2800" dirty="0" smtClean="0"/>
              <a:t> </a:t>
            </a:r>
            <a:r>
              <a:rPr lang="en-US" sz="2800" dirty="0" err="1" smtClean="0"/>
              <a:t>kimia</a:t>
            </a:r>
            <a:r>
              <a:rPr lang="en-US" sz="2800" dirty="0" smtClean="0"/>
              <a:t> </a:t>
            </a:r>
            <a:r>
              <a:rPr lang="en-US" sz="2800" dirty="0" err="1" smtClean="0"/>
              <a:t>atau</a:t>
            </a:r>
            <a:r>
              <a:rPr lang="en-US" sz="2800" dirty="0" smtClean="0"/>
              <a:t> </a:t>
            </a:r>
            <a:r>
              <a:rPr lang="en-US" sz="2800" dirty="0" err="1" smtClean="0"/>
              <a:t>produk</a:t>
            </a:r>
            <a:r>
              <a:rPr lang="en-US" sz="2800" dirty="0" smtClean="0"/>
              <a:t> </a:t>
            </a:r>
            <a:r>
              <a:rPr lang="en-US" sz="2800" dirty="0" err="1" smtClean="0"/>
              <a:t>dengan</a:t>
            </a:r>
            <a:r>
              <a:rPr lang="en-US" sz="2800" dirty="0" smtClean="0"/>
              <a:t> </a:t>
            </a:r>
            <a:r>
              <a:rPr lang="en-US" sz="2800" dirty="0" err="1" smtClean="0"/>
              <a:t>alam</a:t>
            </a:r>
            <a:r>
              <a:rPr lang="en-US" sz="2800" dirty="0" smtClean="0"/>
              <a:t> </a:t>
            </a:r>
            <a:r>
              <a:rPr lang="en-US" sz="2800" dirty="0" err="1" smtClean="0"/>
              <a:t>atau</a:t>
            </a:r>
            <a:r>
              <a:rPr lang="en-US" sz="2800" dirty="0" smtClean="0"/>
              <a:t> </a:t>
            </a:r>
            <a:r>
              <a:rPr lang="en-US" sz="2800" dirty="0" err="1" smtClean="0"/>
              <a:t>cara</a:t>
            </a:r>
            <a:r>
              <a:rPr lang="en-US" sz="2800" dirty="0" smtClean="0"/>
              <a:t> lain. </a:t>
            </a:r>
            <a:r>
              <a:rPr lang="en-US" sz="2800" dirty="0" err="1" smtClean="0"/>
              <a:t>Misalnya</a:t>
            </a:r>
            <a:r>
              <a:rPr lang="en-US" sz="2800" dirty="0" smtClean="0"/>
              <a:t>, </a:t>
            </a:r>
            <a:r>
              <a:rPr lang="en-US" sz="2800" dirty="0" err="1" smtClean="0"/>
              <a:t>itu</a:t>
            </a:r>
            <a:r>
              <a:rPr lang="en-US" sz="2800" dirty="0" smtClean="0"/>
              <a:t> </a:t>
            </a:r>
            <a:r>
              <a:rPr lang="en-US" sz="2800" dirty="0" err="1" smtClean="0"/>
              <a:t>akan</a:t>
            </a:r>
            <a:r>
              <a:rPr lang="en-US" sz="2800" dirty="0" smtClean="0"/>
              <a:t> </a:t>
            </a:r>
            <a:r>
              <a:rPr lang="en-US" sz="2800" dirty="0" err="1" smtClean="0"/>
              <a:t>mengidentifikasi</a:t>
            </a:r>
            <a:r>
              <a:rPr lang="en-US" sz="2800" dirty="0" smtClean="0"/>
              <a:t> gas </a:t>
            </a:r>
            <a:r>
              <a:rPr lang="en-US" sz="2800" dirty="0" err="1" smtClean="0"/>
              <a:t>berpotensi</a:t>
            </a:r>
            <a:r>
              <a:rPr lang="en-US" sz="2800" dirty="0" smtClean="0"/>
              <a:t> </a:t>
            </a:r>
            <a:r>
              <a:rPr lang="en-US" sz="2800" dirty="0" err="1" smtClean="0"/>
              <a:t>beracun</a:t>
            </a:r>
            <a:r>
              <a:rPr lang="en-US" sz="2800" dirty="0" smtClean="0"/>
              <a:t> yang </a:t>
            </a:r>
            <a:r>
              <a:rPr lang="en-US" sz="2800" dirty="0" err="1" smtClean="0"/>
              <a:t>dihasilkan</a:t>
            </a:r>
            <a:r>
              <a:rPr lang="en-US" sz="2800" dirty="0" smtClean="0"/>
              <a:t> </a:t>
            </a:r>
            <a:r>
              <a:rPr lang="en-US" sz="2800" dirty="0" err="1" smtClean="0"/>
              <a:t>sebagai</a:t>
            </a:r>
            <a:r>
              <a:rPr lang="en-US" sz="2800" dirty="0" smtClean="0"/>
              <a:t> </a:t>
            </a:r>
            <a:r>
              <a:rPr lang="en-US" sz="2800" dirty="0" err="1" smtClean="0"/>
              <a:t>hasil</a:t>
            </a:r>
            <a:r>
              <a:rPr lang="en-US" sz="2800" dirty="0" smtClean="0"/>
              <a:t> </a:t>
            </a:r>
            <a:r>
              <a:rPr lang="en-US" sz="2800" dirty="0" err="1" smtClean="0"/>
              <a:t>dari</a:t>
            </a:r>
            <a:r>
              <a:rPr lang="en-US" sz="2800" dirty="0" smtClean="0"/>
              <a:t> </a:t>
            </a:r>
            <a:r>
              <a:rPr lang="en-US" sz="2800" dirty="0" err="1" smtClean="0"/>
              <a:t>kebakaran</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364163"/>
          </a:xfrm>
        </p:spPr>
        <p:txBody>
          <a:bodyPr/>
          <a:lstStyle/>
          <a:p>
            <a:r>
              <a:rPr lang="en-US" sz="2800" dirty="0" smtClean="0"/>
              <a:t>Section VI. </a:t>
            </a:r>
            <a:r>
              <a:rPr lang="en-US" sz="2800" dirty="0" err="1" smtClean="0"/>
              <a:t>Bahaya</a:t>
            </a:r>
            <a:r>
              <a:rPr lang="en-US" sz="2800" dirty="0" smtClean="0"/>
              <a:t> </a:t>
            </a:r>
            <a:r>
              <a:rPr lang="en-US" sz="2800" dirty="0" err="1" smtClean="0"/>
              <a:t>Kesehatan</a:t>
            </a:r>
            <a:r>
              <a:rPr lang="en-US" sz="2800" dirty="0" smtClean="0"/>
              <a:t> </a:t>
            </a:r>
          </a:p>
          <a:p>
            <a:pPr algn="just">
              <a:buNone/>
            </a:pPr>
            <a:r>
              <a:rPr lang="en-US" sz="2800" dirty="0" smtClean="0"/>
              <a:t>		</a:t>
            </a:r>
            <a:r>
              <a:rPr lang="en-US" sz="2800" dirty="0" err="1" smtClean="0"/>
              <a:t>Beberapa</a:t>
            </a:r>
            <a:r>
              <a:rPr lang="en-US" sz="2800" dirty="0" smtClean="0"/>
              <a:t> </a:t>
            </a:r>
            <a:r>
              <a:rPr lang="en-US" sz="2800" dirty="0" err="1" smtClean="0"/>
              <a:t>ketentuan</a:t>
            </a:r>
            <a:r>
              <a:rPr lang="en-US" sz="2800" dirty="0" smtClean="0"/>
              <a:t> yang </a:t>
            </a:r>
            <a:r>
              <a:rPr lang="en-US" sz="2800" dirty="0" err="1" smtClean="0"/>
              <a:t>ditetapkan</a:t>
            </a:r>
            <a:r>
              <a:rPr lang="en-US" sz="2800" dirty="0" smtClean="0"/>
              <a:t> </a:t>
            </a:r>
            <a:r>
              <a:rPr lang="en-US" sz="2800" dirty="0" err="1" smtClean="0"/>
              <a:t>oleh</a:t>
            </a:r>
            <a:r>
              <a:rPr lang="en-US" sz="2800" dirty="0" smtClean="0"/>
              <a:t> OSHA </a:t>
            </a:r>
            <a:r>
              <a:rPr lang="en-US" sz="2800" dirty="0" err="1" smtClean="0"/>
              <a:t>untuk</a:t>
            </a:r>
            <a:r>
              <a:rPr lang="en-US" sz="2800" dirty="0" smtClean="0"/>
              <a:t> </a:t>
            </a:r>
            <a:r>
              <a:rPr lang="en-US" sz="2800" dirty="0" err="1" smtClean="0"/>
              <a:t>bagian</a:t>
            </a:r>
            <a:r>
              <a:rPr lang="en-US" sz="2800" dirty="0" smtClean="0"/>
              <a:t> </a:t>
            </a:r>
            <a:r>
              <a:rPr lang="en-US" sz="2800" dirty="0" err="1" smtClean="0"/>
              <a:t>ini</a:t>
            </a:r>
            <a:r>
              <a:rPr lang="en-US" sz="2800" dirty="0" smtClean="0"/>
              <a:t> </a:t>
            </a:r>
            <a:r>
              <a:rPr lang="en-US" sz="2800" dirty="0" err="1" smtClean="0"/>
              <a:t>adalah</a:t>
            </a:r>
            <a:r>
              <a:rPr lang="en-US" sz="2800" dirty="0" smtClean="0"/>
              <a:t> </a:t>
            </a:r>
            <a:r>
              <a:rPr lang="en-US" sz="2800" dirty="0" err="1" smtClean="0"/>
              <a:t>racun</a:t>
            </a:r>
            <a:r>
              <a:rPr lang="en-US" sz="2800" dirty="0" smtClean="0"/>
              <a:t>, </a:t>
            </a:r>
            <a:r>
              <a:rPr lang="en-US" sz="2800" dirty="0" err="1" smtClean="0"/>
              <a:t>iritasi</a:t>
            </a:r>
            <a:r>
              <a:rPr lang="en-US" sz="2800" dirty="0" smtClean="0"/>
              <a:t>, sensitizer, mutagen, </a:t>
            </a:r>
            <a:r>
              <a:rPr lang="en-US" sz="2800" dirty="0" err="1" smtClean="0"/>
              <a:t>karsinogen</a:t>
            </a:r>
            <a:r>
              <a:rPr lang="en-US" sz="2800" dirty="0" smtClean="0"/>
              <a:t>, </a:t>
            </a:r>
            <a:r>
              <a:rPr lang="en-US" sz="2800" dirty="0" err="1" smtClean="0"/>
              <a:t>dan</a:t>
            </a:r>
            <a:r>
              <a:rPr lang="en-US" sz="2800" dirty="0" smtClean="0"/>
              <a:t> </a:t>
            </a:r>
            <a:r>
              <a:rPr lang="en-US" sz="2800" dirty="0" err="1" smtClean="0"/>
              <a:t>korosif</a:t>
            </a:r>
            <a:r>
              <a:rPr lang="en-US" sz="2800" dirty="0" smtClean="0"/>
              <a:t>. </a:t>
            </a:r>
            <a:r>
              <a:rPr lang="en-US" sz="2800" dirty="0" err="1" smtClean="0"/>
              <a:t>Bagian</a:t>
            </a:r>
            <a:r>
              <a:rPr lang="en-US" sz="2800" dirty="0" smtClean="0"/>
              <a:t> </a:t>
            </a:r>
            <a:r>
              <a:rPr lang="en-US" sz="2800" dirty="0" err="1" smtClean="0"/>
              <a:t>ini</a:t>
            </a:r>
            <a:r>
              <a:rPr lang="en-US" sz="2800" dirty="0" smtClean="0"/>
              <a:t> </a:t>
            </a:r>
            <a:r>
              <a:rPr lang="en-US" sz="2800" dirty="0" err="1" smtClean="0"/>
              <a:t>mengidentifikasi</a:t>
            </a:r>
            <a:r>
              <a:rPr lang="en-US" sz="2800" dirty="0" smtClean="0"/>
              <a:t> </a:t>
            </a:r>
            <a:r>
              <a:rPr lang="en-US" sz="2800" dirty="0" err="1" smtClean="0"/>
              <a:t>jalur</a:t>
            </a:r>
            <a:r>
              <a:rPr lang="en-US" sz="2800" dirty="0" smtClean="0"/>
              <a:t> </a:t>
            </a:r>
            <a:r>
              <a:rPr lang="en-US" sz="2800" dirty="0" err="1" smtClean="0"/>
              <a:t>masuknya</a:t>
            </a:r>
            <a:r>
              <a:rPr lang="en-US" sz="2800" dirty="0" smtClean="0"/>
              <a:t> </a:t>
            </a:r>
            <a:r>
              <a:rPr lang="en-US" sz="2800" dirty="0" err="1" smtClean="0"/>
              <a:t>bahan</a:t>
            </a:r>
            <a:r>
              <a:rPr lang="en-US" sz="2800" dirty="0" smtClean="0"/>
              <a:t> </a:t>
            </a:r>
            <a:r>
              <a:rPr lang="en-US" sz="2800" dirty="0" err="1" smtClean="0"/>
              <a:t>kimia</a:t>
            </a:r>
            <a:r>
              <a:rPr lang="en-US" sz="2800" dirty="0" smtClean="0"/>
              <a:t> </a:t>
            </a:r>
            <a:r>
              <a:rPr lang="en-US" sz="2800" dirty="0" err="1" smtClean="0"/>
              <a:t>atau</a:t>
            </a:r>
            <a:r>
              <a:rPr lang="en-US" sz="2800" dirty="0" smtClean="0"/>
              <a:t> </a:t>
            </a:r>
            <a:r>
              <a:rPr lang="en-US" sz="2800" dirty="0" err="1" smtClean="0"/>
              <a:t>produk</a:t>
            </a:r>
            <a:r>
              <a:rPr lang="en-US" sz="2800" dirty="0" smtClean="0"/>
              <a:t> </a:t>
            </a:r>
            <a:r>
              <a:rPr lang="en-US" sz="2800" dirty="0" err="1" smtClean="0"/>
              <a:t>ke</a:t>
            </a:r>
            <a:r>
              <a:rPr lang="en-US" sz="2800" dirty="0" smtClean="0"/>
              <a:t> </a:t>
            </a:r>
            <a:r>
              <a:rPr lang="en-US" sz="2800" dirty="0" err="1" smtClean="0"/>
              <a:t>dalam</a:t>
            </a:r>
            <a:r>
              <a:rPr lang="en-US" sz="2800" dirty="0" smtClean="0"/>
              <a:t> </a:t>
            </a:r>
            <a:r>
              <a:rPr lang="en-US" sz="2800" dirty="0" err="1" smtClean="0"/>
              <a:t>tubuh</a:t>
            </a:r>
            <a:r>
              <a:rPr lang="en-US" sz="2800" dirty="0" smtClean="0"/>
              <a:t>, </a:t>
            </a:r>
            <a:r>
              <a:rPr lang="en-US" sz="2800" dirty="0" err="1" smtClean="0"/>
              <a:t>batas</a:t>
            </a:r>
            <a:r>
              <a:rPr lang="en-US" sz="2800" dirty="0" smtClean="0"/>
              <a:t> </a:t>
            </a:r>
            <a:r>
              <a:rPr lang="en-US" sz="2800" dirty="0" err="1" smtClean="0"/>
              <a:t>paparan</a:t>
            </a:r>
            <a:r>
              <a:rPr lang="en-US" sz="2800" dirty="0" smtClean="0"/>
              <a:t> yang </a:t>
            </a:r>
            <a:r>
              <a:rPr lang="en-US" sz="2800" dirty="0" err="1" smtClean="0"/>
              <a:t>direkomendasikan</a:t>
            </a:r>
            <a:r>
              <a:rPr lang="en-US" sz="2800" dirty="0" smtClean="0"/>
              <a:t> </a:t>
            </a:r>
            <a:r>
              <a:rPr lang="en-US" sz="2800" dirty="0" err="1" smtClean="0"/>
              <a:t>ditetapkan</a:t>
            </a:r>
            <a:r>
              <a:rPr lang="en-US" sz="2800" dirty="0" smtClean="0"/>
              <a:t> </a:t>
            </a:r>
            <a:r>
              <a:rPr lang="en-US" sz="2800" dirty="0" err="1" smtClean="0"/>
              <a:t>oleh</a:t>
            </a:r>
            <a:r>
              <a:rPr lang="en-US" sz="2800" dirty="0" smtClean="0"/>
              <a:t> OSHA </a:t>
            </a:r>
            <a:r>
              <a:rPr lang="en-US" sz="2800" dirty="0" err="1" smtClean="0"/>
              <a:t>atau</a:t>
            </a:r>
            <a:r>
              <a:rPr lang="en-US" sz="2800" dirty="0" smtClean="0"/>
              <a:t> </a:t>
            </a:r>
            <a:r>
              <a:rPr lang="en-US" sz="2800" dirty="0" err="1" smtClean="0"/>
              <a:t>produsen</a:t>
            </a:r>
            <a:r>
              <a:rPr lang="en-US" sz="2800" dirty="0" smtClean="0"/>
              <a:t>, </a:t>
            </a:r>
            <a:r>
              <a:rPr lang="en-US" sz="2800" dirty="0" err="1" smtClean="0"/>
              <a:t>dan</a:t>
            </a:r>
            <a:r>
              <a:rPr lang="en-US" sz="2800" dirty="0" smtClean="0"/>
              <a:t> </a:t>
            </a:r>
            <a:r>
              <a:rPr lang="en-US" sz="2800" dirty="0" err="1" smtClean="0"/>
              <a:t>kemungkinan</a:t>
            </a:r>
            <a:r>
              <a:rPr lang="en-US" sz="2800" dirty="0" smtClean="0"/>
              <a:t> carcinogenicity </a:t>
            </a:r>
            <a:r>
              <a:rPr lang="en-US" sz="2800" dirty="0" err="1" smtClean="0"/>
              <a:t>bahan</a:t>
            </a:r>
            <a:r>
              <a:rPr lang="en-US" sz="2800" dirty="0" smtClean="0"/>
              <a:t> </a:t>
            </a:r>
            <a:r>
              <a:rPr lang="en-US" sz="2800" dirty="0" err="1" smtClean="0"/>
              <a:t>kimia</a:t>
            </a:r>
            <a:r>
              <a:rPr lang="en-US" sz="2800" dirty="0" smtClean="0"/>
              <a:t> </a:t>
            </a:r>
            <a:r>
              <a:rPr lang="en-US" sz="2800" dirty="0" err="1" smtClean="0"/>
              <a:t>atau</a:t>
            </a:r>
            <a:r>
              <a:rPr lang="en-US" sz="2800" dirty="0" smtClean="0"/>
              <a:t> </a:t>
            </a:r>
            <a:r>
              <a:rPr lang="en-US" sz="2800" dirty="0" err="1" smtClean="0"/>
              <a:t>produk</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14290"/>
            <a:ext cx="8229600" cy="6143668"/>
          </a:xfrm>
        </p:spPr>
        <p:txBody>
          <a:bodyPr>
            <a:normAutofit fontScale="92500"/>
          </a:bodyPr>
          <a:lstStyle/>
          <a:p>
            <a:pPr algn="ctr">
              <a:buNone/>
            </a:pPr>
            <a:r>
              <a:rPr lang="en-US" sz="2800" u="sng" dirty="0" smtClean="0"/>
              <a:t>Section VII. </a:t>
            </a:r>
            <a:r>
              <a:rPr lang="en-US" sz="2800" u="sng" dirty="0" err="1" smtClean="0"/>
              <a:t>Tindakan</a:t>
            </a:r>
            <a:r>
              <a:rPr lang="en-US" sz="2800" u="sng" dirty="0" smtClean="0"/>
              <a:t> </a:t>
            </a:r>
            <a:r>
              <a:rPr lang="en-US" sz="2800" u="sng" dirty="0" err="1" smtClean="0"/>
              <a:t>Pencegahan</a:t>
            </a:r>
            <a:r>
              <a:rPr lang="en-US" sz="2800" u="sng" dirty="0" smtClean="0"/>
              <a:t> </a:t>
            </a:r>
            <a:r>
              <a:rPr lang="en-US" sz="2800" u="sng" dirty="0" err="1" smtClean="0"/>
              <a:t>untuk</a:t>
            </a:r>
            <a:r>
              <a:rPr lang="en-US" sz="2800" u="sng" dirty="0" smtClean="0"/>
              <a:t> </a:t>
            </a:r>
            <a:r>
              <a:rPr lang="en-US" sz="2800" u="sng" dirty="0" err="1" smtClean="0"/>
              <a:t>Penanganan</a:t>
            </a:r>
            <a:r>
              <a:rPr lang="en-US" sz="2800" u="sng" dirty="0" smtClean="0"/>
              <a:t> </a:t>
            </a:r>
            <a:r>
              <a:rPr lang="en-US" sz="2800" u="sng" dirty="0" err="1" smtClean="0"/>
              <a:t>Aman</a:t>
            </a:r>
            <a:r>
              <a:rPr lang="en-US" sz="2800" u="sng" dirty="0" smtClean="0"/>
              <a:t> </a:t>
            </a:r>
            <a:r>
              <a:rPr lang="en-US" sz="2800" u="sng" dirty="0" err="1" smtClean="0"/>
              <a:t>dan</a:t>
            </a:r>
            <a:r>
              <a:rPr lang="en-US" sz="2800" u="sng" dirty="0" smtClean="0"/>
              <a:t> </a:t>
            </a:r>
            <a:r>
              <a:rPr lang="en-US" sz="2800" u="sng" dirty="0" err="1" smtClean="0"/>
              <a:t>Penggunaan</a:t>
            </a:r>
            <a:r>
              <a:rPr lang="en-US" sz="2800" u="sng" dirty="0" smtClean="0"/>
              <a:t> </a:t>
            </a:r>
            <a:endParaRPr lang="id-ID" sz="2800" u="sng" dirty="0" smtClean="0"/>
          </a:p>
          <a:p>
            <a:pPr algn="just"/>
            <a:endParaRPr lang="en-US" sz="2800" dirty="0" smtClean="0"/>
          </a:p>
          <a:p>
            <a:pPr algn="just">
              <a:buNone/>
            </a:pPr>
            <a:r>
              <a:rPr lang="en-US" sz="2800" dirty="0" smtClean="0"/>
              <a:t>		</a:t>
            </a:r>
            <a:r>
              <a:rPr lang="en-US" sz="2800" dirty="0" err="1" smtClean="0"/>
              <a:t>Informasi</a:t>
            </a:r>
            <a:r>
              <a:rPr lang="en-US" sz="2800" dirty="0" smtClean="0"/>
              <a:t> </a:t>
            </a:r>
            <a:r>
              <a:rPr lang="en-US" sz="2800" dirty="0" err="1" smtClean="0"/>
              <a:t>tentang</a:t>
            </a:r>
            <a:r>
              <a:rPr lang="en-US" sz="2800" dirty="0" smtClean="0"/>
              <a:t> </a:t>
            </a:r>
            <a:r>
              <a:rPr lang="en-US" sz="2800" dirty="0" err="1" smtClean="0"/>
              <a:t>prosedur</a:t>
            </a:r>
            <a:r>
              <a:rPr lang="en-US" sz="2800" dirty="0" smtClean="0"/>
              <a:t> </a:t>
            </a:r>
            <a:r>
              <a:rPr lang="en-US" sz="2800" dirty="0" err="1" smtClean="0"/>
              <a:t>pembuangan</a:t>
            </a:r>
            <a:r>
              <a:rPr lang="en-US" sz="2800" dirty="0" smtClean="0"/>
              <a:t> </a:t>
            </a:r>
            <a:r>
              <a:rPr lang="en-US" sz="2800" dirty="0" err="1" smtClean="0"/>
              <a:t>limbah</a:t>
            </a:r>
            <a:r>
              <a:rPr lang="en-US" sz="2800" dirty="0" smtClean="0"/>
              <a:t> EPA </a:t>
            </a:r>
            <a:r>
              <a:rPr lang="en-US" sz="2800" dirty="0" err="1" smtClean="0"/>
              <a:t>dan</a:t>
            </a:r>
            <a:r>
              <a:rPr lang="en-US" sz="2800" dirty="0" smtClean="0"/>
              <a:t> </a:t>
            </a:r>
            <a:r>
              <a:rPr lang="en-US" sz="2800" dirty="0" err="1" smtClean="0"/>
              <a:t>Departemen</a:t>
            </a:r>
            <a:r>
              <a:rPr lang="en-US" sz="2800" dirty="0" smtClean="0"/>
              <a:t> </a:t>
            </a:r>
            <a:r>
              <a:rPr lang="en-US" sz="2800" dirty="0" err="1" smtClean="0"/>
              <a:t>Perhubungan</a:t>
            </a:r>
            <a:r>
              <a:rPr lang="en-US" sz="2800" dirty="0" smtClean="0"/>
              <a:t> </a:t>
            </a:r>
            <a:r>
              <a:rPr lang="en-US" sz="2800" dirty="0" err="1" smtClean="0"/>
              <a:t>persyaratan</a:t>
            </a:r>
            <a:r>
              <a:rPr lang="en-US" sz="2800" dirty="0" smtClean="0"/>
              <a:t> </a:t>
            </a:r>
            <a:r>
              <a:rPr lang="en-US" sz="2800" dirty="0" err="1" smtClean="0"/>
              <a:t>juga</a:t>
            </a:r>
            <a:r>
              <a:rPr lang="en-US" sz="2800" dirty="0" smtClean="0"/>
              <a:t> </a:t>
            </a:r>
            <a:r>
              <a:rPr lang="en-US" sz="2800" dirty="0" err="1" smtClean="0"/>
              <a:t>disertakan</a:t>
            </a:r>
            <a:r>
              <a:rPr lang="en-US" sz="2800" dirty="0" smtClean="0"/>
              <a:t> </a:t>
            </a:r>
            <a:r>
              <a:rPr lang="en-US" sz="2800" dirty="0" err="1" smtClean="0"/>
              <a:t>di</a:t>
            </a:r>
            <a:r>
              <a:rPr lang="en-US" sz="2800" dirty="0" smtClean="0"/>
              <a:t> </a:t>
            </a:r>
            <a:r>
              <a:rPr lang="en-US" sz="2800" dirty="0" err="1" smtClean="0"/>
              <a:t>sini</a:t>
            </a:r>
            <a:r>
              <a:rPr lang="en-US" sz="2800" dirty="0" smtClean="0"/>
              <a:t>.</a:t>
            </a:r>
          </a:p>
          <a:p>
            <a:pPr algn="just">
              <a:buNone/>
            </a:pPr>
            <a:r>
              <a:rPr lang="en-US" sz="2800" dirty="0" smtClean="0"/>
              <a:t>	</a:t>
            </a:r>
            <a:r>
              <a:rPr lang="en-US" sz="2800" u="sng" dirty="0" smtClean="0"/>
              <a:t>Section VIII. </a:t>
            </a:r>
            <a:r>
              <a:rPr lang="en-US" sz="2800" u="sng" dirty="0" err="1" smtClean="0"/>
              <a:t>Upaya</a:t>
            </a:r>
            <a:r>
              <a:rPr lang="en-US" sz="2800" u="sng" dirty="0" smtClean="0"/>
              <a:t> </a:t>
            </a:r>
            <a:r>
              <a:rPr lang="en-US" sz="2800" u="sng" dirty="0" err="1" smtClean="0"/>
              <a:t>pengendalian</a:t>
            </a:r>
            <a:r>
              <a:rPr lang="en-US" sz="2800" u="sng" dirty="0" smtClean="0"/>
              <a:t>. </a:t>
            </a:r>
          </a:p>
          <a:p>
            <a:pPr algn="just">
              <a:buNone/>
            </a:pPr>
            <a:r>
              <a:rPr lang="en-US" sz="2800" dirty="0" smtClean="0"/>
              <a:t>		</a:t>
            </a:r>
            <a:r>
              <a:rPr lang="en-US" sz="2800" dirty="0" err="1" smtClean="0"/>
              <a:t>Sebagaimana</a:t>
            </a:r>
            <a:r>
              <a:rPr lang="en-US" sz="2800" dirty="0" smtClean="0"/>
              <a:t> </a:t>
            </a:r>
            <a:r>
              <a:rPr lang="en-US" sz="2800" dirty="0" err="1" smtClean="0"/>
              <a:t>dipersyaratkan</a:t>
            </a:r>
            <a:r>
              <a:rPr lang="en-US" sz="2800" dirty="0" smtClean="0"/>
              <a:t> </a:t>
            </a:r>
            <a:r>
              <a:rPr lang="en-US" sz="2800" dirty="0" err="1" smtClean="0"/>
              <a:t>oleh</a:t>
            </a:r>
            <a:r>
              <a:rPr lang="en-US" sz="2800" dirty="0" smtClean="0"/>
              <a:t> </a:t>
            </a:r>
            <a:r>
              <a:rPr lang="en-US" sz="2800" dirty="0" err="1" smtClean="0"/>
              <a:t>Standar</a:t>
            </a:r>
            <a:r>
              <a:rPr lang="en-US" sz="2800" dirty="0" smtClean="0"/>
              <a:t> </a:t>
            </a:r>
            <a:r>
              <a:rPr lang="en-US" sz="2800" dirty="0" err="1" smtClean="0"/>
              <a:t>Komunikasi</a:t>
            </a:r>
            <a:r>
              <a:rPr lang="en-US" sz="2800" dirty="0" smtClean="0"/>
              <a:t> </a:t>
            </a:r>
            <a:r>
              <a:rPr lang="en-US" sz="2800" dirty="0" err="1" smtClean="0"/>
              <a:t>Bahaya</a:t>
            </a:r>
            <a:r>
              <a:rPr lang="en-US" sz="2800" dirty="0" smtClean="0"/>
              <a:t>, </a:t>
            </a:r>
            <a:r>
              <a:rPr lang="en-US" sz="2800" dirty="0" err="1" smtClean="0"/>
              <a:t>bagian</a:t>
            </a:r>
            <a:r>
              <a:rPr lang="en-US" sz="2800" dirty="0" smtClean="0"/>
              <a:t> MSDS </a:t>
            </a:r>
            <a:r>
              <a:rPr lang="en-US" sz="2800" dirty="0" err="1" smtClean="0"/>
              <a:t>berisi</a:t>
            </a:r>
            <a:r>
              <a:rPr lang="en-US" sz="2800" dirty="0" smtClean="0"/>
              <a:t> </a:t>
            </a:r>
            <a:r>
              <a:rPr lang="en-US" sz="2800" dirty="0" err="1" smtClean="0"/>
              <a:t>tindakan</a:t>
            </a:r>
            <a:r>
              <a:rPr lang="en-US" sz="2800" dirty="0" smtClean="0"/>
              <a:t> </a:t>
            </a:r>
            <a:r>
              <a:rPr lang="en-US" sz="2800" dirty="0" err="1" smtClean="0"/>
              <a:t>pengendalian</a:t>
            </a:r>
            <a:r>
              <a:rPr lang="en-US" sz="2800" dirty="0" smtClean="0"/>
              <a:t>, </a:t>
            </a:r>
            <a:r>
              <a:rPr lang="en-US" sz="2800" dirty="0" err="1" smtClean="0"/>
              <a:t>termasuk</a:t>
            </a:r>
            <a:r>
              <a:rPr lang="en-US" sz="2800" dirty="0" smtClean="0"/>
              <a:t> </a:t>
            </a:r>
            <a:r>
              <a:rPr lang="en-US" sz="2800" dirty="0" err="1" smtClean="0"/>
              <a:t>kontrol</a:t>
            </a:r>
            <a:r>
              <a:rPr lang="en-US" sz="2800" dirty="0" smtClean="0"/>
              <a:t> </a:t>
            </a:r>
            <a:r>
              <a:rPr lang="en-US" sz="2800" dirty="0" err="1" smtClean="0"/>
              <a:t>rekayasa</a:t>
            </a:r>
            <a:r>
              <a:rPr lang="en-US" sz="2800" dirty="0" smtClean="0"/>
              <a:t>, </a:t>
            </a:r>
            <a:r>
              <a:rPr lang="en-US" sz="2800" dirty="0" err="1" smtClean="0"/>
              <a:t>alat</a:t>
            </a:r>
            <a:r>
              <a:rPr lang="en-US" sz="2800" dirty="0" smtClean="0"/>
              <a:t> </a:t>
            </a:r>
            <a:r>
              <a:rPr lang="en-US" sz="2800" dirty="0" err="1" smtClean="0"/>
              <a:t>pelindung</a:t>
            </a:r>
            <a:r>
              <a:rPr lang="en-US" sz="2800" dirty="0" smtClean="0"/>
              <a:t> </a:t>
            </a:r>
            <a:r>
              <a:rPr lang="en-US" sz="2800" dirty="0" err="1" smtClean="0"/>
              <a:t>diri</a:t>
            </a:r>
            <a:r>
              <a:rPr lang="en-US" sz="2800" dirty="0" smtClean="0"/>
              <a:t>, </a:t>
            </a:r>
            <a:r>
              <a:rPr lang="en-US" sz="2800" dirty="0" err="1" smtClean="0"/>
              <a:t>kontrol</a:t>
            </a:r>
            <a:r>
              <a:rPr lang="en-US" sz="2800" dirty="0" smtClean="0"/>
              <a:t> </a:t>
            </a:r>
            <a:r>
              <a:rPr lang="en-US" sz="2800" dirty="0" err="1" smtClean="0"/>
              <a:t>administratif</a:t>
            </a:r>
            <a:r>
              <a:rPr lang="en-US" sz="2800" dirty="0" smtClean="0"/>
              <a:t>, </a:t>
            </a:r>
            <a:r>
              <a:rPr lang="en-US" sz="2800" dirty="0" err="1" smtClean="0"/>
              <a:t>atau</a:t>
            </a:r>
            <a:r>
              <a:rPr lang="en-US" sz="2800" dirty="0" smtClean="0"/>
              <a:t> </a:t>
            </a:r>
            <a:r>
              <a:rPr lang="en-US" sz="2800" dirty="0" err="1" smtClean="0"/>
              <a:t>kombinasi</a:t>
            </a:r>
            <a:r>
              <a:rPr lang="en-US" sz="2800" dirty="0" smtClean="0"/>
              <a:t> </a:t>
            </a:r>
            <a:r>
              <a:rPr lang="en-US" sz="2800" dirty="0" err="1" smtClean="0"/>
              <a:t>dari</a:t>
            </a:r>
            <a:r>
              <a:rPr lang="en-US" sz="2800" dirty="0" smtClean="0"/>
              <a:t> </a:t>
            </a:r>
            <a:r>
              <a:rPr lang="en-US" sz="2800" dirty="0" err="1" smtClean="0"/>
              <a:t>ketiganya</a:t>
            </a:r>
            <a:r>
              <a:rPr lang="en-US" sz="2800" dirty="0" smtClean="0"/>
              <a:t>. Hal </a:t>
            </a:r>
            <a:r>
              <a:rPr lang="en-US" sz="2800" dirty="0" err="1" smtClean="0"/>
              <a:t>ini</a:t>
            </a:r>
            <a:r>
              <a:rPr lang="en-US" sz="2800" dirty="0" smtClean="0"/>
              <a:t> </a:t>
            </a:r>
            <a:r>
              <a:rPr lang="en-US" sz="2800" dirty="0" err="1" smtClean="0"/>
              <a:t>juga</a:t>
            </a:r>
            <a:r>
              <a:rPr lang="en-US" sz="2800" dirty="0" smtClean="0"/>
              <a:t> </a:t>
            </a:r>
            <a:r>
              <a:rPr lang="en-US" sz="2800" dirty="0" err="1" smtClean="0"/>
              <a:t>harus</a:t>
            </a:r>
            <a:r>
              <a:rPr lang="en-US" sz="2800" dirty="0" smtClean="0"/>
              <a:t> </a:t>
            </a:r>
            <a:r>
              <a:rPr lang="en-US" sz="2800" dirty="0" err="1" smtClean="0"/>
              <a:t>mencakup</a:t>
            </a:r>
            <a:r>
              <a:rPr lang="en-US" sz="2800" dirty="0" smtClean="0"/>
              <a:t> </a:t>
            </a:r>
            <a:r>
              <a:rPr lang="en-US" sz="2800" dirty="0" err="1" smtClean="0"/>
              <a:t>informasi</a:t>
            </a:r>
            <a:r>
              <a:rPr lang="en-US" sz="2800" dirty="0" smtClean="0"/>
              <a:t> </a:t>
            </a:r>
            <a:r>
              <a:rPr lang="en-US" sz="2800" dirty="0" err="1" smtClean="0"/>
              <a:t>spesifik</a:t>
            </a:r>
            <a:r>
              <a:rPr lang="en-US" sz="2800" dirty="0" smtClean="0"/>
              <a:t> </a:t>
            </a:r>
            <a:r>
              <a:rPr lang="en-US" sz="2800" dirty="0" err="1" smtClean="0"/>
              <a:t>pada</a:t>
            </a:r>
            <a:r>
              <a:rPr lang="en-US" sz="2800" dirty="0" smtClean="0"/>
              <a:t> </a:t>
            </a:r>
            <a:r>
              <a:rPr lang="en-US" sz="2800" dirty="0" err="1" smtClean="0"/>
              <a:t>jenis</a:t>
            </a:r>
            <a:r>
              <a:rPr lang="en-US" sz="2800" dirty="0" smtClean="0"/>
              <a:t> </a:t>
            </a:r>
            <a:r>
              <a:rPr lang="en-US" sz="2800" dirty="0" err="1" smtClean="0"/>
              <a:t>alat</a:t>
            </a:r>
            <a:r>
              <a:rPr lang="en-US" sz="2800" dirty="0" smtClean="0"/>
              <a:t> </a:t>
            </a:r>
            <a:r>
              <a:rPr lang="en-US" sz="2800" dirty="0" err="1" smtClean="0"/>
              <a:t>pelindung</a:t>
            </a:r>
            <a:r>
              <a:rPr lang="en-US" sz="2800" dirty="0" smtClean="0"/>
              <a:t> </a:t>
            </a:r>
            <a:r>
              <a:rPr lang="en-US" sz="2800" dirty="0" err="1" smtClean="0"/>
              <a:t>diri</a:t>
            </a:r>
            <a:r>
              <a:rPr lang="en-US" sz="2800" dirty="0" smtClean="0"/>
              <a:t> yang </a:t>
            </a:r>
            <a:r>
              <a:rPr lang="en-US" sz="2800" dirty="0" err="1" smtClean="0"/>
              <a:t>dibutuhkan</a:t>
            </a:r>
            <a:r>
              <a:rPr lang="en-US" sz="2800" dirty="0" smtClean="0"/>
              <a:t> </a:t>
            </a:r>
            <a:r>
              <a:rPr lang="en-US" sz="2800" dirty="0" err="1" smtClean="0"/>
              <a:t>ketika</a:t>
            </a:r>
            <a:r>
              <a:rPr lang="en-US" sz="2800" dirty="0" smtClean="0"/>
              <a:t> </a:t>
            </a:r>
            <a:r>
              <a:rPr lang="en-US" sz="2800" dirty="0" err="1" smtClean="0"/>
              <a:t>menggunakan</a:t>
            </a:r>
            <a:r>
              <a:rPr lang="en-US" sz="2800" dirty="0" smtClean="0"/>
              <a:t> </a:t>
            </a:r>
            <a:r>
              <a:rPr lang="en-US" sz="2800" dirty="0" err="1" smtClean="0"/>
              <a:t>produk</a:t>
            </a:r>
            <a:r>
              <a:rPr lang="en-US" sz="2800" dirty="0" smtClean="0"/>
              <a:t> </a:t>
            </a:r>
            <a:r>
              <a:rPr lang="en-US" sz="2800" dirty="0" err="1" smtClean="0"/>
              <a:t>tersebut</a:t>
            </a:r>
            <a:r>
              <a:rPr lang="en-US" sz="2800" dirty="0" smtClean="0"/>
              <a:t>.</a:t>
            </a:r>
            <a:endParaRPr lang="en-US" sz="2800"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Training</a:t>
            </a:r>
            <a:endParaRPr lang="id-ID" dirty="0"/>
          </a:p>
        </p:txBody>
      </p:sp>
      <p:sp>
        <p:nvSpPr>
          <p:cNvPr id="3" name="Content Placeholder 2"/>
          <p:cNvSpPr>
            <a:spLocks noGrp="1"/>
          </p:cNvSpPr>
          <p:nvPr>
            <p:ph sz="quarter" idx="1"/>
          </p:nvPr>
        </p:nvSpPr>
        <p:spPr/>
        <p:txBody>
          <a:bodyPr>
            <a:normAutofit fontScale="92500" lnSpcReduction="10000"/>
          </a:bodyPr>
          <a:lstStyle/>
          <a:p>
            <a:pPr algn="just"/>
            <a:r>
              <a:rPr lang="en-US" dirty="0" err="1" smtClean="0"/>
              <a:t>Pengusaha</a:t>
            </a:r>
            <a:r>
              <a:rPr lang="en-US" dirty="0" smtClean="0"/>
              <a:t> </a:t>
            </a:r>
            <a:r>
              <a:rPr lang="en-US" dirty="0" err="1" smtClean="0"/>
              <a:t>harus</a:t>
            </a:r>
            <a:r>
              <a:rPr lang="en-US" dirty="0" smtClean="0"/>
              <a:t> </a:t>
            </a:r>
            <a:r>
              <a:rPr lang="en-US" dirty="0" err="1" smtClean="0"/>
              <a:t>memberikan</a:t>
            </a:r>
            <a:r>
              <a:rPr lang="en-US" dirty="0" smtClean="0"/>
              <a:t> </a:t>
            </a:r>
            <a:r>
              <a:rPr lang="en-US" dirty="0" err="1" smtClean="0"/>
              <a:t>pelatihan</a:t>
            </a:r>
            <a:r>
              <a:rPr lang="en-US" dirty="0" smtClean="0"/>
              <a:t> </a:t>
            </a:r>
            <a:r>
              <a:rPr lang="en-US" dirty="0" err="1" smtClean="0"/>
              <a:t>karyawan</a:t>
            </a:r>
            <a:r>
              <a:rPr lang="en-US" dirty="0" smtClean="0"/>
              <a:t> </a:t>
            </a:r>
            <a:r>
              <a:rPr lang="en-US" dirty="0" err="1" smtClean="0"/>
              <a:t>sebagai</a:t>
            </a:r>
            <a:r>
              <a:rPr lang="en-US" dirty="0" smtClean="0"/>
              <a:t> </a:t>
            </a:r>
            <a:r>
              <a:rPr lang="en-US" dirty="0" err="1" smtClean="0"/>
              <a:t>bagian</a:t>
            </a:r>
            <a:r>
              <a:rPr lang="en-US" dirty="0" smtClean="0"/>
              <a:t> </a:t>
            </a:r>
            <a:r>
              <a:rPr lang="en-US" dirty="0" err="1" smtClean="0"/>
              <a:t>dari</a:t>
            </a:r>
            <a:r>
              <a:rPr lang="en-US" dirty="0" smtClean="0"/>
              <a:t> Program </a:t>
            </a:r>
            <a:r>
              <a:rPr lang="en-US" dirty="0" err="1" smtClean="0"/>
              <a:t>Komunikasi</a:t>
            </a:r>
            <a:r>
              <a:rPr lang="en-US" dirty="0" smtClean="0"/>
              <a:t> Hazard </a:t>
            </a:r>
            <a:r>
              <a:rPr lang="en-US" dirty="0" err="1" smtClean="0"/>
              <a:t>mereka</a:t>
            </a:r>
            <a:r>
              <a:rPr lang="en-US" dirty="0" smtClean="0"/>
              <a:t>. </a:t>
            </a:r>
            <a:r>
              <a:rPr lang="en-US" dirty="0" err="1" smtClean="0"/>
              <a:t>Pelatihan</a:t>
            </a:r>
            <a:r>
              <a:rPr lang="en-US" dirty="0" smtClean="0"/>
              <a:t> </a:t>
            </a:r>
            <a:r>
              <a:rPr lang="en-US" dirty="0" err="1" smtClean="0"/>
              <a:t>diperlukan</a:t>
            </a:r>
            <a:r>
              <a:rPr lang="en-US" dirty="0" smtClean="0"/>
              <a:t> </a:t>
            </a:r>
            <a:r>
              <a:rPr lang="en-US" dirty="0" err="1" smtClean="0"/>
              <a:t>pada</a:t>
            </a:r>
            <a:r>
              <a:rPr lang="en-US" dirty="0" smtClean="0"/>
              <a:t> </a:t>
            </a:r>
            <a:r>
              <a:rPr lang="en-US" dirty="0" err="1" smtClean="0"/>
              <a:t>saat</a:t>
            </a:r>
            <a:r>
              <a:rPr lang="en-US" dirty="0" smtClean="0"/>
              <a:t> </a:t>
            </a:r>
            <a:r>
              <a:rPr lang="en-US" dirty="0" err="1" smtClean="0"/>
              <a:t>tugas</a:t>
            </a:r>
            <a:r>
              <a:rPr lang="en-US" dirty="0" smtClean="0"/>
              <a:t> </a:t>
            </a:r>
            <a:r>
              <a:rPr lang="en-US" dirty="0" err="1" smtClean="0"/>
              <a:t>baru</a:t>
            </a:r>
            <a:r>
              <a:rPr lang="en-US" dirty="0" smtClean="0"/>
              <a:t> </a:t>
            </a:r>
            <a:r>
              <a:rPr lang="en-US" dirty="0" err="1" smtClean="0"/>
              <a:t>dan</a:t>
            </a:r>
            <a:r>
              <a:rPr lang="en-US" dirty="0" smtClean="0"/>
              <a:t> </a:t>
            </a:r>
            <a:r>
              <a:rPr lang="en-US" dirty="0" err="1" smtClean="0"/>
              <a:t>setiap</a:t>
            </a:r>
            <a:r>
              <a:rPr lang="en-US" dirty="0" smtClean="0"/>
              <a:t> kali </a:t>
            </a:r>
            <a:r>
              <a:rPr lang="en-US" dirty="0" err="1" smtClean="0"/>
              <a:t>bahaya</a:t>
            </a:r>
            <a:r>
              <a:rPr lang="en-US" dirty="0" smtClean="0"/>
              <a:t> </a:t>
            </a:r>
            <a:r>
              <a:rPr lang="en-US" dirty="0" err="1" smtClean="0"/>
              <a:t>baru</a:t>
            </a:r>
            <a:r>
              <a:rPr lang="en-US" dirty="0" smtClean="0"/>
              <a:t> </a:t>
            </a:r>
            <a:r>
              <a:rPr lang="en-US" dirty="0" err="1" smtClean="0"/>
              <a:t>diperkenalkan</a:t>
            </a:r>
            <a:r>
              <a:rPr lang="en-US" dirty="0" smtClean="0"/>
              <a:t> </a:t>
            </a:r>
            <a:r>
              <a:rPr lang="en-US" dirty="0" err="1" smtClean="0"/>
              <a:t>ke</a:t>
            </a:r>
            <a:r>
              <a:rPr lang="en-US" dirty="0" smtClean="0"/>
              <a:t> </a:t>
            </a:r>
            <a:r>
              <a:rPr lang="en-US" dirty="0" err="1" smtClean="0"/>
              <a:t>dalam</a:t>
            </a:r>
            <a:r>
              <a:rPr lang="en-US" dirty="0" smtClean="0"/>
              <a:t> area </a:t>
            </a:r>
            <a:r>
              <a:rPr lang="en-US" dirty="0" err="1" smtClean="0"/>
              <a:t>kerja</a:t>
            </a:r>
            <a:r>
              <a:rPr lang="en-US" dirty="0" smtClean="0"/>
              <a:t>.</a:t>
            </a:r>
            <a:endParaRPr lang="id-ID" dirty="0" smtClean="0"/>
          </a:p>
          <a:p>
            <a:pPr algn="just"/>
            <a:r>
              <a:rPr lang="id-ID" dirty="0" smtClean="0"/>
              <a:t>Pelatihan yg dibutuhkan untuk melindungi pekerja :</a:t>
            </a:r>
          </a:p>
          <a:p>
            <a:pPr algn="just">
              <a:buNone/>
            </a:pPr>
            <a:r>
              <a:rPr lang="id-ID" dirty="0" smtClean="0"/>
              <a:t>	- menjelaskan ttg program </a:t>
            </a:r>
            <a:r>
              <a:rPr lang="id-ID" i="1" dirty="0" smtClean="0"/>
              <a:t>Hazard Communication </a:t>
            </a:r>
            <a:r>
              <a:rPr lang="id-ID" dirty="0" smtClean="0"/>
              <a:t>(contrainer labeling, MSDS)</a:t>
            </a:r>
          </a:p>
          <a:p>
            <a:pPr algn="just">
              <a:buNone/>
            </a:pPr>
            <a:r>
              <a:rPr lang="id-ID" dirty="0" smtClean="0"/>
              <a:t>	- macam-macam bahaya dari bahan kimia</a:t>
            </a:r>
          </a:p>
          <a:p>
            <a:pPr algn="just">
              <a:buNone/>
            </a:pPr>
            <a:r>
              <a:rPr lang="id-ID" dirty="0" smtClean="0"/>
              <a:t>	- menggunakan alat perlindungan diri</a:t>
            </a:r>
          </a:p>
          <a:p>
            <a:pPr algn="just">
              <a:buNone/>
            </a:pPr>
            <a:r>
              <a:rPr lang="id-ID" dirty="0" smtClean="0"/>
              <a:t>	- mendeteksi adanya bahaya dan bgmn mengatasinya</a:t>
            </a:r>
            <a:endParaRPr lang="id-ID"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Training</a:t>
            </a:r>
            <a:endParaRPr lang="id-ID" dirty="0"/>
          </a:p>
        </p:txBody>
      </p:sp>
      <p:sp>
        <p:nvSpPr>
          <p:cNvPr id="3" name="Content Placeholder 2"/>
          <p:cNvSpPr>
            <a:spLocks noGrp="1"/>
          </p:cNvSpPr>
          <p:nvPr>
            <p:ph sz="quarter" idx="1"/>
          </p:nvPr>
        </p:nvSpPr>
        <p:spPr/>
        <p:txBody>
          <a:bodyPr/>
          <a:lstStyle/>
          <a:p>
            <a:pPr algn="just"/>
            <a:r>
              <a:rPr lang="id-ID" dirty="0" smtClean="0"/>
              <a:t>Hazard Communication Standard merupakan konsep yg sederhana.</a:t>
            </a:r>
          </a:p>
          <a:p>
            <a:pPr algn="just"/>
            <a:r>
              <a:rPr lang="id-ID" dirty="0" smtClean="0"/>
              <a:t>Intinya : para pekerja dapat mengetahui secara benar bahaya disekitarnya dan dapat mengidentifikasi bahan kimia </a:t>
            </a:r>
          </a:p>
          <a:p>
            <a:pPr algn="just"/>
            <a:r>
              <a:rPr lang="id-ID" dirty="0" smtClean="0"/>
              <a:t>Pekerja jg dapat mengetahui perlindungan yg telah disiapkan oleh perusahaan untuk mencegah terjadinya  kecelakaan yg dpt merugikan pekerja</a:t>
            </a:r>
            <a:endParaRPr lang="id-ID"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solidFill>
                  <a:schemeClr val="accent3">
                    <a:lumMod val="50000"/>
                  </a:schemeClr>
                </a:solidFill>
              </a:rPr>
              <a:t>Mind Map</a:t>
            </a:r>
            <a:endParaRPr lang="id-ID" dirty="0">
              <a:solidFill>
                <a:schemeClr val="accent3">
                  <a:lumMod val="50000"/>
                </a:schemeClr>
              </a:solidFill>
            </a:endParaRPr>
          </a:p>
        </p:txBody>
      </p:sp>
      <p:sp>
        <p:nvSpPr>
          <p:cNvPr id="4" name="Rectangle 3"/>
          <p:cNvSpPr/>
          <p:nvPr/>
        </p:nvSpPr>
        <p:spPr>
          <a:xfrm>
            <a:off x="285720" y="1500174"/>
            <a:ext cx="1928826" cy="92869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id-ID" dirty="0" smtClean="0"/>
              <a:t>Hazard Communication</a:t>
            </a:r>
            <a:endParaRPr lang="id-ID" dirty="0"/>
          </a:p>
        </p:txBody>
      </p:sp>
      <p:sp>
        <p:nvSpPr>
          <p:cNvPr id="7" name="Rounded Rectangle 6"/>
          <p:cNvSpPr/>
          <p:nvPr/>
        </p:nvSpPr>
        <p:spPr>
          <a:xfrm>
            <a:off x="3143240" y="1500174"/>
            <a:ext cx="2928958" cy="78581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dirty="0" smtClean="0"/>
              <a:t>Goal of  Hazard Communication</a:t>
            </a:r>
            <a:endParaRPr lang="id-ID" dirty="0"/>
          </a:p>
        </p:txBody>
      </p:sp>
      <p:sp>
        <p:nvSpPr>
          <p:cNvPr id="10" name="Rounded Rectangle 9"/>
          <p:cNvSpPr/>
          <p:nvPr/>
        </p:nvSpPr>
        <p:spPr>
          <a:xfrm>
            <a:off x="6429388" y="3500438"/>
            <a:ext cx="2357454" cy="642942"/>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dirty="0" smtClean="0"/>
              <a:t>Training </a:t>
            </a:r>
            <a:endParaRPr lang="id-ID" dirty="0"/>
          </a:p>
        </p:txBody>
      </p:sp>
      <p:sp>
        <p:nvSpPr>
          <p:cNvPr id="20" name="Rounded Rectangle 19"/>
          <p:cNvSpPr/>
          <p:nvPr/>
        </p:nvSpPr>
        <p:spPr>
          <a:xfrm>
            <a:off x="3428992" y="3929066"/>
            <a:ext cx="2857520"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dirty="0" smtClean="0"/>
              <a:t>Material Safety Data Sheet (MSDS)</a:t>
            </a:r>
            <a:endParaRPr lang="id-ID" dirty="0"/>
          </a:p>
        </p:txBody>
      </p:sp>
      <p:sp>
        <p:nvSpPr>
          <p:cNvPr id="24" name="Right Arrow 23"/>
          <p:cNvSpPr/>
          <p:nvPr/>
        </p:nvSpPr>
        <p:spPr>
          <a:xfrm rot="201839">
            <a:off x="2357975" y="1624186"/>
            <a:ext cx="627593" cy="52269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id-ID"/>
          </a:p>
        </p:txBody>
      </p:sp>
      <p:sp>
        <p:nvSpPr>
          <p:cNvPr id="26" name="Right Arrow 25"/>
          <p:cNvSpPr/>
          <p:nvPr/>
        </p:nvSpPr>
        <p:spPr>
          <a:xfrm rot="5400000">
            <a:off x="4429124" y="3500438"/>
            <a:ext cx="428628" cy="42862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id-ID"/>
          </a:p>
        </p:txBody>
      </p:sp>
      <p:sp>
        <p:nvSpPr>
          <p:cNvPr id="27" name="Right Arrow 26"/>
          <p:cNvSpPr/>
          <p:nvPr/>
        </p:nvSpPr>
        <p:spPr>
          <a:xfrm rot="5400000">
            <a:off x="4365489" y="2324870"/>
            <a:ext cx="500066" cy="428628"/>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id-ID"/>
          </a:p>
        </p:txBody>
      </p:sp>
      <p:sp>
        <p:nvSpPr>
          <p:cNvPr id="28" name="Right Arrow 27"/>
          <p:cNvSpPr/>
          <p:nvPr/>
        </p:nvSpPr>
        <p:spPr>
          <a:xfrm rot="2306864">
            <a:off x="6036968" y="3171374"/>
            <a:ext cx="462340" cy="433782"/>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id-ID"/>
          </a:p>
        </p:txBody>
      </p:sp>
      <p:sp>
        <p:nvSpPr>
          <p:cNvPr id="30" name="Rounded Rectangle 29"/>
          <p:cNvSpPr/>
          <p:nvPr/>
        </p:nvSpPr>
        <p:spPr>
          <a:xfrm>
            <a:off x="3143240" y="2786058"/>
            <a:ext cx="2857520"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dirty="0" smtClean="0"/>
              <a:t>Program Requirements</a:t>
            </a:r>
            <a:endParaRPr lang="id-ID" dirty="0"/>
          </a:p>
        </p:txBody>
      </p:sp>
      <p:sp>
        <p:nvSpPr>
          <p:cNvPr id="31" name="Right Arrow 30"/>
          <p:cNvSpPr/>
          <p:nvPr/>
        </p:nvSpPr>
        <p:spPr>
          <a:xfrm rot="8505002">
            <a:off x="2708067" y="3156586"/>
            <a:ext cx="422153" cy="39294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id-ID"/>
          </a:p>
        </p:txBody>
      </p:sp>
      <p:sp>
        <p:nvSpPr>
          <p:cNvPr id="32" name="Rounded Rectangle 31"/>
          <p:cNvSpPr/>
          <p:nvPr/>
        </p:nvSpPr>
        <p:spPr>
          <a:xfrm>
            <a:off x="357158" y="3571876"/>
            <a:ext cx="2857520"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dirty="0" smtClean="0"/>
              <a:t>Container Labels for Hazardous Chemicals</a:t>
            </a:r>
            <a:endParaRPr lang="id-ID" dirty="0"/>
          </a:p>
        </p:txBody>
      </p:sp>
      <p:sp>
        <p:nvSpPr>
          <p:cNvPr id="33" name="Right Arrow 32"/>
          <p:cNvSpPr/>
          <p:nvPr/>
        </p:nvSpPr>
        <p:spPr>
          <a:xfrm rot="5400000">
            <a:off x="4431017" y="4739580"/>
            <a:ext cx="513424" cy="489964"/>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id-ID"/>
          </a:p>
        </p:txBody>
      </p:sp>
      <p:sp>
        <p:nvSpPr>
          <p:cNvPr id="34" name="Rounded Rectangle 33"/>
          <p:cNvSpPr/>
          <p:nvPr/>
        </p:nvSpPr>
        <p:spPr>
          <a:xfrm>
            <a:off x="3143240" y="5286388"/>
            <a:ext cx="2857520" cy="7143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id-ID" dirty="0" smtClean="0"/>
              <a:t>Personal Protective Equipments (PPE)</a:t>
            </a:r>
            <a:endParaRPr lang="id-ID" dirty="0"/>
          </a:p>
        </p:txBody>
      </p:sp>
      <p:pic>
        <p:nvPicPr>
          <p:cNvPr id="17" name="Content Placeholder 3" descr="8.jpg"/>
          <p:cNvPicPr>
            <a:picLocks noChangeAspect="1"/>
          </p:cNvPicPr>
          <p:nvPr/>
        </p:nvPicPr>
        <p:blipFill>
          <a:blip r:embed="rId2"/>
          <a:stretch>
            <a:fillRect/>
          </a:stretch>
        </p:blipFill>
        <p:spPr>
          <a:xfrm>
            <a:off x="928662" y="4429132"/>
            <a:ext cx="1185997" cy="1786903"/>
          </a:xfrm>
          <a:prstGeom prst="rect">
            <a:avLst/>
          </a:prstGeom>
        </p:spPr>
      </p:pic>
      <p:pic>
        <p:nvPicPr>
          <p:cNvPr id="19" name="Content Placeholder 3" descr="9.jpg"/>
          <p:cNvPicPr>
            <a:picLocks noChangeAspect="1"/>
          </p:cNvPicPr>
          <p:nvPr/>
        </p:nvPicPr>
        <p:blipFill>
          <a:blip r:embed="rId3" cstate="print"/>
          <a:stretch>
            <a:fillRect/>
          </a:stretch>
        </p:blipFill>
        <p:spPr>
          <a:xfrm>
            <a:off x="6429388" y="4357694"/>
            <a:ext cx="1357322" cy="1784285"/>
          </a:xfrm>
          <a:prstGeom prst="rect">
            <a:avLst/>
          </a:prstGeom>
        </p:spPr>
      </p:pic>
      <p:pic>
        <p:nvPicPr>
          <p:cNvPr id="1026" name="Picture 2" descr="E:\23.jpg"/>
          <p:cNvPicPr>
            <a:picLocks noGrp="1" noChangeAspect="1" noChangeArrowheads="1"/>
          </p:cNvPicPr>
          <p:nvPr>
            <p:ph sz="quarter" idx="1"/>
          </p:nvPr>
        </p:nvPicPr>
        <p:blipFill>
          <a:blip r:embed="rId4" cstate="print"/>
          <a:srcRect/>
          <a:stretch>
            <a:fillRect/>
          </a:stretch>
        </p:blipFill>
        <p:spPr bwMode="auto">
          <a:xfrm>
            <a:off x="6858016" y="1500174"/>
            <a:ext cx="1552836" cy="1857388"/>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8596" y="428604"/>
            <a:ext cx="8229600" cy="5857916"/>
          </a:xfrm>
        </p:spPr>
        <p:txBody>
          <a:bodyPr>
            <a:normAutofit lnSpcReduction="10000"/>
          </a:bodyPr>
          <a:lstStyle/>
          <a:p>
            <a:pPr algn="ctr">
              <a:buNone/>
            </a:pPr>
            <a:r>
              <a:rPr lang="fi-FI" dirty="0" smtClean="0"/>
              <a:t>Pedoman untuk pelatihan karyawan meliputi :</a:t>
            </a:r>
          </a:p>
          <a:p>
            <a:pPr algn="just">
              <a:buNone/>
            </a:pPr>
            <a:endParaRPr lang="id-ID" sz="3000" dirty="0" smtClean="0"/>
          </a:p>
          <a:p>
            <a:pPr algn="just">
              <a:buNone/>
            </a:pPr>
            <a:r>
              <a:rPr lang="id-ID" sz="3000" dirty="0" smtClean="0"/>
              <a:t>1. </a:t>
            </a:r>
            <a:r>
              <a:rPr lang="en-US" sz="3000" dirty="0" err="1" smtClean="0"/>
              <a:t>Menentukan</a:t>
            </a:r>
            <a:r>
              <a:rPr lang="en-US" sz="3000" dirty="0" smtClean="0"/>
              <a:t> yang </a:t>
            </a:r>
            <a:r>
              <a:rPr lang="en-US" sz="3000" dirty="0" err="1" smtClean="0"/>
              <a:t>bahan</a:t>
            </a:r>
            <a:r>
              <a:rPr lang="en-US" sz="3000" dirty="0" smtClean="0"/>
              <a:t> </a:t>
            </a:r>
            <a:r>
              <a:rPr lang="en-US" sz="3000" dirty="0" err="1" smtClean="0"/>
              <a:t>kimia</a:t>
            </a:r>
            <a:r>
              <a:rPr lang="en-US" sz="3000" dirty="0" smtClean="0"/>
              <a:t> </a:t>
            </a:r>
            <a:r>
              <a:rPr lang="en-US" sz="3000" dirty="0" err="1" smtClean="0"/>
              <a:t>atau</a:t>
            </a:r>
            <a:r>
              <a:rPr lang="en-US" sz="3000" dirty="0" smtClean="0"/>
              <a:t> </a:t>
            </a:r>
            <a:r>
              <a:rPr lang="en-US" sz="3000" dirty="0" err="1" smtClean="0"/>
              <a:t>produk</a:t>
            </a:r>
            <a:r>
              <a:rPr lang="en-US" sz="3000" dirty="0" smtClean="0"/>
              <a:t> yang </a:t>
            </a:r>
            <a:r>
              <a:rPr lang="en-US" sz="3000" dirty="0" err="1" smtClean="0"/>
              <a:t>akan</a:t>
            </a:r>
            <a:r>
              <a:rPr lang="en-US" sz="3000" dirty="0" smtClean="0"/>
              <a:t> </a:t>
            </a:r>
            <a:r>
              <a:rPr lang="en-US" sz="3000" dirty="0" err="1" smtClean="0"/>
              <a:t>disertakan</a:t>
            </a:r>
            <a:r>
              <a:rPr lang="en-US" sz="3000" dirty="0" smtClean="0"/>
              <a:t> </a:t>
            </a:r>
            <a:r>
              <a:rPr lang="en-US" sz="3000" dirty="0" err="1" smtClean="0"/>
              <a:t>dalam</a:t>
            </a:r>
            <a:r>
              <a:rPr lang="en-US" sz="3000" dirty="0" smtClean="0"/>
              <a:t> </a:t>
            </a:r>
            <a:r>
              <a:rPr lang="en-US" sz="3000" dirty="0" err="1" smtClean="0"/>
              <a:t>pelatihan</a:t>
            </a:r>
            <a:r>
              <a:rPr lang="en-US" sz="3000" dirty="0" smtClean="0"/>
              <a:t> Hazard Communication</a:t>
            </a:r>
          </a:p>
          <a:p>
            <a:pPr algn="just">
              <a:buNone/>
            </a:pPr>
            <a:r>
              <a:rPr lang="en-US" sz="3000" dirty="0" smtClean="0"/>
              <a:t>2.</a:t>
            </a:r>
            <a:r>
              <a:rPr lang="id-ID" sz="3000" dirty="0" smtClean="0"/>
              <a:t> </a:t>
            </a:r>
            <a:r>
              <a:rPr lang="fi-FI" sz="3000" dirty="0" smtClean="0"/>
              <a:t>Mengidentifikasi tujuan dan sasaran untuk pelatihan.</a:t>
            </a:r>
          </a:p>
          <a:p>
            <a:pPr algn="just">
              <a:buNone/>
            </a:pPr>
            <a:r>
              <a:rPr lang="fi-FI" sz="3000" dirty="0" smtClean="0"/>
              <a:t>3.</a:t>
            </a:r>
            <a:r>
              <a:rPr lang="id-ID" sz="3000" dirty="0" smtClean="0"/>
              <a:t> </a:t>
            </a:r>
            <a:r>
              <a:rPr lang="fi-FI" sz="3000" dirty="0" smtClean="0"/>
              <a:t>Desain metode pelatihan</a:t>
            </a:r>
          </a:p>
          <a:p>
            <a:pPr algn="just">
              <a:buNone/>
            </a:pPr>
            <a:r>
              <a:rPr lang="fi-FI" sz="3000" dirty="0" smtClean="0"/>
              <a:t>4.</a:t>
            </a:r>
            <a:r>
              <a:rPr lang="id-ID" sz="3000" dirty="0" smtClean="0"/>
              <a:t> </a:t>
            </a:r>
            <a:r>
              <a:rPr lang="fi-FI" sz="3000" dirty="0" smtClean="0"/>
              <a:t>Melakukan pelatihan.</a:t>
            </a:r>
          </a:p>
          <a:p>
            <a:pPr algn="just">
              <a:buNone/>
            </a:pPr>
            <a:r>
              <a:rPr lang="fi-FI" sz="3000" dirty="0" smtClean="0"/>
              <a:t>5.</a:t>
            </a:r>
            <a:r>
              <a:rPr lang="id-ID" sz="3000" dirty="0" smtClean="0"/>
              <a:t> </a:t>
            </a:r>
            <a:r>
              <a:rPr lang="fi-FI" sz="3000" dirty="0" smtClean="0"/>
              <a:t>Mengevaluasi pelatihan melalui tes atau diskusi dengan karyawan.</a:t>
            </a:r>
          </a:p>
          <a:p>
            <a:pPr algn="just">
              <a:buNone/>
            </a:pPr>
            <a:r>
              <a:rPr lang="fi-FI" sz="3000" dirty="0" smtClean="0"/>
              <a:t>6.</a:t>
            </a:r>
            <a:r>
              <a:rPr lang="id-ID" sz="3000" dirty="0" smtClean="0"/>
              <a:t> </a:t>
            </a:r>
            <a:r>
              <a:rPr lang="en-US" sz="3000" dirty="0" err="1" smtClean="0"/>
              <a:t>Merevisi</a:t>
            </a:r>
            <a:r>
              <a:rPr lang="en-US" sz="3000" dirty="0" smtClean="0"/>
              <a:t> </a:t>
            </a:r>
            <a:r>
              <a:rPr lang="en-US" sz="3000" dirty="0" err="1" smtClean="0"/>
              <a:t>pelatihan</a:t>
            </a:r>
            <a:r>
              <a:rPr lang="en-US" sz="3000" dirty="0" smtClean="0"/>
              <a:t> yang </a:t>
            </a:r>
            <a:r>
              <a:rPr lang="en-US" sz="3000" dirty="0" err="1" smtClean="0"/>
              <a:t>diperlukan</a:t>
            </a:r>
            <a:r>
              <a:rPr lang="en-US" sz="3000" dirty="0" smtClean="0"/>
              <a:t>.</a:t>
            </a:r>
            <a:endParaRPr lang="en-US" sz="3000" dirty="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Personal Protective Equipment (PPE)</a:t>
            </a:r>
            <a:endParaRPr lang="en-US" dirty="0"/>
          </a:p>
        </p:txBody>
      </p:sp>
      <p:sp>
        <p:nvSpPr>
          <p:cNvPr id="3" name="Content Placeholder 2"/>
          <p:cNvSpPr>
            <a:spLocks noGrp="1"/>
          </p:cNvSpPr>
          <p:nvPr>
            <p:ph idx="1"/>
          </p:nvPr>
        </p:nvSpPr>
        <p:spPr/>
        <p:txBody>
          <a:bodyPr>
            <a:normAutofit fontScale="92500"/>
          </a:bodyPr>
          <a:lstStyle/>
          <a:p>
            <a:pPr algn="just"/>
            <a:r>
              <a:rPr lang="en-US" sz="2400" dirty="0" err="1" smtClean="0"/>
              <a:t>Pengusaha</a:t>
            </a:r>
            <a:r>
              <a:rPr lang="en-US" sz="2400" dirty="0" smtClean="0"/>
              <a:t> </a:t>
            </a:r>
            <a:r>
              <a:rPr lang="en-US" sz="2400" dirty="0" err="1" smtClean="0"/>
              <a:t>harus</a:t>
            </a:r>
            <a:r>
              <a:rPr lang="en-US" sz="2400" dirty="0" smtClean="0"/>
              <a:t> </a:t>
            </a:r>
            <a:r>
              <a:rPr lang="en-US" sz="2400" dirty="0" err="1" smtClean="0"/>
              <a:t>melindungi</a:t>
            </a:r>
            <a:r>
              <a:rPr lang="id-ID" sz="2400" dirty="0" smtClean="0"/>
              <a:t> </a:t>
            </a:r>
            <a:r>
              <a:rPr lang="en-US" sz="2400" dirty="0" err="1" smtClean="0"/>
              <a:t>pekerja</a:t>
            </a:r>
            <a:r>
              <a:rPr lang="en-US" sz="2400" dirty="0" smtClean="0"/>
              <a:t> </a:t>
            </a:r>
            <a:r>
              <a:rPr lang="en-US" sz="2400" dirty="0" err="1" smtClean="0"/>
              <a:t>dari</a:t>
            </a:r>
            <a:r>
              <a:rPr lang="en-US" sz="2400" dirty="0" smtClean="0"/>
              <a:t> </a:t>
            </a:r>
            <a:r>
              <a:rPr lang="en-US" sz="2400" dirty="0" err="1" smtClean="0"/>
              <a:t>bahaya</a:t>
            </a:r>
            <a:r>
              <a:rPr lang="en-US" sz="2400" dirty="0" smtClean="0"/>
              <a:t> </a:t>
            </a:r>
            <a:r>
              <a:rPr lang="en-US" sz="2400" dirty="0" err="1" smtClean="0"/>
              <a:t>ditempat</a:t>
            </a:r>
            <a:r>
              <a:rPr lang="en-US" sz="2400" dirty="0" smtClean="0"/>
              <a:t> </a:t>
            </a:r>
            <a:r>
              <a:rPr lang="en-US" sz="2400" dirty="0" err="1" smtClean="0"/>
              <a:t>kerja</a:t>
            </a:r>
            <a:r>
              <a:rPr lang="en-US" sz="2400" dirty="0" smtClean="0"/>
              <a:t> </a:t>
            </a:r>
            <a:r>
              <a:rPr lang="en-US" sz="2400" dirty="0" err="1" smtClean="0"/>
              <a:t>seperti</a:t>
            </a:r>
            <a:r>
              <a:rPr lang="en-US" sz="2400" dirty="0" smtClean="0"/>
              <a:t> </a:t>
            </a:r>
            <a:r>
              <a:rPr lang="en-US" sz="2400" dirty="0" err="1" smtClean="0"/>
              <a:t>bahaya</a:t>
            </a:r>
            <a:r>
              <a:rPr lang="en-US" sz="2400" dirty="0" smtClean="0"/>
              <a:t> </a:t>
            </a:r>
            <a:r>
              <a:rPr lang="en-US" sz="2400" dirty="0" err="1" smtClean="0"/>
              <a:t>pada</a:t>
            </a:r>
            <a:r>
              <a:rPr lang="en-US" sz="2400" dirty="0" smtClean="0"/>
              <a:t> </a:t>
            </a:r>
            <a:r>
              <a:rPr lang="en-US" sz="2400" dirty="0" err="1" smtClean="0"/>
              <a:t>mesin,zat</a:t>
            </a:r>
            <a:r>
              <a:rPr lang="en-US" sz="2400" dirty="0" smtClean="0"/>
              <a:t> </a:t>
            </a:r>
            <a:r>
              <a:rPr lang="en-US" sz="2400" dirty="0" err="1" smtClean="0"/>
              <a:t>berbahaya</a:t>
            </a:r>
            <a:r>
              <a:rPr lang="en-US" sz="2400" dirty="0" smtClean="0"/>
              <a:t> </a:t>
            </a:r>
            <a:r>
              <a:rPr lang="en-US" sz="2400" dirty="0" err="1" smtClean="0"/>
              <a:t>dan</a:t>
            </a:r>
            <a:r>
              <a:rPr lang="en-US" sz="2400" dirty="0" smtClean="0"/>
              <a:t> </a:t>
            </a:r>
            <a:r>
              <a:rPr lang="en-US" sz="2400" dirty="0" err="1" smtClean="0"/>
              <a:t>prosedur</a:t>
            </a:r>
            <a:r>
              <a:rPr lang="en-US" sz="2400" dirty="0" smtClean="0"/>
              <a:t> </a:t>
            </a:r>
            <a:r>
              <a:rPr lang="en-US" sz="2400" dirty="0" err="1" smtClean="0"/>
              <a:t>kerja</a:t>
            </a:r>
            <a:r>
              <a:rPr lang="en-US" sz="2400" dirty="0" smtClean="0"/>
              <a:t> yang </a:t>
            </a:r>
            <a:r>
              <a:rPr lang="en-US" sz="2400" dirty="0" err="1" smtClean="0"/>
              <a:t>berbahaya</a:t>
            </a:r>
            <a:r>
              <a:rPr lang="en-US" sz="2400" dirty="0" smtClean="0"/>
              <a:t> yang </a:t>
            </a:r>
            <a:r>
              <a:rPr lang="en-US" sz="2400" dirty="0" err="1" smtClean="0"/>
              <a:t>dapa</a:t>
            </a:r>
            <a:r>
              <a:rPr lang="en-US" sz="2400" dirty="0" smtClean="0"/>
              <a:t> </a:t>
            </a:r>
            <a:r>
              <a:rPr lang="en-US" sz="2400" dirty="0" err="1" smtClean="0"/>
              <a:t>menyebabkan</a:t>
            </a:r>
            <a:r>
              <a:rPr lang="en-US" sz="2400" dirty="0" smtClean="0"/>
              <a:t> </a:t>
            </a:r>
            <a:r>
              <a:rPr lang="en-US" sz="2400" dirty="0" err="1" smtClean="0"/>
              <a:t>cedera</a:t>
            </a:r>
            <a:r>
              <a:rPr lang="en-US" sz="2400" dirty="0" smtClean="0"/>
              <a:t>.</a:t>
            </a:r>
          </a:p>
          <a:p>
            <a:pPr algn="just"/>
            <a:r>
              <a:rPr lang="en-US" sz="2400" dirty="0" smtClean="0"/>
              <a:t>Example of PPE</a:t>
            </a:r>
          </a:p>
          <a:p>
            <a:pPr marL="457200" indent="-457200" algn="just">
              <a:buFont typeface="+mj-lt"/>
              <a:buAutoNum type="arabicPeriod"/>
            </a:pPr>
            <a:r>
              <a:rPr lang="en-US" sz="2400" dirty="0" smtClean="0"/>
              <a:t>Eye-safety </a:t>
            </a:r>
            <a:r>
              <a:rPr lang="en-US" sz="2400" dirty="0" err="1" smtClean="0"/>
              <a:t>glasses,goglles</a:t>
            </a:r>
            <a:endParaRPr lang="en-US" sz="2400" dirty="0" smtClean="0"/>
          </a:p>
          <a:p>
            <a:pPr marL="457200" indent="-457200" algn="just">
              <a:buFont typeface="+mj-lt"/>
              <a:buAutoNum type="arabicPeriod"/>
            </a:pPr>
            <a:r>
              <a:rPr lang="en-US" sz="2400" dirty="0" smtClean="0"/>
              <a:t>Face- face shield</a:t>
            </a:r>
          </a:p>
          <a:p>
            <a:pPr marL="457200" indent="-457200" algn="just">
              <a:buFont typeface="+mj-lt"/>
              <a:buAutoNum type="arabicPeriod"/>
            </a:pPr>
            <a:r>
              <a:rPr lang="en-US" sz="2400" dirty="0" smtClean="0"/>
              <a:t>Head-hard hats</a:t>
            </a:r>
          </a:p>
          <a:p>
            <a:pPr marL="457200" indent="-457200" algn="just">
              <a:buFont typeface="+mj-lt"/>
              <a:buAutoNum type="arabicPeriod"/>
            </a:pPr>
            <a:r>
              <a:rPr lang="en-US" sz="2400" dirty="0" smtClean="0"/>
              <a:t>Feet-Safety shoes</a:t>
            </a:r>
          </a:p>
          <a:p>
            <a:pPr marL="457200" indent="-457200" algn="just">
              <a:buFont typeface="+mj-lt"/>
              <a:buAutoNum type="arabicPeriod"/>
            </a:pPr>
            <a:r>
              <a:rPr lang="en-US" sz="2400" dirty="0" smtClean="0"/>
              <a:t>Hands and arms-glove</a:t>
            </a:r>
          </a:p>
          <a:p>
            <a:pPr marL="457200" indent="-457200" algn="just">
              <a:buFont typeface="+mj-lt"/>
              <a:buAutoNum type="arabicPeriod"/>
            </a:pPr>
            <a:r>
              <a:rPr lang="en-US" sz="2400" dirty="0" smtClean="0"/>
              <a:t>Bodies-vests</a:t>
            </a:r>
          </a:p>
          <a:p>
            <a:pPr marL="457200" indent="-457200" algn="just">
              <a:buFont typeface="+mj-lt"/>
              <a:buAutoNum type="arabicPeriod"/>
            </a:pPr>
            <a:r>
              <a:rPr lang="en-US" sz="2400" dirty="0" smtClean="0"/>
              <a:t>Hearing-</a:t>
            </a:r>
            <a:r>
              <a:rPr lang="en-US" sz="2400" dirty="0" err="1" smtClean="0"/>
              <a:t>earplugs,earmuffs</a:t>
            </a:r>
            <a:endParaRPr lang="en-US" sz="2400" dirty="0" smtClean="0"/>
          </a:p>
          <a:p>
            <a:pPr algn="just"/>
            <a:endParaRPr lang="en-US" sz="2400" dirty="0"/>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00174"/>
            <a:ext cx="8229600" cy="4625989"/>
          </a:xfrm>
        </p:spPr>
        <p:txBody>
          <a:bodyPr>
            <a:normAutofit/>
          </a:bodyPr>
          <a:lstStyle/>
          <a:p>
            <a:pPr>
              <a:buNone/>
            </a:pPr>
            <a:endParaRPr lang="en-US" dirty="0" smtClean="0"/>
          </a:p>
          <a:p>
            <a:pPr>
              <a:buNone/>
            </a:pPr>
            <a:r>
              <a:rPr lang="en-US" sz="2800" dirty="0" smtClean="0"/>
              <a:t>	</a:t>
            </a:r>
            <a:r>
              <a:rPr lang="en-US" sz="2800" dirty="0" err="1" smtClean="0"/>
              <a:t>Penyebab</a:t>
            </a:r>
            <a:r>
              <a:rPr lang="en-US" sz="2800" dirty="0" smtClean="0"/>
              <a:t> </a:t>
            </a:r>
            <a:r>
              <a:rPr lang="en-US" sz="2800" dirty="0" err="1" smtClean="0"/>
              <a:t>mata</a:t>
            </a:r>
            <a:r>
              <a:rPr lang="en-US" sz="2800" dirty="0" smtClean="0"/>
              <a:t> </a:t>
            </a:r>
            <a:r>
              <a:rPr lang="en-US" sz="2800" dirty="0" err="1" smtClean="0"/>
              <a:t>cedera</a:t>
            </a:r>
            <a:r>
              <a:rPr lang="en-US" sz="2800" dirty="0" smtClean="0"/>
              <a:t> :</a:t>
            </a:r>
          </a:p>
          <a:p>
            <a:pPr marL="514350" indent="-514350">
              <a:buNone/>
            </a:pPr>
            <a:r>
              <a:rPr lang="id-ID" sz="2400" dirty="0" smtClean="0"/>
              <a:t>	a. </a:t>
            </a:r>
            <a:r>
              <a:rPr lang="en-US" sz="2400" dirty="0" err="1" smtClean="0"/>
              <a:t>Debu</a:t>
            </a:r>
            <a:r>
              <a:rPr lang="en-US" sz="2400" dirty="0" smtClean="0"/>
              <a:t> </a:t>
            </a:r>
            <a:r>
              <a:rPr lang="en-US" sz="2400" dirty="0" err="1" smtClean="0"/>
              <a:t>dan</a:t>
            </a:r>
            <a:r>
              <a:rPr lang="en-US" sz="2400" dirty="0" smtClean="0"/>
              <a:t> </a:t>
            </a:r>
            <a:r>
              <a:rPr lang="en-US" sz="2400" dirty="0" err="1" smtClean="0"/>
              <a:t>serpihan</a:t>
            </a:r>
            <a:r>
              <a:rPr lang="en-US" sz="2400" dirty="0" smtClean="0"/>
              <a:t> </a:t>
            </a:r>
            <a:r>
              <a:rPr lang="en-US" sz="2400" dirty="0" err="1" smtClean="0"/>
              <a:t>partikel</a:t>
            </a:r>
            <a:r>
              <a:rPr lang="en-US" sz="2400" dirty="0" smtClean="0"/>
              <a:t> lain yang </a:t>
            </a:r>
            <a:r>
              <a:rPr lang="en-US" sz="2400" dirty="0" err="1" smtClean="0"/>
              <a:t>terbang</a:t>
            </a:r>
            <a:endParaRPr lang="en-US" sz="2400" dirty="0" smtClean="0"/>
          </a:p>
          <a:p>
            <a:pPr marL="514350" indent="-514350">
              <a:buNone/>
            </a:pPr>
            <a:r>
              <a:rPr lang="id-ID" sz="2400" dirty="0" smtClean="0"/>
              <a:t>	b. </a:t>
            </a:r>
            <a:r>
              <a:rPr lang="en-US" sz="2400" dirty="0" err="1" smtClean="0"/>
              <a:t>Percikan</a:t>
            </a:r>
            <a:r>
              <a:rPr lang="en-US" sz="2400" dirty="0" smtClean="0"/>
              <a:t> </a:t>
            </a:r>
            <a:r>
              <a:rPr lang="en-US" sz="2400" dirty="0" err="1" smtClean="0"/>
              <a:t>dari</a:t>
            </a:r>
            <a:r>
              <a:rPr lang="en-US" sz="2400" dirty="0" smtClean="0"/>
              <a:t> </a:t>
            </a:r>
            <a:r>
              <a:rPr lang="en-US" sz="2400" dirty="0" err="1" smtClean="0"/>
              <a:t>logam</a:t>
            </a:r>
            <a:r>
              <a:rPr lang="en-US" sz="2400" dirty="0" smtClean="0"/>
              <a:t> </a:t>
            </a:r>
            <a:r>
              <a:rPr lang="en-US" sz="2400" dirty="0" err="1" smtClean="0"/>
              <a:t>cair</a:t>
            </a:r>
            <a:endParaRPr lang="en-US" sz="2400" dirty="0" smtClean="0"/>
          </a:p>
          <a:p>
            <a:pPr marL="514350" indent="-514350">
              <a:buNone/>
            </a:pPr>
            <a:r>
              <a:rPr lang="id-ID" sz="2400" dirty="0" smtClean="0"/>
              <a:t>	c. </a:t>
            </a:r>
            <a:r>
              <a:rPr lang="en-US" sz="2400" dirty="0" err="1" smtClean="0"/>
              <a:t>Percikan</a:t>
            </a:r>
            <a:r>
              <a:rPr lang="en-US" sz="2400" dirty="0" smtClean="0"/>
              <a:t> </a:t>
            </a:r>
            <a:r>
              <a:rPr lang="en-US" sz="2400" dirty="0" err="1" smtClean="0"/>
              <a:t>dari</a:t>
            </a:r>
            <a:r>
              <a:rPr lang="en-US" sz="2400" dirty="0" smtClean="0"/>
              <a:t> </a:t>
            </a:r>
            <a:r>
              <a:rPr lang="en-US" sz="2400" dirty="0" err="1" smtClean="0"/>
              <a:t>asam</a:t>
            </a:r>
            <a:r>
              <a:rPr lang="en-US" sz="2400" dirty="0" smtClean="0"/>
              <a:t> </a:t>
            </a:r>
            <a:r>
              <a:rPr lang="en-US" sz="2400" dirty="0" err="1" smtClean="0"/>
              <a:t>dan</a:t>
            </a:r>
            <a:r>
              <a:rPr lang="en-US" sz="2400" dirty="0" smtClean="0"/>
              <a:t> </a:t>
            </a:r>
            <a:r>
              <a:rPr lang="en-US" sz="2400" dirty="0" err="1" smtClean="0"/>
              <a:t>zat</a:t>
            </a:r>
            <a:r>
              <a:rPr lang="en-US" sz="2400" dirty="0" smtClean="0"/>
              <a:t> </a:t>
            </a:r>
            <a:r>
              <a:rPr lang="en-US" sz="2400" dirty="0" err="1" smtClean="0"/>
              <a:t>kimia</a:t>
            </a:r>
            <a:r>
              <a:rPr lang="en-US" sz="2400" dirty="0" smtClean="0"/>
              <a:t> </a:t>
            </a:r>
            <a:r>
              <a:rPr lang="en-US" sz="2400" dirty="0" err="1" smtClean="0"/>
              <a:t>lainnya</a:t>
            </a:r>
            <a:endParaRPr lang="en-US" sz="2400" dirty="0" smtClean="0"/>
          </a:p>
          <a:p>
            <a:pPr marL="514350" indent="-514350">
              <a:buNone/>
            </a:pPr>
            <a:r>
              <a:rPr lang="id-ID" sz="2400" dirty="0" smtClean="0"/>
              <a:t>	d. </a:t>
            </a:r>
            <a:r>
              <a:rPr lang="en-US" sz="2400" dirty="0" err="1" smtClean="0"/>
              <a:t>Intensitas</a:t>
            </a:r>
            <a:r>
              <a:rPr lang="en-US" sz="2400" dirty="0" smtClean="0"/>
              <a:t> </a:t>
            </a:r>
            <a:r>
              <a:rPr lang="en-US" sz="2400" dirty="0" err="1" smtClean="0"/>
              <a:t>cahaya</a:t>
            </a:r>
            <a:r>
              <a:rPr lang="en-US" sz="2400" dirty="0" smtClean="0"/>
              <a:t> </a:t>
            </a:r>
          </a:p>
          <a:p>
            <a:pPr marL="514350" indent="-514350">
              <a:buNone/>
            </a:pPr>
            <a:r>
              <a:rPr lang="en-US" sz="2400" dirty="0" smtClean="0"/>
              <a:t>	</a:t>
            </a:r>
          </a:p>
        </p:txBody>
      </p:sp>
      <p:sp>
        <p:nvSpPr>
          <p:cNvPr id="4" name="Title 1"/>
          <p:cNvSpPr>
            <a:spLocks noGrp="1"/>
          </p:cNvSpPr>
          <p:nvPr>
            <p:ph type="title"/>
          </p:nvPr>
        </p:nvSpPr>
        <p:spPr>
          <a:xfrm>
            <a:off x="301752" y="228600"/>
            <a:ext cx="8534400" cy="758952"/>
          </a:xfrm>
        </p:spPr>
        <p:txBody>
          <a:bodyPr>
            <a:normAutofit/>
          </a:bodyPr>
          <a:lstStyle/>
          <a:p>
            <a:r>
              <a:rPr lang="id-ID" dirty="0" smtClean="0"/>
              <a:t>Eye Protection</a:t>
            </a:r>
            <a:endParaRPr lang="en-US"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457200" y="304800"/>
            <a:ext cx="8229600" cy="5821363"/>
          </a:xfrm>
        </p:spPr>
        <p:txBody>
          <a:bodyPr/>
          <a:lstStyle/>
          <a:p>
            <a:pPr marL="514350" indent="-514350">
              <a:buNone/>
            </a:pPr>
            <a:r>
              <a:rPr lang="en-US" dirty="0" err="1" smtClean="0"/>
              <a:t>Alat</a:t>
            </a:r>
            <a:r>
              <a:rPr lang="en-US" dirty="0" smtClean="0"/>
              <a:t> :</a:t>
            </a:r>
          </a:p>
          <a:p>
            <a:pPr marL="514350" indent="-514350" algn="just">
              <a:buFontTx/>
              <a:buChar char="-"/>
            </a:pPr>
            <a:r>
              <a:rPr lang="en-US" sz="2800" dirty="0" smtClean="0"/>
              <a:t>Safety Spectacle</a:t>
            </a:r>
          </a:p>
          <a:p>
            <a:pPr marL="514350" indent="-514350" algn="just">
              <a:buNone/>
            </a:pPr>
            <a:r>
              <a:rPr lang="en-US" sz="2800" dirty="0" smtClean="0"/>
              <a:t>	</a:t>
            </a:r>
            <a:endParaRPr lang="id-ID" sz="2800" dirty="0" smtClean="0"/>
          </a:p>
          <a:p>
            <a:pPr marL="514350" indent="-514350" algn="just"/>
            <a:r>
              <a:rPr lang="en-US" sz="2800" dirty="0" err="1" smtClean="0"/>
              <a:t>Terbuat</a:t>
            </a:r>
            <a:r>
              <a:rPr lang="en-US" sz="2800" dirty="0" smtClean="0"/>
              <a:t> </a:t>
            </a:r>
            <a:r>
              <a:rPr lang="en-US" sz="2800" dirty="0" err="1" smtClean="0"/>
              <a:t>dari</a:t>
            </a:r>
            <a:r>
              <a:rPr lang="en-US" sz="2800" dirty="0" smtClean="0"/>
              <a:t> </a:t>
            </a:r>
            <a:r>
              <a:rPr lang="en-US" sz="2800" dirty="0" err="1" smtClean="0"/>
              <a:t>bahan</a:t>
            </a:r>
            <a:r>
              <a:rPr lang="en-US" sz="2800" dirty="0" smtClean="0"/>
              <a:t> metal/</a:t>
            </a:r>
            <a:r>
              <a:rPr lang="en-US" sz="2800" dirty="0" err="1" smtClean="0"/>
              <a:t>logam</a:t>
            </a:r>
            <a:endParaRPr lang="en-US" sz="2800" dirty="0" smtClean="0"/>
          </a:p>
          <a:p>
            <a:pPr marL="514350" indent="-514350" algn="just"/>
            <a:r>
              <a:rPr lang="en-US" sz="2800" dirty="0" err="1" smtClean="0"/>
              <a:t>Digunakan</a:t>
            </a:r>
            <a:r>
              <a:rPr lang="en-US" sz="2800" dirty="0" smtClean="0"/>
              <a:t> </a:t>
            </a:r>
            <a:r>
              <a:rPr lang="en-US" sz="2800" dirty="0" err="1" smtClean="0"/>
              <a:t>untuk</a:t>
            </a:r>
            <a:r>
              <a:rPr lang="en-US" sz="2800" dirty="0" smtClean="0"/>
              <a:t> </a:t>
            </a:r>
            <a:r>
              <a:rPr lang="en-US" sz="2800" dirty="0" err="1" smtClean="0"/>
              <a:t>tumbuka</a:t>
            </a:r>
            <a:r>
              <a:rPr lang="id-ID" sz="2800" dirty="0" smtClean="0"/>
              <a:t>n</a:t>
            </a:r>
            <a:r>
              <a:rPr lang="en-US" sz="2800" dirty="0" smtClean="0"/>
              <a:t> </a:t>
            </a:r>
            <a:r>
              <a:rPr lang="en-US" sz="2800" dirty="0" err="1" smtClean="0"/>
              <a:t>dari</a:t>
            </a:r>
            <a:r>
              <a:rPr lang="en-US" sz="2800" dirty="0" smtClean="0"/>
              <a:t> </a:t>
            </a:r>
            <a:r>
              <a:rPr lang="en-US" sz="2800" dirty="0" err="1" smtClean="0"/>
              <a:t>partikel</a:t>
            </a:r>
            <a:r>
              <a:rPr lang="en-US" sz="2800" dirty="0" smtClean="0"/>
              <a:t> yang 	</a:t>
            </a:r>
            <a:r>
              <a:rPr lang="en-US" sz="2800" dirty="0" err="1" smtClean="0"/>
              <a:t>dihasilkan</a:t>
            </a:r>
            <a:r>
              <a:rPr lang="en-US" sz="2800" dirty="0" smtClean="0"/>
              <a:t> </a:t>
            </a:r>
            <a:r>
              <a:rPr lang="en-US" sz="2800" dirty="0" err="1" smtClean="0"/>
              <a:t>oleh</a:t>
            </a:r>
            <a:r>
              <a:rPr lang="en-US" sz="2800" dirty="0" smtClean="0"/>
              <a:t> </a:t>
            </a:r>
            <a:r>
              <a:rPr lang="en-US" sz="2800" dirty="0" err="1" smtClean="0"/>
              <a:t>pekerjaan</a:t>
            </a:r>
            <a:r>
              <a:rPr lang="en-US" sz="2800" dirty="0" smtClean="0"/>
              <a:t> </a:t>
            </a:r>
            <a:r>
              <a:rPr lang="en-US" sz="2800" dirty="0" err="1" smtClean="0"/>
              <a:t>seperti</a:t>
            </a:r>
            <a:r>
              <a:rPr lang="en-US" sz="2800" dirty="0" smtClean="0"/>
              <a:t> 	</a:t>
            </a:r>
            <a:r>
              <a:rPr lang="en-US" sz="2800" dirty="0" err="1" smtClean="0"/>
              <a:t>pertukangan,woodworking</a:t>
            </a:r>
            <a:r>
              <a:rPr lang="en-US" sz="2800" dirty="0" smtClean="0"/>
              <a:t>, </a:t>
            </a:r>
            <a:r>
              <a:rPr lang="en-US" sz="2800" dirty="0" err="1" smtClean="0"/>
              <a:t>pengasahan</a:t>
            </a:r>
            <a:endParaRPr lang="en-US" sz="2800" dirty="0" smtClean="0"/>
          </a:p>
          <a:p>
            <a:pPr marL="514350" indent="-514350" algn="just"/>
            <a:endParaRPr lang="en-US" sz="2800" dirty="0" smtClean="0"/>
          </a:p>
          <a:p>
            <a:endParaRPr lang="en-US" dirty="0"/>
          </a:p>
        </p:txBody>
      </p:sp>
      <p:pic>
        <p:nvPicPr>
          <p:cNvPr id="7" name="Content Placeholder 4" descr="http://cdn.toolstation.com/images/130125-UK/images/library/stock/webbig/96583.jpg"/>
          <p:cNvPicPr>
            <a:picLocks/>
          </p:cNvPicPr>
          <p:nvPr/>
        </p:nvPicPr>
        <p:blipFill>
          <a:blip r:embed="rId2"/>
          <a:srcRect/>
          <a:stretch>
            <a:fillRect/>
          </a:stretch>
        </p:blipFill>
        <p:spPr bwMode="auto">
          <a:xfrm>
            <a:off x="2895600" y="3810000"/>
            <a:ext cx="3248036" cy="211933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897563"/>
          </a:xfrm>
        </p:spPr>
        <p:txBody>
          <a:bodyPr/>
          <a:lstStyle/>
          <a:p>
            <a:pPr>
              <a:buNone/>
            </a:pPr>
            <a:endParaRPr lang="id-ID" dirty="0" smtClean="0"/>
          </a:p>
          <a:p>
            <a:r>
              <a:rPr lang="en-US" dirty="0" smtClean="0"/>
              <a:t>Goggles</a:t>
            </a:r>
          </a:p>
          <a:p>
            <a:endParaRPr lang="id-ID" sz="2800" dirty="0" smtClean="0"/>
          </a:p>
          <a:p>
            <a:pPr>
              <a:buNone/>
            </a:pPr>
            <a:r>
              <a:rPr lang="en-US" sz="2800" dirty="0" err="1" smtClean="0"/>
              <a:t>melindungi</a:t>
            </a:r>
            <a:r>
              <a:rPr lang="en-US" sz="2800" dirty="0" smtClean="0"/>
              <a:t> </a:t>
            </a:r>
            <a:r>
              <a:rPr lang="en-US" sz="2800" dirty="0" err="1" smtClean="0"/>
              <a:t>mata</a:t>
            </a:r>
            <a:r>
              <a:rPr lang="en-US" sz="2800" dirty="0" smtClean="0"/>
              <a:t>, </a:t>
            </a:r>
            <a:r>
              <a:rPr lang="en-US" sz="2800" dirty="0" err="1" smtClean="0"/>
              <a:t>rongga</a:t>
            </a:r>
            <a:r>
              <a:rPr lang="en-US" sz="2800" dirty="0" smtClean="0"/>
              <a:t> </a:t>
            </a:r>
            <a:r>
              <a:rPr lang="en-US" sz="2800" dirty="0" err="1" smtClean="0"/>
              <a:t>mata</a:t>
            </a:r>
            <a:r>
              <a:rPr lang="en-US" sz="2800" dirty="0" smtClean="0"/>
              <a:t> </a:t>
            </a:r>
            <a:r>
              <a:rPr lang="en-US" sz="2800" dirty="0" err="1" smtClean="0"/>
              <a:t>dan</a:t>
            </a:r>
            <a:r>
              <a:rPr lang="en-US" sz="2800" dirty="0" smtClean="0"/>
              <a:t> </a:t>
            </a:r>
            <a:r>
              <a:rPr lang="en-US" sz="2800" dirty="0" err="1" smtClean="0"/>
              <a:t>daerah</a:t>
            </a:r>
            <a:r>
              <a:rPr lang="en-US" sz="2800" dirty="0" smtClean="0"/>
              <a:t> </a:t>
            </a:r>
            <a:r>
              <a:rPr lang="en-US" sz="2800" dirty="0" err="1" smtClean="0"/>
              <a:t>wajah</a:t>
            </a:r>
            <a:r>
              <a:rPr lang="en-US" sz="2800" dirty="0" smtClean="0"/>
              <a:t> yang </a:t>
            </a:r>
            <a:r>
              <a:rPr lang="en-US" sz="2800" dirty="0" err="1" smtClean="0"/>
              <a:t>mengelilingi</a:t>
            </a:r>
            <a:r>
              <a:rPr lang="en-US" sz="2800" dirty="0" smtClean="0"/>
              <a:t> </a:t>
            </a:r>
            <a:r>
              <a:rPr lang="en-US" sz="2800" dirty="0" err="1" smtClean="0"/>
              <a:t>mata</a:t>
            </a:r>
            <a:r>
              <a:rPr lang="en-US" sz="2800" dirty="0" smtClean="0"/>
              <a:t> </a:t>
            </a:r>
            <a:r>
              <a:rPr lang="en-US" sz="2800" dirty="0" err="1" smtClean="0"/>
              <a:t>dari</a:t>
            </a:r>
            <a:r>
              <a:rPr lang="en-US" sz="2800" dirty="0" smtClean="0"/>
              <a:t> </a:t>
            </a:r>
            <a:r>
              <a:rPr lang="en-US" sz="2800" dirty="0" err="1" smtClean="0"/>
              <a:t>debu</a:t>
            </a:r>
            <a:r>
              <a:rPr lang="en-US" sz="2800" dirty="0" smtClean="0"/>
              <a:t> </a:t>
            </a:r>
            <a:r>
              <a:rPr lang="en-US" sz="2800" dirty="0" err="1" smtClean="0"/>
              <a:t>dan</a:t>
            </a:r>
            <a:r>
              <a:rPr lang="en-US" sz="2800" dirty="0" smtClean="0"/>
              <a:t> </a:t>
            </a:r>
            <a:r>
              <a:rPr lang="en-US" sz="2800" dirty="0" err="1" smtClean="0"/>
              <a:t>percikan</a:t>
            </a:r>
            <a:endParaRPr lang="en-US" sz="2800" dirty="0" smtClean="0"/>
          </a:p>
          <a:p>
            <a:endParaRPr lang="en-US" sz="2800" dirty="0"/>
          </a:p>
        </p:txBody>
      </p:sp>
      <p:pic>
        <p:nvPicPr>
          <p:cNvPr id="4" name="Picture 3" descr="http://www.sciencenc.com/event-help/Eye-Protection/goggle%20indirect.jpg"/>
          <p:cNvPicPr/>
          <p:nvPr/>
        </p:nvPicPr>
        <p:blipFill>
          <a:blip r:embed="rId2"/>
          <a:srcRect/>
          <a:stretch>
            <a:fillRect/>
          </a:stretch>
        </p:blipFill>
        <p:spPr bwMode="auto">
          <a:xfrm>
            <a:off x="2000232" y="3071810"/>
            <a:ext cx="4648200" cy="304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r>
              <a:rPr lang="en-US" dirty="0" smtClean="0"/>
              <a:t>Welding Shield</a:t>
            </a:r>
          </a:p>
          <a:p>
            <a:pPr>
              <a:buNone/>
            </a:pPr>
            <a:r>
              <a:rPr lang="en-US" dirty="0" smtClean="0"/>
              <a:t>	</a:t>
            </a:r>
            <a:endParaRPr lang="id-ID" dirty="0" smtClean="0"/>
          </a:p>
          <a:p>
            <a:pPr algn="just">
              <a:buNone/>
            </a:pPr>
            <a:r>
              <a:rPr lang="id-ID" sz="2400" dirty="0" smtClean="0"/>
              <a:t>	</a:t>
            </a:r>
            <a:r>
              <a:rPr lang="en-US" sz="2400" dirty="0" err="1" smtClean="0"/>
              <a:t>Proteksi</a:t>
            </a:r>
            <a:r>
              <a:rPr lang="en-US" sz="2400" dirty="0" smtClean="0"/>
              <a:t> </a:t>
            </a:r>
            <a:r>
              <a:rPr lang="en-US" sz="2400" dirty="0" err="1" smtClean="0"/>
              <a:t>mata</a:t>
            </a:r>
            <a:r>
              <a:rPr lang="en-US" sz="2400" dirty="0" smtClean="0"/>
              <a:t> </a:t>
            </a:r>
            <a:r>
              <a:rPr lang="en-US" sz="2400" dirty="0" err="1" smtClean="0"/>
              <a:t>dari</a:t>
            </a:r>
            <a:r>
              <a:rPr lang="en-US" sz="2400" dirty="0" smtClean="0"/>
              <a:t> </a:t>
            </a:r>
            <a:r>
              <a:rPr lang="en-US" sz="2400" dirty="0" err="1" smtClean="0"/>
              <a:t>luka</a:t>
            </a:r>
            <a:r>
              <a:rPr lang="en-US" sz="2400" dirty="0" smtClean="0"/>
              <a:t> </a:t>
            </a:r>
            <a:r>
              <a:rPr lang="en-US" sz="2400" dirty="0" err="1" smtClean="0"/>
              <a:t>bakar</a:t>
            </a:r>
            <a:r>
              <a:rPr lang="en-US" sz="2400" dirty="0" smtClean="0"/>
              <a:t> yang </a:t>
            </a:r>
            <a:r>
              <a:rPr lang="en-US" sz="2400" dirty="0" err="1" smtClean="0"/>
              <a:t>disebabkan</a:t>
            </a:r>
            <a:r>
              <a:rPr lang="en-US" sz="2400" dirty="0" smtClean="0"/>
              <a:t> </a:t>
            </a:r>
            <a:r>
              <a:rPr lang="en-US" sz="2400" dirty="0" err="1" smtClean="0"/>
              <a:t>oleh</a:t>
            </a:r>
            <a:r>
              <a:rPr lang="en-US" sz="2400" dirty="0" smtClean="0"/>
              <a:t> </a:t>
            </a:r>
            <a:r>
              <a:rPr lang="en-US" sz="2400" dirty="0" err="1" smtClean="0"/>
              <a:t>pancaran</a:t>
            </a:r>
            <a:r>
              <a:rPr lang="en-US" sz="2400" dirty="0" smtClean="0"/>
              <a:t> </a:t>
            </a:r>
            <a:r>
              <a:rPr lang="en-US" sz="2400" dirty="0" err="1" smtClean="0"/>
              <a:t>cahaya</a:t>
            </a:r>
            <a:r>
              <a:rPr lang="en-US" sz="2400" dirty="0" smtClean="0"/>
              <a:t> </a:t>
            </a:r>
            <a:r>
              <a:rPr lang="en-US" sz="2400" dirty="0" err="1" smtClean="0"/>
              <a:t>inframerah</a:t>
            </a:r>
            <a:r>
              <a:rPr lang="en-US" sz="2400" dirty="0" smtClean="0"/>
              <a:t> </a:t>
            </a:r>
            <a:r>
              <a:rPr lang="en-US" sz="2400" dirty="0" err="1" smtClean="0"/>
              <a:t>atau</a:t>
            </a:r>
            <a:r>
              <a:rPr lang="en-US" sz="2400" dirty="0" smtClean="0"/>
              <a:t> </a:t>
            </a:r>
            <a:r>
              <a:rPr lang="en-US" sz="2400" dirty="0" err="1" smtClean="0"/>
              <a:t>intens</a:t>
            </a:r>
            <a:r>
              <a:rPr lang="en-US" sz="2400" dirty="0" smtClean="0"/>
              <a:t>, </a:t>
            </a:r>
            <a:r>
              <a:rPr lang="en-US" sz="2400" dirty="0" err="1" smtClean="0"/>
              <a:t>dan</a:t>
            </a:r>
            <a:r>
              <a:rPr lang="en-US" sz="2400" dirty="0" smtClean="0"/>
              <a:t> </a:t>
            </a:r>
            <a:r>
              <a:rPr lang="en-US" sz="2400" dirty="0" err="1" smtClean="0"/>
              <a:t>melindungi</a:t>
            </a:r>
            <a:r>
              <a:rPr lang="en-US" sz="2400" dirty="0" smtClean="0"/>
              <a:t> </a:t>
            </a:r>
            <a:r>
              <a:rPr lang="en-US" sz="2400" dirty="0" err="1" smtClean="0"/>
              <a:t>wajah</a:t>
            </a:r>
            <a:r>
              <a:rPr lang="en-US" sz="2400" dirty="0" smtClean="0"/>
              <a:t> </a:t>
            </a:r>
            <a:r>
              <a:rPr lang="en-US" sz="2400" dirty="0" err="1" smtClean="0"/>
              <a:t>dan</a:t>
            </a:r>
            <a:r>
              <a:rPr lang="en-US" sz="2400" dirty="0" smtClean="0"/>
              <a:t> </a:t>
            </a:r>
            <a:r>
              <a:rPr lang="en-US" sz="2400" dirty="0" err="1" smtClean="0"/>
              <a:t>mata</a:t>
            </a:r>
            <a:r>
              <a:rPr lang="en-US" sz="2400" dirty="0" smtClean="0"/>
              <a:t> </a:t>
            </a:r>
            <a:r>
              <a:rPr lang="en-US" sz="2400" dirty="0" err="1" smtClean="0"/>
              <a:t>dari</a:t>
            </a:r>
            <a:r>
              <a:rPr lang="en-US" sz="2400" dirty="0" smtClean="0"/>
              <a:t> </a:t>
            </a:r>
            <a:r>
              <a:rPr lang="en-US" sz="2400" dirty="0" err="1" smtClean="0"/>
              <a:t>percikan</a:t>
            </a:r>
            <a:r>
              <a:rPr lang="en-US" sz="2400" dirty="0" smtClean="0"/>
              <a:t> </a:t>
            </a:r>
            <a:r>
              <a:rPr lang="en-US" sz="2400" dirty="0" err="1" smtClean="0"/>
              <a:t>api</a:t>
            </a:r>
            <a:r>
              <a:rPr lang="en-US" sz="2400" dirty="0" smtClean="0"/>
              <a:t>.</a:t>
            </a:r>
          </a:p>
          <a:p>
            <a:pPr>
              <a:buNone/>
            </a:pPr>
            <a:endParaRPr lang="en-US" sz="2400" dirty="0"/>
          </a:p>
        </p:txBody>
      </p:sp>
      <p:pic>
        <p:nvPicPr>
          <p:cNvPr id="4" name="Picture 3" descr="http://www.northerntool.com/images/product/2000x2000/164/1648512_2000x2000.jpg"/>
          <p:cNvPicPr/>
          <p:nvPr/>
        </p:nvPicPr>
        <p:blipFill>
          <a:blip r:embed="rId2" cstate="print"/>
          <a:srcRect/>
          <a:stretch>
            <a:fillRect/>
          </a:stretch>
        </p:blipFill>
        <p:spPr bwMode="auto">
          <a:xfrm>
            <a:off x="2714612" y="3071810"/>
            <a:ext cx="3990988" cy="320040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r>
              <a:rPr lang="en-US" dirty="0" smtClean="0"/>
              <a:t>Laser Safety Goggles</a:t>
            </a:r>
          </a:p>
          <a:p>
            <a:endParaRPr lang="id-ID" dirty="0" smtClean="0"/>
          </a:p>
          <a:p>
            <a:r>
              <a:rPr lang="en-US" dirty="0" err="1" smtClean="0"/>
              <a:t>Melindungi</a:t>
            </a:r>
            <a:r>
              <a:rPr lang="en-US" dirty="0" smtClean="0"/>
              <a:t> </a:t>
            </a:r>
            <a:r>
              <a:rPr lang="en-US" dirty="0" err="1" smtClean="0"/>
              <a:t>mata</a:t>
            </a:r>
            <a:r>
              <a:rPr lang="en-US" dirty="0" smtClean="0"/>
              <a:t> </a:t>
            </a:r>
            <a:r>
              <a:rPr lang="en-US" dirty="0" err="1" smtClean="0"/>
              <a:t>dari</a:t>
            </a:r>
            <a:r>
              <a:rPr lang="en-US" dirty="0" smtClean="0"/>
              <a:t> </a:t>
            </a:r>
            <a:r>
              <a:rPr lang="en-US" dirty="0" err="1" smtClean="0"/>
              <a:t>intesitas</a:t>
            </a:r>
            <a:r>
              <a:rPr lang="en-US" dirty="0" smtClean="0"/>
              <a:t> </a:t>
            </a:r>
            <a:r>
              <a:rPr lang="en-US" dirty="0" err="1" smtClean="0"/>
              <a:t>cahaya</a:t>
            </a:r>
            <a:r>
              <a:rPr lang="en-US" dirty="0" smtClean="0"/>
              <a:t> yang </a:t>
            </a:r>
            <a:r>
              <a:rPr lang="en-US" dirty="0" err="1" smtClean="0"/>
              <a:t>dihasilkan</a:t>
            </a:r>
            <a:r>
              <a:rPr lang="en-US" dirty="0" smtClean="0"/>
              <a:t> laser</a:t>
            </a:r>
            <a:endParaRPr lang="en-US" dirty="0"/>
          </a:p>
        </p:txBody>
      </p:sp>
      <p:pic>
        <p:nvPicPr>
          <p:cNvPr id="4" name="Picture 3" descr="http://img.directindustry.com/images_di/photo-g/laser-safety-glasses-24042-2290211.jpg"/>
          <p:cNvPicPr/>
          <p:nvPr/>
        </p:nvPicPr>
        <p:blipFill>
          <a:blip r:embed="rId2"/>
          <a:srcRect/>
          <a:stretch>
            <a:fillRect/>
          </a:stretch>
        </p:blipFill>
        <p:spPr bwMode="auto">
          <a:xfrm>
            <a:off x="1981200" y="2819400"/>
            <a:ext cx="5029200" cy="2971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smtClean="0"/>
              <a:t>Face Shield</a:t>
            </a:r>
          </a:p>
          <a:p>
            <a:endParaRPr lang="id-ID" dirty="0" smtClean="0"/>
          </a:p>
          <a:p>
            <a:pPr>
              <a:buNone/>
            </a:pPr>
            <a:r>
              <a:rPr lang="en-US" dirty="0" err="1" smtClean="0"/>
              <a:t>Melindungi</a:t>
            </a:r>
            <a:r>
              <a:rPr lang="en-US" dirty="0" smtClean="0"/>
              <a:t> </a:t>
            </a:r>
            <a:r>
              <a:rPr lang="en-US" dirty="0" err="1" smtClean="0"/>
              <a:t>wajah</a:t>
            </a:r>
            <a:r>
              <a:rPr lang="en-US" dirty="0" smtClean="0"/>
              <a:t> </a:t>
            </a:r>
            <a:r>
              <a:rPr lang="en-US" dirty="0" err="1" smtClean="0"/>
              <a:t>dari</a:t>
            </a:r>
            <a:r>
              <a:rPr lang="en-US" dirty="0" smtClean="0"/>
              <a:t> </a:t>
            </a:r>
            <a:r>
              <a:rPr lang="en-US" dirty="0" err="1" smtClean="0"/>
              <a:t>gangguan</a:t>
            </a:r>
            <a:r>
              <a:rPr lang="en-US" dirty="0" smtClean="0"/>
              <a:t> </a:t>
            </a:r>
            <a:r>
              <a:rPr lang="en-US" dirty="0" err="1" smtClean="0"/>
              <a:t>debu</a:t>
            </a:r>
            <a:r>
              <a:rPr lang="en-US" dirty="0" smtClean="0"/>
              <a:t> </a:t>
            </a:r>
            <a:r>
              <a:rPr lang="en-US" dirty="0" err="1" smtClean="0"/>
              <a:t>dan</a:t>
            </a:r>
            <a:r>
              <a:rPr lang="en-US" dirty="0" smtClean="0"/>
              <a:t> </a:t>
            </a:r>
            <a:r>
              <a:rPr lang="en-US" dirty="0" err="1" smtClean="0"/>
              <a:t>percikan</a:t>
            </a:r>
            <a:r>
              <a:rPr lang="en-US" dirty="0" smtClean="0"/>
              <a:t> </a:t>
            </a:r>
            <a:r>
              <a:rPr lang="en-US" dirty="0" err="1" smtClean="0"/>
              <a:t>atau</a:t>
            </a:r>
            <a:r>
              <a:rPr lang="en-US" dirty="0" smtClean="0"/>
              <a:t> </a:t>
            </a:r>
            <a:r>
              <a:rPr lang="en-US" dirty="0" err="1" smtClean="0"/>
              <a:t>tersemprot</a:t>
            </a:r>
            <a:r>
              <a:rPr lang="en-US" dirty="0" smtClean="0"/>
              <a:t> </a:t>
            </a:r>
            <a:r>
              <a:rPr lang="en-US" dirty="0" err="1" smtClean="0"/>
              <a:t>dari</a:t>
            </a:r>
            <a:r>
              <a:rPr lang="en-US" dirty="0" smtClean="0"/>
              <a:t> </a:t>
            </a:r>
            <a:r>
              <a:rPr lang="en-US" dirty="0" err="1" smtClean="0"/>
              <a:t>cairan</a:t>
            </a:r>
            <a:r>
              <a:rPr lang="en-US" dirty="0" smtClean="0"/>
              <a:t> </a:t>
            </a:r>
            <a:r>
              <a:rPr lang="en-US" dirty="0" err="1" smtClean="0"/>
              <a:t>berbahaya</a:t>
            </a:r>
            <a:endParaRPr lang="en-US" dirty="0" smtClean="0"/>
          </a:p>
          <a:p>
            <a:endParaRPr lang="en-US" dirty="0" smtClean="0"/>
          </a:p>
        </p:txBody>
      </p:sp>
      <p:pic>
        <p:nvPicPr>
          <p:cNvPr id="4" name="Picture 3" descr="http://www.kaizenbonsai.com/shop/images/faceshield.jpg"/>
          <p:cNvPicPr/>
          <p:nvPr/>
        </p:nvPicPr>
        <p:blipFill>
          <a:blip r:embed="rId2"/>
          <a:srcRect/>
          <a:stretch>
            <a:fillRect/>
          </a:stretch>
        </p:blipFill>
        <p:spPr bwMode="auto">
          <a:xfrm>
            <a:off x="2819400" y="2819400"/>
            <a:ext cx="3133725" cy="3133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Head Protection</a:t>
            </a:r>
            <a:endParaRPr lang="id-ID" dirty="0"/>
          </a:p>
        </p:txBody>
      </p:sp>
      <p:sp>
        <p:nvSpPr>
          <p:cNvPr id="6" name="Content Placeholder 5"/>
          <p:cNvSpPr>
            <a:spLocks noGrp="1"/>
          </p:cNvSpPr>
          <p:nvPr>
            <p:ph sz="quarter" idx="1"/>
          </p:nvPr>
        </p:nvSpPr>
        <p:spPr/>
        <p:txBody>
          <a:bodyPr>
            <a:normAutofit/>
          </a:bodyPr>
          <a:lstStyle/>
          <a:p>
            <a:r>
              <a:rPr lang="id-ID" dirty="0" smtClean="0"/>
              <a:t>Untuk melindungi Kepala dari bahaya terbentur dengan benda tajam atau benda keras</a:t>
            </a:r>
          </a:p>
          <a:p>
            <a:r>
              <a:rPr lang="id-ID" dirty="0" smtClean="0"/>
              <a:t>Tingkatan-tingkatan Pelindung Kepala :</a:t>
            </a:r>
          </a:p>
          <a:p>
            <a:pPr>
              <a:buNone/>
            </a:pPr>
            <a:r>
              <a:rPr lang="id-ID" dirty="0" smtClean="0"/>
              <a:t>	a.    Helm Kelas A (melindungi diri dari pengaruh-pengaruh listrik yang</a:t>
            </a:r>
            <a:br>
              <a:rPr lang="id-ID" dirty="0" smtClean="0"/>
            </a:br>
            <a:r>
              <a:rPr lang="id-ID" dirty="0" smtClean="0"/>
              <a:t>       bertekanan rendah)</a:t>
            </a:r>
            <a:br>
              <a:rPr lang="id-ID" dirty="0" smtClean="0"/>
            </a:br>
            <a:r>
              <a:rPr lang="id-ID" dirty="0" smtClean="0"/>
              <a:t>b.    Helm Kelas B (melindungi diri dari pengaruh-pengaruh listrik yang bertekanan tinggi)</a:t>
            </a:r>
            <a:br>
              <a:rPr lang="id-ID" dirty="0" smtClean="0"/>
            </a:br>
            <a:r>
              <a:rPr lang="id-ID" dirty="0" smtClean="0"/>
              <a:t>c.    Helm Kelas C (tidak boleh digunakan di area kerja yang menggunakan alat-alat listrik)</a:t>
            </a:r>
            <a:endParaRPr lang="id-ID"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Head Protection</a:t>
            </a:r>
            <a:endParaRPr lang="id-ID" dirty="0"/>
          </a:p>
        </p:txBody>
      </p:sp>
      <p:sp>
        <p:nvSpPr>
          <p:cNvPr id="3" name="Content Placeholder 2"/>
          <p:cNvSpPr>
            <a:spLocks noGrp="1"/>
          </p:cNvSpPr>
          <p:nvPr>
            <p:ph sz="quarter" idx="1"/>
          </p:nvPr>
        </p:nvSpPr>
        <p:spPr/>
        <p:txBody>
          <a:bodyPr/>
          <a:lstStyle/>
          <a:p>
            <a:endParaRPr lang="id-ID"/>
          </a:p>
        </p:txBody>
      </p:sp>
      <p:pic>
        <p:nvPicPr>
          <p:cNvPr id="4" name="Content Placeholder 3" descr="15.jpg"/>
          <p:cNvPicPr>
            <a:picLocks noChangeAspect="1"/>
          </p:cNvPicPr>
          <p:nvPr/>
        </p:nvPicPr>
        <p:blipFill>
          <a:blip r:embed="rId2"/>
          <a:stretch>
            <a:fillRect/>
          </a:stretch>
        </p:blipFill>
        <p:spPr>
          <a:xfrm>
            <a:off x="571472" y="2000240"/>
            <a:ext cx="7969784" cy="3357586"/>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GOAL OF HAZARD COMMUNICATIONS</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2400" dirty="0" err="1" smtClean="0"/>
              <a:t>Tujuan</a:t>
            </a:r>
            <a:r>
              <a:rPr lang="en-US" sz="2400" dirty="0" smtClean="0"/>
              <a:t> Hazard </a:t>
            </a:r>
            <a:r>
              <a:rPr lang="en-US" sz="2400" dirty="0" err="1" smtClean="0"/>
              <a:t>Communicaton</a:t>
            </a:r>
            <a:r>
              <a:rPr lang="en-US" sz="2400" dirty="0" smtClean="0"/>
              <a:t> Standard </a:t>
            </a:r>
            <a:r>
              <a:rPr lang="en-US" sz="2400" dirty="0" err="1" smtClean="0"/>
              <a:t>adalah</a:t>
            </a:r>
            <a:r>
              <a:rPr lang="en-US" sz="2400" dirty="0" smtClean="0"/>
              <a:t> </a:t>
            </a:r>
            <a:r>
              <a:rPr lang="en-US" sz="2400" dirty="0" err="1" smtClean="0"/>
              <a:t>menjamin</a:t>
            </a:r>
            <a:r>
              <a:rPr lang="en-US" sz="2400" dirty="0" smtClean="0"/>
              <a:t> </a:t>
            </a:r>
            <a:r>
              <a:rPr lang="en-US" sz="2400" dirty="0" err="1" smtClean="0"/>
              <a:t>pengusaha</a:t>
            </a:r>
            <a:r>
              <a:rPr lang="en-US" sz="2400" dirty="0" smtClean="0"/>
              <a:t> </a:t>
            </a:r>
            <a:r>
              <a:rPr lang="en-US" sz="2400" dirty="0" err="1" smtClean="0"/>
              <a:t>dan</a:t>
            </a:r>
            <a:r>
              <a:rPr lang="en-US" sz="2400" dirty="0" smtClean="0"/>
              <a:t> </a:t>
            </a:r>
            <a:r>
              <a:rPr lang="en-US" sz="2400" dirty="0" err="1" smtClean="0"/>
              <a:t>pekerja</a:t>
            </a:r>
            <a:r>
              <a:rPr lang="en-US" sz="2400" dirty="0" smtClean="0"/>
              <a:t> </a:t>
            </a:r>
            <a:r>
              <a:rPr lang="en-US" sz="2400" dirty="0" err="1" smtClean="0"/>
              <a:t>untuk</a:t>
            </a:r>
            <a:r>
              <a:rPr lang="en-US" sz="2400" dirty="0" smtClean="0"/>
              <a:t> </a:t>
            </a:r>
            <a:r>
              <a:rPr lang="en-US" sz="2400" dirty="0" err="1" smtClean="0"/>
              <a:t>mengetahui</a:t>
            </a:r>
            <a:r>
              <a:rPr lang="en-US" sz="2400" dirty="0" smtClean="0"/>
              <a:t> </a:t>
            </a:r>
            <a:r>
              <a:rPr lang="en-US" sz="2400" dirty="0" err="1" smtClean="0"/>
              <a:t>bahaya</a:t>
            </a:r>
            <a:r>
              <a:rPr lang="en-US" sz="2400" dirty="0" smtClean="0"/>
              <a:t> </a:t>
            </a:r>
            <a:r>
              <a:rPr lang="en-US" sz="2400" dirty="0" err="1" smtClean="0"/>
              <a:t>dalam</a:t>
            </a:r>
            <a:r>
              <a:rPr lang="en-US" sz="2400" dirty="0" smtClean="0"/>
              <a:t> </a:t>
            </a:r>
            <a:r>
              <a:rPr lang="en-US" sz="2400" dirty="0" err="1" smtClean="0"/>
              <a:t>bekerja</a:t>
            </a:r>
            <a:r>
              <a:rPr lang="en-US" sz="2400" dirty="0" smtClean="0"/>
              <a:t> </a:t>
            </a:r>
            <a:r>
              <a:rPr lang="en-US" sz="2400" dirty="0" err="1" smtClean="0"/>
              <a:t>dan</a:t>
            </a:r>
            <a:r>
              <a:rPr lang="en-US" sz="2400" dirty="0" smtClean="0"/>
              <a:t> </a:t>
            </a:r>
            <a:r>
              <a:rPr lang="en-US" sz="2400" dirty="0" err="1" smtClean="0"/>
              <a:t>bagaimana</a:t>
            </a:r>
            <a:r>
              <a:rPr lang="en-US" sz="2400" dirty="0" smtClean="0"/>
              <a:t> </a:t>
            </a:r>
            <a:r>
              <a:rPr lang="en-US" sz="2400" dirty="0" err="1" smtClean="0"/>
              <a:t>cara</a:t>
            </a:r>
            <a:r>
              <a:rPr lang="en-US" sz="2400" dirty="0" smtClean="0"/>
              <a:t> </a:t>
            </a:r>
            <a:r>
              <a:rPr lang="en-US" sz="2400" dirty="0" err="1" smtClean="0"/>
              <a:t>melindungi</a:t>
            </a:r>
            <a:r>
              <a:rPr lang="en-US" sz="2400" dirty="0" smtClean="0"/>
              <a:t> </a:t>
            </a:r>
            <a:r>
              <a:rPr lang="en-US" sz="2400" dirty="0" err="1" smtClean="0"/>
              <a:t>diri</a:t>
            </a:r>
            <a:r>
              <a:rPr lang="en-US" sz="2400" dirty="0" smtClean="0"/>
              <a:t>,</a:t>
            </a:r>
            <a:r>
              <a:rPr lang="id-ID" sz="2400" dirty="0" smtClean="0"/>
              <a:t> </a:t>
            </a:r>
            <a:r>
              <a:rPr lang="en-US" sz="2400" dirty="0" err="1" smtClean="0"/>
              <a:t>sehingga</a:t>
            </a:r>
            <a:r>
              <a:rPr lang="en-US" sz="2400" dirty="0" smtClean="0"/>
              <a:t> </a:t>
            </a:r>
            <a:r>
              <a:rPr lang="en-US" sz="2400" dirty="0" err="1" smtClean="0"/>
              <a:t>dapat</a:t>
            </a:r>
            <a:r>
              <a:rPr lang="en-US" sz="2400" dirty="0" smtClean="0"/>
              <a:t> </a:t>
            </a:r>
            <a:r>
              <a:rPr lang="en-US" sz="2400" dirty="0" err="1" smtClean="0"/>
              <a:t>mengurangi</a:t>
            </a:r>
            <a:r>
              <a:rPr lang="en-US" sz="2400" dirty="0" smtClean="0"/>
              <a:t> </a:t>
            </a:r>
            <a:r>
              <a:rPr lang="en-US" sz="2400" dirty="0" err="1" smtClean="0"/>
              <a:t>insiden</a:t>
            </a:r>
            <a:r>
              <a:rPr lang="en-US" sz="2400" dirty="0" smtClean="0"/>
              <a:t> </a:t>
            </a:r>
            <a:r>
              <a:rPr lang="en-US" sz="2400" dirty="0" err="1" smtClean="0"/>
              <a:t>dan</a:t>
            </a:r>
            <a:r>
              <a:rPr lang="en-US" sz="2400" dirty="0" smtClean="0"/>
              <a:t> </a:t>
            </a:r>
            <a:r>
              <a:rPr lang="en-US" sz="2400" dirty="0" err="1" smtClean="0"/>
              <a:t>cedera</a:t>
            </a:r>
            <a:r>
              <a:rPr lang="en-US" sz="2400" dirty="0" smtClean="0"/>
              <a:t> </a:t>
            </a:r>
            <a:r>
              <a:rPr lang="en-US" sz="2400" dirty="0" err="1" smtClean="0"/>
              <a:t>karena</a:t>
            </a:r>
            <a:r>
              <a:rPr lang="en-US" sz="2400" dirty="0" smtClean="0"/>
              <a:t> </a:t>
            </a:r>
            <a:r>
              <a:rPr lang="en-US" sz="2400" dirty="0" err="1" smtClean="0"/>
              <a:t>kimia</a:t>
            </a:r>
            <a:r>
              <a:rPr lang="en-US" sz="2400" dirty="0" smtClean="0"/>
              <a:t> </a:t>
            </a:r>
            <a:r>
              <a:rPr lang="en-US" sz="2400" dirty="0" err="1" smtClean="0"/>
              <a:t>berbahaya</a:t>
            </a:r>
            <a:r>
              <a:rPr lang="en-US" sz="2400" dirty="0" smtClean="0"/>
              <a:t>.</a:t>
            </a:r>
          </a:p>
          <a:p>
            <a:pPr algn="just"/>
            <a:r>
              <a:rPr lang="en-US" sz="2400" dirty="0" smtClean="0"/>
              <a:t>Hazard Communication </a:t>
            </a:r>
            <a:r>
              <a:rPr lang="en-US" sz="2400" dirty="0" err="1" smtClean="0"/>
              <a:t>mencakup</a:t>
            </a:r>
            <a:r>
              <a:rPr lang="en-US" sz="2400" dirty="0" smtClean="0"/>
              <a:t> :</a:t>
            </a:r>
          </a:p>
          <a:p>
            <a:pPr marL="457200" indent="-457200" algn="just">
              <a:buFont typeface="+mj-lt"/>
              <a:buAutoNum type="arabicPeriod"/>
            </a:pPr>
            <a:r>
              <a:rPr lang="en-US" sz="2400" dirty="0" err="1" smtClean="0"/>
              <a:t>Semua</a:t>
            </a:r>
            <a:r>
              <a:rPr lang="en-US" sz="2400" dirty="0" smtClean="0"/>
              <a:t> </a:t>
            </a:r>
            <a:r>
              <a:rPr lang="en-US" sz="2400" dirty="0" err="1" smtClean="0"/>
              <a:t>perusahaan</a:t>
            </a:r>
            <a:r>
              <a:rPr lang="en-US" sz="2400" dirty="0" smtClean="0"/>
              <a:t> </a:t>
            </a:r>
            <a:r>
              <a:rPr lang="en-US" sz="2400" dirty="0" err="1" smtClean="0"/>
              <a:t>harus</a:t>
            </a:r>
            <a:r>
              <a:rPr lang="en-US" sz="2400" dirty="0" smtClean="0"/>
              <a:t> </a:t>
            </a:r>
            <a:r>
              <a:rPr lang="en-US" sz="2400" dirty="0" err="1" smtClean="0"/>
              <a:t>menyediakan</a:t>
            </a:r>
            <a:r>
              <a:rPr lang="en-US" sz="2400" dirty="0" smtClean="0"/>
              <a:t> </a:t>
            </a:r>
            <a:r>
              <a:rPr lang="en-US" sz="2400" dirty="0" err="1" smtClean="0"/>
              <a:t>struktur</a:t>
            </a:r>
            <a:r>
              <a:rPr lang="en-US" sz="2400" dirty="0" smtClean="0"/>
              <a:t> Hazard Communication Standard  </a:t>
            </a:r>
            <a:r>
              <a:rPr lang="en-US" sz="2400" dirty="0" err="1" smtClean="0"/>
              <a:t>secara</a:t>
            </a:r>
            <a:r>
              <a:rPr lang="en-US" sz="2400" dirty="0" smtClean="0"/>
              <a:t> </a:t>
            </a:r>
            <a:r>
              <a:rPr lang="en-US" sz="2400" dirty="0" err="1" smtClean="0"/>
              <a:t>tertulis,merawat</a:t>
            </a:r>
            <a:r>
              <a:rPr lang="en-US" sz="2400" dirty="0" smtClean="0"/>
              <a:t> </a:t>
            </a:r>
            <a:r>
              <a:rPr lang="en-US" sz="2400" dirty="0" err="1" smtClean="0"/>
              <a:t>dan</a:t>
            </a:r>
            <a:r>
              <a:rPr lang="en-US" sz="2400" dirty="0" smtClean="0"/>
              <a:t> </a:t>
            </a:r>
            <a:r>
              <a:rPr lang="en-US" sz="2400" dirty="0" err="1" smtClean="0"/>
              <a:t>mengupdate</a:t>
            </a:r>
            <a:r>
              <a:rPr lang="en-US" sz="2400" dirty="0" smtClean="0"/>
              <a:t> </a:t>
            </a:r>
            <a:r>
              <a:rPr lang="en-US" sz="2400" dirty="0" err="1" smtClean="0"/>
              <a:t>iventaris</a:t>
            </a:r>
            <a:r>
              <a:rPr lang="en-US" sz="2400" dirty="0" smtClean="0"/>
              <a:t> </a:t>
            </a:r>
            <a:r>
              <a:rPr lang="en-US" sz="2400" dirty="0" err="1" smtClean="0"/>
              <a:t>dari</a:t>
            </a:r>
            <a:r>
              <a:rPr lang="en-US" sz="2400" dirty="0" smtClean="0"/>
              <a:t> </a:t>
            </a:r>
            <a:r>
              <a:rPr lang="en-US" sz="2400" dirty="0" err="1" smtClean="0"/>
              <a:t>kimia</a:t>
            </a:r>
            <a:r>
              <a:rPr lang="en-US" sz="2400" dirty="0" smtClean="0"/>
              <a:t> </a:t>
            </a:r>
            <a:r>
              <a:rPr lang="en-US" sz="2400" dirty="0" err="1" smtClean="0"/>
              <a:t>berbahaya</a:t>
            </a:r>
            <a:r>
              <a:rPr lang="en-US" sz="2400" dirty="0" smtClean="0"/>
              <a:t> , </a:t>
            </a:r>
            <a:r>
              <a:rPr lang="en-US" sz="2400" dirty="0" err="1" smtClean="0"/>
              <a:t>serta</a:t>
            </a:r>
            <a:r>
              <a:rPr lang="en-US" sz="2400" dirty="0" smtClean="0"/>
              <a:t> </a:t>
            </a:r>
            <a:r>
              <a:rPr lang="en-US" sz="2400" dirty="0" err="1" smtClean="0"/>
              <a:t>memberi</a:t>
            </a:r>
            <a:r>
              <a:rPr lang="en-US" sz="2400" dirty="0" smtClean="0"/>
              <a:t> label  </a:t>
            </a:r>
            <a:r>
              <a:rPr lang="en-US" sz="2400" dirty="0" err="1" smtClean="0"/>
              <a:t>pada</a:t>
            </a:r>
            <a:r>
              <a:rPr lang="en-US" sz="2400" dirty="0" smtClean="0"/>
              <a:t> </a:t>
            </a:r>
            <a:r>
              <a:rPr lang="en-US" sz="2400" dirty="0" err="1" smtClean="0"/>
              <a:t>wadah</a:t>
            </a:r>
            <a:r>
              <a:rPr lang="en-US" sz="2400" dirty="0" smtClean="0"/>
              <a:t> yang </a:t>
            </a:r>
            <a:r>
              <a:rPr lang="en-US" sz="2400" dirty="0" err="1" smtClean="0"/>
              <a:t>mengandung</a:t>
            </a:r>
            <a:r>
              <a:rPr lang="en-US" sz="2400" dirty="0" smtClean="0"/>
              <a:t>  </a:t>
            </a:r>
            <a:r>
              <a:rPr lang="en-US" sz="2400" dirty="0" err="1" smtClean="0"/>
              <a:t>kimia</a:t>
            </a:r>
            <a:r>
              <a:rPr lang="en-US" sz="2400" dirty="0" smtClean="0"/>
              <a:t> </a:t>
            </a:r>
            <a:r>
              <a:rPr lang="en-US" sz="2400" dirty="0" err="1" smtClean="0"/>
              <a:t>berbahaya</a:t>
            </a:r>
            <a:r>
              <a:rPr lang="en-US" sz="2400" dirty="0"/>
              <a:t>.</a:t>
            </a:r>
            <a:endParaRPr lang="en-US" sz="2400" dirty="0" smtClean="0"/>
          </a:p>
          <a:p>
            <a:pPr marL="457200" indent="-457200" algn="just">
              <a:buFont typeface="+mj-lt"/>
              <a:buAutoNum type="arabicPeriod"/>
            </a:pPr>
            <a:r>
              <a:rPr lang="en-US" sz="2400" dirty="0" err="1" smtClean="0"/>
              <a:t>Pekerja</a:t>
            </a:r>
            <a:r>
              <a:rPr lang="en-US" sz="2400" dirty="0" smtClean="0"/>
              <a:t> </a:t>
            </a:r>
            <a:r>
              <a:rPr lang="en-US" sz="2400" dirty="0" err="1" smtClean="0"/>
              <a:t>harus</a:t>
            </a:r>
            <a:r>
              <a:rPr lang="en-US" sz="2400" dirty="0" smtClean="0"/>
              <a:t> </a:t>
            </a:r>
            <a:r>
              <a:rPr lang="en-US" sz="2400" dirty="0" err="1" smtClean="0"/>
              <a:t>diberikan</a:t>
            </a:r>
            <a:r>
              <a:rPr lang="en-US" sz="2400" dirty="0" smtClean="0"/>
              <a:t>  </a:t>
            </a:r>
            <a:r>
              <a:rPr lang="en-US" sz="2400" dirty="0" err="1" smtClean="0"/>
              <a:t>dengan</a:t>
            </a:r>
            <a:r>
              <a:rPr lang="en-US" sz="2400" dirty="0" smtClean="0"/>
              <a:t> </a:t>
            </a:r>
            <a:r>
              <a:rPr lang="en-US" sz="2400" dirty="0" err="1" smtClean="0"/>
              <a:t>cukup</a:t>
            </a:r>
            <a:r>
              <a:rPr lang="en-US" sz="2400" dirty="0" smtClean="0"/>
              <a:t> </a:t>
            </a:r>
            <a:r>
              <a:rPr lang="en-US" sz="2400" dirty="0" err="1" smtClean="0"/>
              <a:t>informasi</a:t>
            </a:r>
            <a:r>
              <a:rPr lang="en-US" sz="2400" dirty="0" smtClean="0"/>
              <a:t> </a:t>
            </a:r>
            <a:r>
              <a:rPr lang="en-US" sz="2400" dirty="0" err="1" smtClean="0"/>
              <a:t>tentang</a:t>
            </a:r>
            <a:r>
              <a:rPr lang="en-US" sz="2400" dirty="0" smtClean="0"/>
              <a:t>  </a:t>
            </a:r>
            <a:r>
              <a:rPr lang="en-US" sz="2400" dirty="0" err="1" smtClean="0"/>
              <a:t>potensi</a:t>
            </a:r>
            <a:r>
              <a:rPr lang="en-US" sz="2400" dirty="0" smtClean="0"/>
              <a:t> </a:t>
            </a:r>
            <a:r>
              <a:rPr lang="en-US" sz="2400" dirty="0" err="1" smtClean="0"/>
              <a:t>bahaya</a:t>
            </a:r>
            <a:r>
              <a:rPr lang="en-US" sz="2400" dirty="0" smtClean="0"/>
              <a:t> </a:t>
            </a:r>
            <a:r>
              <a:rPr lang="en-US" sz="2400" dirty="0" err="1" smtClean="0"/>
              <a:t>kesehatan</a:t>
            </a:r>
            <a:r>
              <a:rPr lang="en-US" sz="2400" dirty="0" smtClean="0"/>
              <a:t> </a:t>
            </a:r>
            <a:r>
              <a:rPr lang="en-US" sz="2400" dirty="0" err="1" smtClean="0"/>
              <a:t>akibat</a:t>
            </a:r>
            <a:r>
              <a:rPr lang="en-US" sz="2400" dirty="0" smtClean="0"/>
              <a:t> </a:t>
            </a:r>
            <a:r>
              <a:rPr lang="en-US" sz="2400" dirty="0" err="1" smtClean="0"/>
              <a:t>bahaya</a:t>
            </a:r>
            <a:r>
              <a:rPr lang="en-US" sz="2400" dirty="0" smtClean="0"/>
              <a:t> </a:t>
            </a:r>
            <a:r>
              <a:rPr lang="en-US" sz="2400" dirty="0" err="1" smtClean="0"/>
              <a:t>zat</a:t>
            </a:r>
            <a:r>
              <a:rPr lang="en-US" sz="2400" dirty="0" smtClean="0"/>
              <a:t> </a:t>
            </a:r>
            <a:r>
              <a:rPr lang="en-US" sz="2400" dirty="0" err="1" smtClean="0"/>
              <a:t>kimia</a:t>
            </a:r>
            <a:r>
              <a:rPr lang="en-US" sz="2400" dirty="0" smtClean="0"/>
              <a:t> </a:t>
            </a:r>
            <a:r>
              <a:rPr lang="en-US" sz="2400" dirty="0" err="1" smtClean="0"/>
              <a:t>di</a:t>
            </a:r>
            <a:r>
              <a:rPr lang="en-US" sz="2400" dirty="0" smtClean="0"/>
              <a:t> </a:t>
            </a:r>
            <a:r>
              <a:rPr lang="en-US" sz="2400" dirty="0" err="1" smtClean="0"/>
              <a:t>tempat</a:t>
            </a:r>
            <a:r>
              <a:rPr lang="en-US" sz="2400" dirty="0" smtClean="0"/>
              <a:t> </a:t>
            </a:r>
            <a:r>
              <a:rPr lang="en-US" sz="2400" dirty="0" err="1" smtClean="0"/>
              <a:t>kerja</a:t>
            </a:r>
            <a:r>
              <a:rPr lang="en-US" sz="2400" dirty="0" smtClean="0"/>
              <a:t> </a:t>
            </a:r>
            <a:r>
              <a:rPr lang="en-US" sz="2400" dirty="0" err="1" smtClean="0"/>
              <a:t>untuk</a:t>
            </a:r>
            <a:r>
              <a:rPr lang="en-US" sz="2400" dirty="0" smtClean="0"/>
              <a:t> </a:t>
            </a:r>
            <a:r>
              <a:rPr lang="en-US" sz="2400" dirty="0" err="1" smtClean="0"/>
              <a:t>memungkinkan</a:t>
            </a:r>
            <a:r>
              <a:rPr lang="en-US" sz="2400" dirty="0" smtClean="0"/>
              <a:t> </a:t>
            </a:r>
            <a:r>
              <a:rPr lang="en-US" sz="2400" dirty="0" err="1" smtClean="0"/>
              <a:t>mereka</a:t>
            </a:r>
            <a:r>
              <a:rPr lang="en-US" sz="2400" dirty="0" smtClean="0"/>
              <a:t> </a:t>
            </a:r>
            <a:r>
              <a:rPr lang="en-US" sz="2400" dirty="0" err="1" smtClean="0"/>
              <a:t>mengambil</a:t>
            </a:r>
            <a:r>
              <a:rPr lang="en-US" sz="2400" dirty="0" smtClean="0"/>
              <a:t> </a:t>
            </a:r>
            <a:r>
              <a:rPr lang="en-US" sz="2400" dirty="0" err="1" smtClean="0"/>
              <a:t>keputusan</a:t>
            </a:r>
            <a:r>
              <a:rPr lang="en-US" sz="2400" dirty="0" smtClean="0"/>
              <a:t> yang </a:t>
            </a:r>
            <a:r>
              <a:rPr lang="en-US" sz="2400" dirty="0" err="1" smtClean="0"/>
              <a:t>lebih</a:t>
            </a:r>
            <a:r>
              <a:rPr lang="en-US" sz="2400" dirty="0" smtClean="0"/>
              <a:t> </a:t>
            </a:r>
            <a:r>
              <a:rPr lang="en-US" sz="2400" dirty="0" err="1" smtClean="0"/>
              <a:t>luas</a:t>
            </a:r>
            <a:r>
              <a:rPr lang="en-US" sz="2400" dirty="0" smtClean="0"/>
              <a:t> </a:t>
            </a:r>
            <a:r>
              <a:rPr lang="en-US" sz="2400" dirty="0" err="1" smtClean="0"/>
              <a:t>terhadap</a:t>
            </a:r>
            <a:r>
              <a:rPr lang="en-US" sz="2400" dirty="0" smtClean="0"/>
              <a:t> </a:t>
            </a:r>
            <a:r>
              <a:rPr lang="en-US" sz="2400" dirty="0" err="1" smtClean="0"/>
              <a:t>resiko</a:t>
            </a:r>
            <a:r>
              <a:rPr lang="en-US" sz="2400" dirty="0" smtClean="0"/>
              <a:t> </a:t>
            </a:r>
            <a:r>
              <a:rPr lang="en-US" sz="2400" dirty="0" err="1" smtClean="0"/>
              <a:t>pribadi</a:t>
            </a:r>
            <a:r>
              <a:rPr lang="en-US" sz="2400" dirty="0" smtClean="0"/>
              <a:t> </a:t>
            </a:r>
            <a:r>
              <a:rPr lang="en-US" sz="2400" dirty="0" err="1" smtClean="0"/>
              <a:t>dari</a:t>
            </a:r>
            <a:r>
              <a:rPr lang="en-US" sz="2400" dirty="0" smtClean="0"/>
              <a:t> </a:t>
            </a:r>
            <a:r>
              <a:rPr lang="en-US" sz="2400" dirty="0" err="1" smtClean="0"/>
              <a:t>pekerjaan</a:t>
            </a:r>
            <a:r>
              <a:rPr lang="en-US" sz="2400" dirty="0" smtClean="0"/>
              <a:t> </a:t>
            </a:r>
            <a:r>
              <a:rPr lang="en-US" sz="2400" dirty="0" err="1" smtClean="0"/>
              <a:t>mereka</a:t>
            </a:r>
            <a:r>
              <a:rPr lang="en-US" sz="2400" dirty="0" smtClean="0"/>
              <a:t> </a:t>
            </a:r>
            <a:r>
              <a:rPr lang="en-US" sz="2400" dirty="0" err="1" smtClean="0"/>
              <a:t>dan</a:t>
            </a:r>
            <a:r>
              <a:rPr lang="en-US" sz="2400" dirty="0" smtClean="0"/>
              <a:t> </a:t>
            </a:r>
            <a:r>
              <a:rPr lang="en-US" sz="2400" dirty="0" err="1" smtClean="0"/>
              <a:t>menekankan</a:t>
            </a:r>
            <a:r>
              <a:rPr lang="en-US" sz="2400" dirty="0" smtClean="0"/>
              <a:t> </a:t>
            </a:r>
            <a:r>
              <a:rPr lang="en-US" sz="2400" dirty="0" err="1" smtClean="0"/>
              <a:t>mereka</a:t>
            </a:r>
            <a:r>
              <a:rPr lang="en-US" sz="2400" dirty="0" smtClean="0"/>
              <a:t> </a:t>
            </a:r>
            <a:r>
              <a:rPr lang="en-US" sz="2400" dirty="0" err="1" smtClean="0"/>
              <a:t>pentingnya</a:t>
            </a:r>
            <a:r>
              <a:rPr lang="en-US" sz="2400" dirty="0" smtClean="0"/>
              <a:t> </a:t>
            </a:r>
            <a:r>
              <a:rPr lang="en-US" sz="2400" dirty="0" err="1" smtClean="0"/>
              <a:t>bekerja</a:t>
            </a:r>
            <a:r>
              <a:rPr lang="en-US" sz="2400" dirty="0" smtClean="0"/>
              <a:t> </a:t>
            </a:r>
            <a:r>
              <a:rPr lang="en-US" sz="2400" dirty="0" err="1" smtClean="0"/>
              <a:t>dengan</a:t>
            </a:r>
            <a:r>
              <a:rPr lang="en-US" sz="2400" dirty="0" smtClean="0"/>
              <a:t> </a:t>
            </a:r>
            <a:r>
              <a:rPr lang="en-US" sz="2400" dirty="0" err="1" smtClean="0"/>
              <a:t>aman</a:t>
            </a:r>
            <a:r>
              <a:rPr lang="en-US" sz="2400" dirty="0" smtClean="0"/>
              <a:t>.</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Hearing Protection</a:t>
            </a:r>
            <a:endParaRPr lang="id-ID" dirty="0"/>
          </a:p>
        </p:txBody>
      </p:sp>
      <p:sp>
        <p:nvSpPr>
          <p:cNvPr id="3" name="Content Placeholder 2"/>
          <p:cNvSpPr>
            <a:spLocks noGrp="1"/>
          </p:cNvSpPr>
          <p:nvPr>
            <p:ph sz="quarter" idx="1"/>
          </p:nvPr>
        </p:nvSpPr>
        <p:spPr/>
        <p:txBody>
          <a:bodyPr>
            <a:normAutofit fontScale="92500"/>
          </a:bodyPr>
          <a:lstStyle/>
          <a:p>
            <a:pPr algn="just"/>
            <a:r>
              <a:rPr lang="id-ID" dirty="0" smtClean="0"/>
              <a:t>Pelindung telinga diperlukan apabila tingkat kebisingan di tempat kerja sudah mencapai 85 dB diatas 8 jam/hari. </a:t>
            </a:r>
          </a:p>
          <a:p>
            <a:pPr algn="just"/>
            <a:r>
              <a:rPr lang="id-ID" dirty="0" smtClean="0"/>
              <a:t>Jenis Pelindung Telinga antara lain :</a:t>
            </a:r>
            <a:br>
              <a:rPr lang="id-ID" dirty="0" smtClean="0"/>
            </a:br>
            <a:r>
              <a:rPr lang="id-ID" dirty="0" smtClean="0"/>
              <a:t>a.  Ear Muffs (Tutup Telinga) &gt;105 dB</a:t>
            </a:r>
          </a:p>
          <a:p>
            <a:pPr algn="just">
              <a:buNone/>
            </a:pPr>
            <a:r>
              <a:rPr lang="id-ID" dirty="0" smtClean="0"/>
              <a:t>	b. Ear Plugs (Sumbat Telinga) 95 db &lt; x&lt;105dB</a:t>
            </a:r>
          </a:p>
          <a:p>
            <a:pPr algn="just">
              <a:buNone/>
            </a:pPr>
            <a:r>
              <a:rPr lang="id-ID" dirty="0" smtClean="0"/>
              <a:t>	c. Canal Caps &lt; 95 dB</a:t>
            </a:r>
          </a:p>
          <a:p>
            <a:pPr algn="just">
              <a:buNone/>
            </a:pPr>
            <a:r>
              <a:rPr lang="id-ID" dirty="0" smtClean="0"/>
              <a:t/>
            </a:r>
            <a:br>
              <a:rPr lang="id-ID" dirty="0" smtClean="0"/>
            </a:br>
            <a:endParaRPr lang="id-ID" dirty="0" smtClean="0"/>
          </a:p>
          <a:p>
            <a:pPr algn="just">
              <a:buNone/>
            </a:pPr>
            <a:r>
              <a:rPr lang="id-ID" dirty="0" smtClean="0"/>
              <a:t/>
            </a:r>
            <a:br>
              <a:rPr lang="id-ID" dirty="0" smtClean="0"/>
            </a:br>
            <a:endParaRPr lang="id-ID" dirty="0"/>
          </a:p>
        </p:txBody>
      </p:sp>
      <p:pic>
        <p:nvPicPr>
          <p:cNvPr id="4" name="Content Placeholder 3" descr="16.jpg"/>
          <p:cNvPicPr>
            <a:picLocks noChangeAspect="1"/>
          </p:cNvPicPr>
          <p:nvPr/>
        </p:nvPicPr>
        <p:blipFill>
          <a:blip r:embed="rId2"/>
          <a:stretch>
            <a:fillRect/>
          </a:stretch>
        </p:blipFill>
        <p:spPr>
          <a:xfrm>
            <a:off x="928662" y="4214818"/>
            <a:ext cx="2114550" cy="2162175"/>
          </a:xfrm>
          <a:prstGeom prst="rect">
            <a:avLst/>
          </a:prstGeom>
        </p:spPr>
      </p:pic>
      <p:pic>
        <p:nvPicPr>
          <p:cNvPr id="5" name="Content Placeholder 5" descr="17.jpg"/>
          <p:cNvPicPr>
            <a:picLocks noChangeAspect="1"/>
          </p:cNvPicPr>
          <p:nvPr/>
        </p:nvPicPr>
        <p:blipFill>
          <a:blip r:embed="rId3"/>
          <a:stretch>
            <a:fillRect/>
          </a:stretch>
        </p:blipFill>
        <p:spPr>
          <a:xfrm>
            <a:off x="3786182" y="4214818"/>
            <a:ext cx="1942219" cy="2130728"/>
          </a:xfrm>
          <a:prstGeom prst="rect">
            <a:avLst/>
          </a:prstGeom>
        </p:spPr>
      </p:pic>
      <p:pic>
        <p:nvPicPr>
          <p:cNvPr id="6" name="Content Placeholder 7" descr="18.jpg"/>
          <p:cNvPicPr>
            <a:picLocks noChangeAspect="1"/>
          </p:cNvPicPr>
          <p:nvPr/>
        </p:nvPicPr>
        <p:blipFill>
          <a:blip r:embed="rId4"/>
          <a:stretch>
            <a:fillRect/>
          </a:stretch>
        </p:blipFill>
        <p:spPr>
          <a:xfrm>
            <a:off x="6429388" y="4210293"/>
            <a:ext cx="2069413" cy="2134961"/>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lnSpcReduction="10000"/>
          </a:bodyPr>
          <a:lstStyle/>
          <a:p>
            <a:r>
              <a:rPr lang="id-ID" dirty="0" smtClean="0"/>
              <a:t>Sepatu keselamatan kerja dipakai untuk melindungi kaki dari kejatuhan benda berat, percikan asam dan basa yang korosif, cairan panas dan terinjak benda tajam.</a:t>
            </a:r>
          </a:p>
          <a:p>
            <a:r>
              <a:rPr lang="id-ID" dirty="0" smtClean="0"/>
              <a:t>Pelindung kaki seharusnya dapat melindungi jenis bahaya :</a:t>
            </a:r>
            <a:br>
              <a:rPr lang="id-ID" dirty="0" smtClean="0"/>
            </a:br>
            <a:r>
              <a:rPr lang="id-ID" dirty="0" smtClean="0"/>
              <a:t>a.    Penekanan</a:t>
            </a:r>
            <a:br>
              <a:rPr lang="id-ID" dirty="0" smtClean="0"/>
            </a:br>
            <a:r>
              <a:rPr lang="id-ID" dirty="0" smtClean="0"/>
              <a:t>b.    Tertusuk</a:t>
            </a:r>
            <a:br>
              <a:rPr lang="id-ID" dirty="0" smtClean="0"/>
            </a:br>
            <a:r>
              <a:rPr lang="id-ID" dirty="0" smtClean="0"/>
              <a:t>c.    Panas</a:t>
            </a:r>
            <a:br>
              <a:rPr lang="id-ID" dirty="0" smtClean="0"/>
            </a:br>
            <a:r>
              <a:rPr lang="id-ID" dirty="0" smtClean="0"/>
              <a:t>d.    Basah atau permukaan licin.</a:t>
            </a:r>
            <a:br>
              <a:rPr lang="id-ID" dirty="0" smtClean="0"/>
            </a:br>
            <a:endParaRPr lang="id-ID" dirty="0"/>
          </a:p>
        </p:txBody>
      </p:sp>
      <p:sp>
        <p:nvSpPr>
          <p:cNvPr id="4" name="Title 1"/>
          <p:cNvSpPr>
            <a:spLocks noGrp="1"/>
          </p:cNvSpPr>
          <p:nvPr>
            <p:ph type="title"/>
          </p:nvPr>
        </p:nvSpPr>
        <p:spPr/>
        <p:txBody>
          <a:bodyPr/>
          <a:lstStyle/>
          <a:p>
            <a:r>
              <a:rPr lang="id-ID" dirty="0" smtClean="0"/>
              <a:t>Foot Protection</a:t>
            </a:r>
            <a:endParaRPr lang="id-ID"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Foot Protection</a:t>
            </a:r>
            <a:endParaRPr lang="id-ID" dirty="0"/>
          </a:p>
        </p:txBody>
      </p:sp>
      <p:pic>
        <p:nvPicPr>
          <p:cNvPr id="4" name="Content Placeholder 3" descr="19.jpg"/>
          <p:cNvPicPr>
            <a:picLocks noGrp="1" noChangeAspect="1"/>
          </p:cNvPicPr>
          <p:nvPr>
            <p:ph sz="quarter" idx="1"/>
          </p:nvPr>
        </p:nvPicPr>
        <p:blipFill>
          <a:blip r:embed="rId2"/>
          <a:stretch>
            <a:fillRect/>
          </a:stretch>
        </p:blipFill>
        <p:spPr>
          <a:xfrm>
            <a:off x="357158" y="1285860"/>
            <a:ext cx="3709914" cy="5235245"/>
          </a:xfrm>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Hand Protection</a:t>
            </a:r>
            <a:endParaRPr lang="id-ID" dirty="0"/>
          </a:p>
        </p:txBody>
      </p:sp>
      <p:sp>
        <p:nvSpPr>
          <p:cNvPr id="3" name="Content Placeholder 2"/>
          <p:cNvSpPr>
            <a:spLocks noGrp="1"/>
          </p:cNvSpPr>
          <p:nvPr>
            <p:ph sz="quarter" idx="1"/>
          </p:nvPr>
        </p:nvSpPr>
        <p:spPr>
          <a:xfrm>
            <a:off x="301752" y="1428736"/>
            <a:ext cx="8503920" cy="4670312"/>
          </a:xfrm>
        </p:spPr>
        <p:txBody>
          <a:bodyPr>
            <a:normAutofit fontScale="85000" lnSpcReduction="10000"/>
          </a:bodyPr>
          <a:lstStyle/>
          <a:p>
            <a:r>
              <a:rPr lang="id-ID" sz="2400" dirty="0" smtClean="0"/>
              <a:t>Jenis Pelindung ini seharusnya dapat melindungi diri dari bahaya-bahaya :</a:t>
            </a:r>
            <a:br>
              <a:rPr lang="id-ID" sz="2400" dirty="0" smtClean="0"/>
            </a:br>
            <a:r>
              <a:rPr lang="id-ID" sz="2400" dirty="0" smtClean="0"/>
              <a:t>a.    Terpotong</a:t>
            </a:r>
            <a:br>
              <a:rPr lang="id-ID" sz="2400" dirty="0" smtClean="0"/>
            </a:br>
            <a:r>
              <a:rPr lang="id-ID" sz="2400" dirty="0" smtClean="0"/>
              <a:t>b.    Terbakar</a:t>
            </a:r>
            <a:br>
              <a:rPr lang="id-ID" sz="2400" dirty="0" smtClean="0"/>
            </a:br>
            <a:r>
              <a:rPr lang="id-ID" sz="2400" dirty="0" smtClean="0"/>
              <a:t>c.    Tertusuk</a:t>
            </a:r>
            <a:br>
              <a:rPr lang="id-ID" sz="2400" dirty="0" smtClean="0"/>
            </a:br>
            <a:r>
              <a:rPr lang="id-ID" sz="2400" dirty="0" smtClean="0"/>
              <a:t>d.    Kontak kulit dengan zat kimia yang berbahaya</a:t>
            </a:r>
            <a:br>
              <a:rPr lang="id-ID" sz="2400" dirty="0" smtClean="0"/>
            </a:br>
            <a:r>
              <a:rPr lang="id-ID" sz="2400" dirty="0" smtClean="0"/>
              <a:t>e.    Sengatan arus listrik</a:t>
            </a:r>
          </a:p>
          <a:p>
            <a:r>
              <a:rPr lang="id-ID" sz="2400" dirty="0" smtClean="0"/>
              <a:t>Jenis Pelindung Tangan</a:t>
            </a:r>
            <a:br>
              <a:rPr lang="id-ID" sz="2400" dirty="0" smtClean="0"/>
            </a:br>
            <a:r>
              <a:rPr lang="id-ID" sz="2400" dirty="0" smtClean="0"/>
              <a:t>a.    Metal Mesh (Butir logam):  mencegah bahaya terrpotong, benda tajam</a:t>
            </a:r>
            <a:br>
              <a:rPr lang="id-ID" sz="2400" dirty="0" smtClean="0"/>
            </a:br>
            <a:r>
              <a:rPr lang="id-ID" sz="2400" dirty="0" smtClean="0"/>
              <a:t>b.    Leather (kulit) : melindungi dari benda-benda yang kasar, potongan-potongan &amp; percikan api atau benda panas.</a:t>
            </a:r>
            <a:br>
              <a:rPr lang="id-ID" sz="2400" dirty="0" smtClean="0"/>
            </a:br>
            <a:r>
              <a:rPr lang="id-ID" sz="2400" dirty="0" smtClean="0"/>
              <a:t>c.    Cotton Fabric (Bahan Katun) : melindungi dari kotoran, potongan kecil dari kayu, benda-benda licin atau abrasi. Jangan dipakai pada pekerjaan dengan bahan-bahan yang kasar, tajam dan berat.</a:t>
            </a:r>
            <a:br>
              <a:rPr lang="id-ID" sz="2400" dirty="0" smtClean="0"/>
            </a:br>
            <a:r>
              <a:rPr lang="id-ID" sz="2400" dirty="0" smtClean="0"/>
              <a:t>d.    Rubber, Neoprene, Vynyl : melindungi dari zat kimia.</a:t>
            </a:r>
            <a:endParaRPr lang="id-ID" sz="2400" dirty="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Hand Protection</a:t>
            </a:r>
            <a:endParaRPr lang="id-ID" dirty="0"/>
          </a:p>
        </p:txBody>
      </p:sp>
      <p:pic>
        <p:nvPicPr>
          <p:cNvPr id="4" name="Content Placeholder 3" descr="20.jpg"/>
          <p:cNvPicPr>
            <a:picLocks noGrp="1" noChangeAspect="1"/>
          </p:cNvPicPr>
          <p:nvPr>
            <p:ph sz="quarter" idx="1"/>
          </p:nvPr>
        </p:nvPicPr>
        <p:blipFill>
          <a:blip r:embed="rId2"/>
          <a:stretch>
            <a:fillRect/>
          </a:stretch>
        </p:blipFill>
        <p:spPr>
          <a:xfrm>
            <a:off x="371415" y="1714488"/>
            <a:ext cx="8114741" cy="4071965"/>
          </a:xfrm>
        </p:spPr>
      </p:pic>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Body Protection</a:t>
            </a:r>
            <a:endParaRPr lang="id-ID" dirty="0"/>
          </a:p>
        </p:txBody>
      </p:sp>
      <p:sp>
        <p:nvSpPr>
          <p:cNvPr id="3" name="Content Placeholder 2"/>
          <p:cNvSpPr>
            <a:spLocks noGrp="1"/>
          </p:cNvSpPr>
          <p:nvPr>
            <p:ph sz="quarter" idx="1"/>
          </p:nvPr>
        </p:nvSpPr>
        <p:spPr/>
        <p:txBody>
          <a:bodyPr>
            <a:normAutofit fontScale="92500" lnSpcReduction="20000"/>
          </a:bodyPr>
          <a:lstStyle/>
          <a:p>
            <a:r>
              <a:rPr lang="id-ID" dirty="0" smtClean="0"/>
              <a:t>Jenis pelindung tubuh harus sesuai dengan jenis bahaya &amp; Pekerjaan, yaitu :</a:t>
            </a:r>
            <a:br>
              <a:rPr lang="id-ID" dirty="0" smtClean="0"/>
            </a:br>
            <a:r>
              <a:rPr lang="id-ID" dirty="0" smtClean="0"/>
              <a:t>a.    Flame Resistent Cotton atau Duck untuk bahaya panas atau percikan api yang sedang.</a:t>
            </a:r>
            <a:br>
              <a:rPr lang="id-ID" dirty="0" smtClean="0"/>
            </a:br>
            <a:r>
              <a:rPr lang="id-ID" dirty="0" smtClean="0"/>
              <a:t>b.    Special Flame – Retardant &amp; Heat Resistant Synthetic Fabric untuk memadamkan api atau pekerjaan di sekeliling api terbuka.</a:t>
            </a:r>
            <a:br>
              <a:rPr lang="id-ID" dirty="0" smtClean="0"/>
            </a:br>
            <a:r>
              <a:rPr lang="id-ID" dirty="0" smtClean="0"/>
              <a:t>c.    Rubber, Neoprene, Vynyl  untuk pekerjaan basah, menggunakan zat kimia, pekerjaan potensi korosi</a:t>
            </a:r>
            <a:br>
              <a:rPr lang="id-ID" dirty="0" smtClean="0"/>
            </a:br>
            <a:r>
              <a:rPr lang="id-ID" dirty="0" smtClean="0"/>
              <a:t>d.    Leather untuk melindungi pengaruh-pengaruh cahaya/sinar.</a:t>
            </a:r>
          </a:p>
          <a:p>
            <a:pPr>
              <a:buNone/>
            </a:pPr>
            <a:r>
              <a:rPr lang="id-ID" dirty="0" smtClean="0"/>
              <a:t>	e. APRON  : pakaian pelindung tubuh untuk melindungi tubuh dari percikan bahan radio aktif.</a:t>
            </a:r>
            <a:endParaRPr lang="id-ID"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Body Protection</a:t>
            </a:r>
            <a:endParaRPr lang="id-ID" b="1" dirty="0"/>
          </a:p>
        </p:txBody>
      </p:sp>
      <p:sp>
        <p:nvSpPr>
          <p:cNvPr id="5" name="Content Placeholder 4"/>
          <p:cNvSpPr>
            <a:spLocks noGrp="1"/>
          </p:cNvSpPr>
          <p:nvPr>
            <p:ph sz="quarter" idx="1"/>
          </p:nvPr>
        </p:nvSpPr>
        <p:spPr/>
        <p:txBody>
          <a:bodyPr/>
          <a:lstStyle/>
          <a:p>
            <a:pPr>
              <a:buNone/>
            </a:pPr>
            <a:r>
              <a:rPr lang="id-ID" dirty="0" smtClean="0"/>
              <a:t>Apron					Flame Resistant</a:t>
            </a:r>
            <a:endParaRPr lang="id-ID" dirty="0"/>
          </a:p>
        </p:txBody>
      </p:sp>
      <p:pic>
        <p:nvPicPr>
          <p:cNvPr id="6" name="Content Placeholder 3" descr="21.JPG"/>
          <p:cNvPicPr>
            <a:picLocks noChangeAspect="1"/>
          </p:cNvPicPr>
          <p:nvPr/>
        </p:nvPicPr>
        <p:blipFill>
          <a:blip r:embed="rId2"/>
          <a:stretch>
            <a:fillRect/>
          </a:stretch>
        </p:blipFill>
        <p:spPr>
          <a:xfrm>
            <a:off x="571472" y="2214554"/>
            <a:ext cx="2214578" cy="3929090"/>
          </a:xfrm>
          <a:prstGeom prst="rect">
            <a:avLst/>
          </a:prstGeom>
        </p:spPr>
      </p:pic>
      <p:pic>
        <p:nvPicPr>
          <p:cNvPr id="7" name="Content Placeholder 3" descr="22.jpg"/>
          <p:cNvPicPr>
            <a:picLocks noChangeAspect="1"/>
          </p:cNvPicPr>
          <p:nvPr/>
        </p:nvPicPr>
        <p:blipFill>
          <a:blip r:embed="rId3"/>
          <a:stretch>
            <a:fillRect/>
          </a:stretch>
        </p:blipFill>
        <p:spPr>
          <a:xfrm>
            <a:off x="5572132" y="2071678"/>
            <a:ext cx="2555694" cy="4071966"/>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Kesimpulan</a:t>
            </a:r>
            <a:endParaRPr lang="id-ID" dirty="0"/>
          </a:p>
        </p:txBody>
      </p:sp>
      <p:sp>
        <p:nvSpPr>
          <p:cNvPr id="3" name="Content Placeholder 2"/>
          <p:cNvSpPr>
            <a:spLocks noGrp="1"/>
          </p:cNvSpPr>
          <p:nvPr>
            <p:ph sz="quarter" idx="1"/>
          </p:nvPr>
        </p:nvSpPr>
        <p:spPr/>
        <p:txBody>
          <a:bodyPr/>
          <a:lstStyle/>
          <a:p>
            <a:pPr algn="just"/>
            <a:r>
              <a:rPr lang="id-ID" dirty="0" smtClean="0"/>
              <a:t>Komunikasi Bahaya merupakan kegiatan penting yang dilakukan oleh suatu perusahaan demi melindungi pekerja dari bahaya yang ada disekitar tempat kerja.</a:t>
            </a:r>
          </a:p>
          <a:p>
            <a:pPr algn="just"/>
            <a:r>
              <a:rPr lang="id-ID" dirty="0" smtClean="0"/>
              <a:t>Program dari Komunikasi Bahaya meliputi </a:t>
            </a:r>
            <a:r>
              <a:rPr lang="id-ID" i="1" dirty="0" smtClean="0"/>
              <a:t>Container Labeling</a:t>
            </a:r>
            <a:r>
              <a:rPr lang="id-ID" dirty="0" smtClean="0"/>
              <a:t>, MSDS dan Pelatihan.</a:t>
            </a:r>
          </a:p>
          <a:p>
            <a:pPr algn="just"/>
            <a:r>
              <a:rPr lang="id-ID" dirty="0" smtClean="0"/>
              <a:t>Menggunakan alat perlindungan diri </a:t>
            </a:r>
            <a:r>
              <a:rPr lang="id-ID" i="1" dirty="0" smtClean="0"/>
              <a:t>(Personal Protective Equipment) </a:t>
            </a:r>
            <a:r>
              <a:rPr lang="id-ID" dirty="0" smtClean="0"/>
              <a:t>untuk melindungi pekerja </a:t>
            </a:r>
            <a:r>
              <a:rPr lang="id-ID" smtClean="0"/>
              <a:t>dari bahaya yang dapat menyebabkan luka, kebakaran dll. </a:t>
            </a:r>
            <a:endParaRPr lang="id-ID" dirty="0" smtClean="0"/>
          </a:p>
          <a:p>
            <a:pPr algn="just"/>
            <a:endParaRPr lang="id-ID"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57298"/>
            <a:ext cx="8229600" cy="4768865"/>
          </a:xfrm>
        </p:spPr>
        <p:txBody>
          <a:bodyPr/>
          <a:lstStyle/>
          <a:p>
            <a:r>
              <a:rPr lang="en-US" dirty="0" smtClean="0"/>
              <a:t>Hazard </a:t>
            </a:r>
            <a:r>
              <a:rPr lang="en-US" dirty="0" err="1" smtClean="0"/>
              <a:t>Commuinication</a:t>
            </a:r>
            <a:r>
              <a:rPr lang="en-US" dirty="0" smtClean="0"/>
              <a:t>  Standard </a:t>
            </a:r>
            <a:r>
              <a:rPr lang="en-US" dirty="0" err="1" smtClean="0"/>
              <a:t>ditulis</a:t>
            </a:r>
            <a:r>
              <a:rPr lang="en-US" dirty="0" smtClean="0"/>
              <a:t> </a:t>
            </a:r>
            <a:r>
              <a:rPr lang="en-US" dirty="0" err="1" smtClean="0"/>
              <a:t>oleh</a:t>
            </a:r>
            <a:r>
              <a:rPr lang="en-US" dirty="0" smtClean="0"/>
              <a:t> </a:t>
            </a:r>
            <a:r>
              <a:rPr lang="en-US" dirty="0" err="1" smtClean="0"/>
              <a:t>Occupatinal</a:t>
            </a:r>
            <a:r>
              <a:rPr lang="en-US" dirty="0" smtClean="0"/>
              <a:t> Safety and Health Administration (OSHA).</a:t>
            </a:r>
          </a:p>
          <a:p>
            <a:pPr>
              <a:buNone/>
            </a:pPr>
            <a:endParaRPr lang="id-ID" sz="2000" dirty="0" smtClean="0"/>
          </a:p>
          <a:p>
            <a:r>
              <a:rPr lang="id-ID" sz="2000" dirty="0" smtClean="0"/>
              <a:t>Namun di Indonesia, mempunyai</a:t>
            </a:r>
          </a:p>
          <a:p>
            <a:pPr>
              <a:buNone/>
            </a:pPr>
            <a:r>
              <a:rPr lang="id-ID" sz="2000" dirty="0" smtClean="0"/>
              <a:t>	peraturan sendiri ttg komunikasi </a:t>
            </a:r>
          </a:p>
          <a:p>
            <a:pPr>
              <a:buNone/>
            </a:pPr>
            <a:r>
              <a:rPr lang="id-ID" sz="2000" dirty="0" smtClean="0"/>
              <a:t>	bahaya kpd para pekerja</a:t>
            </a:r>
            <a:endParaRPr lang="en-US" sz="2000" dirty="0" smtClean="0"/>
          </a:p>
          <a:p>
            <a:endParaRPr lang="en-US" dirty="0"/>
          </a:p>
        </p:txBody>
      </p:sp>
      <p:pic>
        <p:nvPicPr>
          <p:cNvPr id="4" name="Picture 3" descr="http://cranessafetyinstitute.com/images/osha_10.jpg"/>
          <p:cNvPicPr/>
          <p:nvPr/>
        </p:nvPicPr>
        <p:blipFill>
          <a:blip r:embed="rId2"/>
          <a:srcRect/>
          <a:stretch>
            <a:fillRect/>
          </a:stretch>
        </p:blipFill>
        <p:spPr bwMode="auto">
          <a:xfrm>
            <a:off x="5143504" y="3143248"/>
            <a:ext cx="3714776" cy="2786082"/>
          </a:xfrm>
          <a:prstGeom prst="rect">
            <a:avLst/>
          </a:prstGeom>
          <a:noFill/>
          <a:ln w="9525">
            <a:noFill/>
            <a:miter lim="800000"/>
            <a:headEnd/>
            <a:tailEnd/>
          </a:ln>
        </p:spPr>
      </p:pic>
      <p:pic>
        <p:nvPicPr>
          <p:cNvPr id="5" name="Picture 4" descr="https://www.osha.gov/StopFallsStandDown/images/OSHA_logo_black.png"/>
          <p:cNvPicPr/>
          <p:nvPr/>
        </p:nvPicPr>
        <p:blipFill>
          <a:blip r:embed="rId3"/>
          <a:srcRect/>
          <a:stretch>
            <a:fillRect/>
          </a:stretch>
        </p:blipFill>
        <p:spPr bwMode="auto">
          <a:xfrm>
            <a:off x="2714612" y="2285992"/>
            <a:ext cx="5248292" cy="660347"/>
          </a:xfrm>
          <a:prstGeom prst="rect">
            <a:avLst/>
          </a:prstGeom>
          <a:noFill/>
          <a:ln w="9525">
            <a:noFill/>
            <a:miter lim="800000"/>
            <a:headEnd/>
            <a:tailEnd/>
          </a:ln>
        </p:spPr>
      </p:pic>
      <p:sp>
        <p:nvSpPr>
          <p:cNvPr id="6" name="Rectangle 5"/>
          <p:cNvSpPr/>
          <p:nvPr/>
        </p:nvSpPr>
        <p:spPr>
          <a:xfrm>
            <a:off x="785786" y="357166"/>
            <a:ext cx="8143932" cy="584775"/>
          </a:xfrm>
          <a:prstGeom prst="rect">
            <a:avLst/>
          </a:prstGeom>
        </p:spPr>
        <p:txBody>
          <a:bodyPr wrap="square">
            <a:spAutoFit/>
          </a:bodyPr>
          <a:lstStyle/>
          <a:p>
            <a:r>
              <a:rPr lang="en-US" sz="3200" dirty="0" smtClean="0"/>
              <a:t>GOAL OF HAZARD COMMUNICATIONS</a:t>
            </a:r>
            <a:endParaRPr lang="id-ID" sz="3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smtClean="0"/>
              <a:t>UU No. 1 tahun 1970</a:t>
            </a:r>
            <a:endParaRPr lang="id-ID" dirty="0"/>
          </a:p>
        </p:txBody>
      </p:sp>
      <p:sp>
        <p:nvSpPr>
          <p:cNvPr id="3" name="Content Placeholder 2"/>
          <p:cNvSpPr>
            <a:spLocks noGrp="1"/>
          </p:cNvSpPr>
          <p:nvPr>
            <p:ph sz="quarter" idx="1"/>
          </p:nvPr>
        </p:nvSpPr>
        <p:spPr/>
        <p:txBody>
          <a:bodyPr>
            <a:normAutofit fontScale="92500" lnSpcReduction="10000"/>
          </a:bodyPr>
          <a:lstStyle/>
          <a:p>
            <a:pPr algn="just"/>
            <a:r>
              <a:rPr lang="id-ID" dirty="0" smtClean="0"/>
              <a:t>Di Indonesia terdapat peraturan ttg komunikasi bahaya kpd pekerja, tercantum dlm UU No. 1 tahun 1970 pada </a:t>
            </a:r>
            <a:r>
              <a:rPr lang="id-ID" b="1" dirty="0" smtClean="0"/>
              <a:t>Bab V Pembinaan, Pasal 9.</a:t>
            </a:r>
          </a:p>
          <a:p>
            <a:pPr marL="514350" lvl="0" indent="-514350" algn="just">
              <a:buFont typeface="+mj-lt"/>
              <a:buAutoNum type="arabicPeriod"/>
            </a:pPr>
            <a:r>
              <a:rPr lang="id-ID" dirty="0" smtClean="0"/>
              <a:t>Pengurus menunjukkan pada pekerja tentang kondisi dan bahaya tempat kerja, semua pengamanan dan alat perlindungan, serta cara-cara dan sikap yang aman</a:t>
            </a:r>
          </a:p>
          <a:p>
            <a:pPr marL="514350" lvl="0" indent="-514350" algn="just">
              <a:buFont typeface="+mj-lt"/>
              <a:buAutoNum type="arabicPeriod"/>
            </a:pPr>
            <a:r>
              <a:rPr lang="id-ID" dirty="0" smtClean="0"/>
              <a:t>Pengurus mempekerjakan pekerja yang telah memahami syarat-syarat tersebut</a:t>
            </a:r>
          </a:p>
          <a:p>
            <a:pPr marL="514350" lvl="0" indent="-514350" algn="just">
              <a:buFont typeface="+mj-lt"/>
              <a:buAutoNum type="arabicPeriod"/>
            </a:pPr>
            <a:r>
              <a:rPr lang="id-ID" dirty="0" smtClean="0"/>
              <a:t>Pengurus menyelenggarakan pembinaan pada pekerja dalam pencegahan kecelakaan, peningkatan keselamatan kerja dan pemberian pertolongan pertama dalam kecelakaan</a:t>
            </a:r>
          </a:p>
          <a:p>
            <a:endParaRPr lang="id-ID"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96000"/>
          </a:xfrm>
        </p:spPr>
        <p:txBody>
          <a:bodyPr>
            <a:normAutofit/>
          </a:bodyPr>
          <a:lstStyle/>
          <a:p>
            <a:pPr algn="just">
              <a:buNone/>
            </a:pPr>
            <a:r>
              <a:rPr lang="en-US" sz="2800" dirty="0" err="1" smtClean="0"/>
              <a:t>Bagaimana</a:t>
            </a:r>
            <a:r>
              <a:rPr lang="en-US" sz="2800" dirty="0" smtClean="0"/>
              <a:t> </a:t>
            </a:r>
            <a:r>
              <a:rPr lang="en-US" sz="2800" dirty="0" err="1" smtClean="0"/>
              <a:t>meminimalkan</a:t>
            </a:r>
            <a:r>
              <a:rPr lang="en-US" sz="2800" dirty="0" smtClean="0"/>
              <a:t> </a:t>
            </a:r>
            <a:r>
              <a:rPr lang="en-US" sz="2800" dirty="0" err="1" smtClean="0"/>
              <a:t>bahaya</a:t>
            </a:r>
            <a:r>
              <a:rPr lang="en-US" sz="2800" dirty="0" smtClean="0"/>
              <a:t> </a:t>
            </a:r>
            <a:r>
              <a:rPr lang="en-US" sz="2800" dirty="0" err="1" smtClean="0"/>
              <a:t>ditempat</a:t>
            </a:r>
            <a:r>
              <a:rPr lang="en-US" sz="2800" dirty="0" smtClean="0"/>
              <a:t> </a:t>
            </a:r>
            <a:r>
              <a:rPr lang="en-US" sz="2800" dirty="0" err="1" smtClean="0"/>
              <a:t>kerja</a:t>
            </a:r>
            <a:r>
              <a:rPr lang="id-ID" sz="2800" dirty="0" smtClean="0"/>
              <a:t>?</a:t>
            </a:r>
            <a:r>
              <a:rPr lang="en-US" sz="2800" dirty="0" smtClean="0"/>
              <a:t> </a:t>
            </a:r>
          </a:p>
          <a:p>
            <a:pPr algn="just">
              <a:buNone/>
            </a:pPr>
            <a:endParaRPr lang="en-US" sz="2800" dirty="0" smtClean="0"/>
          </a:p>
          <a:p>
            <a:pPr algn="just"/>
            <a:r>
              <a:rPr lang="en-US" sz="2800" dirty="0" err="1" smtClean="0"/>
              <a:t>Langkah</a:t>
            </a:r>
            <a:r>
              <a:rPr lang="en-US" sz="2800" dirty="0" smtClean="0"/>
              <a:t> </a:t>
            </a:r>
            <a:r>
              <a:rPr lang="en-US" sz="2800" dirty="0" err="1" smtClean="0"/>
              <a:t>pertama</a:t>
            </a:r>
            <a:r>
              <a:rPr lang="en-US" sz="2800" dirty="0" smtClean="0"/>
              <a:t> </a:t>
            </a:r>
            <a:r>
              <a:rPr lang="en-US" sz="2800" dirty="0" err="1" smtClean="0"/>
              <a:t>dalam</a:t>
            </a:r>
            <a:r>
              <a:rPr lang="en-US" sz="2800" dirty="0" smtClean="0"/>
              <a:t> </a:t>
            </a:r>
            <a:r>
              <a:rPr lang="en-US" sz="2800" dirty="0" err="1" smtClean="0"/>
              <a:t>meminimalkan</a:t>
            </a:r>
            <a:r>
              <a:rPr lang="en-US" sz="2800" dirty="0" smtClean="0"/>
              <a:t> </a:t>
            </a:r>
            <a:r>
              <a:rPr lang="en-US" sz="2800" dirty="0" err="1" smtClean="0"/>
              <a:t>bahaya</a:t>
            </a:r>
            <a:r>
              <a:rPr lang="en-US" sz="2800" dirty="0" smtClean="0"/>
              <a:t> </a:t>
            </a:r>
            <a:r>
              <a:rPr lang="en-US" sz="2800" dirty="0" err="1" smtClean="0"/>
              <a:t>adalah</a:t>
            </a:r>
            <a:r>
              <a:rPr lang="en-US" sz="2800" dirty="0" smtClean="0"/>
              <a:t> </a:t>
            </a:r>
            <a:r>
              <a:rPr lang="en-US" sz="2800" dirty="0" err="1" smtClean="0"/>
              <a:t>melakukan</a:t>
            </a:r>
            <a:r>
              <a:rPr lang="en-US" sz="2800" dirty="0" smtClean="0"/>
              <a:t> </a:t>
            </a:r>
            <a:r>
              <a:rPr lang="en-US" sz="2800" dirty="0" err="1" smtClean="0"/>
              <a:t>menyeluruh</a:t>
            </a:r>
            <a:r>
              <a:rPr lang="en-US" sz="2800" dirty="0" smtClean="0"/>
              <a:t> hazard assessment (</a:t>
            </a:r>
            <a:r>
              <a:rPr lang="en-US" sz="2800" dirty="0" err="1" smtClean="0"/>
              <a:t>penilain</a:t>
            </a:r>
            <a:r>
              <a:rPr lang="en-US" sz="2800" dirty="0" smtClean="0"/>
              <a:t> </a:t>
            </a:r>
            <a:r>
              <a:rPr lang="en-US" sz="2800" dirty="0" err="1" smtClean="0"/>
              <a:t>bahaya</a:t>
            </a:r>
            <a:r>
              <a:rPr lang="en-US" sz="2800" dirty="0" smtClean="0"/>
              <a:t>).</a:t>
            </a:r>
          </a:p>
          <a:p>
            <a:pPr algn="just"/>
            <a:r>
              <a:rPr lang="en-US" sz="2800" dirty="0" err="1" smtClean="0"/>
              <a:t>Pengusaha</a:t>
            </a:r>
            <a:r>
              <a:rPr lang="en-US" sz="2800" dirty="0" smtClean="0"/>
              <a:t> </a:t>
            </a:r>
            <a:r>
              <a:rPr lang="en-US" sz="2800" dirty="0" err="1" smtClean="0"/>
              <a:t>bisa</a:t>
            </a:r>
            <a:r>
              <a:rPr lang="en-US" sz="2800" dirty="0" smtClean="0"/>
              <a:t> </a:t>
            </a:r>
            <a:r>
              <a:rPr lang="en-US" sz="2800" dirty="0" err="1" smtClean="0"/>
              <a:t>mengandalkan</a:t>
            </a:r>
            <a:r>
              <a:rPr lang="en-US" sz="2800" dirty="0" smtClean="0"/>
              <a:t> </a:t>
            </a:r>
            <a:r>
              <a:rPr lang="en-US" sz="2800" dirty="0" err="1" smtClean="0"/>
              <a:t>evaluasi</a:t>
            </a:r>
            <a:r>
              <a:rPr lang="en-US" sz="2800" dirty="0" smtClean="0"/>
              <a:t> yang </a:t>
            </a:r>
            <a:r>
              <a:rPr lang="en-US" sz="2800" dirty="0" err="1" smtClean="0"/>
              <a:t>dilakukan</a:t>
            </a:r>
            <a:r>
              <a:rPr lang="en-US" sz="2800" dirty="0" smtClean="0"/>
              <a:t> </a:t>
            </a:r>
            <a:r>
              <a:rPr lang="en-US" sz="2800" dirty="0" err="1" smtClean="0"/>
              <a:t>oleh</a:t>
            </a:r>
            <a:r>
              <a:rPr lang="en-US" sz="2800" dirty="0" smtClean="0"/>
              <a:t> </a:t>
            </a:r>
            <a:r>
              <a:rPr lang="en-US" sz="2800" dirty="0" err="1" smtClean="0"/>
              <a:t>produsen</a:t>
            </a:r>
            <a:r>
              <a:rPr lang="en-US" sz="2800" dirty="0" smtClean="0"/>
              <a:t> </a:t>
            </a:r>
            <a:r>
              <a:rPr lang="en-US" sz="2800" dirty="0" err="1" smtClean="0"/>
              <a:t>dan</a:t>
            </a:r>
            <a:r>
              <a:rPr lang="en-US" sz="2800" dirty="0" smtClean="0"/>
              <a:t> </a:t>
            </a:r>
            <a:r>
              <a:rPr lang="en-US" sz="2800" dirty="0" err="1" smtClean="0"/>
              <a:t>pengimpor</a:t>
            </a:r>
            <a:r>
              <a:rPr lang="en-US" sz="2800" dirty="0" smtClean="0"/>
              <a:t> </a:t>
            </a:r>
            <a:r>
              <a:rPr lang="en-US" sz="2800" dirty="0" err="1" smtClean="0"/>
              <a:t>untuk</a:t>
            </a:r>
            <a:r>
              <a:rPr lang="en-US" sz="2800" dirty="0" smtClean="0"/>
              <a:t> </a:t>
            </a:r>
            <a:r>
              <a:rPr lang="en-US" sz="2800" dirty="0" err="1" smtClean="0"/>
              <a:t>menetapkan</a:t>
            </a:r>
            <a:r>
              <a:rPr lang="en-US" sz="2800" dirty="0" smtClean="0"/>
              <a:t> </a:t>
            </a:r>
            <a:r>
              <a:rPr lang="en-US" sz="2800" dirty="0" err="1" smtClean="0"/>
              <a:t>bahaya</a:t>
            </a:r>
            <a:r>
              <a:rPr lang="en-US" sz="2800" dirty="0" smtClean="0"/>
              <a:t> </a:t>
            </a:r>
            <a:r>
              <a:rPr lang="en-US" sz="2800" dirty="0" err="1" smtClean="0"/>
              <a:t>bahan</a:t>
            </a:r>
            <a:r>
              <a:rPr lang="en-US" sz="2800" dirty="0" smtClean="0"/>
              <a:t> </a:t>
            </a:r>
            <a:r>
              <a:rPr lang="en-US" sz="2800" dirty="0" err="1" smtClean="0"/>
              <a:t>kimia</a:t>
            </a:r>
            <a:r>
              <a:rPr lang="en-US" sz="2800" dirty="0" smtClean="0"/>
              <a:t> yang </a:t>
            </a:r>
            <a:r>
              <a:rPr lang="en-US" sz="2800" dirty="0" err="1" smtClean="0"/>
              <a:t>mereka</a:t>
            </a:r>
            <a:r>
              <a:rPr lang="en-US" sz="2800" dirty="0" smtClean="0"/>
              <a:t> </a:t>
            </a:r>
            <a:r>
              <a:rPr lang="en-US" sz="2800" dirty="0" err="1" smtClean="0"/>
              <a:t>guanakan</a:t>
            </a:r>
            <a:r>
              <a:rPr lang="en-US" sz="2800" dirty="0" smtClean="0"/>
              <a:t>.</a:t>
            </a:r>
          </a:p>
          <a:p>
            <a:pPr algn="just"/>
            <a:r>
              <a:rPr lang="en-US" sz="2800" dirty="0" err="1" smtClean="0"/>
              <a:t>Informasi</a:t>
            </a:r>
            <a:r>
              <a:rPr lang="en-US" sz="2800" dirty="0" smtClean="0"/>
              <a:t> </a:t>
            </a:r>
            <a:r>
              <a:rPr lang="en-US" sz="2800" dirty="0" err="1" smtClean="0"/>
              <a:t>ini</a:t>
            </a:r>
            <a:r>
              <a:rPr lang="en-US" sz="2800" dirty="0" smtClean="0"/>
              <a:t> </a:t>
            </a:r>
            <a:r>
              <a:rPr lang="en-US" sz="2800" dirty="0" err="1" smtClean="0"/>
              <a:t>diperoleh</a:t>
            </a:r>
            <a:r>
              <a:rPr lang="en-US" sz="2800" dirty="0" smtClean="0"/>
              <a:t> </a:t>
            </a:r>
            <a:r>
              <a:rPr lang="en-US" sz="2800" dirty="0" err="1" smtClean="0"/>
              <a:t>dari</a:t>
            </a:r>
            <a:r>
              <a:rPr lang="en-US" sz="2800" dirty="0" smtClean="0"/>
              <a:t> MSDSs </a:t>
            </a:r>
            <a:r>
              <a:rPr lang="en-US" sz="2800" dirty="0" err="1" smtClean="0"/>
              <a:t>dan</a:t>
            </a:r>
            <a:r>
              <a:rPr lang="en-US" sz="2800" dirty="0" smtClean="0"/>
              <a:t> labels</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Persyaratan</a:t>
            </a:r>
            <a:r>
              <a:rPr lang="en-US" dirty="0" smtClean="0"/>
              <a:t> Program </a:t>
            </a:r>
            <a:r>
              <a:rPr lang="en-US" dirty="0" err="1" smtClean="0"/>
              <a:t>Tertulis</a:t>
            </a:r>
            <a:endParaRPr lang="en-US" dirty="0"/>
          </a:p>
        </p:txBody>
      </p:sp>
      <p:sp>
        <p:nvSpPr>
          <p:cNvPr id="3" name="Content Placeholder 2"/>
          <p:cNvSpPr>
            <a:spLocks noGrp="1"/>
          </p:cNvSpPr>
          <p:nvPr>
            <p:ph idx="1"/>
          </p:nvPr>
        </p:nvSpPr>
        <p:spPr/>
        <p:txBody>
          <a:bodyPr/>
          <a:lstStyle/>
          <a:p>
            <a:pPr algn="just"/>
            <a:r>
              <a:rPr lang="en-US" sz="2400" dirty="0" err="1" smtClean="0"/>
              <a:t>Tujuannya</a:t>
            </a:r>
            <a:r>
              <a:rPr lang="en-US" sz="2400" dirty="0" smtClean="0"/>
              <a:t> </a:t>
            </a:r>
            <a:r>
              <a:rPr lang="en-US" sz="2400" dirty="0" err="1" smtClean="0"/>
              <a:t>ialah</a:t>
            </a:r>
            <a:r>
              <a:rPr lang="en-US" sz="2400" dirty="0" smtClean="0"/>
              <a:t> </a:t>
            </a:r>
            <a:r>
              <a:rPr lang="en-US" sz="2400" dirty="0" err="1" smtClean="0"/>
              <a:t>memastikan</a:t>
            </a:r>
            <a:r>
              <a:rPr lang="en-US" sz="2400" dirty="0" smtClean="0"/>
              <a:t> </a:t>
            </a:r>
            <a:r>
              <a:rPr lang="en-US" sz="2400" dirty="0" err="1" smtClean="0"/>
              <a:t>semua</a:t>
            </a:r>
            <a:r>
              <a:rPr lang="en-US" sz="2400" dirty="0" smtClean="0"/>
              <a:t> </a:t>
            </a:r>
            <a:r>
              <a:rPr lang="en-US" sz="2400" dirty="0" err="1" smtClean="0"/>
              <a:t>pengusaha</a:t>
            </a:r>
            <a:r>
              <a:rPr lang="en-US" sz="2400" dirty="0" smtClean="0"/>
              <a:t> </a:t>
            </a:r>
            <a:r>
              <a:rPr lang="en-US" sz="2400" dirty="0" err="1" smtClean="0"/>
              <a:t>menerima</a:t>
            </a:r>
            <a:r>
              <a:rPr lang="en-US" sz="2400" dirty="0" smtClean="0"/>
              <a:t> </a:t>
            </a:r>
            <a:r>
              <a:rPr lang="en-US" sz="2400" dirty="0" err="1" smtClean="0"/>
              <a:t>informasi</a:t>
            </a:r>
            <a:r>
              <a:rPr lang="en-US" sz="2400" dirty="0" smtClean="0"/>
              <a:t> yang </a:t>
            </a:r>
            <a:r>
              <a:rPr lang="en-US" sz="2400" dirty="0" err="1" smtClean="0"/>
              <a:t>mereka</a:t>
            </a:r>
            <a:r>
              <a:rPr lang="en-US" sz="2400" dirty="0" smtClean="0"/>
              <a:t> </a:t>
            </a:r>
            <a:r>
              <a:rPr lang="en-US" sz="2400" dirty="0" err="1" smtClean="0"/>
              <a:t>butuhkan</a:t>
            </a:r>
            <a:r>
              <a:rPr lang="en-US" sz="2400" dirty="0" smtClean="0"/>
              <a:t> </a:t>
            </a:r>
            <a:r>
              <a:rPr lang="en-US" sz="2400" dirty="0" err="1" smtClean="0"/>
              <a:t>untuk</a:t>
            </a:r>
            <a:r>
              <a:rPr lang="en-US" sz="2400" dirty="0" smtClean="0"/>
              <a:t> </a:t>
            </a:r>
            <a:r>
              <a:rPr lang="en-US" sz="2400" dirty="0" err="1" smtClean="0"/>
              <a:t>menginformasi</a:t>
            </a:r>
            <a:r>
              <a:rPr lang="en-US" sz="2400" dirty="0" smtClean="0"/>
              <a:t> </a:t>
            </a:r>
            <a:r>
              <a:rPr lang="en-US" sz="2400" dirty="0" err="1" smtClean="0"/>
              <a:t>dan</a:t>
            </a:r>
            <a:r>
              <a:rPr lang="en-US" sz="2400" dirty="0" smtClean="0"/>
              <a:t> </a:t>
            </a:r>
            <a:r>
              <a:rPr lang="en-US" sz="2400" dirty="0" err="1" smtClean="0"/>
              <a:t>melatih</a:t>
            </a:r>
            <a:r>
              <a:rPr lang="en-US" sz="2400" dirty="0" smtClean="0"/>
              <a:t> </a:t>
            </a:r>
            <a:r>
              <a:rPr lang="en-US" sz="2400" dirty="0" err="1" smtClean="0"/>
              <a:t>pekerja</a:t>
            </a:r>
            <a:r>
              <a:rPr lang="en-US" sz="2400" dirty="0" smtClean="0"/>
              <a:t> </a:t>
            </a:r>
            <a:r>
              <a:rPr lang="en-US" sz="2400" dirty="0" err="1" smtClean="0"/>
              <a:t>mereka</a:t>
            </a:r>
            <a:r>
              <a:rPr lang="en-US" sz="2400" dirty="0" smtClean="0"/>
              <a:t>.</a:t>
            </a:r>
          </a:p>
          <a:p>
            <a:pPr algn="just"/>
            <a:r>
              <a:rPr lang="en-US" sz="2400" dirty="0" err="1" smtClean="0"/>
              <a:t>Persyaratan</a:t>
            </a:r>
            <a:r>
              <a:rPr lang="en-US" sz="2400" dirty="0" smtClean="0"/>
              <a:t> program </a:t>
            </a:r>
            <a:r>
              <a:rPr lang="en-US" sz="2400" dirty="0" err="1" smtClean="0"/>
              <a:t>meliputi</a:t>
            </a:r>
            <a:r>
              <a:rPr lang="en-US" sz="2400" dirty="0" smtClean="0"/>
              <a:t> :</a:t>
            </a:r>
          </a:p>
          <a:p>
            <a:pPr marL="457200" indent="-457200" algn="just">
              <a:buFont typeface="+mj-lt"/>
              <a:buAutoNum type="arabicPeriod"/>
            </a:pPr>
            <a:r>
              <a:rPr lang="en-US" sz="2400" dirty="0" err="1" smtClean="0"/>
              <a:t>Menjelaskan</a:t>
            </a:r>
            <a:r>
              <a:rPr lang="en-US" sz="2400" dirty="0" smtClean="0"/>
              <a:t> </a:t>
            </a:r>
            <a:r>
              <a:rPr lang="en-US" sz="2400" dirty="0" err="1" smtClean="0"/>
              <a:t>pel</a:t>
            </a:r>
            <a:r>
              <a:rPr lang="id-ID" sz="2400" dirty="0" smtClean="0"/>
              <a:t>a</a:t>
            </a:r>
            <a:r>
              <a:rPr lang="en-US" sz="2400" dirty="0" err="1" smtClean="0"/>
              <a:t>belan,MSDSs,dan</a:t>
            </a:r>
            <a:r>
              <a:rPr lang="en-US" sz="2400" dirty="0" smtClean="0"/>
              <a:t> </a:t>
            </a:r>
            <a:r>
              <a:rPr lang="en-US" sz="2400" dirty="0" err="1" smtClean="0"/>
              <a:t>pelatihan</a:t>
            </a:r>
            <a:r>
              <a:rPr lang="en-US" sz="2400" dirty="0" smtClean="0"/>
              <a:t> </a:t>
            </a:r>
            <a:r>
              <a:rPr lang="en-US" sz="2400" dirty="0" err="1" smtClean="0"/>
              <a:t>karyawan</a:t>
            </a:r>
            <a:r>
              <a:rPr lang="en-US" sz="2400" dirty="0" smtClean="0"/>
              <a:t> </a:t>
            </a:r>
            <a:r>
              <a:rPr lang="en-US" sz="2400" dirty="0" err="1" smtClean="0"/>
              <a:t>untuk</a:t>
            </a:r>
            <a:r>
              <a:rPr lang="en-US" sz="2400" dirty="0" smtClean="0"/>
              <a:t> </a:t>
            </a:r>
            <a:r>
              <a:rPr lang="en-US" sz="2400" dirty="0" err="1" smtClean="0"/>
              <a:t>setiap</a:t>
            </a:r>
            <a:r>
              <a:rPr lang="en-US" sz="2400" dirty="0" smtClean="0"/>
              <a:t> </a:t>
            </a:r>
            <a:r>
              <a:rPr lang="en-US" sz="2400" dirty="0" err="1" smtClean="0"/>
              <a:t>tempat</a:t>
            </a:r>
            <a:r>
              <a:rPr lang="en-US" sz="2400" dirty="0" smtClean="0"/>
              <a:t> </a:t>
            </a:r>
            <a:r>
              <a:rPr lang="en-US" sz="2400" dirty="0" err="1" smtClean="0"/>
              <a:t>kerja</a:t>
            </a:r>
            <a:endParaRPr lang="en-US" sz="2400" dirty="0" smtClean="0"/>
          </a:p>
          <a:p>
            <a:pPr marL="457200" indent="-457200" algn="just">
              <a:buFont typeface="+mj-lt"/>
              <a:buAutoNum type="arabicPeriod"/>
            </a:pPr>
            <a:r>
              <a:rPr lang="en-US" sz="2400" dirty="0" err="1" smtClean="0"/>
              <a:t>Daftar</a:t>
            </a:r>
            <a:r>
              <a:rPr lang="en-US" sz="2400" dirty="0" smtClean="0"/>
              <a:t> </a:t>
            </a:r>
            <a:r>
              <a:rPr lang="en-US" sz="2400" dirty="0" err="1" smtClean="0"/>
              <a:t>bahan</a:t>
            </a:r>
            <a:r>
              <a:rPr lang="en-US" sz="2400" dirty="0" smtClean="0"/>
              <a:t> </a:t>
            </a:r>
            <a:r>
              <a:rPr lang="en-US" sz="2400" dirty="0" err="1" smtClean="0"/>
              <a:t>kima</a:t>
            </a:r>
            <a:r>
              <a:rPr lang="en-US" sz="2400" dirty="0" smtClean="0"/>
              <a:t> </a:t>
            </a:r>
            <a:r>
              <a:rPr lang="en-US" sz="2400" dirty="0" err="1" smtClean="0"/>
              <a:t>berbahaya</a:t>
            </a:r>
            <a:endParaRPr lang="en-US" sz="2400" dirty="0" smtClean="0"/>
          </a:p>
          <a:p>
            <a:pPr marL="457200" indent="-457200" algn="just">
              <a:buFont typeface="+mj-lt"/>
              <a:buAutoNum type="arabicPeriod"/>
            </a:pPr>
            <a:r>
              <a:rPr lang="en-US" sz="2400" dirty="0" err="1" smtClean="0"/>
              <a:t>Membuat</a:t>
            </a:r>
            <a:r>
              <a:rPr lang="en-US" sz="2400" dirty="0" smtClean="0"/>
              <a:t> </a:t>
            </a:r>
            <a:r>
              <a:rPr lang="en-US" sz="2400" dirty="0" err="1" smtClean="0"/>
              <a:t>informasi</a:t>
            </a:r>
            <a:r>
              <a:rPr lang="en-US" sz="2400" dirty="0" smtClean="0"/>
              <a:t> </a:t>
            </a:r>
            <a:r>
              <a:rPr lang="en-US" sz="2400" dirty="0" err="1" smtClean="0"/>
              <a:t>mengenai</a:t>
            </a:r>
            <a:r>
              <a:rPr lang="en-US" sz="2400" dirty="0" smtClean="0"/>
              <a:t> </a:t>
            </a:r>
            <a:r>
              <a:rPr lang="en-US" sz="2400" dirty="0" err="1" smtClean="0"/>
              <a:t>bahaya</a:t>
            </a:r>
            <a:r>
              <a:rPr lang="en-US" sz="2400" dirty="0" smtClean="0"/>
              <a:t> </a:t>
            </a:r>
            <a:r>
              <a:rPr lang="en-US" sz="2400" dirty="0" err="1" smtClean="0"/>
              <a:t>dan</a:t>
            </a:r>
            <a:r>
              <a:rPr lang="en-US" sz="2400" dirty="0" smtClean="0"/>
              <a:t> </a:t>
            </a:r>
            <a:r>
              <a:rPr lang="en-US" sz="2400" dirty="0" err="1" smtClean="0"/>
              <a:t>langkah-langkah</a:t>
            </a:r>
            <a:r>
              <a:rPr lang="en-US" sz="2400" dirty="0" smtClean="0"/>
              <a:t> </a:t>
            </a:r>
            <a:r>
              <a:rPr lang="en-US" sz="2400" dirty="0" err="1" smtClean="0"/>
              <a:t>perlindungan</a:t>
            </a:r>
            <a:r>
              <a:rPr lang="en-US" sz="2400" dirty="0" smtClean="0"/>
              <a:t> yang </a:t>
            </a:r>
            <a:r>
              <a:rPr lang="en-US" sz="2400" dirty="0" err="1" smtClean="0"/>
              <a:t>ters</a:t>
            </a:r>
            <a:r>
              <a:rPr lang="id-ID" sz="2400" dirty="0" smtClean="0"/>
              <a:t>e</a:t>
            </a:r>
            <a:r>
              <a:rPr lang="en-US" sz="2400" dirty="0" err="1" smtClean="0"/>
              <a:t>dia</a:t>
            </a:r>
            <a:r>
              <a:rPr lang="en-US" sz="2400" dirty="0" smtClean="0"/>
              <a:t> </a:t>
            </a:r>
            <a:r>
              <a:rPr lang="en-US" sz="2400" dirty="0" err="1" smtClean="0"/>
              <a:t>untuk</a:t>
            </a:r>
            <a:r>
              <a:rPr lang="en-US" sz="2400" dirty="0" smtClean="0"/>
              <a:t> </a:t>
            </a:r>
            <a:r>
              <a:rPr lang="en-US" sz="2400" dirty="0" err="1" smtClean="0"/>
              <a:t>pekerja</a:t>
            </a:r>
            <a:endParaRPr lang="en-US" sz="2400" dirty="0" smtClean="0"/>
          </a:p>
          <a:p>
            <a:pPr algn="just"/>
            <a:endParaRPr lang="en-US" dirty="0" smtClean="0"/>
          </a:p>
          <a:p>
            <a:pPr algn="just"/>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1746</TotalTime>
  <Words>2194</Words>
  <Application>Microsoft Office PowerPoint</Application>
  <PresentationFormat>On-screen Show (4:3)</PresentationFormat>
  <Paragraphs>285</Paragraphs>
  <Slides>57</Slides>
  <Notes>1</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Civic</vt:lpstr>
      <vt:lpstr>PowerPoint Presentation</vt:lpstr>
      <vt:lpstr>Outline of talk</vt:lpstr>
      <vt:lpstr>PowerPoint Presentation</vt:lpstr>
      <vt:lpstr>Mind Map</vt:lpstr>
      <vt:lpstr>GOAL OF HAZARD COMMUNICATIONS</vt:lpstr>
      <vt:lpstr>PowerPoint Presentation</vt:lpstr>
      <vt:lpstr>UU No. 1 tahun 1970</vt:lpstr>
      <vt:lpstr>PowerPoint Presentation</vt:lpstr>
      <vt:lpstr>Persyaratan Program Tertulis</vt:lpstr>
      <vt:lpstr>Container Labels for Hazardous Chemicals</vt:lpstr>
      <vt:lpstr>ANSI Z129.1-1994</vt:lpstr>
      <vt:lpstr>ANSI Z129.1-1994</vt:lpstr>
      <vt:lpstr>ANSI Z129.1-1994</vt:lpstr>
      <vt:lpstr>NFPA 704</vt:lpstr>
      <vt:lpstr>PowerPoint Presentation</vt:lpstr>
      <vt:lpstr>Material Safety Data Sheet</vt:lpstr>
      <vt:lpstr>Material Safety Data Sheet (MSDS)</vt:lpstr>
      <vt:lpstr>Information about the chemical substance</vt:lpstr>
      <vt:lpstr>PowerPoint Presentation</vt:lpstr>
      <vt:lpstr>PowerPoint Presentation</vt:lpstr>
      <vt:lpstr>Understanding the MSDS</vt:lpstr>
      <vt:lpstr>PowerPoint Presentation</vt:lpstr>
      <vt:lpstr>Information from MSDS</vt:lpstr>
      <vt:lpstr>Preparation of the MSDS</vt:lpstr>
      <vt:lpstr>PowerPoint Presentation</vt:lpstr>
      <vt:lpstr>PowerPoint Presentation</vt:lpstr>
      <vt:lpstr>Informasi  tentang Produsen Kimia</vt:lpstr>
      <vt:lpstr>Informasi  tentang Produsen Kimia</vt:lpstr>
      <vt:lpstr>PowerPoint Presentation</vt:lpstr>
      <vt:lpstr> Section II : Komponen Berbahaya </vt:lpstr>
      <vt:lpstr> Section II : Komponen Berbahaya </vt:lpstr>
      <vt:lpstr>PowerPoint Presentation</vt:lpstr>
      <vt:lpstr>Section III :Karakteristik fisik dan kimia </vt:lpstr>
      <vt:lpstr>   Section IV : Data bahaya Kebakaran dan Ledakan    </vt:lpstr>
      <vt:lpstr>PowerPoint Presentation</vt:lpstr>
      <vt:lpstr>PowerPoint Presentation</vt:lpstr>
      <vt:lpstr>PowerPoint Presentation</vt:lpstr>
      <vt:lpstr>Training</vt:lpstr>
      <vt:lpstr>Training</vt:lpstr>
      <vt:lpstr>PowerPoint Presentation</vt:lpstr>
      <vt:lpstr>Personal Protective Equipment (PPE)</vt:lpstr>
      <vt:lpstr>Eye Protection</vt:lpstr>
      <vt:lpstr>PowerPoint Presentation</vt:lpstr>
      <vt:lpstr>PowerPoint Presentation</vt:lpstr>
      <vt:lpstr>PowerPoint Presentation</vt:lpstr>
      <vt:lpstr>PowerPoint Presentation</vt:lpstr>
      <vt:lpstr>PowerPoint Presentation</vt:lpstr>
      <vt:lpstr>Head Protection</vt:lpstr>
      <vt:lpstr>Head Protection</vt:lpstr>
      <vt:lpstr>Hearing Protection</vt:lpstr>
      <vt:lpstr>Foot Protection</vt:lpstr>
      <vt:lpstr>Foot Protection</vt:lpstr>
      <vt:lpstr>Hand Protection</vt:lpstr>
      <vt:lpstr>Hand Protection</vt:lpstr>
      <vt:lpstr>Body Protection</vt:lpstr>
      <vt:lpstr>Body Protection</vt:lpstr>
      <vt:lpstr>Kesimpulan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Dwi Puji Ra</dc:creator>
  <cp:lastModifiedBy>nelson</cp:lastModifiedBy>
  <cp:revision>97</cp:revision>
  <dcterms:created xsi:type="dcterms:W3CDTF">2014-09-28T21:06:49Z</dcterms:created>
  <dcterms:modified xsi:type="dcterms:W3CDTF">2020-11-17T04:39:11Z</dcterms:modified>
</cp:coreProperties>
</file>