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8" r:id="rId1"/>
  </p:sldMasterIdLst>
  <p:notesMasterIdLst>
    <p:notesMasterId r:id="rId50"/>
  </p:notesMasterIdLst>
  <p:handoutMasterIdLst>
    <p:handoutMasterId r:id="rId51"/>
  </p:handoutMasterIdLst>
  <p:sldIdLst>
    <p:sldId id="416" r:id="rId2"/>
    <p:sldId id="313" r:id="rId3"/>
    <p:sldId id="319" r:id="rId4"/>
    <p:sldId id="314" r:id="rId5"/>
    <p:sldId id="315" r:id="rId6"/>
    <p:sldId id="316" r:id="rId7"/>
    <p:sldId id="317" r:id="rId8"/>
    <p:sldId id="318" r:id="rId9"/>
    <p:sldId id="257" r:id="rId10"/>
    <p:sldId id="298" r:id="rId11"/>
    <p:sldId id="260" r:id="rId12"/>
    <p:sldId id="261" r:id="rId13"/>
    <p:sldId id="300" r:id="rId14"/>
    <p:sldId id="263" r:id="rId15"/>
    <p:sldId id="303" r:id="rId16"/>
    <p:sldId id="302" r:id="rId17"/>
    <p:sldId id="301" r:id="rId18"/>
    <p:sldId id="295" r:id="rId19"/>
    <p:sldId id="306" r:id="rId20"/>
    <p:sldId id="304" r:id="rId21"/>
    <p:sldId id="305" r:id="rId22"/>
    <p:sldId id="307" r:id="rId23"/>
    <p:sldId id="308" r:id="rId24"/>
    <p:sldId id="309" r:id="rId25"/>
    <p:sldId id="310" r:id="rId26"/>
    <p:sldId id="321" r:id="rId27"/>
    <p:sldId id="324" r:id="rId28"/>
    <p:sldId id="331" r:id="rId29"/>
    <p:sldId id="333" r:id="rId30"/>
    <p:sldId id="334" r:id="rId31"/>
    <p:sldId id="338" r:id="rId32"/>
    <p:sldId id="339" r:id="rId33"/>
    <p:sldId id="340" r:id="rId34"/>
    <p:sldId id="341" r:id="rId35"/>
    <p:sldId id="342" r:id="rId36"/>
    <p:sldId id="354" r:id="rId37"/>
    <p:sldId id="355" r:id="rId38"/>
    <p:sldId id="356" r:id="rId39"/>
    <p:sldId id="387" r:id="rId40"/>
    <p:sldId id="388" r:id="rId41"/>
    <p:sldId id="389" r:id="rId42"/>
    <p:sldId id="407" r:id="rId43"/>
    <p:sldId id="408" r:id="rId44"/>
    <p:sldId id="409" r:id="rId45"/>
    <p:sldId id="410" r:id="rId46"/>
    <p:sldId id="413" r:id="rId47"/>
    <p:sldId id="414" r:id="rId48"/>
    <p:sldId id="41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30" y="16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57C79705-8C1C-4524-9016-04586BC8F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4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buFontTx/>
              <a:buChar char="•"/>
              <a:defRPr sz="1200">
                <a:solidFill>
                  <a:srgbClr val="FFFF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BFE70F1B-6022-4C91-AF5B-DB44278DD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9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3BB4E-6658-4DBE-9854-C6E28228D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C1144-80F7-4BDA-8376-F77A8ED916D0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7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8D06D-7600-4913-A5D9-1525DD0676C4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9200" cy="274637"/>
          </a:xfrm>
          <a:noFill/>
          <a:ln/>
        </p:spPr>
        <p:txBody>
          <a:bodyPr/>
          <a:lstStyle/>
          <a:p>
            <a:r>
              <a:rPr lang="en-US" smtClean="0"/>
              <a:t>Ask participants to suggest reasons for conducting an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9636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65EC9-61E9-4B9B-8B04-89C8287C4CC2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012950"/>
          </a:xfrm>
          <a:noFill/>
          <a:ln/>
        </p:spPr>
        <p:txBody>
          <a:bodyPr/>
          <a:lstStyle/>
          <a:p>
            <a:r>
              <a:rPr lang="en-US" smtClean="0"/>
              <a:t>Ask participants to offer suggestions</a:t>
            </a:r>
          </a:p>
          <a:p>
            <a:endParaRPr lang="en-US" smtClean="0"/>
          </a:p>
          <a:p>
            <a:r>
              <a:rPr lang="en-US" smtClean="0"/>
              <a:t>Several types of incidents:</a:t>
            </a:r>
          </a:p>
          <a:p>
            <a:r>
              <a:rPr lang="en-US" smtClean="0"/>
              <a:t>	minor - such as paper cuts to fingers or dropping a box of materials</a:t>
            </a:r>
          </a:p>
          <a:p>
            <a:r>
              <a:rPr lang="en-US" smtClean="0"/>
              <a:t>	more serious - someone falling off a ladder or a forklift dropping  load</a:t>
            </a:r>
          </a:p>
          <a:p>
            <a:r>
              <a:rPr lang="en-US" smtClean="0"/>
              <a:t>	ones that occur over an extended period of time - hearing loss, illness resulting from chemical exposure</a:t>
            </a:r>
          </a:p>
        </p:txBody>
      </p:sp>
    </p:spTree>
    <p:extLst>
      <p:ext uri="{BB962C8B-B14F-4D97-AF65-F5344CB8AC3E}">
        <p14:creationId xmlns:p14="http://schemas.microsoft.com/office/powerpoint/2010/main" val="240452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90EA6-76E9-4B20-AC13-62C3F0D52888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40E07-09B6-41E1-8362-BAE3158D7C2A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854325"/>
          </a:xfrm>
          <a:noFill/>
          <a:ln/>
        </p:spPr>
        <p:txBody>
          <a:bodyPr/>
          <a:lstStyle/>
          <a:p>
            <a:r>
              <a:rPr lang="en-US" smtClean="0"/>
              <a:t>I suggest a team approach to an incident investigation.</a:t>
            </a:r>
          </a:p>
          <a:p>
            <a:endParaRPr lang="en-US" smtClean="0"/>
          </a:p>
          <a:p>
            <a:r>
              <a:rPr lang="en-US" smtClean="0"/>
              <a:t>Certainly the supervisor should be involved in the investigation as he or she is most intimately familiar with the job, tasks, and requirements. </a:t>
            </a:r>
          </a:p>
          <a:p>
            <a:r>
              <a:rPr lang="en-US" smtClean="0"/>
              <a:t>Safety committee representative for the area - has a combination of positive experience - because of his/her knowledge of safety and because of his/her familiarity with the environment</a:t>
            </a:r>
          </a:p>
          <a:p>
            <a:r>
              <a:rPr lang="en-US" smtClean="0"/>
              <a:t>Safety officer - knowledgeable in investigation techniques, good safety practices</a:t>
            </a:r>
          </a:p>
          <a:p>
            <a:r>
              <a:rPr lang="en-US" smtClean="0"/>
              <a:t>Affected employee(s) - they were there when the incident occurred and will know where things went wrong.</a:t>
            </a:r>
          </a:p>
          <a:p>
            <a:endParaRPr lang="en-US" smtClean="0"/>
          </a:p>
          <a:p>
            <a:r>
              <a:rPr lang="en-US" smtClean="0"/>
              <a:t>Team can be organized for all incidents or scaled down for minor incidents.</a:t>
            </a:r>
          </a:p>
        </p:txBody>
      </p:sp>
    </p:spTree>
    <p:extLst>
      <p:ext uri="{BB962C8B-B14F-4D97-AF65-F5344CB8AC3E}">
        <p14:creationId xmlns:p14="http://schemas.microsoft.com/office/powerpoint/2010/main" val="1167628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FC62D-7C05-46BE-9B8B-9778CB5CD767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9200" cy="274637"/>
          </a:xfrm>
          <a:noFill/>
          <a:ln/>
        </p:spPr>
        <p:txBody>
          <a:bodyPr/>
          <a:lstStyle/>
          <a:p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16044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2B62D-1E7E-48DD-BA0A-593B63E9DF21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9200" cy="274637"/>
          </a:xfrm>
          <a:noFill/>
          <a:ln/>
        </p:spPr>
        <p:txBody>
          <a:bodyPr/>
          <a:lstStyle/>
          <a:p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4054010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45ADB-96EF-456C-BE92-0A6C78F580F5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9200" cy="274637"/>
          </a:xfrm>
          <a:noFill/>
          <a:ln/>
        </p:spPr>
        <p:txBody>
          <a:bodyPr/>
          <a:lstStyle/>
          <a:p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214545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FEABE-0BB7-400A-89EB-D25D12399EA4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857857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B2C52-356C-47D3-BD76-886905FE5326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489200"/>
          </a:xfrm>
          <a:noFill/>
          <a:ln/>
        </p:spPr>
        <p:txBody>
          <a:bodyPr/>
          <a:lstStyle/>
          <a:p>
            <a:pPr marL="228600" indent="-228600"/>
            <a:r>
              <a:rPr lang="en-US" smtClean="0"/>
              <a:t>1.	Reason for picking this topic</a:t>
            </a:r>
          </a:p>
          <a:p>
            <a:pPr marL="228600" indent="-228600"/>
            <a:r>
              <a:rPr lang="en-US" smtClean="0"/>
              <a:t>2.	Discuss proactive strategies vs. reactive strategies</a:t>
            </a:r>
          </a:p>
          <a:p>
            <a:pPr marL="228600" indent="-228600"/>
            <a:r>
              <a:rPr lang="en-US" smtClean="0"/>
              <a:t>	</a:t>
            </a:r>
            <a:r>
              <a:rPr lang="en-US" i="1" smtClean="0"/>
              <a:t>Proactive techniques</a:t>
            </a:r>
            <a:r>
              <a:rPr lang="en-US" smtClean="0"/>
              <a:t> - conducted to minimize possibility of incidents</a:t>
            </a:r>
          </a:p>
          <a:p>
            <a:pPr marL="228600" indent="-228600"/>
            <a:r>
              <a:rPr lang="en-US" smtClean="0"/>
              <a:t>	Incident investigation and analysis is a </a:t>
            </a:r>
            <a:r>
              <a:rPr lang="en-US" i="1" smtClean="0"/>
              <a:t>reactive technique</a:t>
            </a:r>
            <a:r>
              <a:rPr lang="en-US" smtClean="0"/>
              <a:t>, conducted to minimize the recurrence of injury</a:t>
            </a:r>
          </a:p>
          <a:p>
            <a:pPr marL="228600" indent="-228600"/>
            <a:r>
              <a:rPr lang="en-US" smtClean="0"/>
              <a:t>3.	Definition of an incident: unplanned action that results in an injury, illness, or property damage</a:t>
            </a:r>
          </a:p>
          <a:p>
            <a:pPr marL="228600" indent="-228600"/>
            <a:r>
              <a:rPr lang="en-US" smtClean="0"/>
              <a:t>4.	Outcomes of an incident</a:t>
            </a:r>
          </a:p>
          <a:p>
            <a:pPr marL="228600" indent="-228600"/>
            <a:r>
              <a:rPr lang="en-US" smtClean="0"/>
              <a:t>	Negative - injury, disease, property damage, litigation costs, lost productivity</a:t>
            </a:r>
          </a:p>
          <a:p>
            <a:pPr marL="228600" indent="-228600"/>
            <a:r>
              <a:rPr lang="en-US" smtClean="0"/>
              <a:t>	Positive - incident investigation, change to eh&amp;s program</a:t>
            </a:r>
          </a:p>
        </p:txBody>
      </p:sp>
    </p:spTree>
    <p:extLst>
      <p:ext uri="{BB962C8B-B14F-4D97-AF65-F5344CB8AC3E}">
        <p14:creationId xmlns:p14="http://schemas.microsoft.com/office/powerpoint/2010/main" val="41636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D775-778C-41CA-9371-7DDFD1313667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09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D7EB9-5116-4678-9650-FC5E2BC86B53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08CD1-2912-47FC-B2E2-6505155E391F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82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68F37-E7C4-4C9D-9332-9374EC1125BB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10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A9450-B876-4FF7-BF6A-3B3B64357B19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59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3FEE3-C4FB-4CE6-8BEB-EBEABCE98327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40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61226-A77F-4FF0-A096-522574C69B92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97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FD69D-F13B-4B82-94D1-68E7909A7CF9}" type="slidenum">
              <a:rPr lang="en-US"/>
              <a:pPr/>
              <a:t>27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7859"/>
            <a:ext cx="2971800" cy="42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705504"/>
            <a:ext cx="2971800" cy="427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GB" sz="1000" i="1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705504"/>
            <a:ext cx="2971800" cy="427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7859"/>
            <a:ext cx="2971800" cy="42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47750" y="4416405"/>
            <a:ext cx="5029200" cy="274434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Notes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6125" cy="34178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6068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4BB0C-A059-4164-A8D5-B1BC61CBA2FE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7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C8E11-6432-405F-A5AC-63E3B276CFED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27EE4-65DF-4536-8832-A716D2A0F7F7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4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6B051-FCAA-4FD1-97BE-3738458CA8C6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0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E87B8-25B2-4B44-AB91-931F6BF16E91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243EA-C48C-4A68-B013-8E7169226B69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6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CE533-8FB4-42C3-A349-0D023CF2BAB9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489200"/>
          </a:xfrm>
          <a:noFill/>
          <a:ln/>
        </p:spPr>
        <p:txBody>
          <a:bodyPr/>
          <a:lstStyle/>
          <a:p>
            <a:pPr marL="228600" indent="-228600"/>
            <a:r>
              <a:rPr lang="en-US" smtClean="0"/>
              <a:t>1.	Reason for picking this topic</a:t>
            </a:r>
          </a:p>
          <a:p>
            <a:pPr marL="228600" indent="-228600"/>
            <a:r>
              <a:rPr lang="en-US" smtClean="0"/>
              <a:t>2.	Discuss proactive strategies vs. reactive strategies</a:t>
            </a:r>
          </a:p>
          <a:p>
            <a:pPr marL="228600" indent="-228600"/>
            <a:r>
              <a:rPr lang="en-US" smtClean="0"/>
              <a:t>	</a:t>
            </a:r>
            <a:r>
              <a:rPr lang="en-US" i="1" smtClean="0"/>
              <a:t>Proactive techniques</a:t>
            </a:r>
            <a:r>
              <a:rPr lang="en-US" smtClean="0"/>
              <a:t> - conducted to minimize possibility of incidents</a:t>
            </a:r>
          </a:p>
          <a:p>
            <a:pPr marL="228600" indent="-228600"/>
            <a:r>
              <a:rPr lang="en-US" smtClean="0"/>
              <a:t>	Incident investigation and analysis is a </a:t>
            </a:r>
            <a:r>
              <a:rPr lang="en-US" i="1" smtClean="0"/>
              <a:t>reactive technique</a:t>
            </a:r>
            <a:r>
              <a:rPr lang="en-US" smtClean="0"/>
              <a:t>, conducted to minimize the recurrence of injury</a:t>
            </a:r>
          </a:p>
          <a:p>
            <a:pPr marL="228600" indent="-228600"/>
            <a:r>
              <a:rPr lang="en-US" smtClean="0"/>
              <a:t>3.	Definition of an incident: unplanned action that results in an injury, illness, or property damage</a:t>
            </a:r>
          </a:p>
          <a:p>
            <a:pPr marL="228600" indent="-228600"/>
            <a:r>
              <a:rPr lang="en-US" smtClean="0"/>
              <a:t>4.	Outcomes of an incident</a:t>
            </a:r>
          </a:p>
          <a:p>
            <a:pPr marL="228600" indent="-228600"/>
            <a:r>
              <a:rPr lang="en-US" smtClean="0"/>
              <a:t>	Negative - injury, disease, property damage, litigation costs, lost productivity</a:t>
            </a:r>
          </a:p>
          <a:p>
            <a:pPr marL="228600" indent="-228600"/>
            <a:r>
              <a:rPr lang="en-US" smtClean="0"/>
              <a:t>	Positive - incident investigation, change to eh&amp;s program</a:t>
            </a:r>
          </a:p>
        </p:txBody>
      </p:sp>
    </p:spTree>
    <p:extLst>
      <p:ext uri="{BB962C8B-B14F-4D97-AF65-F5344CB8AC3E}">
        <p14:creationId xmlns:p14="http://schemas.microsoft.com/office/powerpoint/2010/main" val="48902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A8C-8E48-453D-95A8-96D211255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EDB5-7D11-4789-8873-9C212A1626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B0605-4D20-4845-8511-A4EA6D18E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663" y="649288"/>
            <a:ext cx="7018337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4025" y="2495550"/>
            <a:ext cx="4219575" cy="365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26000" y="2495550"/>
            <a:ext cx="4219575" cy="3659188"/>
          </a:xfrm>
        </p:spPr>
        <p:txBody>
          <a:bodyPr/>
          <a:lstStyle/>
          <a:p>
            <a:pPr lvl="0"/>
            <a:endParaRPr lang="id-ID" noProof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F178-D466-4775-B11F-AC99AC03D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752600" y="781050"/>
            <a:ext cx="7086600" cy="114300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644D5-7B9B-451F-89CD-8363F3AA5C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77C33-0DAA-4831-A526-8748AF1970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B9560-F251-4C51-8737-57643F1FF5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009F8-53BD-4812-A2FF-53EF845B1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B6623-7FA0-44B1-9CEA-8112E052FE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DF75F-988A-4D6A-827D-9631763C8A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E1038-4128-41C1-8393-82D36424E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D5D76-E3CA-4C5C-B2E9-AC3F7EC4B0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7307-8A59-448D-BC36-3309B3A2E74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A41D02-B540-495C-9145-8F9F5958A3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hyperlink" Target="file:///D:\k3ll\Documents\Safety%20Audit\incidentsFormInvestigation.do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516216" y="-121220"/>
            <a:ext cx="2160240" cy="2398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dirty="0" smtClean="0">
                <a:solidFill>
                  <a:srgbClr val="FC0128"/>
                </a:solidFill>
                <a:latin typeface="Times New Roman" pitchFamily="18" charset="0"/>
              </a:rPr>
              <a:t>13</a:t>
            </a:r>
            <a:endParaRPr lang="en-US" sz="15000" dirty="0">
              <a:solidFill>
                <a:srgbClr val="FC0128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993927" y="696913"/>
            <a:ext cx="1738313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Bab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27584" y="2331420"/>
            <a:ext cx="7758113" cy="14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4400" dirty="0" smtClean="0">
                <a:solidFill>
                  <a:srgbClr val="FC0128"/>
                </a:solidFill>
                <a:latin typeface="Times New Roman" pitchFamily="18" charset="0"/>
              </a:rPr>
              <a:t>Audit </a:t>
            </a:r>
            <a:r>
              <a:rPr lang="en-US" sz="4400" dirty="0" err="1" smtClean="0">
                <a:solidFill>
                  <a:srgbClr val="FC0128"/>
                </a:solidFill>
                <a:latin typeface="Times New Roman" pitchFamily="18" charset="0"/>
              </a:rPr>
              <a:t>Keselamatan</a:t>
            </a:r>
            <a:endParaRPr lang="en-US" sz="4400" dirty="0" smtClean="0">
              <a:solidFill>
                <a:srgbClr val="FC0128"/>
              </a:solidFill>
              <a:latin typeface="Times New Roman" pitchFamily="18" charset="0"/>
            </a:endParaRPr>
          </a:p>
          <a:p>
            <a:pPr algn="r">
              <a:spcBef>
                <a:spcPts val="0"/>
              </a:spcBef>
            </a:pPr>
            <a:r>
              <a:rPr lang="en-US" sz="4400" dirty="0" smtClean="0">
                <a:solidFill>
                  <a:srgbClr val="FC0128"/>
                </a:solidFill>
                <a:latin typeface="Times New Roman" pitchFamily="18" charset="0"/>
              </a:rPr>
              <a:t>(Safety Audit)</a:t>
            </a:r>
            <a:endParaRPr lang="en-US" sz="4400" dirty="0">
              <a:solidFill>
                <a:srgbClr val="FC012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85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/>
              <a:t>Incidents occur in the presence of hazards</a:t>
            </a:r>
            <a:r>
              <a:rPr lang="en-US" sz="3600" dirty="0" smtClean="0"/>
              <a:t> </a:t>
            </a:r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AU" dirty="0" smtClean="0"/>
              <a:t>An incident is inevitable if there are no controls in place</a:t>
            </a:r>
          </a:p>
          <a:p>
            <a:pPr marL="0" indent="0">
              <a:buFont typeface="Wingdings" pitchFamily="2" charset="2"/>
              <a:buNone/>
            </a:pPr>
            <a:r>
              <a:rPr lang="en-AU" dirty="0" smtClean="0"/>
              <a:t>It will not always involve personal injury. </a:t>
            </a:r>
          </a:p>
          <a:p>
            <a:pPr marL="0" indent="0">
              <a:buFont typeface="Wingdings" pitchFamily="2" charset="2"/>
              <a:buNone/>
            </a:pPr>
            <a:r>
              <a:rPr lang="en-AU" dirty="0" smtClean="0"/>
              <a:t>An incident may also be property damage, environmental damage or a near miss.</a:t>
            </a:r>
            <a:endParaRPr lang="en-AU" i="1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21508" name="Picture 4" descr="PE0174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648200"/>
            <a:ext cx="115887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HH01631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495800"/>
            <a:ext cx="1031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BS00131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572000"/>
            <a:ext cx="90487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 descr="BD21298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5257800"/>
            <a:ext cx="3683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9" descr="BD21298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5410200"/>
            <a:ext cx="3683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identification 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5715000" cy="391318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FFFF00"/>
              </a:buClr>
              <a:buFont typeface="Wingdings" pitchFamily="2" charset="2"/>
              <a:buBlip>
                <a:blip r:embed="rId4"/>
              </a:buBlip>
            </a:pPr>
            <a:r>
              <a:rPr lang="en-US" sz="3200" dirty="0" smtClean="0">
                <a:latin typeface="Times New Roman" pitchFamily="18" charset="0"/>
              </a:rPr>
              <a:t>identify any new hazards </a:t>
            </a:r>
          </a:p>
          <a:p>
            <a:pPr marL="0" indent="0">
              <a:lnSpc>
                <a:spcPct val="90000"/>
              </a:lnSpc>
              <a:buClr>
                <a:srgbClr val="FFFF00"/>
              </a:buClr>
              <a:buFont typeface="Wingdings" pitchFamily="2" charset="2"/>
              <a:buBlip>
                <a:blip r:embed="rId4"/>
              </a:buBlip>
            </a:pPr>
            <a:r>
              <a:rPr lang="en-US" sz="3200" dirty="0" smtClean="0">
                <a:latin typeface="Times New Roman" pitchFamily="18" charset="0"/>
              </a:rPr>
              <a:t>identify and choose suitable  </a:t>
            </a:r>
          </a:p>
          <a:p>
            <a:pPr marL="0" indent="0">
              <a:lnSpc>
                <a:spcPct val="90000"/>
              </a:lnSpc>
              <a:buClr>
                <a:srgbClr val="FFFF00"/>
              </a:buClr>
              <a:buNone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</a:t>
            </a:r>
            <a:r>
              <a:rPr lang="en-US" sz="3200" dirty="0" smtClean="0">
                <a:latin typeface="Times New Roman" pitchFamily="18" charset="0"/>
              </a:rPr>
              <a:t>controls </a:t>
            </a:r>
          </a:p>
          <a:p>
            <a:pPr marL="0" indent="0">
              <a:lnSpc>
                <a:spcPct val="90000"/>
              </a:lnSpc>
              <a:buClr>
                <a:srgbClr val="FFFF00"/>
              </a:buClr>
              <a:buFont typeface="Wingdings" pitchFamily="2" charset="2"/>
              <a:buBlip>
                <a:blip r:embed="rId4"/>
              </a:buBlip>
            </a:pPr>
            <a:r>
              <a:rPr lang="en-US" sz="3200" dirty="0" smtClean="0">
                <a:latin typeface="Times New Roman" pitchFamily="18" charset="0"/>
              </a:rPr>
              <a:t>Prevent similar accident </a:t>
            </a:r>
          </a:p>
          <a:p>
            <a:pPr marL="0" indent="0">
              <a:lnSpc>
                <a:spcPct val="90000"/>
              </a:lnSpc>
              <a:buClr>
                <a:srgbClr val="FFFF00"/>
              </a:buClr>
              <a:buNone/>
            </a:pP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</a:t>
            </a:r>
            <a:r>
              <a:rPr lang="en-US" sz="3200" dirty="0" smtClean="0">
                <a:latin typeface="Times New Roman" pitchFamily="18" charset="0"/>
              </a:rPr>
              <a:t>recurring in the future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3200" dirty="0" smtClean="0">
              <a:latin typeface="Times New Roman" pitchFamily="18" charset="0"/>
            </a:endParaRP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400800" y="2495550"/>
          <a:ext cx="17780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lip" r:id="rId5" imgW="2793960" imgH="4113360" progId="MS_ClipArt_Gallery.2">
                  <p:embed/>
                </p:oleObj>
              </mc:Choice>
              <mc:Fallback>
                <p:oleObj name="Clip" r:id="rId5" imgW="2793960" imgH="41133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495550"/>
                        <a:ext cx="1778000" cy="268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identified?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54025" y="2495550"/>
            <a:ext cx="4800600" cy="3659188"/>
          </a:xfrm>
          <a:noFill/>
        </p:spPr>
        <p:txBody>
          <a:bodyPr/>
          <a:lstStyle/>
          <a:p>
            <a:pPr marL="0" indent="0">
              <a:buClr>
                <a:srgbClr val="FFFF00"/>
              </a:buClr>
              <a:buFont typeface="Wingdings" pitchFamily="2" charset="2"/>
              <a:buNone/>
            </a:pPr>
            <a:r>
              <a:rPr lang="en-US" sz="2400" smtClean="0"/>
              <a:t>All incidents that cause</a:t>
            </a:r>
          </a:p>
          <a:p>
            <a:pPr lvl="1"/>
            <a:r>
              <a:rPr lang="en-US" sz="2400" smtClean="0"/>
              <a:t>Injury</a:t>
            </a:r>
          </a:p>
          <a:p>
            <a:pPr lvl="1"/>
            <a:r>
              <a:rPr lang="en-US" sz="2400" smtClean="0"/>
              <a:t>Illness</a:t>
            </a:r>
          </a:p>
          <a:p>
            <a:pPr lvl="1"/>
            <a:r>
              <a:rPr lang="en-US" sz="2400" smtClean="0"/>
              <a:t>Lost time</a:t>
            </a:r>
          </a:p>
          <a:p>
            <a:pPr lvl="1"/>
            <a:r>
              <a:rPr lang="en-US" sz="2400" smtClean="0"/>
              <a:t>Property damage</a:t>
            </a:r>
          </a:p>
          <a:p>
            <a:pPr lvl="1"/>
            <a:r>
              <a:rPr lang="en-US" sz="2400" smtClean="0"/>
              <a:t>All near-miss incidents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876800" y="1066800"/>
          <a:ext cx="384810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066800"/>
                        <a:ext cx="3848100" cy="547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to identify Incidents?</a:t>
            </a:r>
          </a:p>
        </p:txBody>
      </p:sp>
      <p:sp>
        <p:nvSpPr>
          <p:cNvPr id="130051" name="Rectangle 3"/>
          <p:cNvSpPr>
            <a:spLocks noGrp="1"/>
          </p:cNvSpPr>
          <p:nvPr>
            <p:ph type="body" sz="half" idx="1"/>
          </p:nvPr>
        </p:nvSpPr>
        <p:spPr>
          <a:xfrm>
            <a:off x="454025" y="1447800"/>
            <a:ext cx="4727575" cy="4706938"/>
          </a:xfrm>
          <a:noFill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endParaRPr lang="en-US" sz="1800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It is important that any identification occurs as soon as possible.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less time between an incident and the identification, the more accurate the information that can be obtained. </a:t>
            </a:r>
          </a:p>
        </p:txBody>
      </p:sp>
      <p:graphicFrame>
        <p:nvGraphicFramePr>
          <p:cNvPr id="13005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334000" y="2438400"/>
          <a:ext cx="3063875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lip" r:id="rId4" imgW="3063600" imgH="3147480" progId="MS_ClipArt_Gallery.2">
                  <p:embed/>
                </p:oleObj>
              </mc:Choice>
              <mc:Fallback>
                <p:oleObj name="Clip" r:id="rId4" imgW="3063600" imgH="31474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3063875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81000" y="2133600"/>
          <a:ext cx="3581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lip" r:id="rId4" imgW="4539600" imgH="3497040" progId="MS_ClipArt_Gallery.2">
                  <p:embed/>
                </p:oleObj>
              </mc:Choice>
              <mc:Fallback>
                <p:oleObj name="Clip" r:id="rId4" imgW="4539600" imgH="34970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35814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Conduct an Identification</a:t>
            </a:r>
          </a:p>
        </p:txBody>
      </p:sp>
      <p:sp>
        <p:nvSpPr>
          <p:cNvPr id="9222" name="Rectangle 6"/>
          <p:cNvSpPr>
            <a:spLocks noGrp="1"/>
          </p:cNvSpPr>
          <p:nvPr>
            <p:ph idx="1"/>
          </p:nvPr>
        </p:nvSpPr>
        <p:spPr>
          <a:xfrm>
            <a:off x="4413250" y="2495550"/>
            <a:ext cx="4632325" cy="365918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assumption or judgment </a:t>
            </a:r>
            <a:r>
              <a:rPr lang="en-US" i="1" smtClean="0">
                <a:cs typeface="Times New Roman" pitchFamily="18" charset="0"/>
              </a:rPr>
              <a:t>→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cs typeface="Times New Roman" pitchFamily="18" charset="0"/>
              </a:rPr>
              <a:t>“must be based on information that is known to be full and accurate”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Conduct an Identification</a:t>
            </a:r>
          </a:p>
        </p:txBody>
      </p:sp>
      <p:sp>
        <p:nvSpPr>
          <p:cNvPr id="135171" name="Rectangle 3"/>
          <p:cNvSpPr>
            <a:spLocks noGrp="1"/>
          </p:cNvSpPr>
          <p:nvPr>
            <p:ph type="body" sz="half" idx="1"/>
          </p:nvPr>
        </p:nvSpPr>
        <p:spPr>
          <a:xfrm>
            <a:off x="762000" y="2362200"/>
            <a:ext cx="5486400" cy="3322638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("/>
              <a:defRPr/>
            </a:pPr>
            <a:r>
              <a:rPr lang="en-US" sz="2400" i="1" dirty="0" smtClean="0"/>
              <a:t>Gather information and establish fact: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Who??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What happened??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When did the incident occur??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Where did the incident occur??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Why did the incident occur??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294438" y="2679700"/>
          <a:ext cx="18669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lip" r:id="rId4" imgW="2309760" imgH="3176280" progId="MS_ClipArt_Gallery.2">
                  <p:embed/>
                </p:oleObj>
              </mc:Choice>
              <mc:Fallback>
                <p:oleObj name="Clip" r:id="rId4" imgW="2309760" imgH="31762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2679700"/>
                        <a:ext cx="1866900" cy="256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Conduct an Identification</a:t>
            </a:r>
          </a:p>
        </p:txBody>
      </p:sp>
      <p:sp>
        <p:nvSpPr>
          <p:cNvPr id="13312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6207125" cy="4114800"/>
          </a:xfrm>
          <a:noFill/>
        </p:spPr>
        <p:txBody>
          <a:bodyPr/>
          <a:lstStyle/>
          <a:p>
            <a:pPr marL="609600" indent="-609600">
              <a:buClr>
                <a:schemeClr val="tx1"/>
              </a:buClr>
              <a:buFont typeface="Wingdings" pitchFamily="2" charset="2"/>
              <a:buChar char="("/>
            </a:pPr>
            <a:r>
              <a:rPr lang="en-US" sz="2400" i="1" dirty="0" smtClean="0"/>
              <a:t>Isolate the contributory factors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This stage is carried out to determine the direct 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and underlying causes the incident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Ex. The contributory factors: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Poor vision (incident occurred at dusk)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Trip hazard (uneven path)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Sharp hazard (damaged guard rail)</a:t>
            </a:r>
          </a:p>
        </p:txBody>
      </p:sp>
      <p:pic>
        <p:nvPicPr>
          <p:cNvPr id="22532" name="Picture 7" descr="exclam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629400" y="3200400"/>
            <a:ext cx="2266950" cy="20097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838200" y="7620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Conduct an Identification</a:t>
            </a:r>
          </a:p>
        </p:txBody>
      </p:sp>
      <p:sp>
        <p:nvSpPr>
          <p:cNvPr id="131075" name="Rectangle 3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6400800" cy="3659188"/>
          </a:xfrm>
          <a:noFill/>
        </p:spPr>
        <p:txBody>
          <a:bodyPr/>
          <a:lstStyle/>
          <a:p>
            <a:pPr marL="0" indent="0">
              <a:buClr>
                <a:schemeClr val="tx1"/>
              </a:buClr>
              <a:buFont typeface="Wingdings" pitchFamily="2" charset="2"/>
              <a:buChar char="("/>
            </a:pPr>
            <a:r>
              <a:rPr lang="en-US" sz="2400" i="1" dirty="0" smtClean="0"/>
              <a:t>Determine corrective action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3600" i="1" dirty="0" smtClean="0"/>
              <a:t>Recommendation must be based on the key contributory factors and the related underlying causes.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686675" y="2679700"/>
          <a:ext cx="1046163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lip" r:id="rId4" imgW="1295640" imgH="3934080" progId="MS_ClipArt_Gallery.2">
                  <p:embed/>
                </p:oleObj>
              </mc:Choice>
              <mc:Fallback>
                <p:oleObj name="Clip" r:id="rId4" imgW="1295640" imgH="39340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2679700"/>
                        <a:ext cx="1046163" cy="317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Correct Action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524000"/>
            <a:ext cx="5565776" cy="3659188"/>
          </a:xfrm>
          <a:noFill/>
        </p:spPr>
        <p:txBody>
          <a:bodyPr/>
          <a:lstStyle/>
          <a:p>
            <a:pPr marL="0" indent="0"/>
            <a:r>
              <a:rPr lang="en-US" sz="2400" dirty="0" smtClean="0"/>
              <a:t>Operator training</a:t>
            </a:r>
          </a:p>
          <a:p>
            <a:pPr marL="0" indent="0"/>
            <a:r>
              <a:rPr lang="en-US" sz="2400" dirty="0" smtClean="0"/>
              <a:t>Better planning (layout or access)</a:t>
            </a:r>
          </a:p>
          <a:p>
            <a:pPr marL="0" indent="0"/>
            <a:r>
              <a:rPr lang="en-US" sz="2400" dirty="0" smtClean="0"/>
              <a:t>New equipment/methods</a:t>
            </a:r>
          </a:p>
        </p:txBody>
      </p:sp>
      <p:graphicFrame>
        <p:nvGraphicFramePr>
          <p:cNvPr id="9218" name="Object 7">
            <a:hlinkClick r:id="rId4" action="ppaction://hlinkfile"/>
          </p:cNvPr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949950" y="2679700"/>
          <a:ext cx="1814513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lip" r:id="rId5" imgW="2247480" imgH="3306240" progId="MS_ClipArt_Gallery.2">
                  <p:embed/>
                </p:oleObj>
              </mc:Choice>
              <mc:Fallback>
                <p:oleObj name="Clip" r:id="rId5" imgW="2247480" imgH="330624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679700"/>
                        <a:ext cx="1814513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4689475" cy="454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Emergency planning</a:t>
            </a:r>
          </a:p>
        </p:txBody>
      </p:sp>
      <p:sp>
        <p:nvSpPr>
          <p:cNvPr id="156674" name="Rectang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id-ID" smtClean="0">
              <a:latin typeface="Garamond" pitchFamily="18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0"/>
          <a:ext cx="3025775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Clip" r:id="rId4" imgW="3025440" imgH="3252600" progId="MS_ClipArt_Gallery.2">
                  <p:embed/>
                </p:oleObj>
              </mc:Choice>
              <mc:Fallback>
                <p:oleObj name="Clip" r:id="rId4" imgW="3025440" imgH="32526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025775" cy="325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1566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Safety Audit </a:t>
            </a:r>
            <a:endParaRPr lang="en-US" sz="4800" dirty="0" smtClean="0"/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3659188"/>
          </a:xfrm>
          <a:noFill/>
        </p:spPr>
        <p:txBody>
          <a:bodyPr>
            <a:normAutofit fontScale="9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id-ID" dirty="0" smtClean="0"/>
              <a:t>Definition</a:t>
            </a:r>
          </a:p>
          <a:p>
            <a:pPr marL="0" indent="0" algn="just">
              <a:buNone/>
            </a:pPr>
            <a:r>
              <a:rPr lang="id-ID" dirty="0" smtClean="0"/>
              <a:t>An evaluation  to a system damaging or make distruption.</a:t>
            </a:r>
          </a:p>
          <a:p>
            <a:pPr marL="0" indent="0" algn="just">
              <a:buFont typeface="Wingdings" pitchFamily="2" charset="2"/>
              <a:buNone/>
            </a:pPr>
            <a:endParaRPr lang="en-US" dirty="0" smtClean="0"/>
          </a:p>
          <a:p>
            <a:pPr marL="0" indent="0" algn="just">
              <a:buFont typeface="Wingdings" pitchFamily="2" charset="2"/>
              <a:buNone/>
            </a:pPr>
            <a:r>
              <a:rPr lang="id-ID" dirty="0" smtClean="0"/>
              <a:t>Objective of Safety Audit</a:t>
            </a:r>
          </a:p>
          <a:p>
            <a:pPr marL="0" indent="0" algn="just">
              <a:buNone/>
            </a:pPr>
            <a:r>
              <a:rPr lang="id-ID" dirty="0" smtClean="0"/>
              <a:t>to spur companies to systematically identify and rectify weaknesses in their management systems and practices of handling hazardous</a:t>
            </a:r>
          </a:p>
          <a:p>
            <a:pPr marL="0" indent="0" algn="just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018338" cy="125571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have an emergency plan??</a:t>
            </a:r>
          </a:p>
        </p:txBody>
      </p:sp>
      <p:sp>
        <p:nvSpPr>
          <p:cNvPr id="141315" name="Rectangle 3"/>
          <p:cNvSpPr>
            <a:spLocks noGrp="1"/>
          </p:cNvSpPr>
          <p:nvPr>
            <p:ph idx="1"/>
          </p:nvPr>
        </p:nvSpPr>
        <p:spPr>
          <a:xfrm>
            <a:off x="685800" y="2209800"/>
            <a:ext cx="7696200" cy="3659188"/>
          </a:xfrm>
          <a:noFill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en-US" dirty="0" smtClean="0"/>
              <a:t>Emergency planning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an important part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of company operation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emergency will occur, preplanning is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necessary to prevent...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Discover unrecognized hazardous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of THE PLAN</a:t>
            </a:r>
          </a:p>
        </p:txBody>
      </p:sp>
      <p:sp>
        <p:nvSpPr>
          <p:cNvPr id="155651" name="Rectangle 3"/>
          <p:cNvSpPr>
            <a:spLocks noGrp="1"/>
          </p:cNvSpPr>
          <p:nvPr>
            <p:ph idx="1"/>
          </p:nvPr>
        </p:nvSpPr>
        <p:spPr>
          <a:xfrm>
            <a:off x="454025" y="1752600"/>
            <a:ext cx="7470775" cy="4402138"/>
          </a:xfrm>
          <a:noFill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en-US" dirty="0" smtClean="0"/>
              <a:t>An emergency plan used to specifies   </a:t>
            </a:r>
          </a:p>
          <a:p>
            <a:pPr marL="0" indent="0">
              <a:buNone/>
            </a:pPr>
            <a:r>
              <a:rPr lang="en-US" dirty="0" smtClean="0"/>
              <a:t>   handling to sudden unexpected situation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en-US" dirty="0" smtClean="0"/>
              <a:t>The objective is to reduce the possible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consequences of the emergency by: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-preventing fatalities and injuries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-reducing damage to building, stock, and  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tools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18337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emergency can occur??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sz="half" idx="1"/>
          </p:nvPr>
        </p:nvSpPr>
        <p:spPr>
          <a:xfrm>
            <a:off x="454025" y="1524000"/>
            <a:ext cx="5870575" cy="4630738"/>
          </a:xfrm>
          <a:noFill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Blip>
                <a:blip r:embed="rId4"/>
              </a:buBlip>
            </a:pPr>
            <a:r>
              <a:rPr lang="en-US" sz="3600" dirty="0" smtClean="0"/>
              <a:t>Technological: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dirty="0"/>
              <a:t> </a:t>
            </a:r>
            <a:r>
              <a:rPr lang="en-US" sz="3600" dirty="0" smtClean="0"/>
              <a:t>   -Exposure to ionizing radiation, 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dirty="0" smtClean="0"/>
              <a:t>    -building collapse, 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dirty="0" smtClean="0"/>
              <a:t>    -loss of electrical power</a:t>
            </a:r>
          </a:p>
          <a:p>
            <a:pPr marL="0" indent="0">
              <a:buFont typeface="Wingdings" pitchFamily="2" charset="2"/>
              <a:buBlip>
                <a:blip r:embed="rId4"/>
              </a:buBlip>
            </a:pPr>
            <a:r>
              <a:rPr lang="en-US" sz="3600" dirty="0" smtClean="0"/>
              <a:t>Natural Hazard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dirty="0" smtClean="0"/>
              <a:t>   -tornados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dirty="0" smtClean="0"/>
              <a:t>   -earthquake</a:t>
            </a:r>
          </a:p>
          <a:p>
            <a:pPr marL="0" indent="0">
              <a:buFont typeface="Wingdings" pitchFamily="2" charset="2"/>
              <a:buNone/>
            </a:pPr>
            <a:endParaRPr lang="en-US" sz="2400" dirty="0" smtClean="0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586293" y="2819400"/>
          <a:ext cx="207655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lip" r:id="rId5" imgW="5767200" imgH="4106520" progId="MS_ClipArt_Gallery.2">
                  <p:embed/>
                </p:oleObj>
              </mc:Choice>
              <mc:Fallback>
                <p:oleObj name="Clip" r:id="rId5" imgW="5767200" imgH="4106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293" y="2819400"/>
                        <a:ext cx="207655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2" grpId="1"/>
      <p:bldP spid="158722" grpId="2"/>
      <p:bldP spid="158723" grpId="0" build="p"/>
      <p:bldP spid="158723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possible major impact </a:t>
            </a:r>
            <a:endParaRPr lang="en-US" smtClean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id-ID" dirty="0" smtClean="0"/>
              <a:t>Having identified the hazard, the possible major impacts should be considered...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Sequential events (for example, fire after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id-ID" dirty="0" smtClean="0"/>
              <a:t>explosion)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Evacuation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Casualties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Damage to plant infrastructures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Damage to equipment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Loss of vital document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Organization of emergency plan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One indidual should be appointed and trained 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act as Emergency Co-ordinator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Must be made a particular staff of emergency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plan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External organization that may be avaible to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assist,example: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id-ID" dirty="0" smtClean="0"/>
              <a:t>-fire departement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id-ID" dirty="0" smtClean="0"/>
              <a:t>-ambulances service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id-ID" dirty="0" smtClean="0"/>
              <a:t>-mobile rescue squads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id-ID" dirty="0" smtClean="0"/>
              <a:t>-police departement</a:t>
            </a:r>
          </a:p>
          <a:p>
            <a:pPr marL="0" indent="0">
              <a:buFont typeface="Wingdings" pitchFamily="2" charset="2"/>
              <a:buNone/>
            </a:pPr>
            <a:endParaRPr lang="id-ID" dirty="0" smtClean="0"/>
          </a:p>
          <a:p>
            <a:pPr marL="0" indent="0">
              <a:buFont typeface="Wingdings" pitchFamily="2" charset="2"/>
              <a:buNone/>
            </a:pPr>
            <a:endParaRPr lang="id-ID" dirty="0" smtClean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Basic procedures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Identify evacuation routes, alternate means of </a:t>
            </a: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escape, make these known to all staff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Specify safe location for staff to gather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head counts to ensure that everyone has left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the danger zone</a:t>
            </a:r>
          </a:p>
          <a:p>
            <a:pPr marL="0" indent="0">
              <a:buFont typeface="Wingdings" pitchFamily="2" charset="2"/>
              <a:buBlip>
                <a:blip r:embed="rId3"/>
              </a:buBlip>
            </a:pPr>
            <a:r>
              <a:rPr lang="id-ID" dirty="0" smtClean="0"/>
              <a:t>Carry out treatment of injured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Auditing Techniques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t"/>
          <a:lstStyle/>
          <a:p>
            <a:r>
              <a:rPr lang="en-GB"/>
              <a:t>Audit Techniques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684463" y="2379663"/>
            <a:ext cx="4021137" cy="2134756"/>
          </a:xfrm>
          <a:prstGeom prst="diamond">
            <a:avLst/>
          </a:prstGeom>
          <a:solidFill>
            <a:schemeClr val="accent2"/>
          </a:solidFill>
          <a:ln w="762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1" dirty="0">
                <a:latin typeface="Arial" pitchFamily="34" charset="0"/>
              </a:rPr>
              <a:t>Audit Diamond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136775" y="2365375"/>
            <a:ext cx="1368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>
                <a:latin typeface="Arial" pitchFamily="34" charset="0"/>
              </a:rPr>
              <a:t>Ask</a:t>
            </a:r>
            <a:endParaRPr lang="en-GB" b="1">
              <a:latin typeface="Arial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981200" y="4191000"/>
            <a:ext cx="17526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>
                <a:latin typeface="Arial" pitchFamily="34" charset="0"/>
              </a:rPr>
              <a:t>Record</a:t>
            </a:r>
            <a:endParaRPr lang="en-GB" b="1">
              <a:latin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638800" y="2438400"/>
            <a:ext cx="2130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800" b="1">
                <a:latin typeface="Arial" pitchFamily="34" charset="0"/>
              </a:rPr>
              <a:t>Observe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097588" y="4192588"/>
            <a:ext cx="14446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800" b="1">
                <a:latin typeface="Arial" pitchFamily="34" charset="0"/>
              </a:rPr>
              <a:t>Check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en-US"/>
              <a:t>FINDING OUT THE FACTS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114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marL="285750" indent="-285750"/>
            <a:r>
              <a:rPr lang="en-US"/>
              <a:t>Information can be gathered through</a:t>
            </a:r>
            <a:r>
              <a:rPr lang="en-US" sz="3200"/>
              <a:t> </a:t>
            </a:r>
            <a:r>
              <a:rPr lang="en-US"/>
              <a:t>interviews, observation, checking records and reading documentation.</a:t>
            </a:r>
          </a:p>
          <a:p>
            <a:pPr marL="285750" indent="-285750"/>
            <a:r>
              <a:rPr lang="en-US"/>
              <a:t>Records and documentation need to be cross -checked with other records or procedures in that area and in other parts of the system .</a:t>
            </a:r>
          </a:p>
          <a:p>
            <a:pPr marL="285750" indent="-285750"/>
            <a:r>
              <a:rPr lang="en-US"/>
              <a:t>You cannot check every record. Take a small sample and check those thoroughly.</a:t>
            </a:r>
          </a:p>
          <a:p>
            <a:pPr marL="285750" indent="-285750"/>
            <a:r>
              <a:rPr lang="en-US"/>
              <a:t>Record your checks and observations as you will not be able to remember everything.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Mei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Yunita sadeli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 Section 9- </a:t>
            </a:r>
            <a:fld id="{9B31A859-C5F5-4139-BDD2-728D56683AA2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Hazard Spotting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Look for hazardous materials. Check controls</a:t>
            </a:r>
          </a:p>
          <a:p>
            <a:r>
              <a:rPr lang="en-US"/>
              <a:t>Look at machinery and equipment. Guarding</a:t>
            </a:r>
          </a:p>
          <a:p>
            <a:r>
              <a:rPr lang="en-US"/>
              <a:t>Check operators. Knowledge and protection.</a:t>
            </a:r>
          </a:p>
          <a:p>
            <a:r>
              <a:rPr lang="en-US"/>
              <a:t>Look for people exposed to hazards. Access.</a:t>
            </a:r>
          </a:p>
          <a:p>
            <a:r>
              <a:rPr lang="en-US"/>
              <a:t>Look at handling.</a:t>
            </a:r>
          </a:p>
          <a:p>
            <a:r>
              <a:rPr lang="en-US"/>
              <a:t>Look for flammable material and ignition sources.</a:t>
            </a:r>
          </a:p>
          <a:p>
            <a:r>
              <a:rPr lang="en-US"/>
              <a:t>Check methods and control measures.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Mei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Yunita sadeli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 Section 9- </a:t>
            </a:r>
            <a:fld id="{7880001B-497C-4BFF-BBD5-8C409212948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Safety Audit</a:t>
            </a:r>
            <a:r>
              <a:rPr lang="en-US" dirty="0" smtClean="0"/>
              <a:t>  </a:t>
            </a:r>
            <a:endParaRPr lang="id-ID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Systematic and independent by competence personnel</a:t>
            </a:r>
          </a:p>
          <a:p>
            <a:r>
              <a:rPr lang="en-US" smtClean="0"/>
              <a:t>Conducted Periodicly</a:t>
            </a:r>
          </a:p>
          <a:p>
            <a:r>
              <a:rPr lang="en-US" smtClean="0"/>
              <a:t>Methodologies that has been specified</a:t>
            </a:r>
          </a:p>
          <a:p>
            <a:r>
              <a:rPr lang="en-US" smtClean="0"/>
              <a:t>Audit Frequency bases review of audit result previous and danger source evidence</a:t>
            </a:r>
          </a:p>
          <a:p>
            <a:r>
              <a:rPr lang="en-US" smtClean="0"/>
              <a:t>Audit Result is used to process management review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94AF03-4B97-4D7C-8562-6ACAD8FEE15A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Hazard Spotting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Look for distractions.</a:t>
            </a:r>
          </a:p>
          <a:p>
            <a:r>
              <a:rPr lang="en-US" sz="2400"/>
              <a:t>Look for obstructed walkways, faulty flooring, blind bends and vehicle access.</a:t>
            </a:r>
          </a:p>
          <a:p>
            <a:r>
              <a:rPr lang="en-US" sz="2400"/>
              <a:t>Look at electrical wiring cables and switches. </a:t>
            </a:r>
          </a:p>
          <a:p>
            <a:r>
              <a:rPr lang="en-US" sz="2400"/>
              <a:t>Can water contact electrics.</a:t>
            </a:r>
          </a:p>
          <a:p>
            <a:r>
              <a:rPr lang="en-US" sz="2400"/>
              <a:t>Look for radiation sources. High noise levels.</a:t>
            </a:r>
          </a:p>
          <a:p>
            <a:r>
              <a:rPr lang="en-US" sz="2400"/>
              <a:t>Vapours, dust and gases near ignition points.</a:t>
            </a:r>
          </a:p>
          <a:p>
            <a:r>
              <a:rPr lang="en-US" sz="2400"/>
              <a:t>Working up high, or confined spaces.</a:t>
            </a:r>
          </a:p>
          <a:p>
            <a:r>
              <a:rPr lang="en-US" sz="2400"/>
              <a:t>Food and hygiene practice.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Mei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Yunita sadeli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 Section 9- </a:t>
            </a:r>
            <a:fld id="{C6EDCF15-D36E-4B81-93BC-59D945C0001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Initial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are we now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sz="2800"/>
              <a:t>First stage in developing a system</a:t>
            </a:r>
          </a:p>
          <a:p>
            <a:pPr>
              <a:lnSpc>
                <a:spcPct val="130000"/>
              </a:lnSpc>
            </a:pPr>
            <a:r>
              <a:rPr lang="en-GB" sz="2800"/>
              <a:t>Identification of Legal Requirements </a:t>
            </a:r>
          </a:p>
          <a:p>
            <a:pPr>
              <a:lnSpc>
                <a:spcPct val="130000"/>
              </a:lnSpc>
            </a:pPr>
            <a:r>
              <a:rPr lang="en-GB" sz="2800"/>
              <a:t>Identification and evaluation of risks</a:t>
            </a:r>
          </a:p>
          <a:p>
            <a:pPr>
              <a:lnSpc>
                <a:spcPct val="130000"/>
              </a:lnSpc>
            </a:pPr>
            <a:r>
              <a:rPr lang="en-GB" sz="2800"/>
              <a:t>Identification of issues and liabilities</a:t>
            </a:r>
          </a:p>
          <a:p>
            <a:pPr>
              <a:lnSpc>
                <a:spcPct val="130000"/>
              </a:lnSpc>
            </a:pPr>
            <a:r>
              <a:rPr lang="en-GB" sz="2800"/>
              <a:t>Evaluation of Policies and Practices</a:t>
            </a:r>
          </a:p>
          <a:p>
            <a:pPr>
              <a:lnSpc>
                <a:spcPct val="130000"/>
              </a:lnSpc>
            </a:pPr>
            <a:r>
              <a:rPr lang="en-GB" sz="2800"/>
              <a:t>Evaluation of meeting legal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 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sz="2800"/>
              <a:t>Assessment of previous incidents/accidents</a:t>
            </a:r>
          </a:p>
          <a:p>
            <a:pPr>
              <a:lnSpc>
                <a:spcPct val="120000"/>
              </a:lnSpc>
            </a:pPr>
            <a:r>
              <a:rPr lang="en-GB" sz="2800"/>
              <a:t>Identification of opportunities</a:t>
            </a:r>
          </a:p>
          <a:p>
            <a:pPr>
              <a:lnSpc>
                <a:spcPct val="120000"/>
              </a:lnSpc>
            </a:pPr>
            <a:r>
              <a:rPr lang="en-GB" sz="2800"/>
              <a:t>Benefits and liabilities</a:t>
            </a:r>
          </a:p>
          <a:p>
            <a:pPr>
              <a:lnSpc>
                <a:spcPct val="120000"/>
              </a:lnSpc>
            </a:pPr>
            <a:r>
              <a:rPr lang="en-GB" sz="2800"/>
              <a:t>Analysis of systems in abnormal and emergency conditions</a:t>
            </a:r>
          </a:p>
          <a:p>
            <a:pPr>
              <a:lnSpc>
                <a:spcPct val="120000"/>
              </a:lnSpc>
            </a:pPr>
            <a:r>
              <a:rPr lang="en-GB" sz="2800"/>
              <a:t>Analysis of Risks</a:t>
            </a:r>
          </a:p>
          <a:p>
            <a:pPr>
              <a:lnSpc>
                <a:spcPct val="120000"/>
              </a:lnSpc>
            </a:pPr>
            <a:r>
              <a:rPr lang="en-GB" sz="2800"/>
              <a:t>Review of current practices and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 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sz="2800"/>
              <a:t>Review of changes to systems &amp; equipment</a:t>
            </a:r>
          </a:p>
          <a:p>
            <a:pPr>
              <a:lnSpc>
                <a:spcPct val="130000"/>
              </a:lnSpc>
            </a:pPr>
            <a:r>
              <a:rPr lang="en-GB" sz="2800"/>
              <a:t>Review of current systems</a:t>
            </a:r>
          </a:p>
          <a:p>
            <a:pPr>
              <a:lnSpc>
                <a:spcPct val="130000"/>
              </a:lnSpc>
            </a:pPr>
            <a:r>
              <a:rPr lang="en-GB" sz="2800"/>
              <a:t>Use of hazardous equipment</a:t>
            </a:r>
          </a:p>
          <a:p>
            <a:pPr>
              <a:lnSpc>
                <a:spcPct val="130000"/>
              </a:lnSpc>
            </a:pPr>
            <a:r>
              <a:rPr lang="en-GB" sz="2800"/>
              <a:t>Use of hazardous materials</a:t>
            </a:r>
          </a:p>
          <a:p>
            <a:pPr>
              <a:lnSpc>
                <a:spcPct val="130000"/>
              </a:lnSpc>
            </a:pPr>
            <a:r>
              <a:rPr lang="en-GB" sz="2800"/>
              <a:t>Potential for risk reduction</a:t>
            </a:r>
          </a:p>
          <a:p>
            <a:pPr>
              <a:lnSpc>
                <a:spcPct val="130000"/>
              </a:lnSpc>
            </a:pPr>
            <a:r>
              <a:rPr lang="en-GB" sz="2800"/>
              <a:t>Current levels of 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Reporting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2800"/>
              <a:t>Reporting to Top Management to cover</a:t>
            </a:r>
          </a:p>
          <a:p>
            <a:pPr>
              <a:lnSpc>
                <a:spcPct val="110000"/>
              </a:lnSpc>
            </a:pPr>
            <a:r>
              <a:rPr lang="en-GB" sz="2800"/>
              <a:t>Performance versus the legislative requirements</a:t>
            </a:r>
          </a:p>
          <a:p>
            <a:pPr>
              <a:lnSpc>
                <a:spcPct val="110000"/>
              </a:lnSpc>
            </a:pPr>
            <a:r>
              <a:rPr lang="en-GB" sz="2800"/>
              <a:t>Gaps in system controls &amp; poor performance</a:t>
            </a:r>
          </a:p>
          <a:p>
            <a:pPr>
              <a:lnSpc>
                <a:spcPct val="110000"/>
              </a:lnSpc>
            </a:pPr>
            <a:r>
              <a:rPr lang="en-GB" sz="2800"/>
              <a:t>Where controls be tightened and where risks and liabilities can be reduced</a:t>
            </a:r>
          </a:p>
          <a:p>
            <a:pPr>
              <a:lnSpc>
                <a:spcPct val="110000"/>
              </a:lnSpc>
            </a:pPr>
            <a:r>
              <a:rPr lang="en-GB" sz="2800"/>
              <a:t>Priority areas</a:t>
            </a:r>
          </a:p>
          <a:p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On-Site Auditing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Audit Team Members</a:t>
            </a: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Selected on the basis of team skills </a:t>
            </a:r>
          </a:p>
          <a:p>
            <a:pPr>
              <a:lnSpc>
                <a:spcPct val="90000"/>
              </a:lnSpc>
            </a:pPr>
            <a:r>
              <a:rPr lang="en-GB"/>
              <a:t>Individuals selected for roles in the audit and availability</a:t>
            </a:r>
          </a:p>
          <a:p>
            <a:pPr>
              <a:lnSpc>
                <a:spcPct val="90000"/>
              </a:lnSpc>
            </a:pPr>
            <a:r>
              <a:rPr lang="en-GB"/>
              <a:t>Team as a whole must have the technical competences</a:t>
            </a:r>
          </a:p>
          <a:p>
            <a:pPr>
              <a:lnSpc>
                <a:spcPct val="90000"/>
              </a:lnSpc>
            </a:pPr>
            <a:r>
              <a:rPr lang="en-GB"/>
              <a:t>All team members should be trained in auditing principles and the audit procedures.</a:t>
            </a:r>
          </a:p>
          <a:p>
            <a:pPr>
              <a:lnSpc>
                <a:spcPct val="90000"/>
              </a:lnSpc>
            </a:pPr>
            <a:r>
              <a:rPr lang="en-GB"/>
              <a:t>Individual auditor requirements depends on the needs of the audit..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Mei 2007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Yunita sadeli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Section 8 - </a:t>
            </a:r>
            <a:fld id="{CFF08383-8F28-41F6-A7C9-54ABE46C10AD}" type="slidenum">
              <a:rPr lang="en-US"/>
              <a:pPr/>
              <a:t>38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t"/>
          <a:lstStyle/>
          <a:p>
            <a:r>
              <a:rPr lang="en-GB" b="1"/>
              <a:t>Checklists</a:t>
            </a:r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500" dirty="0"/>
              <a:t>Checklists are to help the auditor to remember to cover all the main points</a:t>
            </a:r>
          </a:p>
          <a:p>
            <a:pPr>
              <a:lnSpc>
                <a:spcPct val="90000"/>
              </a:lnSpc>
            </a:pPr>
            <a:r>
              <a:rPr lang="en-GB" sz="2500" dirty="0"/>
              <a:t>Checklists usually consist of bullet points which the auditor asks questions around</a:t>
            </a:r>
          </a:p>
          <a:p>
            <a:pPr>
              <a:lnSpc>
                <a:spcPct val="90000"/>
              </a:lnSpc>
            </a:pPr>
            <a:r>
              <a:rPr lang="en-GB" sz="2500" dirty="0"/>
              <a:t>Normally prepared from a process map and added to from the requirements of the </a:t>
            </a:r>
            <a:r>
              <a:rPr lang="en-GB" sz="2500" dirty="0" smtClean="0"/>
              <a:t>legislation</a:t>
            </a:r>
            <a:r>
              <a:rPr lang="en-GB" sz="25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500" dirty="0"/>
              <a:t>Useful as a record of the topics covered on the audit as the auditor can put comments against each point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6394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 algn="ctr" eaLnBrk="1" hangingPunct="1"/>
            <a:r>
              <a:rPr lang="en-GB" sz="1600" b="1" u="sng">
                <a:latin typeface="Arial" pitchFamily="34" charset="0"/>
                <a:cs typeface="Times New Roman" pitchFamily="18" charset="0"/>
              </a:rPr>
              <a:t>PROCESS CONTROL MAP</a:t>
            </a:r>
            <a:endParaRPr lang="en-GB" sz="1600" b="1">
              <a:cs typeface="Times New Roman" pitchFamily="18" charset="0"/>
            </a:endParaRPr>
          </a:p>
          <a:p>
            <a:pPr indent="457200"/>
            <a:r>
              <a:rPr lang="en-GB" sz="1000">
                <a:cs typeface="Times New Roman" pitchFamily="18" charset="0"/>
              </a:rPr>
              <a:t> 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 				                INPUTS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				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			 Energy		Water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						       Stacking/Store</a:t>
            </a:r>
          </a:p>
          <a:p>
            <a:pPr indent="457200"/>
            <a:endParaRPr lang="en-GB" sz="1600" b="1">
              <a:latin typeface="Arial" pitchFamily="34" charset="0"/>
              <a:cs typeface="Times New Roman" pitchFamily="18" charset="0"/>
            </a:endParaRP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Men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 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Materials						   	Final Product 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 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Methods							   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							Rejects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 	Machines			</a:t>
            </a:r>
          </a:p>
          <a:p>
            <a:pPr indent="457200"/>
            <a:endParaRPr lang="en-GB" sz="1600" b="1">
              <a:latin typeface="Arial" pitchFamily="34" charset="0"/>
              <a:cs typeface="Times New Roman" pitchFamily="18" charset="0"/>
            </a:endParaRP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Environment</a:t>
            </a:r>
          </a:p>
          <a:p>
            <a:pPr indent="457200"/>
            <a:endParaRPr lang="en-GB" sz="1600" b="1">
              <a:latin typeface="Arial" pitchFamily="34" charset="0"/>
              <a:cs typeface="Times New Roman" pitchFamily="18" charset="0"/>
            </a:endParaRP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	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 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			       WASTE OUTPUTS</a:t>
            </a:r>
          </a:p>
          <a:p>
            <a:pPr indent="457200"/>
            <a:endParaRPr lang="en-GB" sz="1600" b="1">
              <a:latin typeface="Arial" pitchFamily="34" charset="0"/>
              <a:cs typeface="Times New Roman" pitchFamily="18" charset="0"/>
            </a:endParaRP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           Solids	Liquids       Emissions       Effluent          Energy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 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            Packaging	   Oils             Odour            Sludge          Heat Noise Fire</a:t>
            </a:r>
          </a:p>
          <a:p>
            <a:pPr indent="457200"/>
            <a:r>
              <a:rPr lang="en-GB" sz="1600" b="1">
                <a:latin typeface="Arial" pitchFamily="34" charset="0"/>
                <a:cs typeface="Times New Roman" pitchFamily="18" charset="0"/>
              </a:rPr>
              <a:t>	            Materials     Solvents         Dust          Waste Water    Light Vibration</a:t>
            </a:r>
          </a:p>
          <a:p>
            <a:pPr indent="457200"/>
            <a:r>
              <a:rPr lang="en-GB" sz="1600" b="1">
                <a:latin typeface="Arial" pitchFamily="34" charset="0"/>
              </a:rPr>
              <a:t>		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22733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GB" sz="1200" b="1">
                <a:latin typeface="Arial" pitchFamily="34" charset="0"/>
                <a:cs typeface="Times New Roman" pitchFamily="18" charset="0"/>
              </a:rPr>
              <a:t> </a:t>
            </a:r>
            <a:endParaRPr lang="en-GB" sz="1000">
              <a:cs typeface="Times New Roman" pitchFamily="18" charset="0"/>
            </a:endParaRPr>
          </a:p>
          <a:p>
            <a:endParaRPr lang="en-GB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057400" y="205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057400" y="2514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0574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057400" y="3505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1336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29200" y="91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629400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6294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9530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953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981200" y="52578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981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2004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4196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715000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0104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276600" y="1524000"/>
            <a:ext cx="3200400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Manual/ Mechanical Handling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Fall of objects/persons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Stored Energy Hot /Cold Surfaces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Biological Hazards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Pressurized Vessels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Confined spaces / Drowning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Housekeeping/ Cleanliness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Distractions / Other Persons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Arial" pitchFamily="34" charset="0"/>
              </a:rPr>
              <a:t>Static Electricity &amp; ignition sources</a:t>
            </a: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80772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id-ID" sz="3600" dirty="0" smtClean="0"/>
              <a:t>ELEMENT TO BE AUDITED UNDER THE SAFETY AUDIT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SAFETY POLICY</a:t>
            </a:r>
            <a:r>
              <a:rPr lang="en-US" sz="2400" dirty="0" smtClean="0"/>
              <a:t> </a:t>
            </a:r>
            <a:r>
              <a:rPr lang="id-ID" sz="2400" dirty="0" smtClean="0"/>
              <a:t>: </a:t>
            </a:r>
            <a:r>
              <a:rPr lang="en-US" sz="2400" dirty="0" smtClean="0"/>
              <a:t>safe management</a:t>
            </a:r>
          </a:p>
          <a:p>
            <a:pPr marL="457200" indent="-457200">
              <a:buNone/>
            </a:pP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SAFETY INFORMATION : safe working procedures and </a:t>
            </a:r>
            <a:r>
              <a:rPr lang="en-US" sz="2400" dirty="0" smtClean="0"/>
              <a:t>      </a:t>
            </a:r>
          </a:p>
          <a:p>
            <a:pPr marL="457200" indent="-4572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id-ID" sz="2400" dirty="0" smtClean="0"/>
              <a:t>emergency actions to take in case of emergency.</a:t>
            </a:r>
            <a:endParaRPr lang="en-US" sz="2400" dirty="0" smtClean="0"/>
          </a:p>
          <a:p>
            <a:pPr marL="457200" indent="-457200">
              <a:buNone/>
            </a:pPr>
            <a:endParaRPr lang="id-ID" sz="2400" dirty="0" smtClean="0"/>
          </a:p>
          <a:p>
            <a:pPr marL="457200" indent="-457200">
              <a:buNone/>
            </a:pPr>
            <a:r>
              <a:rPr lang="en-US" sz="2400" dirty="0" smtClean="0"/>
              <a:t>3.	</a:t>
            </a:r>
            <a:r>
              <a:rPr lang="id-ID" sz="2400" dirty="0" smtClean="0"/>
              <a:t>SAFE WORK PRACTICES : safe work procedures have been established to ensure the safe handling, including transportation, loading and unloading, storage and use of hazardous by workers.</a:t>
            </a:r>
          </a:p>
          <a:p>
            <a:pPr marL="0" indent="0">
              <a:buFont typeface="Wingdings" pitchFamily="2" charset="2"/>
              <a:buNone/>
            </a:pPr>
            <a:endParaRPr lang="id-ID" sz="2400" dirty="0" smtClean="0"/>
          </a:p>
          <a:p>
            <a:pPr marL="0" indent="0">
              <a:buFont typeface="Wingdings" pitchFamily="2" charset="2"/>
              <a:buNone/>
            </a:pPr>
            <a:endParaRPr lang="id-ID" sz="24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B12F3E-E67C-4503-9450-98483CB652E5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Checklist Points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Any hazardous materials ?</a:t>
            </a:r>
          </a:p>
          <a:p>
            <a:r>
              <a:rPr lang="en-US"/>
              <a:t>Electrical devices ? Near Water source ?</a:t>
            </a:r>
          </a:p>
          <a:p>
            <a:r>
              <a:rPr lang="en-US"/>
              <a:t>Any gases ? Including build up.</a:t>
            </a:r>
          </a:p>
          <a:p>
            <a:r>
              <a:rPr lang="en-US"/>
              <a:t>Anything pressurised ? Anything hot ?</a:t>
            </a:r>
          </a:p>
          <a:p>
            <a:r>
              <a:rPr lang="en-US"/>
              <a:t>Machinery and Tools being used.</a:t>
            </a:r>
          </a:p>
          <a:p>
            <a:r>
              <a:rPr lang="en-US"/>
              <a:t>Anything moving ? People, materials, vehicle</a:t>
            </a:r>
          </a:p>
          <a:p>
            <a:r>
              <a:rPr lang="en-US"/>
              <a:t>Degree of guarding, containment, protection.</a:t>
            </a:r>
          </a:p>
          <a:p>
            <a:r>
              <a:rPr lang="en-US"/>
              <a:t>Operator actions – lifting, cutting,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Checklist Points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Set up activities – Power on/off</a:t>
            </a:r>
          </a:p>
          <a:p>
            <a:r>
              <a:rPr lang="en-US"/>
              <a:t>Maintenance – regular, irregular</a:t>
            </a:r>
          </a:p>
          <a:p>
            <a:r>
              <a:rPr lang="en-US"/>
              <a:t>Waste handling, placement</a:t>
            </a:r>
          </a:p>
          <a:p>
            <a:r>
              <a:rPr lang="en-US"/>
              <a:t>Access – Walkways. Visitors, contractors.</a:t>
            </a:r>
          </a:p>
          <a:p>
            <a:r>
              <a:rPr lang="en-US"/>
              <a:t>Distractions – Other activities, views</a:t>
            </a:r>
          </a:p>
          <a:p>
            <a:r>
              <a:rPr lang="en-US"/>
              <a:t>Food and drink.</a:t>
            </a:r>
          </a:p>
          <a:p>
            <a:r>
              <a:rPr lang="en-US"/>
              <a:t>Ignition sources and flammable materials</a:t>
            </a:r>
          </a:p>
          <a:p>
            <a:r>
              <a:rPr lang="en-US"/>
              <a:t>Instructions, signs, warnings, labels etc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Sampling of safety audit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Preparation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Identify</a:t>
            </a:r>
          </a:p>
          <a:p>
            <a:pPr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location of each active and inactive access point to the facility.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number, reliability, and security duties of personnel.</a:t>
            </a:r>
          </a:p>
          <a:p>
            <a:pPr>
              <a:lnSpc>
                <a:spcPct val="90000"/>
              </a:lnSpc>
            </a:pPr>
            <a:r>
              <a:rPr lang="en-US" dirty="0"/>
              <a:t>Security doors, barriers and lighting.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location of restricted areas.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emergency and stand-by equipment available to maintain essential services.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Identify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maintenance equipment, storage areas, and flammable materials storage.</a:t>
            </a:r>
          </a:p>
          <a:p>
            <a:pPr>
              <a:lnSpc>
                <a:spcPct val="90000"/>
              </a:lnSpc>
            </a:pPr>
            <a:r>
              <a:rPr lang="en-US" sz="2800"/>
              <a:t>Location of escape and evacuation routes and assembly stations.</a:t>
            </a:r>
          </a:p>
          <a:p>
            <a:pPr>
              <a:lnSpc>
                <a:spcPct val="90000"/>
              </a:lnSpc>
            </a:pPr>
            <a:r>
              <a:rPr lang="en-US" sz="2800"/>
              <a:t>Existing security and safety equipment for protection of personnel and visitors.</a:t>
            </a:r>
          </a:p>
          <a:p>
            <a:pPr>
              <a:lnSpc>
                <a:spcPct val="90000"/>
              </a:lnSpc>
            </a:pPr>
            <a:r>
              <a:rPr lang="en-US" sz="2800"/>
              <a:t>Response procedures for fire or other emergency conditions.</a:t>
            </a:r>
          </a:p>
          <a:p>
            <a:pPr>
              <a:lnSpc>
                <a:spcPct val="90000"/>
              </a:lnSpc>
            </a:pPr>
            <a:r>
              <a:rPr lang="en-US" sz="2800"/>
              <a:t>Procedures for monitoring site and perimeter, personnel, vendors, etc…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Identify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Existing contracts with private security agencies.</a:t>
            </a:r>
          </a:p>
          <a:p>
            <a:r>
              <a:rPr lang="en-US" sz="2800"/>
              <a:t>Procedures for controlling keys and other access prevention systems.</a:t>
            </a:r>
          </a:p>
          <a:p>
            <a:r>
              <a:rPr lang="en-US" sz="2800"/>
              <a:t>Procedures for vehicle access, deliveries and stores operations.</a:t>
            </a:r>
          </a:p>
          <a:p>
            <a:r>
              <a:rPr lang="en-US" sz="2800"/>
              <a:t>Response capability to security incidents.</a:t>
            </a:r>
          </a:p>
          <a:p>
            <a:r>
              <a:rPr lang="en-US" sz="2800"/>
              <a:t>Previous reports on security needs.</a:t>
            </a:r>
          </a:p>
          <a:p>
            <a:r>
              <a:rPr lang="en-US" sz="2800"/>
              <a:t>Any other existing security procedures, systems, equipment, or personnel.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Report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Summary of how the assessment was conducted.</a:t>
            </a:r>
          </a:p>
          <a:p>
            <a:r>
              <a:rPr lang="en-US" sz="2800"/>
              <a:t>A description of existing security measures, including inspection, control and monitoring equipment, personnel, etc…</a:t>
            </a:r>
          </a:p>
          <a:p>
            <a:r>
              <a:rPr lang="en-US" sz="2800"/>
              <a:t>A description of security measures that could be used to address each vulnerability.</a:t>
            </a:r>
          </a:p>
          <a:p>
            <a:r>
              <a:rPr lang="en-US" sz="2800"/>
              <a:t>A list of the key site assets and operations that are important to protect.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Report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A list of identified weaknesses, including human factors, in the infrastructure, policies, and procedures of the site.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Elements of the site: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Physical </a:t>
            </a:r>
            <a:r>
              <a:rPr lang="en-US" sz="2400" dirty="0"/>
              <a:t>security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Structural </a:t>
            </a:r>
            <a:r>
              <a:rPr lang="en-US" sz="2400" dirty="0"/>
              <a:t>integrity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Personnel </a:t>
            </a:r>
            <a:r>
              <a:rPr lang="en-US" sz="2400" dirty="0"/>
              <a:t>protection systems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Procedural </a:t>
            </a:r>
            <a:r>
              <a:rPr lang="en-US" sz="2400" dirty="0"/>
              <a:t>policies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Telecommunication </a:t>
            </a:r>
            <a:r>
              <a:rPr lang="en-US" sz="2400" dirty="0"/>
              <a:t>systems and computer systems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Relevant </a:t>
            </a:r>
            <a:r>
              <a:rPr lang="en-US" sz="2400" dirty="0"/>
              <a:t>transportation infrastructure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Utilities 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Report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Is confidential.</a:t>
            </a:r>
          </a:p>
          <a:p>
            <a:r>
              <a:rPr lang="en-GB"/>
              <a:t>Should be factual.</a:t>
            </a:r>
          </a:p>
          <a:p>
            <a:r>
              <a:rPr lang="en-GB"/>
              <a:t>Should be presented to Top Management.</a:t>
            </a:r>
          </a:p>
          <a:p>
            <a:r>
              <a:rPr lang="en-GB"/>
              <a:t>Should result in  Commitment and Actions</a:t>
            </a:r>
          </a:p>
          <a:p>
            <a:r>
              <a:rPr lang="en-GB"/>
              <a:t>A Site Security Policy Developed.</a:t>
            </a:r>
          </a:p>
          <a:p>
            <a:r>
              <a:rPr lang="en-GB"/>
              <a:t>A Security Management Representative. </a:t>
            </a:r>
          </a:p>
          <a:p>
            <a:r>
              <a:rPr lang="en-GB"/>
              <a:t>A Site Security Plan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id-ID" sz="3200" b="1" dirty="0" smtClean="0"/>
              <a:t>ELEMENT TO BE AUDITED UNDER THE SAFETY AUDIT (Con’t) </a:t>
            </a:r>
            <a:r>
              <a:rPr lang="id-ID" sz="3200" dirty="0" smtClean="0"/>
              <a:t/>
            </a:r>
            <a:br>
              <a:rPr lang="id-ID" sz="3200" dirty="0" smtClean="0"/>
            </a:br>
            <a:endParaRPr lang="id-ID" sz="32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id-ID" sz="2400" dirty="0" smtClean="0"/>
              <a:t>MANAGEMENT OF CHANGE: procedures to manage changes to handling of hazardous</a:t>
            </a:r>
            <a:endParaRPr lang="en-US" sz="2400" dirty="0" smtClean="0"/>
          </a:p>
          <a:p>
            <a:pPr marL="457200" indent="-457200">
              <a:buNone/>
            </a:pPr>
            <a:endParaRPr lang="id-ID" sz="2400" dirty="0" smtClean="0"/>
          </a:p>
          <a:p>
            <a:pPr marL="457200" indent="-457200">
              <a:buNone/>
            </a:pPr>
            <a:r>
              <a:rPr lang="en-US" sz="2400" dirty="0" smtClean="0"/>
              <a:t>5.	</a:t>
            </a:r>
            <a:r>
              <a:rPr lang="id-ID" sz="2400" dirty="0" smtClean="0"/>
              <a:t>MAINTENANCE OF FACILITIES : a maintenance system to ensure that all facilities used for the handling hazard</a:t>
            </a:r>
            <a:endParaRPr lang="en-US" sz="2400" dirty="0" smtClean="0"/>
          </a:p>
          <a:p>
            <a:pPr marL="457200" indent="-457200">
              <a:buNone/>
            </a:pPr>
            <a:endParaRPr lang="id-ID" sz="2400" dirty="0" smtClean="0"/>
          </a:p>
          <a:p>
            <a:pPr marL="457200" indent="-457200">
              <a:buNone/>
            </a:pPr>
            <a:r>
              <a:rPr lang="en-US" sz="2400" dirty="0" smtClean="0"/>
              <a:t>6.	</a:t>
            </a:r>
            <a:r>
              <a:rPr lang="id-ID" sz="2400" dirty="0" smtClean="0"/>
              <a:t>GENERAL PLANT INSPECTION/REVIEWS : regular inspections and reviews on handling hazard and procedures for reporting potential hazardous conditions and monitoring the remedial actions established.</a:t>
            </a:r>
          </a:p>
          <a:p>
            <a:pPr marL="0" indent="0">
              <a:buFont typeface="Wingdings" pitchFamily="2" charset="2"/>
              <a:buNone/>
            </a:pPr>
            <a:endParaRPr lang="id-ID" sz="2400" dirty="0" smtClean="0"/>
          </a:p>
          <a:p>
            <a:pPr marL="0" indent="0">
              <a:buFont typeface="Wingdings" pitchFamily="2" charset="2"/>
              <a:buNone/>
            </a:pPr>
            <a:endParaRPr lang="id-ID" sz="24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8DA7DA-FE56-4BCB-8DCB-8B70EF98DF49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smtClean="0"/>
              <a:t>ELEMENT TO BE AUDITED UNDER THE SAFETY AUDIT (Con’t) </a:t>
            </a:r>
            <a:r>
              <a:rPr lang="id-ID" smtClean="0"/>
              <a:t/>
            </a:r>
            <a:br>
              <a:rPr lang="id-ID" smtClean="0"/>
            </a:br>
            <a:endParaRPr lang="id-ID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id-ID" dirty="0" smtClean="0"/>
              <a:t>TRAINING 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T</a:t>
            </a:r>
            <a:r>
              <a:rPr lang="id-ID" dirty="0" smtClean="0"/>
              <a:t>raining provided to staff responsible for the handling and storage of hazardous is effective and that such training adequately covers the safety information and safe work practices.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id-ID" dirty="0" smtClean="0"/>
              <a:t>The training shall ensure workers  are kept up to date on changes to the types and work procedures in the handling of the hazardous.</a:t>
            </a:r>
          </a:p>
          <a:p>
            <a:pPr marL="514350" indent="-514350">
              <a:buNone/>
            </a:pPr>
            <a:r>
              <a:rPr lang="en-US" dirty="0" smtClean="0"/>
              <a:t>8.	</a:t>
            </a:r>
            <a:r>
              <a:rPr lang="id-ID" dirty="0" smtClean="0"/>
              <a:t>INCIDENT INVESTIGATIONS</a:t>
            </a:r>
          </a:p>
          <a:p>
            <a:pPr marL="514350" indent="-514350">
              <a:buNone/>
            </a:pPr>
            <a:r>
              <a:rPr lang="en-US" dirty="0" smtClean="0"/>
              <a:t>9.	</a:t>
            </a:r>
            <a:r>
              <a:rPr lang="id-ID" dirty="0" smtClean="0"/>
              <a:t>EMERGENCY PLANNING AND RESPONSE</a:t>
            </a:r>
          </a:p>
          <a:p>
            <a:pPr marL="514350" indent="-514350">
              <a:buFont typeface="+mj-lt"/>
              <a:buAutoNum type="arabicPeriod" startAt="7"/>
            </a:pPr>
            <a:endParaRPr lang="id-ID" dirty="0" smtClean="0"/>
          </a:p>
          <a:p>
            <a:pPr marL="514350" indent="-514350">
              <a:buFont typeface="+mj-lt"/>
              <a:buAutoNum type="arabicPeriod" startAt="7"/>
            </a:pPr>
            <a:endParaRPr lang="id-ID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739718-2AF5-4675-A81F-334C4205AB90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smtClean="0"/>
              <a:t>ELEMENT TO BE AUDITED UNDER THE SAFETY AUDIT (Con’t) </a:t>
            </a:r>
            <a:r>
              <a:rPr lang="id-ID" smtClean="0"/>
              <a:t/>
            </a:r>
            <a:br>
              <a:rPr lang="id-ID" smtClean="0"/>
            </a:br>
            <a:endParaRPr lang="id-ID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id-ID" dirty="0" smtClean="0"/>
              <a:t>HAZARD ANALYSIS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	T</a:t>
            </a:r>
            <a:r>
              <a:rPr lang="id-ID" dirty="0" smtClean="0"/>
              <a:t>he company has an established programme to carry out hazard analysis on the handling of hazardous  so as to identify, assess and evaluate potential hazards, especially when new hazardous  or a significant increase in the quantities of hazardous  are handled.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id-ID" dirty="0" smtClean="0"/>
              <a:t>The company has an established procedure to record these hazards and develop and implement means to eliminate the hazards or reduce the hazards to an acceptable level of risk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F376E1-D390-4013-8E55-9F17FC7259D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smtClean="0"/>
              <a:t>ELEMENT TO BE AUDITED UNDER THE SAFETY AUDIT (Con’t)</a:t>
            </a:r>
            <a:r>
              <a:rPr lang="id-ID" smtClean="0"/>
              <a:t/>
            </a:r>
            <a:br>
              <a:rPr lang="id-ID" smtClean="0"/>
            </a:br>
            <a:endParaRPr lang="id-ID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91550" cy="3659188"/>
          </a:xfrm>
        </p:spPr>
        <p:txBody>
          <a:bodyPr/>
          <a:lstStyle/>
          <a:p>
            <a:pPr marL="457200" indent="-457200">
              <a:buFont typeface="+mj-lt"/>
              <a:buAutoNum type="arabicPeriod" startAt="11"/>
            </a:pPr>
            <a:r>
              <a:rPr lang="id-ID" sz="2400" dirty="0" smtClean="0"/>
              <a:t>ADDITIONAL ITEMS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/>
              <a:t>	</a:t>
            </a:r>
            <a:r>
              <a:rPr lang="en-US" sz="2400" dirty="0" smtClean="0"/>
              <a:t>T</a:t>
            </a:r>
            <a:r>
              <a:rPr lang="id-ID" sz="2400" dirty="0" smtClean="0"/>
              <a:t>he site </a:t>
            </a:r>
            <a:r>
              <a:rPr lang="en-US" sz="2400" dirty="0" smtClean="0"/>
              <a:t>shall </a:t>
            </a:r>
            <a:r>
              <a:rPr lang="id-ID" sz="2400" dirty="0" smtClean="0"/>
              <a:t>conforms generally to guidelines pertaining to the safe management of hazardous</a:t>
            </a:r>
            <a:r>
              <a:rPr lang="en-US" sz="2400" dirty="0" smtClean="0"/>
              <a:t>, i.e. </a:t>
            </a:r>
            <a:r>
              <a:rPr lang="id-ID" sz="2400" dirty="0" smtClean="0"/>
              <a:t>the maintenance of fire alarm and protection systems and other fire safety works conform to the requirements stated in the </a:t>
            </a:r>
            <a:r>
              <a:rPr lang="en-US" sz="2400" dirty="0" smtClean="0"/>
              <a:t>regulatory requirements</a:t>
            </a:r>
            <a:endParaRPr lang="id-ID" sz="2400" dirty="0" smtClean="0"/>
          </a:p>
          <a:p>
            <a:pPr marL="457200" indent="-457200">
              <a:buFont typeface="+mj-lt"/>
              <a:buAutoNum type="arabicPeriod" startAt="11"/>
            </a:pPr>
            <a:endParaRPr lang="id-ID" sz="24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18A7B8-FC09-4C35-A0B9-40F15235F8B6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/>
          </p:cNvSpPr>
          <p:nvPr>
            <p:ph type="ctrTitle"/>
          </p:nvPr>
        </p:nvSpPr>
        <p:spPr>
          <a:xfrm>
            <a:off x="1524000" y="2667000"/>
            <a:ext cx="5908675" cy="1066800"/>
          </a:xfrm>
        </p:spPr>
        <p:txBody>
          <a:bodyPr>
            <a:noAutofit/>
          </a:bodyPr>
          <a:lstStyle/>
          <a:p>
            <a:r>
              <a:rPr lang="en-US" sz="4800" smtClean="0"/>
              <a:t>Incident Investigation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id-ID" smtClean="0">
              <a:latin typeface="Garamond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0" y="0"/>
          <a:ext cx="3025775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4" imgW="3025440" imgH="3252600" progId="MS_ClipArt_Gallery.2">
                  <p:embed/>
                </p:oleObj>
              </mc:Choice>
              <mc:Fallback>
                <p:oleObj name="Clip" r:id="rId4" imgW="3025440" imgH="32526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025775" cy="325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1801</Words>
  <Application>Microsoft Office PowerPoint</Application>
  <PresentationFormat>On-screen Show (4:3)</PresentationFormat>
  <Paragraphs>388</Paragraphs>
  <Slides>48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Garamond</vt:lpstr>
      <vt:lpstr>Times New Roman</vt:lpstr>
      <vt:lpstr>Wingdings</vt:lpstr>
      <vt:lpstr>Office Theme</vt:lpstr>
      <vt:lpstr>Clip</vt:lpstr>
      <vt:lpstr>PowerPoint Presentation</vt:lpstr>
      <vt:lpstr>Safety Audit </vt:lpstr>
      <vt:lpstr>Safety Audit  </vt:lpstr>
      <vt:lpstr> ELEMENT TO BE AUDITED UNDER THE SAFETY AUDIT </vt:lpstr>
      <vt:lpstr> ELEMENT TO BE AUDITED UNDER THE SAFETY AUDIT (Con’t)  </vt:lpstr>
      <vt:lpstr>ELEMENT TO BE AUDITED UNDER THE SAFETY AUDIT (Con’t)  </vt:lpstr>
      <vt:lpstr>ELEMENT TO BE AUDITED UNDER THE SAFETY AUDIT (Con’t)  </vt:lpstr>
      <vt:lpstr>ELEMENT TO BE AUDITED UNDER THE SAFETY AUDIT (Con’t) </vt:lpstr>
      <vt:lpstr>Incident Investigation</vt:lpstr>
      <vt:lpstr>Incidents occur in the presence of hazards </vt:lpstr>
      <vt:lpstr>Purpose of identification </vt:lpstr>
      <vt:lpstr>What should be identified?</vt:lpstr>
      <vt:lpstr>When to identify Incidents?</vt:lpstr>
      <vt:lpstr>How to Conduct an Identification</vt:lpstr>
      <vt:lpstr>How to Conduct an Identification</vt:lpstr>
      <vt:lpstr>How to Conduct an Identification</vt:lpstr>
      <vt:lpstr>How to Conduct an Identification</vt:lpstr>
      <vt:lpstr>Correct Action</vt:lpstr>
      <vt:lpstr>Emergency planning</vt:lpstr>
      <vt:lpstr>Why have an emergency plan??</vt:lpstr>
      <vt:lpstr>OBJECTIVES of THE PLAN</vt:lpstr>
      <vt:lpstr>Why emergency can occur??</vt:lpstr>
      <vt:lpstr>The possible major impact </vt:lpstr>
      <vt:lpstr>Organization of emergency plan</vt:lpstr>
      <vt:lpstr>Basic procedures</vt:lpstr>
      <vt:lpstr>Auditing Techniques</vt:lpstr>
      <vt:lpstr>Audit Techniques</vt:lpstr>
      <vt:lpstr>FINDING OUT THE FACTS</vt:lpstr>
      <vt:lpstr>Hazard Spotting</vt:lpstr>
      <vt:lpstr>Hazard Spotting</vt:lpstr>
      <vt:lpstr>Initial Review</vt:lpstr>
      <vt:lpstr>Review</vt:lpstr>
      <vt:lpstr>Review  2</vt:lpstr>
      <vt:lpstr>Review  3</vt:lpstr>
      <vt:lpstr>Reporting</vt:lpstr>
      <vt:lpstr>On-Site Auditing</vt:lpstr>
      <vt:lpstr>Audit Team Members</vt:lpstr>
      <vt:lpstr>Checklists</vt:lpstr>
      <vt:lpstr>PowerPoint Presentation</vt:lpstr>
      <vt:lpstr>Typical Checklist Points</vt:lpstr>
      <vt:lpstr>Typical Checklist Points</vt:lpstr>
      <vt:lpstr>Sampling of safety audit  </vt:lpstr>
      <vt:lpstr>Preparation</vt:lpstr>
      <vt:lpstr>Identify</vt:lpstr>
      <vt:lpstr>Identify</vt:lpstr>
      <vt:lpstr>Report</vt:lpstr>
      <vt:lpstr>Report</vt:lpstr>
      <vt:lpstr>Report</vt:lpstr>
    </vt:vector>
  </TitlesOfParts>
  <Company>Texas A&amp;M University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Investigation and Analysis</dc:title>
  <dc:creator>Christina Robertson</dc:creator>
  <cp:lastModifiedBy>Yulianto Nugroho</cp:lastModifiedBy>
  <cp:revision>68</cp:revision>
  <cp:lastPrinted>1998-09-16T15:20:00Z</cp:lastPrinted>
  <dcterms:created xsi:type="dcterms:W3CDTF">1998-09-14T17:38:12Z</dcterms:created>
  <dcterms:modified xsi:type="dcterms:W3CDTF">2019-02-05T11:12:06Z</dcterms:modified>
</cp:coreProperties>
</file>