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6" r:id="rId1"/>
  </p:sldMasterIdLst>
  <p:notesMasterIdLst>
    <p:notesMasterId r:id="rId55"/>
  </p:notesMasterIdLst>
  <p:sldIdLst>
    <p:sldId id="557" r:id="rId2"/>
    <p:sldId id="256" r:id="rId3"/>
    <p:sldId id="591" r:id="rId4"/>
    <p:sldId id="479" r:id="rId5"/>
    <p:sldId id="484" r:id="rId6"/>
    <p:sldId id="485" r:id="rId7"/>
    <p:sldId id="542" r:id="rId8"/>
    <p:sldId id="543" r:id="rId9"/>
    <p:sldId id="544" r:id="rId10"/>
    <p:sldId id="545" r:id="rId11"/>
    <p:sldId id="487" r:id="rId12"/>
    <p:sldId id="546" r:id="rId13"/>
    <p:sldId id="547" r:id="rId14"/>
    <p:sldId id="548" r:id="rId15"/>
    <p:sldId id="550" r:id="rId16"/>
    <p:sldId id="549" r:id="rId17"/>
    <p:sldId id="551" r:id="rId18"/>
    <p:sldId id="552" r:id="rId19"/>
    <p:sldId id="553" r:id="rId20"/>
    <p:sldId id="554" r:id="rId21"/>
    <p:sldId id="555" r:id="rId22"/>
    <p:sldId id="556" r:id="rId23"/>
    <p:sldId id="586" r:id="rId24"/>
    <p:sldId id="582" r:id="rId25"/>
    <p:sldId id="583" r:id="rId26"/>
    <p:sldId id="584" r:id="rId27"/>
    <p:sldId id="585" r:id="rId28"/>
    <p:sldId id="587" r:id="rId29"/>
    <p:sldId id="588" r:id="rId30"/>
    <p:sldId id="589" r:id="rId31"/>
    <p:sldId id="590" r:id="rId32"/>
    <p:sldId id="558" r:id="rId33"/>
    <p:sldId id="559" r:id="rId34"/>
    <p:sldId id="560" r:id="rId35"/>
    <p:sldId id="561" r:id="rId36"/>
    <p:sldId id="562" r:id="rId37"/>
    <p:sldId id="563" r:id="rId38"/>
    <p:sldId id="564" r:id="rId39"/>
    <p:sldId id="565" r:id="rId40"/>
    <p:sldId id="566" r:id="rId41"/>
    <p:sldId id="567" r:id="rId42"/>
    <p:sldId id="568" r:id="rId43"/>
    <p:sldId id="569" r:id="rId44"/>
    <p:sldId id="570" r:id="rId45"/>
    <p:sldId id="571" r:id="rId46"/>
    <p:sldId id="572" r:id="rId47"/>
    <p:sldId id="573" r:id="rId48"/>
    <p:sldId id="574" r:id="rId49"/>
    <p:sldId id="575" r:id="rId50"/>
    <p:sldId id="576" r:id="rId51"/>
    <p:sldId id="577" r:id="rId52"/>
    <p:sldId id="580" r:id="rId53"/>
    <p:sldId id="581"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51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E1700"/>
    <a:srgbClr val="E6D199"/>
    <a:srgbClr val="030339"/>
    <a:srgbClr val="28105E"/>
    <a:srgbClr val="FFCC00"/>
    <a:srgbClr val="0033CC"/>
    <a:srgbClr val="E01D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varScale="1">
        <p:scale>
          <a:sx n="76" d="100"/>
          <a:sy n="76" d="100"/>
        </p:scale>
        <p:origin x="1013" y="82"/>
      </p:cViewPr>
      <p:guideLst>
        <p:guide orient="horz" pos="1517"/>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3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endParaRPr lang="en-GB" altLang="en-US"/>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GB" alt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0"/>
            <a:r>
              <a:rPr lang="en-GB" altLang="en-US" smtClean="0"/>
              <a:t>Second level</a:t>
            </a:r>
          </a:p>
          <a:p>
            <a:pPr lvl="0"/>
            <a:r>
              <a:rPr lang="en-GB" altLang="en-US" smtClean="0"/>
              <a:t>Third level</a:t>
            </a:r>
          </a:p>
          <a:p>
            <a:pPr lvl="0"/>
            <a:r>
              <a:rPr lang="en-GB" altLang="en-US" smtClean="0"/>
              <a:t>Fourth level</a:t>
            </a:r>
          </a:p>
          <a:p>
            <a:pPr lvl="0"/>
            <a:r>
              <a:rPr lang="en-GB" altLang="en-US" smtClean="0"/>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endParaRPr lang="en-GB" altLang="en-US"/>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351A7B12-DB0C-4692-B759-F9D701EC6D6E}" type="slidenum">
              <a:rPr lang="en-GB" altLang="en-US"/>
              <a:pPr/>
              <a:t>‹#›</a:t>
            </a:fld>
            <a:endParaRPr lang="en-GB" altLang="en-US"/>
          </a:p>
        </p:txBody>
      </p:sp>
    </p:spTree>
    <p:extLst>
      <p:ext uri="{BB962C8B-B14F-4D97-AF65-F5344CB8AC3E}">
        <p14:creationId xmlns:p14="http://schemas.microsoft.com/office/powerpoint/2010/main" val="37755499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51A7B12-DB0C-4692-B759-F9D701EC6D6E}" type="slidenum">
              <a:rPr lang="en-GB" altLang="en-US" smtClean="0"/>
              <a:pPr/>
              <a:t>1</a:t>
            </a:fld>
            <a:endParaRPr lang="en-GB" altLang="en-US"/>
          </a:p>
        </p:txBody>
      </p:sp>
    </p:spTree>
    <p:extLst>
      <p:ext uri="{BB962C8B-B14F-4D97-AF65-F5344CB8AC3E}">
        <p14:creationId xmlns:p14="http://schemas.microsoft.com/office/powerpoint/2010/main" val="802927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0F31485-162D-4914-B8CD-1433EBA41FF8}" type="slidenum">
              <a:rPr lang="en-US" altLang="en-US" sz="1200"/>
              <a:pPr eaLnBrk="1" hangingPunct="1"/>
              <a:t>32</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34587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19DE84C-BA45-4872-B5B7-3A73E674EC9E}" type="slidenum">
              <a:rPr lang="en-US" altLang="en-US" sz="1200"/>
              <a:pPr eaLnBrk="1" hangingPunct="1"/>
              <a:t>38</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Define stressor? </a:t>
            </a:r>
          </a:p>
        </p:txBody>
      </p:sp>
    </p:spTree>
    <p:extLst>
      <p:ext uri="{BB962C8B-B14F-4D97-AF65-F5344CB8AC3E}">
        <p14:creationId xmlns:p14="http://schemas.microsoft.com/office/powerpoint/2010/main" val="9752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BA4E412-677A-4714-AAA3-8E7519244551}" type="slidenum">
              <a:rPr lang="en-US" altLang="en-US" sz="1200"/>
              <a:pPr eaLnBrk="1" hangingPunct="1"/>
              <a:t>41</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72324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40696EF-67EA-4D39-8BF4-DB046B9BCB1A}" type="slidenum">
              <a:rPr lang="en-US" altLang="en-US" sz="1200"/>
              <a:pPr eaLnBrk="1" hangingPunct="1"/>
              <a:t>42</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633246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252EC7D-1672-4B0F-9CC9-3D30C190A57F}" type="slidenum">
              <a:rPr lang="en-US" altLang="en-US" sz="1200"/>
              <a:pPr eaLnBrk="1" hangingPunct="1"/>
              <a:t>43</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panose="020B0604020202020204" pitchFamily="34" charset="0"/>
                <a:ea typeface="ＭＳ Ｐゴシック" panose="020B0600070205080204" pitchFamily="34" charset="-128"/>
              </a:rPr>
              <a:t>The risk assessor in leading development of an ERA will generally assemble a team to consider the needs and nature of the proposed risk assessment.</a:t>
            </a:r>
          </a:p>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25802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2584D4-0ADD-4E3F-97F3-44D397855C68}" type="slidenum">
              <a:rPr lang="en-US" altLang="en-US" sz="1200"/>
              <a:pPr eaLnBrk="1" hangingPunct="1"/>
              <a:t>46</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4946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35E690C-AC07-4218-B491-73656624ABC3}" type="slidenum">
              <a:rPr lang="en-US" altLang="en-US" sz="1200"/>
              <a:pPr eaLnBrk="1" hangingPunct="1"/>
              <a:t>47</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1893650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DD26EC1-FDB9-4851-8544-BD5E3E0626EA}" type="slidenum">
              <a:rPr lang="en-US" altLang="en-US" sz="1200"/>
              <a:pPr eaLnBrk="1" hangingPunct="1"/>
              <a:t>48</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8069077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4B5AA0B-EBE2-402D-B23A-9ED76029476C}" type="slidenum">
              <a:rPr lang="en-US" altLang="en-US" sz="1200"/>
              <a:pPr eaLnBrk="1" hangingPunct="1"/>
              <a:t>49</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685327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5FFBB39-078B-4F81-9B42-CA192E502947}" type="slidenum">
              <a:rPr lang="en-US" altLang="en-US" sz="1200"/>
              <a:pPr eaLnBrk="1" hangingPunct="1"/>
              <a:t>50</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4045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35EAD-3325-4E06-9836-8B2598C403E3}" type="slidenum">
              <a:rPr lang="en-US" altLang="en-US"/>
              <a:pPr/>
              <a:t>24</a:t>
            </a:fld>
            <a:endParaRPr lang="en-US" altLang="en-US"/>
          </a:p>
        </p:txBody>
      </p:sp>
      <p:sp>
        <p:nvSpPr>
          <p:cNvPr id="613378" name="Rectangle 2"/>
          <p:cNvSpPr>
            <a:spLocks noGrp="1" noRot="1" noChangeAspect="1" noChangeArrowheads="1" noTextEdit="1"/>
          </p:cNvSpPr>
          <p:nvPr>
            <p:ph type="sldImg"/>
          </p:nvPr>
        </p:nvSpPr>
        <p:spPr>
          <a:ln/>
        </p:spPr>
      </p:sp>
      <p:sp>
        <p:nvSpPr>
          <p:cNvPr id="6133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17543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58C37F9-FB0C-4485-A49A-EBA4DCEB2632}" type="slidenum">
              <a:rPr lang="en-US" altLang="en-US" sz="1200"/>
              <a:pPr eaLnBrk="1" hangingPunct="1"/>
              <a:t>51</a:t>
            </a:fld>
            <a:endParaRPr lang="en-US"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163419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CDBF0B9-FC0F-4C81-B871-947DDC0956FC}" type="slidenum">
              <a:rPr lang="en-US" altLang="en-US" sz="1200"/>
              <a:pPr eaLnBrk="1" hangingPunct="1"/>
              <a:t>52</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44490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63A35AF-0C5B-4924-8D44-08A1D48C44DA}" type="slidenum">
              <a:rPr lang="en-US" altLang="en-US" sz="1200"/>
              <a:pPr eaLnBrk="1" hangingPunct="1"/>
              <a:t>53</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998442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B4F578-6184-4B06-808E-0A0EF2990DF9}" type="slidenum">
              <a:rPr lang="en-US" altLang="en-US"/>
              <a:pPr/>
              <a:t>25</a:t>
            </a:fld>
            <a:endParaRPr lang="en-US" altLang="en-US"/>
          </a:p>
        </p:txBody>
      </p:sp>
      <p:sp>
        <p:nvSpPr>
          <p:cNvPr id="614402" name="Rectangle 2"/>
          <p:cNvSpPr>
            <a:spLocks noGrp="1" noRot="1" noChangeAspect="1" noChangeArrowheads="1" noTextEdit="1"/>
          </p:cNvSpPr>
          <p:nvPr>
            <p:ph type="sldImg"/>
          </p:nvPr>
        </p:nvSpPr>
        <p:spPr>
          <a:ln/>
        </p:spPr>
      </p:sp>
      <p:sp>
        <p:nvSpPr>
          <p:cNvPr id="614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8599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708F87-BD19-471F-82D7-90A9292A9A15}" type="slidenum">
              <a:rPr lang="en-US" altLang="en-US"/>
              <a:pPr/>
              <a:t>26</a:t>
            </a:fld>
            <a:endParaRPr lang="en-US" altLang="en-US"/>
          </a:p>
        </p:txBody>
      </p:sp>
      <p:sp>
        <p:nvSpPr>
          <p:cNvPr id="615426" name="Rectangle 2"/>
          <p:cNvSpPr>
            <a:spLocks noGrp="1" noRot="1" noChangeAspect="1" noChangeArrowheads="1" noTextEdit="1"/>
          </p:cNvSpPr>
          <p:nvPr>
            <p:ph type="sldImg"/>
          </p:nvPr>
        </p:nvSpPr>
        <p:spPr>
          <a:ln/>
        </p:spPr>
      </p:sp>
      <p:sp>
        <p:nvSpPr>
          <p:cNvPr id="615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67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5757DF-6457-40B5-B3A8-D9C3068D518E}" type="slidenum">
              <a:rPr lang="en-US" altLang="en-US"/>
              <a:pPr/>
              <a:t>27</a:t>
            </a:fld>
            <a:endParaRPr lang="en-US" altLang="en-US"/>
          </a:p>
        </p:txBody>
      </p:sp>
      <p:sp>
        <p:nvSpPr>
          <p:cNvPr id="616450" name="Rectangle 2"/>
          <p:cNvSpPr>
            <a:spLocks noGrp="1" noRot="1" noChangeAspect="1" noChangeArrowheads="1" noTextEdit="1"/>
          </p:cNvSpPr>
          <p:nvPr>
            <p:ph type="sldImg"/>
          </p:nvPr>
        </p:nvSpPr>
        <p:spPr>
          <a:ln/>
        </p:spPr>
      </p:sp>
      <p:sp>
        <p:nvSpPr>
          <p:cNvPr id="616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54306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3C31B8-A10D-4C9B-A75F-54D37448BE66}" type="slidenum">
              <a:rPr lang="en-US" altLang="en-US"/>
              <a:pPr/>
              <a:t>28</a:t>
            </a:fld>
            <a:endParaRPr lang="en-US" altLang="en-US"/>
          </a:p>
        </p:txBody>
      </p:sp>
      <p:sp>
        <p:nvSpPr>
          <p:cNvPr id="622594" name="Rectangle 2"/>
          <p:cNvSpPr>
            <a:spLocks noGrp="1" noRot="1" noChangeAspect="1" noChangeArrowheads="1" noTextEdit="1"/>
          </p:cNvSpPr>
          <p:nvPr>
            <p:ph type="sldImg"/>
          </p:nvPr>
        </p:nvSpPr>
        <p:spPr>
          <a:ln/>
        </p:spPr>
      </p:sp>
      <p:sp>
        <p:nvSpPr>
          <p:cNvPr id="622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08930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FCFA4-0CC5-4C9D-A1A3-389C6FCE3F2B}" type="slidenum">
              <a:rPr lang="en-US" altLang="en-US"/>
              <a:pPr/>
              <a:t>29</a:t>
            </a:fld>
            <a:endParaRPr lang="en-US" altLang="en-US"/>
          </a:p>
        </p:txBody>
      </p:sp>
      <p:sp>
        <p:nvSpPr>
          <p:cNvPr id="623618" name="Rectangle 2"/>
          <p:cNvSpPr>
            <a:spLocks noGrp="1" noRot="1" noChangeAspect="1" noChangeArrowheads="1" noTextEdit="1"/>
          </p:cNvSpPr>
          <p:nvPr>
            <p:ph type="sldImg"/>
          </p:nvPr>
        </p:nvSpPr>
        <p:spPr>
          <a:ln/>
        </p:spPr>
      </p:sp>
      <p:sp>
        <p:nvSpPr>
          <p:cNvPr id="623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2467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0EB299-DBC3-4C82-B1D4-13992D9E15D8}" type="slidenum">
              <a:rPr lang="en-US" altLang="en-US"/>
              <a:pPr/>
              <a:t>30</a:t>
            </a:fld>
            <a:endParaRPr lang="en-US" altLang="en-US"/>
          </a:p>
        </p:txBody>
      </p:sp>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696674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6EB47B-EC56-4CB5-BFDC-632E39C912EB}" type="slidenum">
              <a:rPr lang="en-US" altLang="en-US"/>
              <a:pPr/>
              <a:t>31</a:t>
            </a:fld>
            <a:endParaRPr lang="en-US" altLang="en-US"/>
          </a:p>
        </p:txBody>
      </p:sp>
      <p:sp>
        <p:nvSpPr>
          <p:cNvPr id="625666" name="Rectangle 2"/>
          <p:cNvSpPr>
            <a:spLocks noGrp="1" noRot="1" noChangeAspect="1" noChangeArrowheads="1" noTextEdit="1"/>
          </p:cNvSpPr>
          <p:nvPr>
            <p:ph type="sldImg"/>
          </p:nvPr>
        </p:nvSpPr>
        <p:spPr>
          <a:ln/>
        </p:spPr>
      </p:sp>
      <p:sp>
        <p:nvSpPr>
          <p:cNvPr id="6256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096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F4034B-0552-4CB1-9111-45BF7D6369C2}" type="slidenum">
              <a:rPr lang="en-US" smtClean="0"/>
              <a:t>‹#›</a:t>
            </a:fld>
            <a:endParaRPr lang="en-US"/>
          </a:p>
        </p:txBody>
      </p:sp>
    </p:spTree>
    <p:extLst>
      <p:ext uri="{BB962C8B-B14F-4D97-AF65-F5344CB8AC3E}">
        <p14:creationId xmlns:p14="http://schemas.microsoft.com/office/powerpoint/2010/main" val="3772649259"/>
      </p:ext>
    </p:extLst>
  </p:cSld>
  <p:clrMapOvr>
    <a:masterClrMapping/>
  </p:clrMapOvr>
  <p:transition>
    <p:cu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627BA-7386-43E1-A48F-111DB6EEAFCF}" type="slidenum">
              <a:rPr lang="en-US" smtClean="0"/>
              <a:pPr/>
              <a:t>‹#›</a:t>
            </a:fld>
            <a:endParaRPr lang="en-US"/>
          </a:p>
        </p:txBody>
      </p:sp>
    </p:spTree>
    <p:extLst>
      <p:ext uri="{BB962C8B-B14F-4D97-AF65-F5344CB8AC3E}">
        <p14:creationId xmlns:p14="http://schemas.microsoft.com/office/powerpoint/2010/main" val="3689656026"/>
      </p:ext>
    </p:extLst>
  </p:cSld>
  <p:clrMapOvr>
    <a:masterClrMapping/>
  </p:clrMapOvr>
  <p:transition>
    <p:cut/>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C1628-67EE-4C2D-BCBD-F3EE7E552C58}" type="slidenum">
              <a:rPr lang="en-US" smtClean="0"/>
              <a:pPr/>
              <a:t>‹#›</a:t>
            </a:fld>
            <a:endParaRPr lang="en-US" dirty="0"/>
          </a:p>
        </p:txBody>
      </p:sp>
    </p:spTree>
    <p:extLst>
      <p:ext uri="{BB962C8B-B14F-4D97-AF65-F5344CB8AC3E}">
        <p14:creationId xmlns:p14="http://schemas.microsoft.com/office/powerpoint/2010/main" val="3635269181"/>
      </p:ext>
    </p:extLst>
  </p:cSld>
  <p:clrMapOvr>
    <a:masterClrMapping/>
  </p:clrMapOvr>
  <p:transition>
    <p:cut/>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4996" name="Rectangle 4"/>
          <p:cNvSpPr>
            <a:spLocks noGrp="1" noChangeArrowheads="1"/>
          </p:cNvSpPr>
          <p:nvPr>
            <p:ph type="ctrTitle" sz="quarter"/>
          </p:nvPr>
        </p:nvSpPr>
        <p:spPr>
          <a:xfrm>
            <a:off x="1752600" y="781050"/>
            <a:ext cx="7086600" cy="1143000"/>
          </a:xfrm>
        </p:spPr>
        <p:txBody>
          <a:bodyPr anchor="b"/>
          <a:lstStyle>
            <a:lvl1pPr>
              <a:defRPr sz="5400"/>
            </a:lvl1pPr>
          </a:lstStyle>
          <a:p>
            <a:r>
              <a:rPr lang="en-US"/>
              <a:t>Click to edit Master title style</a:t>
            </a:r>
          </a:p>
        </p:txBody>
      </p:sp>
    </p:spTree>
    <p:extLst>
      <p:ext uri="{BB962C8B-B14F-4D97-AF65-F5344CB8AC3E}">
        <p14:creationId xmlns:p14="http://schemas.microsoft.com/office/powerpoint/2010/main" val="3273445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764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1981200"/>
            <a:ext cx="3962400" cy="4191000"/>
          </a:xfrm>
        </p:spPr>
        <p:txBody>
          <a:bodyPr/>
          <a:lstStyle/>
          <a:p>
            <a:endParaRPr lang="en-US" dirty="0"/>
          </a:p>
        </p:txBody>
      </p:sp>
      <p:sp>
        <p:nvSpPr>
          <p:cNvPr id="4" name="Text Placeholder 3"/>
          <p:cNvSpPr>
            <a:spLocks noGrp="1"/>
          </p:cNvSpPr>
          <p:nvPr>
            <p:ph type="body" sz="half" idx="2"/>
          </p:nvPr>
        </p:nvSpPr>
        <p:spPr>
          <a:xfrm>
            <a:off x="5029200" y="1981200"/>
            <a:ext cx="3962400" cy="41910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4"/>
          <p:cNvSpPr>
            <a:spLocks noGrp="1"/>
          </p:cNvSpPr>
          <p:nvPr>
            <p:ph type="sldNum" sz="quarter" idx="10"/>
          </p:nvPr>
        </p:nvSpPr>
        <p:spPr>
          <a:xfrm>
            <a:off x="457200" y="6342063"/>
            <a:ext cx="261938" cy="211137"/>
          </a:xfrm>
        </p:spPr>
        <p:txBody>
          <a:bodyPr/>
          <a:lstStyle>
            <a:lvl1pPr>
              <a:defRPr/>
            </a:lvl1pPr>
          </a:lstStyle>
          <a:p>
            <a:fld id="{238D1DED-39E1-45B5-BAC6-F57895D25021}" type="slidenum">
              <a:rPr lang="en-US"/>
              <a:pPr/>
              <a:t>‹#›</a:t>
            </a:fld>
            <a:endParaRPr lang="en-US" dirty="0"/>
          </a:p>
        </p:txBody>
      </p:sp>
    </p:spTree>
    <p:extLst>
      <p:ext uri="{BB962C8B-B14F-4D97-AF65-F5344CB8AC3E}">
        <p14:creationId xmlns:p14="http://schemas.microsoft.com/office/powerpoint/2010/main" val="3792409535"/>
      </p:ext>
    </p:extLst>
  </p:cSld>
  <p:clrMapOvr>
    <a:masterClrMapping/>
  </p:clrMapOvr>
  <p:transition>
    <p:cu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948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46638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072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7642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808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050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1E729-0439-45FD-8819-480AF8746748}" type="slidenum">
              <a:rPr lang="en-US" smtClean="0"/>
              <a:pPr/>
              <a:t>‹#›</a:t>
            </a:fld>
            <a:endParaRPr lang="en-US"/>
          </a:p>
        </p:txBody>
      </p:sp>
    </p:spTree>
    <p:extLst>
      <p:ext uri="{BB962C8B-B14F-4D97-AF65-F5344CB8AC3E}">
        <p14:creationId xmlns:p14="http://schemas.microsoft.com/office/powerpoint/2010/main" val="3915757684"/>
      </p:ext>
    </p:extLst>
  </p:cSld>
  <p:clrMapOvr>
    <a:masterClrMapping/>
  </p:clrMapOvr>
  <p:transition>
    <p:cu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3839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9520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6369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6433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709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72878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3773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14269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31401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00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A4057-45EB-4EAA-87B8-C96BEA25749B}" type="slidenum">
              <a:rPr lang="en-US" smtClean="0"/>
              <a:pPr/>
              <a:t>‹#›</a:t>
            </a:fld>
            <a:endParaRPr lang="en-US"/>
          </a:p>
        </p:txBody>
      </p:sp>
    </p:spTree>
    <p:extLst>
      <p:ext uri="{BB962C8B-B14F-4D97-AF65-F5344CB8AC3E}">
        <p14:creationId xmlns:p14="http://schemas.microsoft.com/office/powerpoint/2010/main" val="3695320922"/>
      </p:ext>
    </p:extLst>
  </p:cSld>
  <p:clrMapOvr>
    <a:masterClrMapping/>
  </p:clrMapOvr>
  <p:transition>
    <p:cut/>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6730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2529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1385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2979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38542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401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6993D1-3398-4ACE-B59D-DE4312CD6A0D}" type="slidenum">
              <a:rPr lang="en-US" smtClean="0"/>
              <a:pPr/>
              <a:t>‹#›</a:t>
            </a:fld>
            <a:endParaRPr lang="en-US"/>
          </a:p>
        </p:txBody>
      </p:sp>
    </p:spTree>
    <p:extLst>
      <p:ext uri="{BB962C8B-B14F-4D97-AF65-F5344CB8AC3E}">
        <p14:creationId xmlns:p14="http://schemas.microsoft.com/office/powerpoint/2010/main" val="2445081621"/>
      </p:ext>
    </p:extLst>
  </p:cSld>
  <p:clrMapOvr>
    <a:masterClrMapping/>
  </p:clrMapOvr>
  <p:transition>
    <p:cut/>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B88533-2101-42DB-8834-BD933E30E7D4}" type="slidenum">
              <a:rPr lang="en-US" smtClean="0"/>
              <a:pPr/>
              <a:t>‹#›</a:t>
            </a:fld>
            <a:endParaRPr lang="en-US"/>
          </a:p>
        </p:txBody>
      </p:sp>
    </p:spTree>
    <p:extLst>
      <p:ext uri="{BB962C8B-B14F-4D97-AF65-F5344CB8AC3E}">
        <p14:creationId xmlns:p14="http://schemas.microsoft.com/office/powerpoint/2010/main" val="1632743626"/>
      </p:ext>
    </p:extLst>
  </p:cSld>
  <p:clrMapOvr>
    <a:masterClrMapping/>
  </p:clrMapOvr>
  <p:transition>
    <p:cut/>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18C16F-92ED-41E3-92AA-6D1C5CE5B98B}" type="slidenum">
              <a:rPr lang="en-US" smtClean="0"/>
              <a:pPr/>
              <a:t>‹#›</a:t>
            </a:fld>
            <a:endParaRPr lang="en-US"/>
          </a:p>
        </p:txBody>
      </p:sp>
    </p:spTree>
    <p:extLst>
      <p:ext uri="{BB962C8B-B14F-4D97-AF65-F5344CB8AC3E}">
        <p14:creationId xmlns:p14="http://schemas.microsoft.com/office/powerpoint/2010/main" val="2594861078"/>
      </p:ext>
    </p:extLst>
  </p:cSld>
  <p:clrMapOvr>
    <a:masterClrMapping/>
  </p:clrMapOvr>
  <p:transition>
    <p:cut/>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F28595-8AAC-4377-9C49-D79A66ECE11D}" type="slidenum">
              <a:rPr lang="en-US" smtClean="0"/>
              <a:pPr/>
              <a:t>‹#›</a:t>
            </a:fld>
            <a:endParaRPr lang="en-US"/>
          </a:p>
        </p:txBody>
      </p:sp>
    </p:spTree>
    <p:extLst>
      <p:ext uri="{BB962C8B-B14F-4D97-AF65-F5344CB8AC3E}">
        <p14:creationId xmlns:p14="http://schemas.microsoft.com/office/powerpoint/2010/main" val="2338207442"/>
      </p:ext>
    </p:extLst>
  </p:cSld>
  <p:clrMapOvr>
    <a:masterClrMapping/>
  </p:clrMapOvr>
  <p:transition>
    <p:cut/>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E5A1F-A2AB-4D90-9B4C-1974BCD553E9}" type="slidenum">
              <a:rPr lang="en-US" smtClean="0"/>
              <a:pPr/>
              <a:t>‹#›</a:t>
            </a:fld>
            <a:endParaRPr lang="en-US"/>
          </a:p>
        </p:txBody>
      </p:sp>
    </p:spTree>
    <p:extLst>
      <p:ext uri="{BB962C8B-B14F-4D97-AF65-F5344CB8AC3E}">
        <p14:creationId xmlns:p14="http://schemas.microsoft.com/office/powerpoint/2010/main" val="1902687838"/>
      </p:ext>
    </p:extLst>
  </p:cSld>
  <p:clrMapOvr>
    <a:masterClrMapping/>
  </p:clrMapOvr>
  <p:transition>
    <p:cut/>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DAC62F-D977-4D6A-AD3B-C4EF35620412}" type="slidenum">
              <a:rPr lang="en-US" smtClean="0"/>
              <a:pPr/>
              <a:t>‹#›</a:t>
            </a:fld>
            <a:endParaRPr lang="en-US"/>
          </a:p>
        </p:txBody>
      </p:sp>
    </p:spTree>
    <p:extLst>
      <p:ext uri="{BB962C8B-B14F-4D97-AF65-F5344CB8AC3E}">
        <p14:creationId xmlns:p14="http://schemas.microsoft.com/office/powerpoint/2010/main" val="953945342"/>
      </p:ext>
    </p:extLst>
  </p:cSld>
  <p:clrMapOvr>
    <a:masterClrMapping/>
  </p:clrMapOvr>
  <p:transition>
    <p:cut/>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FFA32F-3B07-494D-BAE8-FA91FBB5412D}" type="slidenum">
              <a:rPr lang="en-US" smtClean="0"/>
              <a:pPr/>
              <a:t>‹#›</a:t>
            </a:fld>
            <a:endParaRPr lang="en-US"/>
          </a:p>
        </p:txBody>
      </p:sp>
    </p:spTree>
    <p:extLst>
      <p:ext uri="{BB962C8B-B14F-4D97-AF65-F5344CB8AC3E}">
        <p14:creationId xmlns:p14="http://schemas.microsoft.com/office/powerpoint/2010/main" val="132158564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2" r:id="rId34"/>
    <p:sldLayoutId id="2147483703" r:id="rId35"/>
  </p:sldLayoutIdLst>
  <p:transition>
    <p:cut/>
  </p:transition>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file:///C:\My%20Documents\Burse%20si%20locuri%20de%20munca\NATO%20ASI%20and%20ARW\Moldova,%20Chisinau%202005\im1.gi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file:///C:\My%20Documents\Burse%20si%20locuri%20de%20munca\NATO%20ASI%20and%20ARW\Moldova,%20Chisinau%202005\im2.gif"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file:///C:\My%20Documents\Burse%20si%20locuri%20de%20munca\NATO%20ASI%20and%20ARW\Moldova,%20Chisinau%202005\im95.gif"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hyperlink" Target="http://cfpub.epa.gov/ncea/cfm/recordisplay.cfm?did=12460" TargetMode="Externa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hyperlink" Target="http://www.efsa.europa.eu/EFSA/efsa_locale-1178620753812_1178620775747.htm" TargetMode="External"/><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812088" y="1588"/>
            <a:ext cx="663575" cy="2374900"/>
          </a:xfrm>
          <a:prstGeom prst="rect">
            <a:avLst/>
          </a:prstGeom>
          <a:noFill/>
          <a:ln w="12700">
            <a:noFill/>
            <a:miter lim="800000"/>
            <a:headEnd/>
            <a:tailEnd/>
          </a:ln>
          <a:effectLst/>
        </p:spPr>
        <p:txBody>
          <a:bodyPr lIns="90488" tIns="44450" rIns="90488" bIns="44450">
            <a:spAutoFit/>
          </a:bodyPr>
          <a:lstStyle/>
          <a:p>
            <a:pPr>
              <a:spcBef>
                <a:spcPct val="50000"/>
              </a:spcBef>
            </a:pPr>
            <a:r>
              <a:rPr lang="en-US" sz="15000">
                <a:solidFill>
                  <a:srgbClr val="FC0128"/>
                </a:solidFill>
                <a:latin typeface="Times New Roman" pitchFamily="18" charset="0"/>
              </a:rPr>
              <a:t>2</a:t>
            </a:r>
          </a:p>
        </p:txBody>
      </p:sp>
      <p:sp>
        <p:nvSpPr>
          <p:cNvPr id="6147" name="Rectangle 3"/>
          <p:cNvSpPr>
            <a:spLocks noChangeArrowheads="1"/>
          </p:cNvSpPr>
          <p:nvPr/>
        </p:nvSpPr>
        <p:spPr bwMode="auto">
          <a:xfrm>
            <a:off x="6172200" y="696913"/>
            <a:ext cx="1738313" cy="423862"/>
          </a:xfrm>
          <a:prstGeom prst="rect">
            <a:avLst/>
          </a:prstGeom>
          <a:noFill/>
          <a:ln w="12700">
            <a:noFill/>
            <a:miter lim="800000"/>
            <a:headEnd/>
            <a:tailEnd/>
          </a:ln>
          <a:effectLst/>
        </p:spPr>
        <p:txBody>
          <a:bodyPr lIns="90488" tIns="44450" rIns="90488" bIns="44450">
            <a:spAutoFit/>
          </a:bodyPr>
          <a:lstStyle/>
          <a:p>
            <a:pPr algn="r">
              <a:spcBef>
                <a:spcPct val="50000"/>
              </a:spcBef>
            </a:pPr>
            <a:r>
              <a:rPr lang="en-US" sz="2200" b="0">
                <a:solidFill>
                  <a:schemeClr val="folHlink"/>
                </a:solidFill>
                <a:effectLst>
                  <a:outerShdw blurRad="38100" dist="38100" dir="2700000" algn="tl">
                    <a:srgbClr val="C0C0C0"/>
                  </a:outerShdw>
                </a:effectLst>
                <a:latin typeface="Arial" charset="0"/>
              </a:rPr>
              <a:t>Bab </a:t>
            </a:r>
          </a:p>
        </p:txBody>
      </p:sp>
      <p:sp>
        <p:nvSpPr>
          <p:cNvPr id="6148" name="Rectangle 4"/>
          <p:cNvSpPr>
            <a:spLocks noChangeArrowheads="1"/>
          </p:cNvSpPr>
          <p:nvPr/>
        </p:nvSpPr>
        <p:spPr bwMode="auto">
          <a:xfrm>
            <a:off x="395536" y="2636912"/>
            <a:ext cx="8080127" cy="2225738"/>
          </a:xfrm>
          <a:prstGeom prst="rect">
            <a:avLst/>
          </a:prstGeom>
          <a:noFill/>
          <a:ln w="12700">
            <a:noFill/>
            <a:miter lim="800000"/>
            <a:headEnd/>
            <a:tailEnd/>
          </a:ln>
          <a:effectLst/>
        </p:spPr>
        <p:txBody>
          <a:bodyPr wrap="square" lIns="90488" tIns="44450" rIns="90488" bIns="44450">
            <a:spAutoFit/>
          </a:bodyPr>
          <a:lstStyle/>
          <a:p>
            <a:pPr algn="r">
              <a:lnSpc>
                <a:spcPct val="80000"/>
              </a:lnSpc>
              <a:spcBef>
                <a:spcPct val="50000"/>
              </a:spcBef>
            </a:pPr>
            <a:r>
              <a:rPr lang="en-AU" altLang="en-US" sz="3400" dirty="0" smtClean="0">
                <a:solidFill>
                  <a:srgbClr val="E01D08"/>
                </a:solidFill>
              </a:rPr>
              <a:t>Risk</a:t>
            </a:r>
            <a:r>
              <a:rPr lang="en-GB" altLang="en-US" sz="3400" dirty="0" smtClean="0">
                <a:solidFill>
                  <a:srgbClr val="E01D08"/>
                </a:solidFill>
              </a:rPr>
              <a:t> to Safety, Health and Environment:</a:t>
            </a:r>
            <a:br>
              <a:rPr lang="en-GB" altLang="en-US" sz="3400" dirty="0" smtClean="0">
                <a:solidFill>
                  <a:srgbClr val="E01D08"/>
                </a:solidFill>
              </a:rPr>
            </a:br>
            <a:r>
              <a:rPr lang="en-AU" altLang="en-US" sz="3400" dirty="0" smtClean="0">
                <a:solidFill>
                  <a:srgbClr val="E01D08"/>
                </a:solidFill>
              </a:rPr>
              <a:t>Perception, Assessment </a:t>
            </a:r>
            <a:r>
              <a:rPr lang="en-US" altLang="en-US" sz="3400" dirty="0" smtClean="0">
                <a:solidFill>
                  <a:srgbClr val="E01D08"/>
                </a:solidFill>
              </a:rPr>
              <a:t>and Management</a:t>
            </a:r>
          </a:p>
          <a:p>
            <a:pPr algn="r">
              <a:lnSpc>
                <a:spcPct val="80000"/>
              </a:lnSpc>
              <a:spcBef>
                <a:spcPct val="50000"/>
              </a:spcBef>
            </a:pPr>
            <a:endParaRPr lang="en-US" sz="4400" dirty="0">
              <a:solidFill>
                <a:srgbClr val="FC0128"/>
              </a:solidFill>
              <a:latin typeface="Times New Roman" pitchFamily="18" charset="0"/>
            </a:endParaRPr>
          </a:p>
        </p:txBody>
      </p:sp>
      <p:sp>
        <p:nvSpPr>
          <p:cNvPr id="7" name="TextBox 6"/>
          <p:cNvSpPr txBox="1"/>
          <p:nvPr/>
        </p:nvSpPr>
        <p:spPr>
          <a:xfrm>
            <a:off x="4109916" y="5373216"/>
            <a:ext cx="4365747" cy="1015663"/>
          </a:xfrm>
          <a:prstGeom prst="rect">
            <a:avLst/>
          </a:prstGeom>
          <a:noFill/>
        </p:spPr>
        <p:txBody>
          <a:bodyPr wrap="none" rtlCol="0">
            <a:spAutoFit/>
          </a:bodyPr>
          <a:lstStyle/>
          <a:p>
            <a:pPr algn="r"/>
            <a:r>
              <a:rPr lang="en-US" sz="2000" b="1" dirty="0" err="1" smtClean="0"/>
              <a:t>Disusun</a:t>
            </a:r>
            <a:r>
              <a:rPr lang="en-US" sz="2000" b="1" dirty="0" smtClean="0"/>
              <a:t> </a:t>
            </a:r>
            <a:r>
              <a:rPr lang="en-US" sz="2000" b="1" dirty="0" err="1" smtClean="0"/>
              <a:t>oleh</a:t>
            </a:r>
            <a:r>
              <a:rPr lang="en-US" sz="2000" b="1" dirty="0" smtClean="0"/>
              <a:t> Tim </a:t>
            </a:r>
            <a:r>
              <a:rPr lang="en-US" sz="2000" b="1" dirty="0" err="1" smtClean="0"/>
              <a:t>Dosen</a:t>
            </a:r>
            <a:r>
              <a:rPr lang="en-US" sz="2000" b="1" dirty="0" smtClean="0"/>
              <a:t> K3L FTUI</a:t>
            </a:r>
          </a:p>
          <a:p>
            <a:pPr algn="r"/>
            <a:r>
              <a:rPr lang="en-US" sz="2000" b="1" dirty="0" err="1" smtClean="0"/>
              <a:t>Genap</a:t>
            </a:r>
            <a:r>
              <a:rPr lang="en-US" sz="2000" b="1" dirty="0" smtClean="0"/>
              <a:t> </a:t>
            </a:r>
            <a:r>
              <a:rPr lang="en-US" sz="2000" b="1" dirty="0" smtClean="0"/>
              <a:t>2019/2020</a:t>
            </a:r>
            <a:endParaRPr lang="en-US" sz="2000" b="1" dirty="0" smtClean="0"/>
          </a:p>
          <a:p>
            <a:pPr algn="r"/>
            <a:endParaRPr lang="en-US" sz="2000" b="1"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719138" y="0"/>
            <a:ext cx="8424862" cy="1143000"/>
          </a:xfrm>
        </p:spPr>
        <p:txBody>
          <a:bodyPr/>
          <a:lstStyle/>
          <a:p>
            <a:r>
              <a:rPr lang="en-AU" altLang="en-US" dirty="0"/>
              <a:t>Risk perception (</a:t>
            </a:r>
            <a:r>
              <a:rPr lang="en-AU" altLang="en-US" dirty="0" err="1"/>
              <a:t>cont</a:t>
            </a:r>
            <a:r>
              <a:rPr lang="en-AU" altLang="en-US" dirty="0"/>
              <a:t>)</a:t>
            </a:r>
            <a:endParaRPr lang="en-GB" altLang="en-US" sz="2800" dirty="0"/>
          </a:p>
        </p:txBody>
      </p:sp>
      <p:sp>
        <p:nvSpPr>
          <p:cNvPr id="605188" name="Rectangle 4"/>
          <p:cNvSpPr>
            <a:spLocks noGrp="1" noChangeArrowheads="1"/>
          </p:cNvSpPr>
          <p:nvPr>
            <p:ph type="body" sz="half" idx="2"/>
          </p:nvPr>
        </p:nvSpPr>
        <p:spPr>
          <a:xfrm>
            <a:off x="609600" y="1219200"/>
            <a:ext cx="8305800" cy="838200"/>
          </a:xfrm>
        </p:spPr>
        <p:txBody>
          <a:bodyPr/>
          <a:lstStyle/>
          <a:p>
            <a:pPr>
              <a:lnSpc>
                <a:spcPct val="100000"/>
              </a:lnSpc>
            </a:pPr>
            <a:r>
              <a:rPr lang="en-US" altLang="en-US" sz="2400" b="1"/>
              <a:t>The basis for negative risk perception by communities for industrial facilities</a:t>
            </a:r>
          </a:p>
        </p:txBody>
      </p:sp>
      <p:sp>
        <p:nvSpPr>
          <p:cNvPr id="6" name="Slide Number Placeholder 4"/>
          <p:cNvSpPr>
            <a:spLocks noGrp="1"/>
          </p:cNvSpPr>
          <p:nvPr>
            <p:ph type="sldNum" sz="quarter" idx="10"/>
          </p:nvPr>
        </p:nvSpPr>
        <p:spPr/>
        <p:txBody>
          <a:bodyPr/>
          <a:lstStyle/>
          <a:p>
            <a:fld id="{953B2B55-CEFE-4B28-8C1B-6FCC01E233AB}" type="slidenum">
              <a:rPr lang="en-US"/>
              <a:pPr/>
              <a:t>10</a:t>
            </a:fld>
            <a:endParaRPr lang="en-US"/>
          </a:p>
        </p:txBody>
      </p:sp>
      <p:graphicFrame>
        <p:nvGraphicFramePr>
          <p:cNvPr id="605190" name="Object 6"/>
          <p:cNvGraphicFramePr>
            <a:graphicFrameLocks noChangeAspect="1"/>
          </p:cNvGraphicFramePr>
          <p:nvPr>
            <p:extLst>
              <p:ext uri="{D42A27DB-BD31-4B8C-83A1-F6EECF244321}">
                <p14:modId xmlns:p14="http://schemas.microsoft.com/office/powerpoint/2010/main" val="3456231408"/>
              </p:ext>
            </p:extLst>
          </p:nvPr>
        </p:nvGraphicFramePr>
        <p:xfrm>
          <a:off x="1691680" y="2232819"/>
          <a:ext cx="5819775" cy="3933825"/>
        </p:xfrm>
        <a:graphic>
          <a:graphicData uri="http://schemas.openxmlformats.org/presentationml/2006/ole">
            <mc:AlternateContent xmlns:mc="http://schemas.openxmlformats.org/markup-compatibility/2006">
              <mc:Choice xmlns:v="urn:schemas-microsoft-com:vml" Requires="v">
                <p:oleObj spid="_x0000_s605204" name="Worksheet" r:id="rId3" imgW="3410407" imgH="2305507" progId="Excel.Sheet.8">
                  <p:embed/>
                </p:oleObj>
              </mc:Choice>
              <mc:Fallback>
                <p:oleObj name="Worksheet" r:id="rId3" imgW="3410407" imgH="2305507" progId="Excel.Shee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232819"/>
                        <a:ext cx="581977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533400" y="0"/>
            <a:ext cx="8610600" cy="1066800"/>
          </a:xfrm>
        </p:spPr>
        <p:txBody>
          <a:bodyPr/>
          <a:lstStyle/>
          <a:p>
            <a:r>
              <a:rPr lang="en-AU" altLang="en-US" dirty="0"/>
              <a:t>Risk assessment</a:t>
            </a:r>
            <a:endParaRPr lang="en-GB" altLang="en-US" dirty="0"/>
          </a:p>
        </p:txBody>
      </p:sp>
      <p:sp>
        <p:nvSpPr>
          <p:cNvPr id="540676"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540677"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540682" name="Rectangle 10"/>
          <p:cNvSpPr>
            <a:spLocks noChangeArrowheads="1"/>
          </p:cNvSpPr>
          <p:nvPr/>
        </p:nvSpPr>
        <p:spPr bwMode="auto">
          <a:xfrm>
            <a:off x="533400" y="1295400"/>
            <a:ext cx="8458200" cy="4495800"/>
          </a:xfrm>
          <a:prstGeom prst="rect">
            <a:avLst/>
          </a:prstGeom>
          <a:noFill/>
          <a:ln w="9525">
            <a:noFill/>
            <a:miter lim="800000"/>
            <a:headEnd/>
            <a:tailEnd/>
          </a:ln>
          <a:effectLst/>
        </p:spPr>
        <p:txBody>
          <a:bodyPr lIns="0" tIns="0" rIns="274320"/>
          <a:lstStyle/>
          <a:p>
            <a:pPr algn="just" defTabSz="912813">
              <a:lnSpc>
                <a:spcPct val="109000"/>
              </a:lnSpc>
              <a:spcBef>
                <a:spcPct val="55000"/>
              </a:spcBef>
              <a:buClr>
                <a:srgbClr val="1E6E04"/>
              </a:buClr>
            </a:pPr>
            <a:r>
              <a:rPr lang="en-US" altLang="en-US" sz="2000" b="1" dirty="0"/>
              <a:t>Since no activity or technology can be absolutely safe, the question arises, </a:t>
            </a:r>
          </a:p>
          <a:p>
            <a:pPr algn="just" defTabSz="912813">
              <a:lnSpc>
                <a:spcPct val="109000"/>
              </a:lnSpc>
              <a:spcBef>
                <a:spcPct val="55000"/>
              </a:spcBef>
              <a:buClr>
                <a:srgbClr val="1E6E04"/>
              </a:buClr>
            </a:pPr>
            <a:r>
              <a:rPr lang="en-US" altLang="en-US" sz="2000" b="1" dirty="0"/>
              <a:t>                             </a:t>
            </a:r>
            <a:r>
              <a:rPr lang="en-US" altLang="en-US" sz="2400" b="1" dirty="0">
                <a:solidFill>
                  <a:srgbClr val="E01D08"/>
                </a:solidFill>
              </a:rPr>
              <a:t>“ How safe is safe enough ?”</a:t>
            </a:r>
          </a:p>
          <a:p>
            <a:pPr algn="just" defTabSz="912813">
              <a:lnSpc>
                <a:spcPct val="109000"/>
              </a:lnSpc>
              <a:spcBef>
                <a:spcPct val="55000"/>
              </a:spcBef>
              <a:buClr>
                <a:srgbClr val="1E6E04"/>
              </a:buClr>
            </a:pPr>
            <a:r>
              <a:rPr lang="en-US" altLang="en-US" sz="2000" b="1" dirty="0"/>
              <a:t>A safety risk is defined as possible consequences for human death, disease, injury and for property destruction or damage to the environment.</a:t>
            </a:r>
          </a:p>
          <a:p>
            <a:pPr algn="just" defTabSz="912813">
              <a:lnSpc>
                <a:spcPct val="109000"/>
              </a:lnSpc>
              <a:spcBef>
                <a:spcPct val="55000"/>
              </a:spcBef>
              <a:buClr>
                <a:srgbClr val="1E6E04"/>
              </a:buClr>
            </a:pPr>
            <a:r>
              <a:rPr lang="en-US" altLang="en-US" sz="2000" b="1" dirty="0"/>
              <a:t>Risk equals the probability of the occurrence times the severity of the harmful effects</a:t>
            </a:r>
          </a:p>
          <a:p>
            <a:pPr algn="just" defTabSz="912813">
              <a:lnSpc>
                <a:spcPct val="109000"/>
              </a:lnSpc>
              <a:spcBef>
                <a:spcPct val="55000"/>
              </a:spcBef>
              <a:buClr>
                <a:srgbClr val="1E6E04"/>
              </a:buClr>
            </a:pPr>
            <a:r>
              <a:rPr lang="en-US" altLang="en-US" sz="2000" b="1" dirty="0"/>
              <a:t>                             </a:t>
            </a:r>
            <a:r>
              <a:rPr lang="en-US" altLang="en-US" sz="2400" b="1" dirty="0">
                <a:solidFill>
                  <a:srgbClr val="E01D08"/>
                </a:solidFill>
              </a:rPr>
              <a:t>Risk = Probability * </a:t>
            </a:r>
            <a:r>
              <a:rPr lang="en-US" altLang="en-US" sz="2400" b="1" dirty="0" smtClean="0">
                <a:solidFill>
                  <a:srgbClr val="E01D08"/>
                </a:solidFill>
              </a:rPr>
              <a:t>Consequences</a:t>
            </a:r>
          </a:p>
          <a:p>
            <a:pPr algn="just" defTabSz="912813">
              <a:lnSpc>
                <a:spcPct val="109000"/>
              </a:lnSpc>
              <a:spcBef>
                <a:spcPct val="55000"/>
              </a:spcBef>
              <a:buClr>
                <a:srgbClr val="1E6E04"/>
              </a:buClr>
            </a:pPr>
            <a:r>
              <a:rPr lang="en-US" altLang="en-US" sz="2400" b="1" dirty="0" smtClean="0">
                <a:solidFill>
                  <a:srgbClr val="E01D08"/>
                </a:solidFill>
              </a:rPr>
              <a:t>ALARP : As low as reasonably  practicable</a:t>
            </a:r>
            <a:endParaRPr lang="en-US" altLang="en-US" sz="2000" b="1" dirty="0"/>
          </a:p>
        </p:txBody>
      </p:sp>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457200" y="0"/>
            <a:ext cx="8686800" cy="1066800"/>
          </a:xfrm>
        </p:spPr>
        <p:txBody>
          <a:bodyPr/>
          <a:lstStyle/>
          <a:p>
            <a:r>
              <a:rPr lang="en-AU" altLang="en-US" dirty="0"/>
              <a:t>Risk assessment (</a:t>
            </a:r>
            <a:r>
              <a:rPr lang="en-AU" altLang="en-US" dirty="0" err="1"/>
              <a:t>cont</a:t>
            </a:r>
            <a:r>
              <a:rPr lang="en-AU" altLang="en-US" dirty="0"/>
              <a:t>)</a:t>
            </a:r>
            <a:endParaRPr lang="en-GB" altLang="en-US" dirty="0"/>
          </a:p>
        </p:txBody>
      </p:sp>
      <p:sp>
        <p:nvSpPr>
          <p:cNvPr id="606212"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06213"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graphicFrame>
        <p:nvGraphicFramePr>
          <p:cNvPr id="606215" name="Object 7"/>
          <p:cNvGraphicFramePr>
            <a:graphicFrameLocks noChangeAspect="1"/>
          </p:cNvGraphicFramePr>
          <p:nvPr/>
        </p:nvGraphicFramePr>
        <p:xfrm>
          <a:off x="381000" y="1371600"/>
          <a:ext cx="8505825" cy="2363788"/>
        </p:xfrm>
        <a:graphic>
          <a:graphicData uri="http://schemas.openxmlformats.org/presentationml/2006/ole">
            <mc:AlternateContent xmlns:mc="http://schemas.openxmlformats.org/markup-compatibility/2006">
              <mc:Choice xmlns:v="urn:schemas-microsoft-com:vml" Requires="v">
                <p:oleObj spid="_x0000_s606243" name="Worksheet" r:id="rId3" imgW="5277307" imgH="1467307" progId="Excel.Sheet.8">
                  <p:embed/>
                </p:oleObj>
              </mc:Choice>
              <mc:Fallback>
                <p:oleObj name="Worksheet" r:id="rId3" imgW="5277307" imgH="1467307" progId="Excel.Sheet.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71600"/>
                        <a:ext cx="8505825" cy="2363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6216" name="Object 8"/>
          <p:cNvGraphicFramePr>
            <a:graphicFrameLocks noChangeAspect="1"/>
          </p:cNvGraphicFramePr>
          <p:nvPr/>
        </p:nvGraphicFramePr>
        <p:xfrm>
          <a:off x="381000" y="3886200"/>
          <a:ext cx="8534400" cy="1981200"/>
        </p:xfrm>
        <a:graphic>
          <a:graphicData uri="http://schemas.openxmlformats.org/presentationml/2006/ole">
            <mc:AlternateContent xmlns:mc="http://schemas.openxmlformats.org/markup-compatibility/2006">
              <mc:Choice xmlns:v="urn:schemas-microsoft-com:vml" Requires="v">
                <p:oleObj spid="_x0000_s606244" name="Worksheet" r:id="rId5" imgW="5620207" imgH="1305154" progId="Excel.Sheet.8">
                  <p:embed/>
                </p:oleObj>
              </mc:Choice>
              <mc:Fallback>
                <p:oleObj name="Worksheet" r:id="rId5" imgW="5620207" imgH="1305154" progId="Excel.Sheet.8">
                  <p:embed/>
                  <p:pic>
                    <p:nvPicPr>
                      <p:cNvPr id="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886200"/>
                        <a:ext cx="85344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333374" y="0"/>
            <a:ext cx="8810625" cy="1066800"/>
          </a:xfrm>
        </p:spPr>
        <p:txBody>
          <a:bodyPr/>
          <a:lstStyle/>
          <a:p>
            <a:r>
              <a:rPr lang="en-AU" altLang="en-US" dirty="0"/>
              <a:t>Risk assessment (</a:t>
            </a:r>
            <a:r>
              <a:rPr lang="en-AU" altLang="en-US" dirty="0" err="1"/>
              <a:t>cont</a:t>
            </a:r>
            <a:r>
              <a:rPr lang="en-AU" altLang="en-US" dirty="0"/>
              <a:t>)</a:t>
            </a:r>
            <a:endParaRPr lang="en-GB" altLang="en-US" dirty="0"/>
          </a:p>
        </p:txBody>
      </p:sp>
      <p:sp>
        <p:nvSpPr>
          <p:cNvPr id="7" name="Slide Number Placeholder 4"/>
          <p:cNvSpPr>
            <a:spLocks noGrp="1"/>
          </p:cNvSpPr>
          <p:nvPr>
            <p:ph type="sldNum" sz="quarter" idx="10"/>
          </p:nvPr>
        </p:nvSpPr>
        <p:spPr/>
        <p:txBody>
          <a:bodyPr/>
          <a:lstStyle/>
          <a:p>
            <a:fld id="{9B7D004D-9D3F-4232-8C42-0A90AB434EF7}" type="slidenum">
              <a:rPr lang="en-US"/>
              <a:pPr/>
              <a:t>13</a:t>
            </a:fld>
            <a:endParaRPr lang="en-US"/>
          </a:p>
        </p:txBody>
      </p:sp>
      <p:sp>
        <p:nvSpPr>
          <p:cNvPr id="607236"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07237"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graphicFrame>
        <p:nvGraphicFramePr>
          <p:cNvPr id="607240" name="Object 8"/>
          <p:cNvGraphicFramePr>
            <a:graphicFrameLocks noChangeAspect="1"/>
          </p:cNvGraphicFramePr>
          <p:nvPr/>
        </p:nvGraphicFramePr>
        <p:xfrm>
          <a:off x="333375" y="1600200"/>
          <a:ext cx="8505825" cy="3733800"/>
        </p:xfrm>
        <a:graphic>
          <a:graphicData uri="http://schemas.openxmlformats.org/presentationml/2006/ole">
            <mc:AlternateContent xmlns:mc="http://schemas.openxmlformats.org/markup-compatibility/2006">
              <mc:Choice xmlns:v="urn:schemas-microsoft-com:vml" Requires="v">
                <p:oleObj spid="_x0000_s607254" name="Worksheet" r:id="rId3" imgW="4667707" imgH="1962607" progId="Excel.Sheet.8">
                  <p:embed/>
                </p:oleObj>
              </mc:Choice>
              <mc:Fallback>
                <p:oleObj name="Worksheet" r:id="rId3" imgW="4667707" imgH="1962607" progId="Excel.Shee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375" y="1600200"/>
                        <a:ext cx="85058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457200" y="0"/>
            <a:ext cx="8686800" cy="1143000"/>
          </a:xfrm>
        </p:spPr>
        <p:txBody>
          <a:bodyPr/>
          <a:lstStyle/>
          <a:p>
            <a:r>
              <a:rPr lang="en-AU" altLang="en-US" dirty="0"/>
              <a:t>Risk analysis and management</a:t>
            </a:r>
            <a:endParaRPr lang="en-GB" altLang="en-US" sz="2800" dirty="0"/>
          </a:p>
        </p:txBody>
      </p:sp>
      <p:sp>
        <p:nvSpPr>
          <p:cNvPr id="608260" name="Rectangle 4"/>
          <p:cNvSpPr>
            <a:spLocks noGrp="1" noChangeArrowheads="1"/>
          </p:cNvSpPr>
          <p:nvPr>
            <p:ph type="body" sz="half" idx="2"/>
          </p:nvPr>
        </p:nvSpPr>
        <p:spPr>
          <a:xfrm>
            <a:off x="304800" y="1219200"/>
            <a:ext cx="8610600" cy="838200"/>
          </a:xfrm>
        </p:spPr>
        <p:txBody>
          <a:bodyPr>
            <a:normAutofit lnSpcReduction="10000"/>
          </a:bodyPr>
          <a:lstStyle/>
          <a:p>
            <a:pPr algn="just">
              <a:lnSpc>
                <a:spcPct val="100000"/>
              </a:lnSpc>
            </a:pPr>
            <a:r>
              <a:rPr lang="en-US" altLang="en-US" sz="1800" b="1"/>
              <a:t>Effective risk management ensures an objective, consistent response to the identified risks. This requires through planning, organizing, implementing, and controlling to achieve a successful risk management program.  </a:t>
            </a:r>
          </a:p>
        </p:txBody>
      </p:sp>
      <p:graphicFrame>
        <p:nvGraphicFramePr>
          <p:cNvPr id="608262" name="Object 6"/>
          <p:cNvGraphicFramePr>
            <a:graphicFrameLocks noChangeAspect="1"/>
          </p:cNvGraphicFramePr>
          <p:nvPr>
            <p:extLst>
              <p:ext uri="{D42A27DB-BD31-4B8C-83A1-F6EECF244321}">
                <p14:modId xmlns:p14="http://schemas.microsoft.com/office/powerpoint/2010/main" val="1778105858"/>
              </p:ext>
            </p:extLst>
          </p:nvPr>
        </p:nvGraphicFramePr>
        <p:xfrm>
          <a:off x="1981200" y="2441576"/>
          <a:ext cx="5181600" cy="3900487"/>
        </p:xfrm>
        <a:graphic>
          <a:graphicData uri="http://schemas.openxmlformats.org/presentationml/2006/ole">
            <mc:AlternateContent xmlns:mc="http://schemas.openxmlformats.org/markup-compatibility/2006">
              <mc:Choice xmlns:v="urn:schemas-microsoft-com:vml" Requires="v">
                <p:oleObj spid="_x0000_s608276" name="Worksheet" r:id="rId3" imgW="2391156" imgH="1800454" progId="Excel.Sheet.8">
                  <p:embed/>
                </p:oleObj>
              </mc:Choice>
              <mc:Fallback>
                <p:oleObj name="Worksheet" r:id="rId3" imgW="2391156" imgH="1800454" progId="Excel.Sheet.8">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441576"/>
                        <a:ext cx="5181600"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1143000" y="0"/>
            <a:ext cx="8001000" cy="1066800"/>
          </a:xfrm>
        </p:spPr>
        <p:txBody>
          <a:bodyPr/>
          <a:lstStyle/>
          <a:p>
            <a:r>
              <a:rPr lang="en-AU" dirty="0"/>
              <a:t>Fault tree analysis</a:t>
            </a:r>
            <a:endParaRPr lang="en-GB" altLang="en-US" dirty="0"/>
          </a:p>
        </p:txBody>
      </p:sp>
      <p:sp>
        <p:nvSpPr>
          <p:cNvPr id="612358" name="Rectangle 6"/>
          <p:cNvSpPr>
            <a:spLocks noGrp="1" noChangeArrowheads="1"/>
          </p:cNvSpPr>
          <p:nvPr>
            <p:ph type="body" sz="half" idx="2"/>
          </p:nvPr>
        </p:nvSpPr>
        <p:spPr>
          <a:xfrm>
            <a:off x="1143000" y="1905000"/>
            <a:ext cx="6781800" cy="990600"/>
          </a:xfrm>
        </p:spPr>
        <p:txBody>
          <a:bodyPr>
            <a:noAutofit/>
          </a:bodyPr>
          <a:lstStyle/>
          <a:p>
            <a:pPr algn="just">
              <a:lnSpc>
                <a:spcPct val="99000"/>
              </a:lnSpc>
            </a:pPr>
            <a:r>
              <a:rPr lang="en-US" altLang="en-US" sz="2800" b="1" dirty="0"/>
              <a:t>Methodologies to determine and evaluate process safety hazards:</a:t>
            </a:r>
          </a:p>
          <a:p>
            <a:pPr algn="just">
              <a:lnSpc>
                <a:spcPct val="99000"/>
              </a:lnSpc>
              <a:buFontTx/>
              <a:buChar char="•"/>
            </a:pPr>
            <a:r>
              <a:rPr lang="en-US" sz="2800" b="1" dirty="0"/>
              <a:t>  What-if checklist</a:t>
            </a:r>
          </a:p>
          <a:p>
            <a:pPr algn="just">
              <a:lnSpc>
                <a:spcPct val="99000"/>
              </a:lnSpc>
              <a:buFontTx/>
              <a:buChar char="•"/>
            </a:pPr>
            <a:r>
              <a:rPr lang="en-US" sz="2800" b="1" dirty="0"/>
              <a:t>  Hazard and operability study (HAZOP)</a:t>
            </a:r>
          </a:p>
          <a:p>
            <a:pPr algn="just">
              <a:lnSpc>
                <a:spcPct val="99000"/>
              </a:lnSpc>
              <a:buFontTx/>
              <a:buChar char="•"/>
            </a:pPr>
            <a:r>
              <a:rPr lang="en-US" sz="2800" b="1" dirty="0"/>
              <a:t>  Failure mode and effects analysis (FMEA)</a:t>
            </a:r>
          </a:p>
          <a:p>
            <a:pPr algn="just">
              <a:lnSpc>
                <a:spcPct val="99000"/>
              </a:lnSpc>
              <a:buFontTx/>
              <a:buChar char="•"/>
            </a:pPr>
            <a:r>
              <a:rPr lang="en-US" sz="2800" b="1" dirty="0"/>
              <a:t>  Fault tree analysis</a:t>
            </a:r>
          </a:p>
          <a:p>
            <a:pPr algn="just">
              <a:lnSpc>
                <a:spcPct val="99000"/>
              </a:lnSpc>
              <a:buFontTx/>
              <a:buChar char="•"/>
            </a:pPr>
            <a:r>
              <a:rPr lang="en-US" sz="2800" b="1" dirty="0"/>
              <a:t>  An appropriate equivalent methodology</a:t>
            </a:r>
          </a:p>
          <a:p>
            <a:pPr algn="just">
              <a:lnSpc>
                <a:spcPct val="99000"/>
              </a:lnSpc>
            </a:pPr>
            <a:endParaRPr lang="en-US" sz="2800" b="1" i="1" dirty="0"/>
          </a:p>
        </p:txBody>
      </p:sp>
      <p:sp>
        <p:nvSpPr>
          <p:cNvPr id="7" name="Slide Number Placeholder 4"/>
          <p:cNvSpPr>
            <a:spLocks noGrp="1"/>
          </p:cNvSpPr>
          <p:nvPr>
            <p:ph type="sldNum" sz="quarter" idx="10"/>
          </p:nvPr>
        </p:nvSpPr>
        <p:spPr/>
        <p:txBody>
          <a:bodyPr/>
          <a:lstStyle/>
          <a:p>
            <a:fld id="{AB30B1EB-3A70-44BF-A496-AB9639C969D3}" type="slidenum">
              <a:rPr lang="en-US"/>
              <a:pPr/>
              <a:t>15</a:t>
            </a:fld>
            <a:endParaRPr lang="en-US"/>
          </a:p>
        </p:txBody>
      </p:sp>
      <p:sp>
        <p:nvSpPr>
          <p:cNvPr id="612356"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12357"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a:xfrm>
            <a:off x="0" y="0"/>
            <a:ext cx="9144000" cy="1066800"/>
          </a:xfrm>
        </p:spPr>
        <p:txBody>
          <a:bodyPr/>
          <a:lstStyle/>
          <a:p>
            <a:r>
              <a:rPr lang="en-AU"/>
              <a:t>Fault tree analysis</a:t>
            </a:r>
            <a:r>
              <a:rPr lang="en-AU" altLang="en-US"/>
              <a:t> (cont)</a:t>
            </a:r>
            <a:endParaRPr lang="en-GB" altLang="en-US"/>
          </a:p>
        </p:txBody>
      </p:sp>
      <p:sp>
        <p:nvSpPr>
          <p:cNvPr id="611335" name="Rectangle 7"/>
          <p:cNvSpPr>
            <a:spLocks noGrp="1" noChangeArrowheads="1"/>
          </p:cNvSpPr>
          <p:nvPr>
            <p:ph type="body" sz="half" idx="2"/>
          </p:nvPr>
        </p:nvSpPr>
        <p:spPr>
          <a:xfrm>
            <a:off x="762000" y="4876800"/>
            <a:ext cx="8001000" cy="990600"/>
          </a:xfrm>
        </p:spPr>
        <p:txBody>
          <a:bodyPr>
            <a:noAutofit/>
          </a:bodyPr>
          <a:lstStyle/>
          <a:p>
            <a:pPr algn="just">
              <a:lnSpc>
                <a:spcPct val="99000"/>
              </a:lnSpc>
            </a:pPr>
            <a:r>
              <a:rPr lang="en-US" altLang="en-US" sz="1600" b="1" dirty="0"/>
              <a:t>The examination of a process, operation, and facility for potential hazards is a complex task. Generally it is best to begin with process flow diagrams and an outline of the facility lay-out.</a:t>
            </a:r>
          </a:p>
          <a:p>
            <a:pPr algn="just">
              <a:lnSpc>
                <a:spcPct val="99000"/>
              </a:lnSpc>
            </a:pPr>
            <a:r>
              <a:rPr lang="en-US" altLang="en-US" sz="1600" b="1" dirty="0"/>
              <a:t>A more detailed piping and instrument diagram (P&amp;ID) better identifies all of the potential hazards.</a:t>
            </a:r>
          </a:p>
          <a:p>
            <a:pPr algn="just">
              <a:lnSpc>
                <a:spcPct val="99000"/>
              </a:lnSpc>
            </a:pPr>
            <a:endParaRPr lang="en-US" sz="1600" b="1" i="1" dirty="0"/>
          </a:p>
        </p:txBody>
      </p:sp>
      <p:sp>
        <p:nvSpPr>
          <p:cNvPr id="8" name="Slide Number Placeholder 4"/>
          <p:cNvSpPr>
            <a:spLocks noGrp="1"/>
          </p:cNvSpPr>
          <p:nvPr>
            <p:ph type="sldNum" sz="quarter" idx="10"/>
          </p:nvPr>
        </p:nvSpPr>
        <p:spPr/>
        <p:txBody>
          <a:bodyPr/>
          <a:lstStyle/>
          <a:p>
            <a:fld id="{1457A374-D223-4851-9018-79C232C7480B}" type="slidenum">
              <a:rPr lang="en-US"/>
              <a:pPr/>
              <a:t>16</a:t>
            </a:fld>
            <a:endParaRPr lang="en-US"/>
          </a:p>
        </p:txBody>
      </p:sp>
      <p:sp>
        <p:nvSpPr>
          <p:cNvPr id="611332"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11333"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pic>
        <p:nvPicPr>
          <p:cNvPr id="611337" name="Picture 9" descr="A:\Risk analysis-1.jpg"/>
          <p:cNvPicPr>
            <a:picLocks noChangeAspect="1" noChangeArrowheads="1"/>
          </p:cNvPicPr>
          <p:nvPr/>
        </p:nvPicPr>
        <p:blipFill>
          <a:blip r:embed="rId2"/>
          <a:srcRect/>
          <a:stretch>
            <a:fillRect/>
          </a:stretch>
        </p:blipFill>
        <p:spPr bwMode="auto">
          <a:xfrm>
            <a:off x="914400" y="1219200"/>
            <a:ext cx="7391400" cy="3367088"/>
          </a:xfrm>
          <a:prstGeom prst="rect">
            <a:avLst/>
          </a:prstGeom>
          <a:noFill/>
        </p:spPr>
      </p:pic>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a:xfrm>
            <a:off x="719138" y="0"/>
            <a:ext cx="8424862" cy="1066800"/>
          </a:xfrm>
        </p:spPr>
        <p:txBody>
          <a:bodyPr/>
          <a:lstStyle/>
          <a:p>
            <a:r>
              <a:rPr lang="en-AU" dirty="0"/>
              <a:t>Fault tree analysis</a:t>
            </a:r>
            <a:r>
              <a:rPr lang="en-AU" altLang="en-US" dirty="0"/>
              <a:t> (</a:t>
            </a:r>
            <a:r>
              <a:rPr lang="en-AU" altLang="en-US" dirty="0" err="1"/>
              <a:t>cont</a:t>
            </a:r>
            <a:r>
              <a:rPr lang="en-AU" altLang="en-US" dirty="0"/>
              <a:t>)</a:t>
            </a:r>
            <a:endParaRPr lang="en-GB" altLang="en-US" dirty="0"/>
          </a:p>
        </p:txBody>
      </p:sp>
      <p:sp>
        <p:nvSpPr>
          <p:cNvPr id="613382" name="Rectangle 6"/>
          <p:cNvSpPr>
            <a:spLocks noGrp="1" noChangeArrowheads="1"/>
          </p:cNvSpPr>
          <p:nvPr>
            <p:ph type="body" sz="half" idx="2"/>
          </p:nvPr>
        </p:nvSpPr>
        <p:spPr>
          <a:xfrm>
            <a:off x="4876800" y="1676400"/>
            <a:ext cx="4191000" cy="2971800"/>
          </a:xfrm>
        </p:spPr>
        <p:txBody>
          <a:bodyPr/>
          <a:lstStyle/>
          <a:p>
            <a:pPr algn="just">
              <a:lnSpc>
                <a:spcPct val="99000"/>
              </a:lnSpc>
            </a:pPr>
            <a:r>
              <a:rPr lang="en-US" altLang="en-US" sz="1800" b="1"/>
              <a:t>Typical fault tree analysis.</a:t>
            </a:r>
          </a:p>
          <a:p>
            <a:pPr algn="just">
              <a:lnSpc>
                <a:spcPct val="99000"/>
              </a:lnSpc>
            </a:pPr>
            <a:endParaRPr lang="en-US" altLang="en-US" sz="1800" b="1"/>
          </a:p>
          <a:p>
            <a:pPr algn="just">
              <a:lnSpc>
                <a:spcPct val="99000"/>
              </a:lnSpc>
            </a:pPr>
            <a:r>
              <a:rPr lang="en-US" altLang="en-US" sz="1800" b="1"/>
              <a:t>This includes the following steps :</a:t>
            </a:r>
          </a:p>
          <a:p>
            <a:pPr algn="just">
              <a:lnSpc>
                <a:spcPct val="99000"/>
              </a:lnSpc>
              <a:buFontTx/>
              <a:buChar char="•"/>
            </a:pPr>
            <a:r>
              <a:rPr lang="en-US" altLang="en-US" sz="1800" b="1"/>
              <a:t> Define the top event</a:t>
            </a:r>
          </a:p>
          <a:p>
            <a:pPr algn="just">
              <a:lnSpc>
                <a:spcPct val="99000"/>
              </a:lnSpc>
              <a:buFontTx/>
              <a:buChar char="•"/>
            </a:pPr>
            <a:r>
              <a:rPr lang="en-US" altLang="en-US" sz="1800" b="1"/>
              <a:t> Define the intermediate events</a:t>
            </a:r>
          </a:p>
          <a:p>
            <a:pPr algn="just">
              <a:lnSpc>
                <a:spcPct val="99000"/>
              </a:lnSpc>
              <a:buFontTx/>
              <a:buChar char="•"/>
            </a:pPr>
            <a:r>
              <a:rPr lang="en-US" altLang="en-US" sz="1800" b="1"/>
              <a:t> Identify all gates and basic events</a:t>
            </a:r>
          </a:p>
          <a:p>
            <a:pPr algn="just">
              <a:lnSpc>
                <a:spcPct val="99000"/>
              </a:lnSpc>
              <a:buFontTx/>
              <a:buChar char="•"/>
            </a:pPr>
            <a:r>
              <a:rPr lang="en-US" altLang="en-US" sz="1800" b="1"/>
              <a:t> Resolve all duplication &amp; conflict.</a:t>
            </a:r>
          </a:p>
          <a:p>
            <a:pPr algn="just">
              <a:lnSpc>
                <a:spcPct val="99000"/>
              </a:lnSpc>
            </a:pPr>
            <a:endParaRPr lang="en-US" sz="1800" b="1" i="1"/>
          </a:p>
        </p:txBody>
      </p:sp>
      <p:sp>
        <p:nvSpPr>
          <p:cNvPr id="613380"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13381"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pic>
        <p:nvPicPr>
          <p:cNvPr id="613384" name="Picture 8" descr="A:\Risk analysis-2.jpg"/>
          <p:cNvPicPr>
            <a:picLocks noChangeAspect="1" noChangeArrowheads="1"/>
          </p:cNvPicPr>
          <p:nvPr/>
        </p:nvPicPr>
        <p:blipFill>
          <a:blip r:embed="rId2"/>
          <a:srcRect/>
          <a:stretch>
            <a:fillRect/>
          </a:stretch>
        </p:blipFill>
        <p:spPr bwMode="auto">
          <a:xfrm>
            <a:off x="152400" y="1600200"/>
            <a:ext cx="4419600" cy="3789363"/>
          </a:xfrm>
          <a:prstGeom prst="rect">
            <a:avLst/>
          </a:prstGeom>
          <a:noFill/>
        </p:spPr>
      </p:pic>
      <p:sp>
        <p:nvSpPr>
          <p:cNvPr id="613385" name="Text Box 9"/>
          <p:cNvSpPr txBox="1">
            <a:spLocks noChangeArrowheads="1"/>
          </p:cNvSpPr>
          <p:nvPr/>
        </p:nvSpPr>
        <p:spPr bwMode="black">
          <a:xfrm>
            <a:off x="304800" y="6477000"/>
            <a:ext cx="169863" cy="211138"/>
          </a:xfrm>
          <a:prstGeom prst="rect">
            <a:avLst/>
          </a:prstGeom>
          <a:noFill/>
          <a:ln w="9525">
            <a:noFill/>
            <a:miter lim="800000"/>
            <a:headEnd/>
            <a:tailEnd/>
          </a:ln>
          <a:effectLst/>
        </p:spPr>
        <p:txBody>
          <a:bodyPr wrap="none" lIns="0" bIns="0">
            <a:spAutoFit/>
          </a:bodyPr>
          <a:lstStyle/>
          <a:p>
            <a:pPr>
              <a:lnSpc>
                <a:spcPts val="1300"/>
              </a:lnSpc>
            </a:pPr>
            <a:fld id="{9C6920FD-0A62-4AA7-B5C4-76913715F429}" type="slidenum">
              <a:rPr lang="en-US" sz="1100">
                <a:solidFill>
                  <a:schemeClr val="accent1"/>
                </a:solidFill>
              </a:rPr>
              <a:pPr>
                <a:lnSpc>
                  <a:spcPts val="1300"/>
                </a:lnSpc>
              </a:pPr>
              <a:t>17</a:t>
            </a:fld>
            <a:endParaRPr lang="en-US" sz="1100">
              <a:solidFill>
                <a:schemeClr val="accent1"/>
              </a:solidFill>
            </a:endParaRPr>
          </a:p>
        </p:txBody>
      </p:sp>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a:xfrm>
            <a:off x="228600" y="0"/>
            <a:ext cx="8915400" cy="1066800"/>
          </a:xfrm>
        </p:spPr>
        <p:txBody>
          <a:bodyPr/>
          <a:lstStyle/>
          <a:p>
            <a:r>
              <a:rPr lang="en-AU" dirty="0"/>
              <a:t>Fault tree analysis</a:t>
            </a:r>
            <a:r>
              <a:rPr lang="en-AU" altLang="en-US" dirty="0"/>
              <a:t> (</a:t>
            </a:r>
            <a:r>
              <a:rPr lang="en-AU" altLang="en-US" dirty="0" err="1"/>
              <a:t>cont</a:t>
            </a:r>
            <a:r>
              <a:rPr lang="en-AU" altLang="en-US" dirty="0"/>
              <a:t>)</a:t>
            </a:r>
            <a:endParaRPr lang="en-GB" altLang="en-US" dirty="0"/>
          </a:p>
        </p:txBody>
      </p:sp>
      <p:sp>
        <p:nvSpPr>
          <p:cNvPr id="614406" name="Rectangle 6"/>
          <p:cNvSpPr>
            <a:spLocks noGrp="1" noChangeArrowheads="1"/>
          </p:cNvSpPr>
          <p:nvPr>
            <p:ph type="body" sz="half" idx="2"/>
          </p:nvPr>
        </p:nvSpPr>
        <p:spPr>
          <a:xfrm>
            <a:off x="1619672" y="6113463"/>
            <a:ext cx="6248400" cy="457200"/>
          </a:xfrm>
        </p:spPr>
        <p:txBody>
          <a:bodyPr>
            <a:normAutofit/>
          </a:bodyPr>
          <a:lstStyle/>
          <a:p>
            <a:pPr algn="just"/>
            <a:r>
              <a:rPr lang="en-US" altLang="en-US" sz="2400" b="1" dirty="0"/>
              <a:t>Fault tree analysis for the fluid flow example</a:t>
            </a:r>
            <a:endParaRPr lang="en-US" sz="2400" b="1" i="1" dirty="0"/>
          </a:p>
        </p:txBody>
      </p:sp>
      <p:sp>
        <p:nvSpPr>
          <p:cNvPr id="9" name="Slide Number Placeholder 4"/>
          <p:cNvSpPr>
            <a:spLocks noGrp="1"/>
          </p:cNvSpPr>
          <p:nvPr>
            <p:ph type="sldNum" sz="quarter" idx="10"/>
          </p:nvPr>
        </p:nvSpPr>
        <p:spPr/>
        <p:txBody>
          <a:bodyPr/>
          <a:lstStyle/>
          <a:p>
            <a:fld id="{7CB9BA52-F493-4C71-A73B-8F7C8B10864E}" type="slidenum">
              <a:rPr lang="en-US"/>
              <a:pPr/>
              <a:t>18</a:t>
            </a:fld>
            <a:endParaRPr lang="en-US"/>
          </a:p>
        </p:txBody>
      </p:sp>
      <p:sp>
        <p:nvSpPr>
          <p:cNvPr id="614404"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14405"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pic>
        <p:nvPicPr>
          <p:cNvPr id="614407" name="Picture 7" descr="A:\Risk analysis-1.jpg"/>
          <p:cNvPicPr>
            <a:picLocks noChangeAspect="1" noChangeArrowheads="1"/>
          </p:cNvPicPr>
          <p:nvPr/>
        </p:nvPicPr>
        <p:blipFill>
          <a:blip r:embed="rId2"/>
          <a:srcRect/>
          <a:stretch>
            <a:fillRect/>
          </a:stretch>
        </p:blipFill>
        <p:spPr bwMode="auto">
          <a:xfrm>
            <a:off x="228600" y="1219200"/>
            <a:ext cx="2514600" cy="1146175"/>
          </a:xfrm>
          <a:prstGeom prst="rect">
            <a:avLst/>
          </a:prstGeom>
          <a:noFill/>
        </p:spPr>
      </p:pic>
      <p:pic>
        <p:nvPicPr>
          <p:cNvPr id="614408" name="Picture 8" descr="A:\Risk analysis-3.jpg"/>
          <p:cNvPicPr>
            <a:picLocks noChangeAspect="1" noChangeArrowheads="1"/>
          </p:cNvPicPr>
          <p:nvPr/>
        </p:nvPicPr>
        <p:blipFill>
          <a:blip r:embed="rId3"/>
          <a:srcRect/>
          <a:stretch>
            <a:fillRect/>
          </a:stretch>
        </p:blipFill>
        <p:spPr bwMode="auto">
          <a:xfrm>
            <a:off x="2844800" y="1225550"/>
            <a:ext cx="5994400" cy="4587875"/>
          </a:xfrm>
          <a:prstGeom prst="rect">
            <a:avLst/>
          </a:prstGeom>
          <a:noFill/>
        </p:spPr>
      </p:pic>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a:xfrm>
            <a:off x="719138" y="0"/>
            <a:ext cx="8424862" cy="1066800"/>
          </a:xfrm>
        </p:spPr>
        <p:txBody>
          <a:bodyPr/>
          <a:lstStyle/>
          <a:p>
            <a:r>
              <a:rPr lang="en-AU" dirty="0"/>
              <a:t>Event tree analysis</a:t>
            </a:r>
            <a:endParaRPr lang="en-GB" altLang="en-US" dirty="0"/>
          </a:p>
        </p:txBody>
      </p:sp>
      <p:sp>
        <p:nvSpPr>
          <p:cNvPr id="615430" name="Rectangle 6"/>
          <p:cNvSpPr>
            <a:spLocks noGrp="1" noChangeArrowheads="1"/>
          </p:cNvSpPr>
          <p:nvPr>
            <p:ph type="body" sz="half" idx="2"/>
          </p:nvPr>
        </p:nvSpPr>
        <p:spPr>
          <a:xfrm>
            <a:off x="838200" y="1905000"/>
            <a:ext cx="7848600" cy="2667000"/>
          </a:xfrm>
        </p:spPr>
        <p:txBody>
          <a:bodyPr>
            <a:noAutofit/>
          </a:bodyPr>
          <a:lstStyle/>
          <a:p>
            <a:pPr algn="just">
              <a:lnSpc>
                <a:spcPct val="150000"/>
              </a:lnSpc>
            </a:pPr>
            <a:r>
              <a:rPr lang="en-US" altLang="en-US" sz="2400" b="1" dirty="0"/>
              <a:t>Event tree analysis (ETA) is an inductive logic model that identifies possible outcomes from given initiating event. An initiating event will usually initiate an accident or incident. An ETA considers the responses of operators and safety systems to the initiating event. This technique is best suited for analyzing complex process involving several layers of safety systems and emergency procedures</a:t>
            </a:r>
          </a:p>
        </p:txBody>
      </p:sp>
      <p:sp>
        <p:nvSpPr>
          <p:cNvPr id="615428"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15429"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94611" name="Picture 51" descr="G:\Hrs\Common_HRS\_PwC Images\NEW World Images\oil_rig_in_sea.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194608" name="Rectangle 48"/>
          <p:cNvSpPr>
            <a:spLocks noGrp="1" noChangeArrowheads="1"/>
          </p:cNvSpPr>
          <p:nvPr>
            <p:ph type="subTitle" idx="1"/>
          </p:nvPr>
        </p:nvSpPr>
        <p:spPr bwMode="gray">
          <a:xfrm>
            <a:off x="1000100" y="2071678"/>
            <a:ext cx="7543800" cy="685800"/>
          </a:xfrm>
        </p:spPr>
        <p:txBody>
          <a:bodyPr/>
          <a:lstStyle/>
          <a:p>
            <a:r>
              <a:rPr lang="id-ID" altLang="en-US" sz="4000" dirty="0" smtClean="0">
                <a:solidFill>
                  <a:srgbClr val="FFCC00"/>
                </a:solidFill>
              </a:rPr>
              <a:t>Is it a risky place to work ?</a:t>
            </a:r>
            <a:endParaRPr lang="en-GB" altLang="en-US" sz="4000" dirty="0">
              <a:solidFill>
                <a:srgbClr val="FFCC00"/>
              </a:solidFill>
            </a:endParaRPr>
          </a:p>
        </p:txBody>
      </p:sp>
    </p:spTree>
  </p:cSld>
  <p:clrMapOvr>
    <a:overrideClrMapping bg1="dk2" tx1="lt1" bg2="dk1" tx2="lt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457200" y="0"/>
            <a:ext cx="8686800" cy="1066800"/>
          </a:xfrm>
        </p:spPr>
        <p:txBody>
          <a:bodyPr/>
          <a:lstStyle/>
          <a:p>
            <a:r>
              <a:rPr lang="en-AU" dirty="0"/>
              <a:t>Event tree analysis</a:t>
            </a:r>
            <a:r>
              <a:rPr lang="en-AU" altLang="en-US" dirty="0"/>
              <a:t> (</a:t>
            </a:r>
            <a:r>
              <a:rPr lang="en-AU" altLang="en-US" dirty="0" err="1"/>
              <a:t>cont</a:t>
            </a:r>
            <a:r>
              <a:rPr lang="en-AU" altLang="en-US" dirty="0"/>
              <a:t>)</a:t>
            </a:r>
            <a:endParaRPr lang="en-GB" altLang="en-US" dirty="0"/>
          </a:p>
        </p:txBody>
      </p:sp>
      <p:sp>
        <p:nvSpPr>
          <p:cNvPr id="616454" name="Rectangle 6"/>
          <p:cNvSpPr>
            <a:spLocks noGrp="1" noChangeArrowheads="1"/>
          </p:cNvSpPr>
          <p:nvPr>
            <p:ph type="body" sz="half" idx="2"/>
          </p:nvPr>
        </p:nvSpPr>
        <p:spPr>
          <a:xfrm>
            <a:off x="5029200" y="1524000"/>
            <a:ext cx="3962400" cy="4419600"/>
          </a:xfrm>
        </p:spPr>
        <p:txBody>
          <a:bodyPr>
            <a:noAutofit/>
          </a:bodyPr>
          <a:lstStyle/>
          <a:p>
            <a:pPr algn="just">
              <a:lnSpc>
                <a:spcPct val="99000"/>
              </a:lnSpc>
            </a:pPr>
            <a:r>
              <a:rPr lang="en-US" altLang="en-US" sz="2000" b="1" dirty="0"/>
              <a:t>The first step is to define an initiating event that could lead to failure of the system: equipment failure, human error, utility failure, or natural disaster.</a:t>
            </a:r>
          </a:p>
          <a:p>
            <a:pPr algn="just">
              <a:lnSpc>
                <a:spcPct val="99000"/>
              </a:lnSpc>
            </a:pPr>
            <a:r>
              <a:rPr lang="en-US" altLang="en-US" sz="2000" b="1" dirty="0"/>
              <a:t>The next steps is to identify intermediate actions to eliminate or reduce the effects of the initiating event. The event tree develops two branches for each intermediate event, one for a </a:t>
            </a:r>
            <a:r>
              <a:rPr lang="en-US" altLang="en-US" sz="2000" b="1" dirty="0">
                <a:solidFill>
                  <a:srgbClr val="FF0000"/>
                </a:solidFill>
              </a:rPr>
              <a:t>successful</a:t>
            </a:r>
            <a:r>
              <a:rPr lang="en-US" altLang="en-US" sz="2000" b="1" dirty="0"/>
              <a:t> and the other for an </a:t>
            </a:r>
            <a:r>
              <a:rPr lang="en-US" altLang="en-US" sz="2000" b="1" dirty="0">
                <a:solidFill>
                  <a:srgbClr val="E01D08"/>
                </a:solidFill>
              </a:rPr>
              <a:t>unsuccessful operation</a:t>
            </a:r>
            <a:r>
              <a:rPr lang="en-US" altLang="en-US" sz="2000" b="1" dirty="0"/>
              <a:t>. </a:t>
            </a:r>
          </a:p>
          <a:p>
            <a:pPr algn="just">
              <a:lnSpc>
                <a:spcPct val="99000"/>
              </a:lnSpc>
            </a:pPr>
            <a:r>
              <a:rPr lang="en-US" altLang="en-US" sz="2000" b="1" dirty="0"/>
              <a:t>The top path represents success and the bottom path failure. </a:t>
            </a:r>
            <a:endParaRPr lang="en-US" sz="2000" b="1" i="1" dirty="0"/>
          </a:p>
        </p:txBody>
      </p:sp>
      <p:sp>
        <p:nvSpPr>
          <p:cNvPr id="616452"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16453"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pic>
        <p:nvPicPr>
          <p:cNvPr id="616456" name="Picture 8" descr="A:\Risk analysis-4.jpg"/>
          <p:cNvPicPr>
            <a:picLocks noChangeAspect="1" noChangeArrowheads="1"/>
          </p:cNvPicPr>
          <p:nvPr/>
        </p:nvPicPr>
        <p:blipFill>
          <a:blip r:embed="rId2"/>
          <a:srcRect/>
          <a:stretch>
            <a:fillRect/>
          </a:stretch>
        </p:blipFill>
        <p:spPr bwMode="auto">
          <a:xfrm>
            <a:off x="152400" y="1677988"/>
            <a:ext cx="4572000" cy="3275012"/>
          </a:xfrm>
          <a:prstGeom prst="rect">
            <a:avLst/>
          </a:prstGeom>
          <a:noFill/>
        </p:spPr>
      </p:pic>
      <p:sp>
        <p:nvSpPr>
          <p:cNvPr id="616457" name="Text Box 9"/>
          <p:cNvSpPr txBox="1">
            <a:spLocks noChangeArrowheads="1"/>
          </p:cNvSpPr>
          <p:nvPr/>
        </p:nvSpPr>
        <p:spPr bwMode="black">
          <a:xfrm>
            <a:off x="304800" y="6400800"/>
            <a:ext cx="247650" cy="211138"/>
          </a:xfrm>
          <a:prstGeom prst="rect">
            <a:avLst/>
          </a:prstGeom>
          <a:noFill/>
          <a:ln w="9525">
            <a:noFill/>
            <a:miter lim="800000"/>
            <a:headEnd/>
            <a:tailEnd/>
          </a:ln>
          <a:effectLst/>
        </p:spPr>
        <p:txBody>
          <a:bodyPr wrap="none" lIns="0" bIns="0">
            <a:spAutoFit/>
          </a:bodyPr>
          <a:lstStyle/>
          <a:p>
            <a:pPr>
              <a:lnSpc>
                <a:spcPts val="1300"/>
              </a:lnSpc>
            </a:pPr>
            <a:fld id="{B2A2E78B-11D8-4807-BA75-D3FBE845A6DB}" type="slidenum">
              <a:rPr lang="en-US" sz="1100">
                <a:solidFill>
                  <a:schemeClr val="accent1"/>
                </a:solidFill>
              </a:rPr>
              <a:pPr>
                <a:lnSpc>
                  <a:spcPts val="1300"/>
                </a:lnSpc>
              </a:pPr>
              <a:t>20</a:t>
            </a:fld>
            <a:endParaRPr lang="en-US" sz="1100">
              <a:solidFill>
                <a:schemeClr val="accent1"/>
              </a:solidFill>
            </a:endParaRPr>
          </a:p>
        </p:txBody>
      </p:sp>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457200" y="0"/>
            <a:ext cx="8686800" cy="1066800"/>
          </a:xfrm>
        </p:spPr>
        <p:txBody>
          <a:bodyPr/>
          <a:lstStyle/>
          <a:p>
            <a:r>
              <a:rPr lang="en-AU" dirty="0"/>
              <a:t>Event tree analysis</a:t>
            </a:r>
            <a:r>
              <a:rPr lang="en-AU" altLang="en-US" dirty="0"/>
              <a:t> (</a:t>
            </a:r>
            <a:r>
              <a:rPr lang="en-AU" altLang="en-US" dirty="0" err="1"/>
              <a:t>cont</a:t>
            </a:r>
            <a:r>
              <a:rPr lang="en-AU" altLang="en-US" dirty="0"/>
              <a:t>)</a:t>
            </a:r>
            <a:endParaRPr lang="en-GB" altLang="en-US" dirty="0"/>
          </a:p>
        </p:txBody>
      </p:sp>
      <p:sp>
        <p:nvSpPr>
          <p:cNvPr id="617478" name="Rectangle 6"/>
          <p:cNvSpPr>
            <a:spLocks noGrp="1" noChangeArrowheads="1"/>
          </p:cNvSpPr>
          <p:nvPr>
            <p:ph type="body" sz="half" idx="2"/>
          </p:nvPr>
        </p:nvSpPr>
        <p:spPr>
          <a:xfrm>
            <a:off x="5436096" y="1676400"/>
            <a:ext cx="3429000" cy="2971800"/>
          </a:xfrm>
        </p:spPr>
        <p:txBody>
          <a:bodyPr>
            <a:normAutofit/>
          </a:bodyPr>
          <a:lstStyle/>
          <a:p>
            <a:pPr algn="just"/>
            <a:r>
              <a:rPr lang="en-US" altLang="en-US" sz="2400" b="1" dirty="0"/>
              <a:t>The probability of any branch of the event tree occurring is the product of the event probabilities on the branch.</a:t>
            </a:r>
          </a:p>
          <a:p>
            <a:pPr algn="just"/>
            <a:endParaRPr lang="en-US" altLang="en-US" sz="2400" b="1" dirty="0"/>
          </a:p>
          <a:p>
            <a:pPr algn="just"/>
            <a:endParaRPr lang="en-US" sz="2400" b="1" i="1" dirty="0"/>
          </a:p>
        </p:txBody>
      </p:sp>
      <p:sp>
        <p:nvSpPr>
          <p:cNvPr id="617476"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17477"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pic>
        <p:nvPicPr>
          <p:cNvPr id="617481" name="Picture 9" descr="A:\Risk analysis-5.jpg"/>
          <p:cNvPicPr>
            <a:picLocks noChangeAspect="1" noChangeArrowheads="1"/>
          </p:cNvPicPr>
          <p:nvPr/>
        </p:nvPicPr>
        <p:blipFill>
          <a:blip r:embed="rId2"/>
          <a:srcRect/>
          <a:stretch>
            <a:fillRect/>
          </a:stretch>
        </p:blipFill>
        <p:spPr bwMode="auto">
          <a:xfrm>
            <a:off x="228600" y="1524000"/>
            <a:ext cx="5029200" cy="4603750"/>
          </a:xfrm>
          <a:prstGeom prst="rect">
            <a:avLst/>
          </a:prstGeom>
          <a:noFill/>
        </p:spPr>
      </p:pic>
      <p:sp>
        <p:nvSpPr>
          <p:cNvPr id="617482" name="Rectangle 10"/>
          <p:cNvSpPr>
            <a:spLocks noChangeArrowheads="1"/>
          </p:cNvSpPr>
          <p:nvPr/>
        </p:nvSpPr>
        <p:spPr bwMode="auto">
          <a:xfrm>
            <a:off x="5638800" y="5029200"/>
            <a:ext cx="3276600" cy="457200"/>
          </a:xfrm>
          <a:prstGeom prst="rect">
            <a:avLst/>
          </a:prstGeom>
          <a:noFill/>
          <a:ln w="9525">
            <a:noFill/>
            <a:miter lim="800000"/>
            <a:headEnd/>
            <a:tailEnd/>
          </a:ln>
          <a:effectLst/>
        </p:spPr>
        <p:txBody>
          <a:bodyPr lIns="0" tIns="0" rIns="274320"/>
          <a:lstStyle/>
          <a:p>
            <a:pPr algn="just" defTabSz="912813">
              <a:lnSpc>
                <a:spcPct val="109000"/>
              </a:lnSpc>
              <a:spcBef>
                <a:spcPct val="55000"/>
              </a:spcBef>
              <a:buClr>
                <a:srgbClr val="1E6E04"/>
              </a:buClr>
            </a:pPr>
            <a:r>
              <a:rPr lang="en-US" altLang="en-US" sz="2400" b="1" dirty="0"/>
              <a:t>Fault tree analysis for the fluid flow example</a:t>
            </a:r>
            <a:endParaRPr lang="en-US" sz="2400" b="1" i="1" dirty="0"/>
          </a:p>
        </p:txBody>
      </p:sp>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a:xfrm>
            <a:off x="304800" y="0"/>
            <a:ext cx="8839200" cy="1066800"/>
          </a:xfrm>
        </p:spPr>
        <p:txBody>
          <a:bodyPr/>
          <a:lstStyle/>
          <a:p>
            <a:r>
              <a:rPr lang="en-AU" dirty="0"/>
              <a:t>Event tree analysis</a:t>
            </a:r>
            <a:r>
              <a:rPr lang="en-AU" altLang="en-US" dirty="0"/>
              <a:t> (</a:t>
            </a:r>
            <a:r>
              <a:rPr lang="en-AU" altLang="en-US" dirty="0" err="1"/>
              <a:t>cont</a:t>
            </a:r>
            <a:r>
              <a:rPr lang="en-AU" altLang="en-US" dirty="0"/>
              <a:t>)</a:t>
            </a:r>
            <a:endParaRPr lang="en-GB" altLang="en-US" dirty="0"/>
          </a:p>
        </p:txBody>
      </p:sp>
      <p:sp>
        <p:nvSpPr>
          <p:cNvPr id="619526" name="Rectangle 6"/>
          <p:cNvSpPr>
            <a:spLocks noGrp="1" noChangeArrowheads="1"/>
          </p:cNvSpPr>
          <p:nvPr>
            <p:ph type="body" sz="half" idx="2"/>
          </p:nvPr>
        </p:nvSpPr>
        <p:spPr>
          <a:xfrm>
            <a:off x="5257800" y="1752600"/>
            <a:ext cx="3810000" cy="2971800"/>
          </a:xfrm>
        </p:spPr>
        <p:txBody>
          <a:bodyPr>
            <a:noAutofit/>
          </a:bodyPr>
          <a:lstStyle/>
          <a:p>
            <a:pPr algn="just">
              <a:lnSpc>
                <a:spcPct val="99000"/>
              </a:lnSpc>
            </a:pPr>
            <a:r>
              <a:rPr lang="en-US" altLang="en-US" sz="2000" b="1" dirty="0"/>
              <a:t>The event tree can be summarized as follows:</a:t>
            </a:r>
          </a:p>
          <a:p>
            <a:pPr algn="just">
              <a:lnSpc>
                <a:spcPct val="75000"/>
              </a:lnSpc>
              <a:spcBef>
                <a:spcPct val="75000"/>
              </a:spcBef>
              <a:buFontTx/>
              <a:buChar char="•"/>
            </a:pPr>
            <a:r>
              <a:rPr lang="en-US" altLang="en-US" sz="2000" b="1" dirty="0"/>
              <a:t> Identify initiating events that  </a:t>
            </a:r>
          </a:p>
          <a:p>
            <a:pPr algn="just">
              <a:lnSpc>
                <a:spcPct val="75000"/>
              </a:lnSpc>
              <a:spcBef>
                <a:spcPct val="75000"/>
              </a:spcBef>
            </a:pPr>
            <a:r>
              <a:rPr lang="en-US" altLang="en-US" sz="2000" b="1" dirty="0"/>
              <a:t>  could result in an accident</a:t>
            </a:r>
          </a:p>
          <a:p>
            <a:pPr algn="just">
              <a:lnSpc>
                <a:spcPct val="75000"/>
              </a:lnSpc>
              <a:spcBef>
                <a:spcPct val="75000"/>
              </a:spcBef>
              <a:buFontTx/>
              <a:buChar char="•"/>
            </a:pPr>
            <a:r>
              <a:rPr lang="en-US" altLang="en-US" sz="2000" b="1" dirty="0"/>
              <a:t> Identify the safety functions to </a:t>
            </a:r>
          </a:p>
          <a:p>
            <a:pPr algn="just">
              <a:lnSpc>
                <a:spcPct val="75000"/>
              </a:lnSpc>
              <a:spcBef>
                <a:spcPct val="75000"/>
              </a:spcBef>
            </a:pPr>
            <a:r>
              <a:rPr lang="en-US" altLang="en-US" sz="2000" b="1" dirty="0"/>
              <a:t>   mitigate the initiating event</a:t>
            </a:r>
          </a:p>
          <a:p>
            <a:pPr algn="just">
              <a:lnSpc>
                <a:spcPct val="75000"/>
              </a:lnSpc>
              <a:spcBef>
                <a:spcPct val="75000"/>
              </a:spcBef>
              <a:buFontTx/>
              <a:buChar char="•"/>
            </a:pPr>
            <a:r>
              <a:rPr lang="en-US" altLang="en-US" sz="2000" b="1" dirty="0"/>
              <a:t>  Construct the event tree</a:t>
            </a:r>
          </a:p>
          <a:p>
            <a:pPr algn="just">
              <a:lnSpc>
                <a:spcPct val="75000"/>
              </a:lnSpc>
              <a:spcBef>
                <a:spcPct val="75000"/>
              </a:spcBef>
              <a:buFontTx/>
              <a:buChar char="•"/>
            </a:pPr>
            <a:r>
              <a:rPr lang="en-US" altLang="en-US" sz="2000" b="1" dirty="0"/>
              <a:t>  Describe accident sequence   </a:t>
            </a:r>
          </a:p>
          <a:p>
            <a:pPr algn="just">
              <a:lnSpc>
                <a:spcPct val="75000"/>
              </a:lnSpc>
              <a:spcBef>
                <a:spcPct val="75000"/>
              </a:spcBef>
            </a:pPr>
            <a:r>
              <a:rPr lang="en-US" altLang="en-US" sz="2000" b="1" dirty="0"/>
              <a:t>   outcomes and their probability.</a:t>
            </a:r>
          </a:p>
          <a:p>
            <a:pPr algn="just">
              <a:lnSpc>
                <a:spcPct val="99000"/>
              </a:lnSpc>
            </a:pPr>
            <a:endParaRPr lang="en-US" altLang="en-US" sz="2000" b="1" dirty="0"/>
          </a:p>
          <a:p>
            <a:pPr algn="just">
              <a:lnSpc>
                <a:spcPct val="99000"/>
              </a:lnSpc>
            </a:pPr>
            <a:endParaRPr lang="en-US" sz="2000" b="1" i="1" dirty="0"/>
          </a:p>
        </p:txBody>
      </p:sp>
      <p:sp>
        <p:nvSpPr>
          <p:cNvPr id="619524"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19525"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19527" name="Text Box 7"/>
          <p:cNvSpPr txBox="1">
            <a:spLocks noChangeArrowheads="1"/>
          </p:cNvSpPr>
          <p:nvPr/>
        </p:nvSpPr>
        <p:spPr bwMode="black">
          <a:xfrm>
            <a:off x="304800" y="6477000"/>
            <a:ext cx="169863" cy="211138"/>
          </a:xfrm>
          <a:prstGeom prst="rect">
            <a:avLst/>
          </a:prstGeom>
          <a:noFill/>
          <a:ln w="9525">
            <a:noFill/>
            <a:miter lim="800000"/>
            <a:headEnd/>
            <a:tailEnd/>
          </a:ln>
          <a:effectLst/>
        </p:spPr>
        <p:txBody>
          <a:bodyPr wrap="none" lIns="0" bIns="0">
            <a:spAutoFit/>
          </a:bodyPr>
          <a:lstStyle/>
          <a:p>
            <a:pPr>
              <a:lnSpc>
                <a:spcPts val="1300"/>
              </a:lnSpc>
            </a:pPr>
            <a:fld id="{3B2E38AF-A01B-4B3E-B646-688816DF2632}" type="slidenum">
              <a:rPr lang="en-US" sz="1100">
                <a:solidFill>
                  <a:schemeClr val="accent1"/>
                </a:solidFill>
              </a:rPr>
              <a:pPr>
                <a:lnSpc>
                  <a:spcPts val="1300"/>
                </a:lnSpc>
              </a:pPr>
              <a:t>22</a:t>
            </a:fld>
            <a:endParaRPr lang="en-US" sz="1100">
              <a:solidFill>
                <a:schemeClr val="accent1"/>
              </a:solidFill>
            </a:endParaRPr>
          </a:p>
        </p:txBody>
      </p:sp>
      <p:pic>
        <p:nvPicPr>
          <p:cNvPr id="619529" name="Picture 9" descr="A:\Risk analysis-6.jpg"/>
          <p:cNvPicPr>
            <a:picLocks noChangeAspect="1" noChangeArrowheads="1"/>
          </p:cNvPicPr>
          <p:nvPr/>
        </p:nvPicPr>
        <p:blipFill>
          <a:blip r:embed="rId2"/>
          <a:srcRect/>
          <a:stretch>
            <a:fillRect/>
          </a:stretch>
        </p:blipFill>
        <p:spPr bwMode="auto">
          <a:xfrm>
            <a:off x="152400" y="1600200"/>
            <a:ext cx="4800600" cy="4024313"/>
          </a:xfrm>
          <a:prstGeom prst="rect">
            <a:avLst/>
          </a:prstGeom>
          <a:noFill/>
        </p:spPr>
      </p:pic>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2708920"/>
            <a:ext cx="7886700" cy="1325563"/>
          </a:xfrm>
        </p:spPr>
        <p:txBody>
          <a:bodyPr/>
          <a:lstStyle/>
          <a:p>
            <a:r>
              <a:rPr lang="en-US" altLang="en-US" b="1" dirty="0" smtClean="0">
                <a:latin typeface="Arial" panose="020B0604020202020204" pitchFamily="34" charset="0"/>
              </a:rPr>
              <a:t>Environmental Risk Assessment</a:t>
            </a:r>
            <a:endParaRPr lang="en-US" dirty="0"/>
          </a:p>
        </p:txBody>
      </p:sp>
      <p:sp>
        <p:nvSpPr>
          <p:cNvPr id="3" name="Slide Number Placeholder 2"/>
          <p:cNvSpPr>
            <a:spLocks noGrp="1"/>
          </p:cNvSpPr>
          <p:nvPr>
            <p:ph type="sldNum" sz="quarter" idx="12"/>
          </p:nvPr>
        </p:nvSpPr>
        <p:spPr/>
        <p:txBody>
          <a:bodyPr/>
          <a:lstStyle/>
          <a:p>
            <a:fld id="{7318C16F-92ED-41E3-92AA-6D1C5CE5B98B}" type="slidenum">
              <a:rPr lang="en-US" smtClean="0"/>
              <a:pPr/>
              <a:t>23</a:t>
            </a:fld>
            <a:endParaRPr lang="en-US"/>
          </a:p>
        </p:txBody>
      </p:sp>
    </p:spTree>
    <p:extLst>
      <p:ext uri="{BB962C8B-B14F-4D97-AF65-F5344CB8AC3E}">
        <p14:creationId xmlns:p14="http://schemas.microsoft.com/office/powerpoint/2010/main" val="2493751505"/>
      </p:ext>
    </p:ext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990600" y="1447800"/>
            <a:ext cx="7772400" cy="1143000"/>
          </a:xfrm>
        </p:spPr>
        <p:txBody>
          <a:bodyPr/>
          <a:lstStyle/>
          <a:p>
            <a:r>
              <a:rPr lang="en-US" altLang="en-US" b="1" dirty="0">
                <a:latin typeface="Arial" panose="020B0604020202020204" pitchFamily="34" charset="0"/>
              </a:rPr>
              <a:t>What is environmental risk assessment (ERA)?</a:t>
            </a:r>
            <a:endParaRPr lang="en-US" altLang="en-US" dirty="0">
              <a:latin typeface="Arial" panose="020B0604020202020204" pitchFamily="34" charset="0"/>
            </a:endParaRPr>
          </a:p>
        </p:txBody>
      </p:sp>
      <p:sp>
        <p:nvSpPr>
          <p:cNvPr id="569347" name="Rectangle 3"/>
          <p:cNvSpPr>
            <a:spLocks noGrp="1" noChangeArrowheads="1"/>
          </p:cNvSpPr>
          <p:nvPr>
            <p:ph type="body" sz="half" idx="1"/>
          </p:nvPr>
        </p:nvSpPr>
        <p:spPr>
          <a:xfrm>
            <a:off x="1066800" y="3352800"/>
            <a:ext cx="6934200" cy="1066800"/>
          </a:xfrm>
        </p:spPr>
        <p:txBody>
          <a:bodyPr/>
          <a:lstStyle/>
          <a:p>
            <a:r>
              <a:rPr lang="en-US" altLang="en-US" sz="2800" b="1">
                <a:latin typeface="Arial" panose="020B0604020202020204" pitchFamily="34" charset="0"/>
              </a:rPr>
              <a:t>Qualitative and quantitative </a:t>
            </a:r>
            <a:r>
              <a:rPr lang="en-US" altLang="en-US" sz="2800" b="1">
                <a:latin typeface="Arial" panose="020B0604020202020204" pitchFamily="34" charset="0"/>
                <a:cs typeface="Times New Roman" panose="02020603050405020304" pitchFamily="18" charset="0"/>
              </a:rPr>
              <a:t>valuation of environmental status </a:t>
            </a:r>
          </a:p>
        </p:txBody>
      </p:sp>
      <p:sp>
        <p:nvSpPr>
          <p:cNvPr id="569348" name="Rectangle 4"/>
          <p:cNvSpPr>
            <a:spLocks noGrp="1" noChangeArrowheads="1"/>
          </p:cNvSpPr>
          <p:nvPr>
            <p:ph type="body" sz="half" idx="2"/>
          </p:nvPr>
        </p:nvSpPr>
        <p:spPr>
          <a:xfrm>
            <a:off x="1066800" y="4648200"/>
            <a:ext cx="7467600" cy="1568450"/>
          </a:xfrm>
        </p:spPr>
        <p:txBody>
          <a:bodyPr/>
          <a:lstStyle/>
          <a:p>
            <a:pPr marL="533400" indent="-533400"/>
            <a:r>
              <a:rPr lang="en-US" altLang="en-US" sz="2800" b="1">
                <a:latin typeface="Arial" panose="020B0604020202020204" pitchFamily="34" charset="0"/>
                <a:cs typeface="Times New Roman" panose="02020603050405020304" pitchFamily="18" charset="0"/>
              </a:rPr>
              <a:t>ERA is comprised of: </a:t>
            </a:r>
          </a:p>
          <a:p>
            <a:pPr marL="533400" indent="-533400">
              <a:buFont typeface="Wingdings" panose="05000000000000000000" pitchFamily="2" charset="2"/>
              <a:buAutoNum type="arabicPeriod"/>
            </a:pPr>
            <a:r>
              <a:rPr lang="en-US" altLang="en-US" sz="2800" b="1">
                <a:latin typeface="Arial" panose="020B0604020202020204" pitchFamily="34" charset="0"/>
                <a:cs typeface="Times New Roman" panose="02020603050405020304" pitchFamily="18" charset="0"/>
              </a:rPr>
              <a:t>human health risk assessment; </a:t>
            </a:r>
          </a:p>
          <a:p>
            <a:pPr marL="533400" indent="-533400">
              <a:buFont typeface="Wingdings" panose="05000000000000000000" pitchFamily="2" charset="2"/>
              <a:buAutoNum type="arabicPeriod"/>
            </a:pPr>
            <a:r>
              <a:rPr lang="en-US" altLang="en-US" sz="2800" b="1">
                <a:latin typeface="Arial" panose="020B0604020202020204" pitchFamily="34" charset="0"/>
                <a:cs typeface="Times New Roman" panose="02020603050405020304" pitchFamily="18" charset="0"/>
              </a:rPr>
              <a:t>ecological risk assessment.</a:t>
            </a:r>
            <a:r>
              <a:rPr lang="en-US" altLang="en-US" sz="2800" b="1">
                <a:latin typeface="Arial" panose="020B0604020202020204" pitchFamily="34" charset="0"/>
              </a:rPr>
              <a:t> </a:t>
            </a:r>
          </a:p>
        </p:txBody>
      </p:sp>
      <p:sp>
        <p:nvSpPr>
          <p:cNvPr id="2" name="Slide Number Placeholder 1"/>
          <p:cNvSpPr>
            <a:spLocks noGrp="1"/>
          </p:cNvSpPr>
          <p:nvPr>
            <p:ph type="sldNum" sz="quarter" idx="12"/>
          </p:nvPr>
        </p:nvSpPr>
        <p:spPr/>
        <p:txBody>
          <a:bodyPr/>
          <a:lstStyle/>
          <a:p>
            <a:fld id="{8B6993D1-3398-4ACE-B59D-DE4312CD6A0D}" type="slidenum">
              <a:rPr lang="en-US" smtClean="0"/>
              <a:pPr/>
              <a:t>24</a:t>
            </a:fld>
            <a:endParaRPr lang="en-US"/>
          </a:p>
        </p:txBody>
      </p:sp>
    </p:spTree>
    <p:extLst>
      <p:ext uri="{BB962C8B-B14F-4D97-AF65-F5344CB8AC3E}">
        <p14:creationId xmlns:p14="http://schemas.microsoft.com/office/powerpoint/2010/main" val="2503582066"/>
      </p:ext>
    </p:ext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a:xfrm>
            <a:off x="683568" y="764704"/>
            <a:ext cx="7772400" cy="1143000"/>
          </a:xfrm>
        </p:spPr>
        <p:txBody>
          <a:bodyPr/>
          <a:lstStyle/>
          <a:p>
            <a:pPr algn="ctr"/>
            <a:r>
              <a:rPr lang="en-US" altLang="en-US" b="1" dirty="0">
                <a:latin typeface="Arial" panose="020B0604020202020204" pitchFamily="34" charset="0"/>
                <a:cs typeface="Arial" panose="020B0604020202020204" pitchFamily="34" charset="0"/>
              </a:rPr>
              <a:t>Systematic approach to risk assessment</a:t>
            </a:r>
            <a:r>
              <a:rPr lang="en-US" altLang="en-US" dirty="0">
                <a:cs typeface="Times New Roman" panose="02020603050405020304" pitchFamily="18" charset="0"/>
              </a:rPr>
              <a:t> </a:t>
            </a:r>
          </a:p>
        </p:txBody>
      </p:sp>
      <p:sp>
        <p:nvSpPr>
          <p:cNvPr id="573443" name="Rectangle 3"/>
          <p:cNvSpPr>
            <a:spLocks noGrp="1" noChangeArrowheads="1"/>
          </p:cNvSpPr>
          <p:nvPr>
            <p:ph type="body" idx="1"/>
          </p:nvPr>
        </p:nvSpPr>
        <p:spPr>
          <a:xfrm>
            <a:off x="899592" y="2780928"/>
            <a:ext cx="7772400" cy="2254250"/>
          </a:xfrm>
        </p:spPr>
        <p:txBody>
          <a:bodyPr/>
          <a:lstStyle/>
          <a:p>
            <a:r>
              <a:rPr lang="en-US" altLang="en-US" sz="2800" dirty="0">
                <a:latin typeface="Arial" panose="020B0604020202020204" pitchFamily="34" charset="0"/>
                <a:cs typeface="Arial" panose="020B0604020202020204" pitchFamily="34" charset="0"/>
              </a:rPr>
              <a:t>ERA should be conducted when it is determined that a management action may have consequences to either humans or the environment. </a:t>
            </a:r>
          </a:p>
        </p:txBody>
      </p:sp>
      <p:sp>
        <p:nvSpPr>
          <p:cNvPr id="2" name="Slide Number Placeholder 1"/>
          <p:cNvSpPr>
            <a:spLocks noGrp="1"/>
          </p:cNvSpPr>
          <p:nvPr>
            <p:ph type="sldNum" sz="quarter" idx="12"/>
          </p:nvPr>
        </p:nvSpPr>
        <p:spPr/>
        <p:txBody>
          <a:bodyPr/>
          <a:lstStyle/>
          <a:p>
            <a:fld id="{D8E1E729-0439-45FD-8819-480AF8746748}" type="slidenum">
              <a:rPr lang="en-US" smtClean="0"/>
              <a:pPr/>
              <a:t>25</a:t>
            </a:fld>
            <a:endParaRPr lang="en-US"/>
          </a:p>
        </p:txBody>
      </p:sp>
    </p:spTree>
    <p:extLst>
      <p:ext uri="{BB962C8B-B14F-4D97-AF65-F5344CB8AC3E}">
        <p14:creationId xmlns:p14="http://schemas.microsoft.com/office/powerpoint/2010/main" val="4278356744"/>
      </p:ext>
    </p:extLst>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Rectangle 3"/>
          <p:cNvSpPr>
            <a:spLocks noChangeArrowheads="1"/>
          </p:cNvSpPr>
          <p:nvPr/>
        </p:nvSpPr>
        <p:spPr bwMode="auto">
          <a:xfrm>
            <a:off x="1400175" y="1519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575490" name="Picture 2" descr="C:\My Documents\Burse si locuri de munca\NATO ASI and ARW\Moldova, Chisinau 2005\im1.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28600" y="0"/>
            <a:ext cx="8686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7F28595-8AAC-4377-9C49-D79A66ECE11D}" type="slidenum">
              <a:rPr lang="en-US" smtClean="0"/>
              <a:pPr/>
              <a:t>26</a:t>
            </a:fld>
            <a:endParaRPr lang="en-US"/>
          </a:p>
        </p:txBody>
      </p:sp>
    </p:spTree>
    <p:extLst>
      <p:ext uri="{BB962C8B-B14F-4D97-AF65-F5344CB8AC3E}">
        <p14:creationId xmlns:p14="http://schemas.microsoft.com/office/powerpoint/2010/main" val="1995647549"/>
      </p:ext>
    </p:extLst>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5" name="Rectangle 3"/>
          <p:cNvSpPr>
            <a:spLocks noChangeArrowheads="1"/>
          </p:cNvSpPr>
          <p:nvPr/>
        </p:nvSpPr>
        <p:spPr bwMode="auto">
          <a:xfrm>
            <a:off x="1409700" y="95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576514" name="Picture 2" descr="C:\My Documents\Burse si locuri de munca\NATO ASI and ARW\Moldova, Chisinau 2005\im2.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04800" y="0"/>
            <a:ext cx="8686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17F28595-8AAC-4377-9C49-D79A66ECE11D}" type="slidenum">
              <a:rPr lang="en-US" smtClean="0"/>
              <a:pPr/>
              <a:t>27</a:t>
            </a:fld>
            <a:endParaRPr lang="en-US"/>
          </a:p>
        </p:txBody>
      </p:sp>
    </p:spTree>
    <p:extLst>
      <p:ext uri="{BB962C8B-B14F-4D97-AF65-F5344CB8AC3E}">
        <p14:creationId xmlns:p14="http://schemas.microsoft.com/office/powerpoint/2010/main" val="2212308643"/>
      </p:ext>
    </p:ext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a:xfrm>
            <a:off x="762000" y="1600200"/>
            <a:ext cx="8077200" cy="685800"/>
          </a:xfrm>
        </p:spPr>
        <p:txBody>
          <a:bodyPr/>
          <a:lstStyle/>
          <a:p>
            <a:pPr algn="ctr"/>
            <a:r>
              <a:rPr lang="en-US" altLang="en-US" b="1">
                <a:latin typeface="Arial" panose="020B0604020202020204" pitchFamily="34" charset="0"/>
                <a:cs typeface="Arial" panose="020B0604020202020204" pitchFamily="34" charset="0"/>
              </a:rPr>
              <a:t>ERA addresses three questions</a:t>
            </a:r>
            <a:endParaRPr lang="en-US" altLang="en-US">
              <a:latin typeface="Arial" panose="020B0604020202020204" pitchFamily="34" charset="0"/>
              <a:cs typeface="Arial" panose="020B0604020202020204" pitchFamily="34" charset="0"/>
            </a:endParaRPr>
          </a:p>
        </p:txBody>
      </p:sp>
      <p:sp>
        <p:nvSpPr>
          <p:cNvPr id="583683" name="Rectangle 3"/>
          <p:cNvSpPr>
            <a:spLocks noGrp="1" noChangeArrowheads="1"/>
          </p:cNvSpPr>
          <p:nvPr>
            <p:ph type="body" sz="half" idx="1"/>
          </p:nvPr>
        </p:nvSpPr>
        <p:spPr>
          <a:xfrm>
            <a:off x="914400" y="3124200"/>
            <a:ext cx="7924800" cy="3124200"/>
          </a:xfrm>
        </p:spPr>
        <p:txBody>
          <a:bodyPr/>
          <a:lstStyle/>
          <a:p>
            <a:pPr marL="533400" indent="-533400">
              <a:buFont typeface="Wingdings" panose="05000000000000000000" pitchFamily="2" charset="2"/>
              <a:buAutoNum type="arabicPeriod"/>
            </a:pPr>
            <a:r>
              <a:rPr lang="en-US" altLang="en-US" sz="2800" dirty="0">
                <a:latin typeface="Arial" panose="020B0604020202020204" pitchFamily="34" charset="0"/>
                <a:cs typeface="Arial" panose="020B0604020202020204" pitchFamily="34" charset="0"/>
              </a:rPr>
              <a:t>What can go wrong with the project? </a:t>
            </a:r>
            <a:endParaRPr lang="en-US" altLang="en-US" sz="2800" dirty="0">
              <a:cs typeface="Times New Roman" panose="02020603050405020304" pitchFamily="18" charset="0"/>
            </a:endParaRPr>
          </a:p>
          <a:p>
            <a:pPr marL="533400" indent="-533400">
              <a:buFont typeface="Wingdings" panose="05000000000000000000" pitchFamily="2" charset="2"/>
              <a:buAutoNum type="arabicPeriod"/>
            </a:pPr>
            <a:r>
              <a:rPr lang="en-US" altLang="en-US" sz="2800" dirty="0">
                <a:latin typeface="Arial" panose="020B0604020202020204" pitchFamily="34" charset="0"/>
                <a:cs typeface="Arial" panose="020B0604020202020204" pitchFamily="34" charset="0"/>
              </a:rPr>
              <a:t>What is the range of magnitude of these adverse consequences? </a:t>
            </a:r>
          </a:p>
          <a:p>
            <a:pPr marL="533400" indent="-533400">
              <a:buFont typeface="Wingdings" panose="05000000000000000000" pitchFamily="2" charset="2"/>
              <a:buAutoNum type="arabicPeriod"/>
            </a:pPr>
            <a:r>
              <a:rPr lang="en-US" altLang="en-US" sz="2800" dirty="0">
                <a:latin typeface="Arial" panose="020B0604020202020204" pitchFamily="34" charset="0"/>
                <a:cs typeface="Arial" panose="020B0604020202020204" pitchFamily="34" charset="0"/>
              </a:rPr>
              <a:t>What can be done and at what cost to reduce unacceptable risk and damage? </a:t>
            </a:r>
            <a:endParaRPr lang="en-US" altLang="en-US" sz="2800" dirty="0"/>
          </a:p>
        </p:txBody>
      </p:sp>
    </p:spTree>
    <p:extLst>
      <p:ext uri="{BB962C8B-B14F-4D97-AF65-F5344CB8AC3E}">
        <p14:creationId xmlns:p14="http://schemas.microsoft.com/office/powerpoint/2010/main" val="1524346277"/>
      </p:ext>
    </p:extLst>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1" name="Rectangle 3"/>
          <p:cNvSpPr>
            <a:spLocks noChangeArrowheads="1"/>
          </p:cNvSpPr>
          <p:nvPr/>
        </p:nvSpPr>
        <p:spPr bwMode="auto">
          <a:xfrm>
            <a:off x="1390650" y="-28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585730" name="Picture 2" descr="C:\My Documents\Burse si locuri de munca\NATO ASI and ARW\Moldova, Chisinau 2005\im95.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57200" y="-28575"/>
            <a:ext cx="8686800" cy="6915150"/>
          </a:xfrm>
          <a:prstGeom prst="rect">
            <a:avLst/>
          </a:prstGeom>
          <a:noFill/>
          <a:extLst>
            <a:ext uri="{909E8E84-426E-40DD-AFC4-6F175D3DCCD1}">
              <a14:hiddenFill xmlns:a14="http://schemas.microsoft.com/office/drawing/2010/main">
                <a:solidFill>
                  <a:srgbClr val="FFFFFF"/>
                </a:solidFill>
              </a14:hiddenFill>
            </a:ext>
          </a:extLst>
        </p:spPr>
      </p:pic>
      <p:sp>
        <p:nvSpPr>
          <p:cNvPr id="585732" name="Rectangle 4"/>
          <p:cNvSpPr>
            <a:spLocks noChangeArrowheads="1"/>
          </p:cNvSpPr>
          <p:nvPr/>
        </p:nvSpPr>
        <p:spPr bwMode="auto">
          <a:xfrm>
            <a:off x="5486400" y="0"/>
            <a:ext cx="36576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anose="02020603050405020304" pitchFamily="18" charset="0"/>
              </a:defRPr>
            </a:lvl1pPr>
            <a:lvl2pPr>
              <a:defRPr kumimoji="1" sz="2400">
                <a:solidFill>
                  <a:schemeClr val="tx1"/>
                </a:solidFill>
                <a:latin typeface="Times New Roman" panose="02020603050405020304" pitchFamily="18" charset="0"/>
              </a:defRPr>
            </a:lvl2pPr>
            <a:lvl3pPr>
              <a:defRPr kumimoji="1" sz="2400">
                <a:solidFill>
                  <a:schemeClr val="tx1"/>
                </a:solidFill>
                <a:latin typeface="Times New Roman" panose="02020603050405020304" pitchFamily="18" charset="0"/>
              </a:defRPr>
            </a:lvl3pPr>
            <a:lvl4pPr>
              <a:defRPr kumimoji="1" sz="2400">
                <a:solidFill>
                  <a:schemeClr val="tx1"/>
                </a:solidFill>
                <a:latin typeface="Times New Roman" panose="02020603050405020304" pitchFamily="18" charset="0"/>
              </a:defRPr>
            </a:lvl4pPr>
            <a:lvl5pPr>
              <a:defRPr kumimoji="1" sz="2400">
                <a:solidFill>
                  <a:schemeClr val="tx1"/>
                </a:solidFill>
                <a:latin typeface="Times New Roman" panose="02020603050405020304" pitchFamily="18" charset="0"/>
              </a:defRPr>
            </a:lvl5pPr>
            <a:lvl6pPr marL="457200" fontAlgn="base">
              <a:spcBef>
                <a:spcPct val="0"/>
              </a:spcBef>
              <a:spcAft>
                <a:spcPct val="0"/>
              </a:spcAft>
              <a:defRPr kumimoji="1" sz="2400">
                <a:solidFill>
                  <a:schemeClr val="tx1"/>
                </a:solidFill>
                <a:latin typeface="Times New Roman" panose="02020603050405020304" pitchFamily="18" charset="0"/>
              </a:defRPr>
            </a:lvl6pPr>
            <a:lvl7pPr marL="914400" fontAlgn="base">
              <a:spcBef>
                <a:spcPct val="0"/>
              </a:spcBef>
              <a:spcAft>
                <a:spcPct val="0"/>
              </a:spcAft>
              <a:defRPr kumimoji="1" sz="2400">
                <a:solidFill>
                  <a:schemeClr val="tx1"/>
                </a:solidFill>
                <a:latin typeface="Times New Roman" panose="02020603050405020304" pitchFamily="18" charset="0"/>
              </a:defRPr>
            </a:lvl7pPr>
            <a:lvl8pPr marL="1371600" fontAlgn="base">
              <a:spcBef>
                <a:spcPct val="0"/>
              </a:spcBef>
              <a:spcAft>
                <a:spcPct val="0"/>
              </a:spcAft>
              <a:defRPr kumimoji="1" sz="2400">
                <a:solidFill>
                  <a:schemeClr val="tx1"/>
                </a:solidFill>
                <a:latin typeface="Times New Roman" panose="02020603050405020304" pitchFamily="18" charset="0"/>
              </a:defRPr>
            </a:lvl8pPr>
            <a:lvl9pPr marL="1828800" fontAlgn="base">
              <a:spcBef>
                <a:spcPct val="0"/>
              </a:spcBef>
              <a:spcAft>
                <a:spcPct val="0"/>
              </a:spcAft>
              <a:defRPr kumimoji="1" sz="2400">
                <a:solidFill>
                  <a:schemeClr val="tx1"/>
                </a:solidFill>
                <a:latin typeface="Times New Roman" panose="02020603050405020304" pitchFamily="18" charset="0"/>
              </a:defRPr>
            </a:lvl9pPr>
          </a:lstStyle>
          <a:p>
            <a:pPr algn="ctr"/>
            <a:r>
              <a:rPr kumimoji="0" lang="en-US" altLang="en-US" sz="3600" b="1">
                <a:solidFill>
                  <a:srgbClr val="A50021"/>
                </a:solidFill>
                <a:latin typeface="Arial" panose="020B0604020202020204" pitchFamily="34" charset="0"/>
                <a:cs typeface="Times New Roman" panose="02020603050405020304" pitchFamily="18" charset="0"/>
              </a:rPr>
              <a:t>The interactive nature of ERA</a:t>
            </a:r>
            <a:r>
              <a:rPr kumimoji="0" lang="en-US" altLang="en-US" sz="4400">
                <a:solidFill>
                  <a:schemeClr val="tx2"/>
                </a:solidFill>
                <a:latin typeface="Arial" panose="020B0604020202020204" pitchFamily="34" charset="0"/>
                <a:cs typeface="Times New Roman" panose="02020603050405020304" pitchFamily="18" charset="0"/>
              </a:rPr>
              <a:t> </a:t>
            </a:r>
          </a:p>
        </p:txBody>
      </p:sp>
    </p:spTree>
    <p:extLst>
      <p:ext uri="{BB962C8B-B14F-4D97-AF65-F5344CB8AC3E}">
        <p14:creationId xmlns:p14="http://schemas.microsoft.com/office/powerpoint/2010/main" val="773286263"/>
      </p:ext>
    </p:extLst>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7F28595-8AAC-4377-9C49-D79A66ECE11D}" type="slidenum">
              <a:rPr lang="en-US" smtClean="0"/>
              <a:pPr/>
              <a:t>3</a:t>
            </a:fld>
            <a:endParaRPr lang="en-US"/>
          </a:p>
        </p:txBody>
      </p:sp>
      <p:pic>
        <p:nvPicPr>
          <p:cNvPr id="3" name="Picture 2"/>
          <p:cNvPicPr>
            <a:picLocks noChangeAspect="1"/>
          </p:cNvPicPr>
          <p:nvPr/>
        </p:nvPicPr>
        <p:blipFill>
          <a:blip r:embed="rId2"/>
          <a:stretch>
            <a:fillRect/>
          </a:stretch>
        </p:blipFill>
        <p:spPr>
          <a:xfrm>
            <a:off x="1259632" y="1268760"/>
            <a:ext cx="6642738" cy="2952328"/>
          </a:xfrm>
          <a:prstGeom prst="rect">
            <a:avLst/>
          </a:prstGeom>
        </p:spPr>
      </p:pic>
    </p:spTree>
    <p:extLst>
      <p:ext uri="{BB962C8B-B14F-4D97-AF65-F5344CB8AC3E}">
        <p14:creationId xmlns:p14="http://schemas.microsoft.com/office/powerpoint/2010/main" val="1768586864"/>
      </p:ext>
    </p:extLst>
  </p:cSld>
  <p:clrMapOvr>
    <a:masterClrMapping/>
  </p:clrMapOvr>
  <p:transition>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a:xfrm>
            <a:off x="838200" y="1752600"/>
            <a:ext cx="7772400" cy="1143000"/>
          </a:xfrm>
        </p:spPr>
        <p:txBody>
          <a:bodyPr/>
          <a:lstStyle/>
          <a:p>
            <a:pPr algn="ctr"/>
            <a:r>
              <a:rPr lang="en-US" altLang="en-US" b="1">
                <a:latin typeface="Arial" panose="020B0604020202020204" pitchFamily="34" charset="0"/>
                <a:cs typeface="Arial" panose="020B0604020202020204" pitchFamily="34" charset="0"/>
              </a:rPr>
              <a:t>Purposes in performing ERA</a:t>
            </a:r>
            <a:r>
              <a:rPr lang="en-US" altLang="en-US"/>
              <a:t> </a:t>
            </a:r>
          </a:p>
        </p:txBody>
      </p:sp>
      <p:sp>
        <p:nvSpPr>
          <p:cNvPr id="586755" name="Rectangle 3"/>
          <p:cNvSpPr>
            <a:spLocks noGrp="1" noChangeArrowheads="1"/>
          </p:cNvSpPr>
          <p:nvPr>
            <p:ph type="body" sz="half" idx="1"/>
          </p:nvPr>
        </p:nvSpPr>
        <p:spPr>
          <a:xfrm>
            <a:off x="2667000" y="3733800"/>
            <a:ext cx="5257800" cy="2559050"/>
          </a:xfrm>
        </p:spPr>
        <p:txBody>
          <a:bodyPr/>
          <a:lstStyle/>
          <a:p>
            <a:r>
              <a:rPr lang="en-US" altLang="en-US" sz="2800" dirty="0">
                <a:latin typeface="Arial" panose="020B0604020202020204" pitchFamily="34" charset="0"/>
                <a:cs typeface="Arial" panose="020B0604020202020204" pitchFamily="34" charset="0"/>
              </a:rPr>
              <a:t>to learn about the risks </a:t>
            </a:r>
          </a:p>
          <a:p>
            <a:r>
              <a:rPr lang="en-US" altLang="en-US" sz="2800" dirty="0">
                <a:latin typeface="Arial" panose="020B0604020202020204" pitchFamily="34" charset="0"/>
                <a:cs typeface="Arial" panose="020B0604020202020204" pitchFamily="34" charset="0"/>
              </a:rPr>
              <a:t>to reduce the risk</a:t>
            </a:r>
            <a:endParaRPr lang="en-US" altLang="en-US" sz="2800" dirty="0"/>
          </a:p>
        </p:txBody>
      </p:sp>
    </p:spTree>
    <p:extLst>
      <p:ext uri="{BB962C8B-B14F-4D97-AF65-F5344CB8AC3E}">
        <p14:creationId xmlns:p14="http://schemas.microsoft.com/office/powerpoint/2010/main" val="2226244486"/>
      </p:ext>
    </p:extLst>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pPr algn="ctr"/>
            <a:r>
              <a:rPr lang="en-US" altLang="en-US" b="1">
                <a:latin typeface="Arial" panose="020B0604020202020204" pitchFamily="34" charset="0"/>
                <a:cs typeface="Arial" panose="020B0604020202020204" pitchFamily="34" charset="0"/>
              </a:rPr>
              <a:t>Risk comparison</a:t>
            </a:r>
            <a:r>
              <a:rPr lang="en-US" altLang="en-US"/>
              <a:t> </a:t>
            </a:r>
          </a:p>
        </p:txBody>
      </p:sp>
      <p:sp>
        <p:nvSpPr>
          <p:cNvPr id="587779" name="Rectangle 3"/>
          <p:cNvSpPr>
            <a:spLocks noGrp="1" noChangeArrowheads="1"/>
          </p:cNvSpPr>
          <p:nvPr>
            <p:ph type="body" sz="half" idx="1"/>
          </p:nvPr>
        </p:nvSpPr>
        <p:spPr>
          <a:xfrm>
            <a:off x="838200" y="2209800"/>
            <a:ext cx="7848600" cy="4222750"/>
          </a:xfrm>
        </p:spPr>
        <p:txBody>
          <a:bodyPr/>
          <a:lstStyle/>
          <a:p>
            <a:r>
              <a:rPr lang="en-US" altLang="en-US" sz="2800" dirty="0">
                <a:latin typeface="Arial" panose="020B0604020202020204" pitchFamily="34" charset="0"/>
                <a:cs typeface="Arial" panose="020B0604020202020204" pitchFamily="34" charset="0"/>
              </a:rPr>
              <a:t>Probability of frequency of events causing one or more immediate fatalities. </a:t>
            </a:r>
            <a:endParaRPr lang="en-US" altLang="en-US" sz="2800" dirty="0">
              <a:cs typeface="Times New Roman" panose="02020603050405020304" pitchFamily="18" charset="0"/>
            </a:endParaRPr>
          </a:p>
          <a:p>
            <a:r>
              <a:rPr lang="en-US" altLang="en-US" sz="2800" dirty="0">
                <a:latin typeface="Arial" panose="020B0604020202020204" pitchFamily="34" charset="0"/>
                <a:cs typeface="Arial" panose="020B0604020202020204" pitchFamily="34" charset="0"/>
              </a:rPr>
              <a:t>Chance of death for an individual within a specified population in each year. </a:t>
            </a:r>
            <a:endParaRPr lang="en-US" altLang="en-US" sz="2800" dirty="0">
              <a:cs typeface="Times New Roman" panose="02020603050405020304" pitchFamily="18" charset="0"/>
            </a:endParaRPr>
          </a:p>
          <a:p>
            <a:r>
              <a:rPr lang="en-US" altLang="en-US" sz="2800" dirty="0">
                <a:latin typeface="Arial" panose="020B0604020202020204" pitchFamily="34" charset="0"/>
                <a:cs typeface="Arial" panose="020B0604020202020204" pitchFamily="34" charset="0"/>
              </a:rPr>
              <a:t>Number of deaths from lifetime exposure. </a:t>
            </a:r>
          </a:p>
          <a:p>
            <a:r>
              <a:rPr lang="en-US" altLang="en-US" sz="2800" dirty="0">
                <a:latin typeface="Arial" panose="020B0604020202020204" pitchFamily="34" charset="0"/>
                <a:cs typeface="Arial" panose="020B0604020202020204" pitchFamily="34" charset="0"/>
              </a:rPr>
              <a:t>Loss of life expectancy considers the age at which death occurs. </a:t>
            </a:r>
            <a:endParaRPr lang="en-US" altLang="en-US" sz="2800" dirty="0">
              <a:cs typeface="Times New Roman" panose="02020603050405020304" pitchFamily="18" charset="0"/>
            </a:endParaRPr>
          </a:p>
          <a:p>
            <a:r>
              <a:rPr lang="en-US" altLang="en-US" sz="2800" dirty="0">
                <a:latin typeface="Arial" panose="020B0604020202020204" pitchFamily="34" charset="0"/>
                <a:cs typeface="Arial" panose="020B0604020202020204" pitchFamily="34" charset="0"/>
              </a:rPr>
              <a:t>Deaths per tone of product, or per facility.</a:t>
            </a:r>
          </a:p>
        </p:txBody>
      </p:sp>
    </p:spTree>
    <p:extLst>
      <p:ext uri="{BB962C8B-B14F-4D97-AF65-F5344CB8AC3E}">
        <p14:creationId xmlns:p14="http://schemas.microsoft.com/office/powerpoint/2010/main" val="3261846496"/>
      </p:ext>
    </p:extLst>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smallcorn.jpg"/>
          <p:cNvPicPr>
            <a:picLocks noChangeAspect="1"/>
          </p:cNvPicPr>
          <p:nvPr/>
        </p:nvPicPr>
        <p:blipFill>
          <a:blip r:embed="rId3" cstate="print">
            <a:clrChange>
              <a:clrFrom>
                <a:srgbClr val="FFFEF1"/>
              </a:clrFrom>
              <a:clrTo>
                <a:srgbClr val="FFFEF1">
                  <a:alpha val="0"/>
                </a:srgbClr>
              </a:clrTo>
            </a:clrChange>
            <a:extLst>
              <a:ext uri="{28A0092B-C50C-407E-A947-70E740481C1C}">
                <a14:useLocalDpi xmlns:a14="http://schemas.microsoft.com/office/drawing/2010/main" val="0"/>
              </a:ext>
            </a:extLst>
          </a:blip>
          <a:srcRect/>
          <a:stretch>
            <a:fillRect/>
          </a:stretch>
        </p:blipFill>
        <p:spPr bwMode="auto">
          <a:xfrm>
            <a:off x="7380312" y="3933056"/>
            <a:ext cx="15906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Rectangle 2"/>
          <p:cNvSpPr>
            <a:spLocks noGrp="1" noChangeArrowheads="1"/>
          </p:cNvSpPr>
          <p:nvPr>
            <p:ph type="title" idx="4294967295"/>
          </p:nvPr>
        </p:nvSpPr>
        <p:spPr bwMode="auto">
          <a:xfrm>
            <a:off x="533400" y="7620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en-US" sz="4400" b="1" dirty="0" smtClean="0">
                <a:solidFill>
                  <a:srgbClr val="006E00"/>
                </a:solidFill>
                <a:latin typeface="Century Gothic" panose="020B0502020202020204" pitchFamily="34" charset="0"/>
                <a:ea typeface="ＭＳ Ｐゴシック" panose="020B0600070205080204" pitchFamily="34" charset="-128"/>
              </a:rPr>
              <a:t>Case Study</a:t>
            </a:r>
            <a:br>
              <a:rPr lang="en-US" altLang="en-US" sz="4400" b="1" dirty="0" smtClean="0">
                <a:solidFill>
                  <a:srgbClr val="006E00"/>
                </a:solidFill>
                <a:latin typeface="Century Gothic" panose="020B0502020202020204" pitchFamily="34" charset="0"/>
                <a:ea typeface="ＭＳ Ｐゴシック" panose="020B0600070205080204" pitchFamily="34" charset="-128"/>
              </a:rPr>
            </a:br>
            <a:r>
              <a:rPr lang="en-US" altLang="en-US" dirty="0" smtClean="0">
                <a:solidFill>
                  <a:srgbClr val="006E00"/>
                </a:solidFill>
                <a:latin typeface="Century Gothic" panose="020B0502020202020204" pitchFamily="34" charset="0"/>
                <a:ea typeface="ＭＳ Ｐゴシック" panose="020B0600070205080204" pitchFamily="34" charset="-128"/>
              </a:rPr>
              <a:t/>
            </a:r>
            <a:br>
              <a:rPr lang="en-US" altLang="en-US" dirty="0" smtClean="0">
                <a:solidFill>
                  <a:srgbClr val="006E00"/>
                </a:solidFill>
                <a:latin typeface="Century Gothic" panose="020B0502020202020204" pitchFamily="34" charset="0"/>
                <a:ea typeface="ＭＳ Ｐゴシック" panose="020B0600070205080204" pitchFamily="34" charset="-128"/>
              </a:rPr>
            </a:br>
            <a:r>
              <a:rPr lang="en-US" altLang="en-US" dirty="0" smtClean="0">
                <a:solidFill>
                  <a:srgbClr val="006E00"/>
                </a:solidFill>
                <a:latin typeface="Century Gothic" panose="020B0502020202020204" pitchFamily="34" charset="0"/>
                <a:ea typeface="ＭＳ Ｐゴシック" panose="020B0600070205080204" pitchFamily="34" charset="-128"/>
              </a:rPr>
              <a:t>Environmental Risk Assessment</a:t>
            </a:r>
            <a:br>
              <a:rPr lang="en-US" altLang="en-US" dirty="0" smtClean="0">
                <a:solidFill>
                  <a:srgbClr val="006E00"/>
                </a:solidFill>
                <a:latin typeface="Century Gothic" panose="020B0502020202020204" pitchFamily="34" charset="0"/>
                <a:ea typeface="ＭＳ Ｐゴシック" panose="020B0600070205080204" pitchFamily="34" charset="-128"/>
              </a:rPr>
            </a:br>
            <a:r>
              <a:rPr lang="en-US" altLang="en-US" dirty="0" smtClean="0">
                <a:solidFill>
                  <a:srgbClr val="006E00"/>
                </a:solidFill>
                <a:latin typeface="Century Gothic" panose="020B0502020202020204" pitchFamily="34" charset="0"/>
                <a:ea typeface="ＭＳ Ｐゴシック" panose="020B0600070205080204" pitchFamily="34" charset="-128"/>
              </a:rPr>
              <a:t>(</a:t>
            </a:r>
            <a:r>
              <a:rPr lang="en-US" altLang="en-US" sz="2400" dirty="0" smtClean="0">
                <a:solidFill>
                  <a:srgbClr val="006E00"/>
                </a:solidFill>
                <a:latin typeface="Century Gothic" panose="020B0502020202020204" pitchFamily="34" charset="0"/>
                <a:ea typeface="ＭＳ Ｐゴシック" panose="020B0600070205080204" pitchFamily="34" charset="-128"/>
              </a:rPr>
              <a:t>Ref. BIG MAP, Iowa State University</a:t>
            </a:r>
            <a:r>
              <a:rPr lang="en-US" altLang="en-US" dirty="0" smtClean="0">
                <a:solidFill>
                  <a:srgbClr val="006E00"/>
                </a:solidFill>
                <a:latin typeface="Century Gothic" panose="020B0502020202020204" pitchFamily="34" charset="0"/>
                <a:ea typeface="ＭＳ Ｐゴシック" panose="020B0600070205080204" pitchFamily="34" charset="-128"/>
              </a:rPr>
              <a:t>) </a:t>
            </a:r>
          </a:p>
        </p:txBody>
      </p:sp>
      <p:sp>
        <p:nvSpPr>
          <p:cNvPr id="22532" name="Rectangle 3"/>
          <p:cNvSpPr>
            <a:spLocks noGrp="1" noChangeArrowheads="1"/>
          </p:cNvSpPr>
          <p:nvPr>
            <p:ph type="body" idx="4294967295"/>
          </p:nvPr>
        </p:nvSpPr>
        <p:spPr bwMode="auto">
          <a:xfrm>
            <a:off x="533400" y="2851174"/>
            <a:ext cx="7086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ja-JP" sz="2400" b="1" dirty="0" smtClean="0">
                <a:solidFill>
                  <a:srgbClr val="006E00"/>
                </a:solidFill>
                <a:latin typeface="Century Gothic" panose="020B0502020202020204" pitchFamily="34" charset="0"/>
                <a:ea typeface="ＭＳ Ｐゴシック" panose="020B0600070205080204" pitchFamily="34" charset="-128"/>
              </a:rPr>
              <a:t>The release of a </a:t>
            </a:r>
            <a:r>
              <a:rPr lang="en-US" altLang="ja-JP" sz="2400" b="1" dirty="0" smtClean="0">
                <a:solidFill>
                  <a:srgbClr val="008589"/>
                </a:solidFill>
                <a:latin typeface="Century Gothic" panose="020B0502020202020204" pitchFamily="34" charset="0"/>
                <a:ea typeface="ＭＳ Ｐゴシック" panose="020B0600070205080204" pitchFamily="34" charset="-128"/>
              </a:rPr>
              <a:t>Genetically Engineered </a:t>
            </a:r>
            <a:r>
              <a:rPr lang="en-US" altLang="ja-JP" sz="2400" b="1" dirty="0" smtClean="0">
                <a:solidFill>
                  <a:srgbClr val="006E00"/>
                </a:solidFill>
                <a:latin typeface="Century Gothic" panose="020B0502020202020204" pitchFamily="34" charset="0"/>
                <a:ea typeface="ＭＳ Ｐゴシック" panose="020B0600070205080204" pitchFamily="34" charset="-128"/>
              </a:rPr>
              <a:t>plant </a:t>
            </a:r>
            <a:br>
              <a:rPr lang="en-US" altLang="ja-JP" sz="2400" b="1" dirty="0" smtClean="0">
                <a:solidFill>
                  <a:srgbClr val="006E00"/>
                </a:solidFill>
                <a:latin typeface="Century Gothic" panose="020B0502020202020204" pitchFamily="34" charset="0"/>
                <a:ea typeface="ＭＳ Ｐゴシック" panose="020B0600070205080204" pitchFamily="34" charset="-128"/>
              </a:rPr>
            </a:br>
            <a:r>
              <a:rPr lang="en-US" altLang="ja-JP" sz="2400" b="1" dirty="0" smtClean="0">
                <a:solidFill>
                  <a:srgbClr val="006E00"/>
                </a:solidFill>
                <a:latin typeface="Century Gothic" panose="020B0502020202020204" pitchFamily="34" charset="0"/>
                <a:ea typeface="ＭＳ Ｐゴシック" panose="020B0600070205080204" pitchFamily="34" charset="-128"/>
              </a:rPr>
              <a:t>to the environment requires consideration of the environmental safety of the GE plant </a:t>
            </a:r>
            <a:br>
              <a:rPr lang="en-US" altLang="ja-JP" sz="2400" b="1" dirty="0" smtClean="0">
                <a:solidFill>
                  <a:srgbClr val="006E00"/>
                </a:solidFill>
                <a:latin typeface="Century Gothic" panose="020B0502020202020204" pitchFamily="34" charset="0"/>
                <a:ea typeface="ＭＳ Ｐゴシック" panose="020B0600070205080204" pitchFamily="34" charset="-128"/>
              </a:rPr>
            </a:br>
            <a:r>
              <a:rPr lang="en-US" altLang="ja-JP" sz="2400" b="1" dirty="0" smtClean="0">
                <a:solidFill>
                  <a:srgbClr val="006E00"/>
                </a:solidFill>
                <a:latin typeface="Century Gothic" panose="020B0502020202020204" pitchFamily="34" charset="0"/>
                <a:ea typeface="ＭＳ Ｐゴシック" panose="020B0600070205080204" pitchFamily="34" charset="-128"/>
              </a:rPr>
              <a:t>within the context of the scale, nature, and region of deployment. </a:t>
            </a:r>
          </a:p>
          <a:p>
            <a:pPr eaLnBrk="1" hangingPunct="1">
              <a:buFontTx/>
              <a:buNone/>
            </a:pPr>
            <a:endParaRPr lang="en-US" altLang="ja-JP" sz="1000" b="1" dirty="0" smtClean="0">
              <a:solidFill>
                <a:srgbClr val="006E00"/>
              </a:solidFill>
              <a:latin typeface="Century Gothic" panose="020B0502020202020204" pitchFamily="34" charset="0"/>
              <a:ea typeface="ＭＳ Ｐゴシック" panose="020B0600070205080204" pitchFamily="34" charset="-128"/>
            </a:endParaRPr>
          </a:p>
          <a:p>
            <a:pPr eaLnBrk="1" hangingPunct="1">
              <a:buFontTx/>
              <a:buNone/>
            </a:pPr>
            <a:r>
              <a:rPr lang="en-US" altLang="ja-JP" sz="2400" b="1" dirty="0" smtClean="0">
                <a:solidFill>
                  <a:srgbClr val="008589"/>
                </a:solidFill>
                <a:latin typeface="Century Gothic" panose="020B0502020202020204" pitchFamily="34" charset="0"/>
                <a:ea typeface="ＭＳ Ｐゴシック" panose="020B0600070205080204" pitchFamily="34" charset="-128"/>
              </a:rPr>
              <a:t>Environmental Risk Assessment (ERA) </a:t>
            </a:r>
            <a:r>
              <a:rPr lang="en-US" altLang="ja-JP" sz="2400" b="1" dirty="0" smtClean="0">
                <a:solidFill>
                  <a:srgbClr val="006E00"/>
                </a:solidFill>
                <a:latin typeface="Century Gothic" panose="020B0502020202020204" pitchFamily="34" charset="0"/>
                <a:ea typeface="ＭＳ Ｐゴシック" panose="020B0600070205080204" pitchFamily="34" charset="-128"/>
              </a:rPr>
              <a:t>is the process which evaluates risk as the </a:t>
            </a:r>
            <a:br>
              <a:rPr lang="en-US" altLang="ja-JP" sz="2400" b="1" dirty="0" smtClean="0">
                <a:solidFill>
                  <a:srgbClr val="006E00"/>
                </a:solidFill>
                <a:latin typeface="Century Gothic" panose="020B0502020202020204" pitchFamily="34" charset="0"/>
                <a:ea typeface="ＭＳ Ｐゴシック" panose="020B0600070205080204" pitchFamily="34" charset="-128"/>
              </a:rPr>
            </a:br>
            <a:r>
              <a:rPr lang="en-US" altLang="ja-JP" sz="2400" b="1" dirty="0" smtClean="0">
                <a:solidFill>
                  <a:srgbClr val="006E00"/>
                </a:solidFill>
                <a:latin typeface="Century Gothic" panose="020B0502020202020204" pitchFamily="34" charset="0"/>
                <a:ea typeface="ＭＳ Ｐゴシック" panose="020B0600070205080204" pitchFamily="34" charset="-128"/>
              </a:rPr>
              <a:t>likelihood for an undesired consequence </a:t>
            </a:r>
            <a:br>
              <a:rPr lang="en-US" altLang="ja-JP" sz="2400" b="1" dirty="0" smtClean="0">
                <a:solidFill>
                  <a:srgbClr val="006E00"/>
                </a:solidFill>
                <a:latin typeface="Century Gothic" panose="020B0502020202020204" pitchFamily="34" charset="0"/>
                <a:ea typeface="ＭＳ Ｐゴシック" panose="020B0600070205080204" pitchFamily="34" charset="-128"/>
              </a:rPr>
            </a:br>
            <a:r>
              <a:rPr lang="en-US" altLang="ja-JP" sz="2400" b="1" dirty="0" smtClean="0">
                <a:solidFill>
                  <a:srgbClr val="006E00"/>
                </a:solidFill>
                <a:latin typeface="Century Gothic" panose="020B0502020202020204" pitchFamily="34" charset="0"/>
                <a:ea typeface="ＭＳ Ｐゴシック" panose="020B0600070205080204" pitchFamily="34" charset="-128"/>
              </a:rPr>
              <a:t>to be manifested under realistic conditions </a:t>
            </a:r>
            <a:br>
              <a:rPr lang="en-US" altLang="ja-JP" sz="2400" b="1" dirty="0" smtClean="0">
                <a:solidFill>
                  <a:srgbClr val="006E00"/>
                </a:solidFill>
                <a:latin typeface="Century Gothic" panose="020B0502020202020204" pitchFamily="34" charset="0"/>
                <a:ea typeface="ＭＳ Ｐゴシック" panose="020B0600070205080204" pitchFamily="34" charset="-128"/>
              </a:rPr>
            </a:br>
            <a:r>
              <a:rPr lang="en-US" altLang="ja-JP" sz="2400" b="1" dirty="0" smtClean="0">
                <a:solidFill>
                  <a:srgbClr val="006E00"/>
                </a:solidFill>
                <a:latin typeface="Century Gothic" panose="020B0502020202020204" pitchFamily="34" charset="0"/>
                <a:ea typeface="ＭＳ Ｐゴシック" panose="020B0600070205080204" pitchFamily="34" charset="-128"/>
              </a:rPr>
              <a:t>of exposure.</a:t>
            </a:r>
            <a:endParaRPr lang="en-US" altLang="en-US" sz="2400" b="1" dirty="0" smtClean="0">
              <a:solidFill>
                <a:srgbClr val="006E00"/>
              </a:solidFill>
              <a:latin typeface="Century Gothic" panose="020B0502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717777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bwMode="auto">
          <a:xfrm>
            <a:off x="609600" y="4572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800" smtClean="0">
                <a:solidFill>
                  <a:srgbClr val="006E00"/>
                </a:solidFill>
                <a:latin typeface="Century Gothic" panose="020B0502020202020204" pitchFamily="34" charset="0"/>
                <a:ea typeface="ＭＳ Ｐゴシック" panose="020B0600070205080204" pitchFamily="34" charset="-128"/>
              </a:rPr>
              <a:t>ERA considers the impact of introduction of a GE plant into a given environment.</a:t>
            </a:r>
          </a:p>
        </p:txBody>
      </p:sp>
      <p:sp>
        <p:nvSpPr>
          <p:cNvPr id="24579" name="Rectangle 3"/>
          <p:cNvSpPr>
            <a:spLocks noGrp="1" noChangeArrowheads="1"/>
          </p:cNvSpPr>
          <p:nvPr>
            <p:ph type="body" idx="4294967295"/>
          </p:nvPr>
        </p:nvSpPr>
        <p:spPr bwMode="auto">
          <a:xfrm>
            <a:off x="6096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lnSpc>
                <a:spcPct val="90000"/>
              </a:lnSpc>
              <a:spcBef>
                <a:spcPct val="0"/>
              </a:spcBef>
              <a:spcAft>
                <a:spcPts val="600"/>
              </a:spcAft>
              <a:buFontTx/>
              <a:buNone/>
            </a:pPr>
            <a:r>
              <a:rPr lang="en-US" altLang="en-US" sz="2400" b="1" smtClean="0">
                <a:solidFill>
                  <a:srgbClr val="006E00"/>
                </a:solidFill>
                <a:latin typeface="Century Gothic" panose="020B0502020202020204" pitchFamily="34" charset="0"/>
                <a:ea typeface="ＭＳ Ｐゴシック" panose="020B0600070205080204" pitchFamily="34" charset="-128"/>
              </a:rPr>
              <a:t>Specific</a:t>
            </a:r>
            <a:r>
              <a:rPr lang="en-US" altLang="en-US" sz="2400" b="1" smtClean="0">
                <a:solidFill>
                  <a:srgbClr val="006E00"/>
                </a:solidFill>
                <a:ea typeface="ＭＳ Ｐゴシック" panose="020B0600070205080204" pitchFamily="34" charset="-128"/>
              </a:rPr>
              <a:t> questions that are commonly addressed in </a:t>
            </a:r>
          </a:p>
          <a:p>
            <a:pPr eaLnBrk="1" hangingPunct="1">
              <a:lnSpc>
                <a:spcPct val="90000"/>
              </a:lnSpc>
              <a:spcBef>
                <a:spcPct val="0"/>
              </a:spcBef>
              <a:spcAft>
                <a:spcPts val="600"/>
              </a:spcAft>
              <a:buFontTx/>
              <a:buNone/>
            </a:pPr>
            <a:r>
              <a:rPr lang="en-US" altLang="en-US" sz="2400" b="1" smtClean="0">
                <a:solidFill>
                  <a:srgbClr val="006E00"/>
                </a:solidFill>
                <a:ea typeface="ＭＳ Ｐゴシック" panose="020B0600070205080204" pitchFamily="34" charset="-128"/>
              </a:rPr>
              <a:t>the ERA for most GE plants: </a:t>
            </a:r>
          </a:p>
          <a:p>
            <a:pPr eaLnBrk="1" hangingPunct="1">
              <a:lnSpc>
                <a:spcPct val="90000"/>
              </a:lnSpc>
              <a:spcBef>
                <a:spcPct val="0"/>
              </a:spcBef>
              <a:spcAft>
                <a:spcPts val="600"/>
              </a:spcAft>
              <a:buFontTx/>
              <a:buNone/>
            </a:pPr>
            <a:endParaRPr lang="en-US" altLang="en-US" sz="800" b="1" smtClean="0">
              <a:solidFill>
                <a:srgbClr val="006E00"/>
              </a:solidFill>
              <a:ea typeface="ＭＳ Ｐゴシック" panose="020B0600070205080204" pitchFamily="34" charset="-128"/>
            </a:endParaRPr>
          </a:p>
          <a:p>
            <a:pPr eaLnBrk="1" hangingPunct="1">
              <a:lnSpc>
                <a:spcPct val="90000"/>
              </a:lnSpc>
              <a:spcAft>
                <a:spcPts val="600"/>
              </a:spcAft>
            </a:pPr>
            <a:r>
              <a:rPr lang="en-US" altLang="en-US" sz="2300" smtClean="0">
                <a:solidFill>
                  <a:srgbClr val="00999A"/>
                </a:solidFill>
                <a:ea typeface="ＭＳ Ｐゴシック" panose="020B0600070205080204" pitchFamily="34" charset="-128"/>
              </a:rPr>
              <a:t>Does the modification of the plant cause it to have attributes commonly associated with weeds in managed environments?  Invasiveness in natural environments? </a:t>
            </a:r>
          </a:p>
          <a:p>
            <a:pPr eaLnBrk="1" hangingPunct="1">
              <a:lnSpc>
                <a:spcPct val="90000"/>
              </a:lnSpc>
              <a:spcAft>
                <a:spcPts val="600"/>
              </a:spcAft>
            </a:pPr>
            <a:endParaRPr lang="en-US" altLang="en-US" sz="500" smtClean="0">
              <a:solidFill>
                <a:srgbClr val="006E00"/>
              </a:solidFill>
              <a:ea typeface="ＭＳ Ｐゴシック" panose="020B0600070205080204" pitchFamily="34" charset="-128"/>
            </a:endParaRPr>
          </a:p>
          <a:p>
            <a:pPr eaLnBrk="1" hangingPunct="1">
              <a:lnSpc>
                <a:spcPct val="90000"/>
              </a:lnSpc>
              <a:spcAft>
                <a:spcPts val="600"/>
              </a:spcAft>
            </a:pPr>
            <a:r>
              <a:rPr lang="en-US" altLang="en-US" sz="2300" smtClean="0">
                <a:solidFill>
                  <a:srgbClr val="007778"/>
                </a:solidFill>
                <a:ea typeface="ＭＳ Ｐゴシック" panose="020B0600070205080204" pitchFamily="34" charset="-128"/>
              </a:rPr>
              <a:t>Will the transgenic element in the GE plant move into native plant populations? And so what if it does?</a:t>
            </a:r>
          </a:p>
          <a:p>
            <a:pPr eaLnBrk="1" hangingPunct="1">
              <a:lnSpc>
                <a:spcPct val="90000"/>
              </a:lnSpc>
              <a:spcAft>
                <a:spcPts val="600"/>
              </a:spcAft>
            </a:pPr>
            <a:endParaRPr lang="en-US" altLang="en-US" sz="500" smtClean="0">
              <a:solidFill>
                <a:srgbClr val="006E00"/>
              </a:solidFill>
              <a:ea typeface="ＭＳ Ｐゴシック" panose="020B0600070205080204" pitchFamily="34" charset="-128"/>
            </a:endParaRPr>
          </a:p>
          <a:p>
            <a:pPr eaLnBrk="1" hangingPunct="1">
              <a:lnSpc>
                <a:spcPct val="90000"/>
              </a:lnSpc>
              <a:spcAft>
                <a:spcPts val="1200"/>
              </a:spcAft>
            </a:pPr>
            <a:r>
              <a:rPr lang="en-US" altLang="en-US" sz="2300" smtClean="0">
                <a:solidFill>
                  <a:srgbClr val="00595B"/>
                </a:solidFill>
                <a:ea typeface="ＭＳ Ｐゴシック" panose="020B0600070205080204" pitchFamily="34" charset="-128"/>
              </a:rPr>
              <a:t>Will the GE plant adversely impact non-target organisms that may be of special interest because they are </a:t>
            </a:r>
            <a:br>
              <a:rPr lang="en-US" altLang="en-US" sz="2300" smtClean="0">
                <a:solidFill>
                  <a:srgbClr val="00595B"/>
                </a:solidFill>
                <a:ea typeface="ＭＳ Ｐゴシック" panose="020B0600070205080204" pitchFamily="34" charset="-128"/>
              </a:rPr>
            </a:br>
            <a:r>
              <a:rPr lang="en-US" altLang="en-US" sz="2300" smtClean="0">
                <a:solidFill>
                  <a:srgbClr val="00595B"/>
                </a:solidFill>
                <a:ea typeface="ＭＳ Ｐゴシック" panose="020B0600070205080204" pitchFamily="34" charset="-128"/>
              </a:rPr>
              <a:t>beneficial, endangered, threatened, or charismatic? </a:t>
            </a:r>
          </a:p>
        </p:txBody>
      </p:sp>
      <p:pic>
        <p:nvPicPr>
          <p:cNvPr id="24580" name="Picture 3" descr="smallcorn.jpg"/>
          <p:cNvPicPr>
            <a:picLocks noChangeAspect="1"/>
          </p:cNvPicPr>
          <p:nvPr/>
        </p:nvPicPr>
        <p:blipFill>
          <a:blip r:embed="rId2" cstate="print">
            <a:clrChange>
              <a:clrFrom>
                <a:srgbClr val="FFFEF1"/>
              </a:clrFrom>
              <a:clrTo>
                <a:srgbClr val="FFFEF1">
                  <a:alpha val="0"/>
                </a:srgbClr>
              </a:clrTo>
            </a:clrChange>
            <a:extLst>
              <a:ext uri="{28A0092B-C50C-407E-A947-70E740481C1C}">
                <a14:useLocalDpi xmlns:a14="http://schemas.microsoft.com/office/drawing/2010/main" val="0"/>
              </a:ext>
            </a:extLst>
          </a:blip>
          <a:srcRect/>
          <a:stretch>
            <a:fillRect/>
          </a:stretch>
        </p:blipFill>
        <p:spPr bwMode="auto">
          <a:xfrm>
            <a:off x="7848600" y="5257800"/>
            <a:ext cx="7175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27742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a:spLocks noChangeArrowheads="1"/>
          </p:cNvSpPr>
          <p:nvPr/>
        </p:nvSpPr>
        <p:spPr bwMode="auto">
          <a:xfrm flipH="1">
            <a:off x="448994" y="2338413"/>
            <a:ext cx="7924800" cy="3658271"/>
          </a:xfrm>
          <a:prstGeom prst="roundRect">
            <a:avLst>
              <a:gd name="adj" fmla="val 16667"/>
            </a:avLst>
          </a:prstGeom>
          <a:gradFill rotWithShape="1">
            <a:gsLst>
              <a:gs pos="0">
                <a:srgbClr val="FFFFFF"/>
              </a:gs>
              <a:gs pos="100000">
                <a:srgbClr val="98CC59">
                  <a:alpha val="75998"/>
                </a:srgbClr>
              </a:gs>
            </a:gsLst>
            <a:lin ang="16740000"/>
          </a:gradFill>
          <a:ln>
            <a:noFill/>
          </a:ln>
          <a:effectLst>
            <a:outerShdw blurRad="244475" dist="38100" dir="2700000" algn="tl" rotWithShape="0">
              <a:srgbClr val="808080">
                <a:alpha val="31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a:defRPr/>
            </a:pPr>
            <a:endParaRPr lang="en-US">
              <a:solidFill>
                <a:srgbClr val="C7C7F1"/>
              </a:solidFill>
              <a:latin typeface="Arial" pitchFamily="28" charset="0"/>
              <a:ea typeface="+mn-ea"/>
            </a:endParaRPr>
          </a:p>
        </p:txBody>
      </p:sp>
      <p:sp>
        <p:nvSpPr>
          <p:cNvPr id="25603" name="Rectangle 2"/>
          <p:cNvSpPr>
            <a:spLocks noGrp="1" noChangeArrowheads="1"/>
          </p:cNvSpPr>
          <p:nvPr>
            <p:ph type="title" idx="4294967295"/>
          </p:nvPr>
        </p:nvSpPr>
        <p:spPr bwMode="auto">
          <a:xfrm>
            <a:off x="457200" y="86737"/>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solidFill>
                  <a:srgbClr val="008589"/>
                </a:solidFill>
                <a:latin typeface="Century Gothic" panose="020B0502020202020204" pitchFamily="34" charset="0"/>
                <a:ea typeface="ＭＳ Ｐゴシック" panose="020B0600070205080204" pitchFamily="34" charset="-128"/>
              </a:rPr>
              <a:t>Principles of ERA</a:t>
            </a:r>
          </a:p>
        </p:txBody>
      </p:sp>
      <p:sp>
        <p:nvSpPr>
          <p:cNvPr id="2" name="Rectangle 3"/>
          <p:cNvSpPr>
            <a:spLocks noGrp="1" noChangeArrowheads="1"/>
          </p:cNvSpPr>
          <p:nvPr>
            <p:ph type="body" idx="4294967295"/>
          </p:nvPr>
        </p:nvSpPr>
        <p:spPr bwMode="auto">
          <a:xfrm>
            <a:off x="685800" y="1275929"/>
            <a:ext cx="7772400" cy="4800600"/>
          </a:xfrm>
          <a:prstGeom prst="rect">
            <a:avLst/>
          </a:prstGeom>
          <a:noFill/>
          <a:ln>
            <a:noFill/>
            <a:headEnd/>
            <a:tailEnd/>
          </a:ln>
          <a:effectLst/>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339725" indent="-285750" eaLnBrk="1" hangingPunct="1">
              <a:buSzPct val="70000"/>
              <a:buFontTx/>
              <a:buNone/>
              <a:defRPr/>
            </a:pPr>
            <a:r>
              <a:rPr lang="en-US" sz="2400" b="1" dirty="0">
                <a:solidFill>
                  <a:srgbClr val="006E00"/>
                </a:solidFill>
                <a:latin typeface="Century Gothic" pitchFamily="28" charset="0"/>
                <a:ea typeface="Century Gothic" pitchFamily="28" charset="0"/>
                <a:cs typeface="Century Gothic" pitchFamily="28" charset="0"/>
              </a:rPr>
              <a:t>The well-established principles of ERA are </a:t>
            </a:r>
            <a:br>
              <a:rPr lang="en-US" sz="2400" b="1" dirty="0">
                <a:solidFill>
                  <a:srgbClr val="006E00"/>
                </a:solidFill>
                <a:latin typeface="Century Gothic" pitchFamily="28" charset="0"/>
                <a:ea typeface="Century Gothic" pitchFamily="28" charset="0"/>
                <a:cs typeface="Century Gothic" pitchFamily="28" charset="0"/>
              </a:rPr>
            </a:br>
            <a:r>
              <a:rPr lang="en-US" sz="2400" b="1" dirty="0">
                <a:solidFill>
                  <a:srgbClr val="006E00"/>
                </a:solidFill>
                <a:latin typeface="Century Gothic" pitchFamily="28" charset="0"/>
                <a:ea typeface="Century Gothic" pitchFamily="28" charset="0"/>
                <a:cs typeface="Century Gothic" pitchFamily="28" charset="0"/>
              </a:rPr>
              <a:t>applied to the potential environmental risks </a:t>
            </a:r>
            <a:br>
              <a:rPr lang="en-US" sz="2400" b="1" dirty="0">
                <a:solidFill>
                  <a:srgbClr val="006E00"/>
                </a:solidFill>
                <a:latin typeface="Century Gothic" pitchFamily="28" charset="0"/>
                <a:ea typeface="Century Gothic" pitchFamily="28" charset="0"/>
                <a:cs typeface="Century Gothic" pitchFamily="28" charset="0"/>
              </a:rPr>
            </a:br>
            <a:r>
              <a:rPr lang="en-US" sz="2400" b="1" dirty="0">
                <a:solidFill>
                  <a:srgbClr val="006E00"/>
                </a:solidFill>
                <a:latin typeface="Century Gothic" pitchFamily="28" charset="0"/>
                <a:ea typeface="Century Gothic" pitchFamily="28" charset="0"/>
                <a:cs typeface="Century Gothic" pitchFamily="28" charset="0"/>
              </a:rPr>
              <a:t>of biotechnology through a process that</a:t>
            </a:r>
          </a:p>
          <a:p>
            <a:pPr marL="339725" indent="-285750" eaLnBrk="1" hangingPunct="1">
              <a:buSzPct val="70000"/>
              <a:buFontTx/>
              <a:buNone/>
              <a:defRPr/>
            </a:pPr>
            <a:endParaRPr lang="en-US" sz="1200" b="1" dirty="0">
              <a:solidFill>
                <a:srgbClr val="3C8C93"/>
              </a:solidFill>
              <a:latin typeface="Century Gothic" pitchFamily="28" charset="0"/>
              <a:ea typeface="Century Gothic" pitchFamily="28" charset="0"/>
              <a:cs typeface="Century Gothic" pitchFamily="28" charset="0"/>
            </a:endParaRPr>
          </a:p>
          <a:p>
            <a:pPr marL="339725" indent="-285750" eaLnBrk="1" hangingPunct="1">
              <a:lnSpc>
                <a:spcPct val="90000"/>
              </a:lnSpc>
              <a:buSzPct val="70000"/>
              <a:defRPr/>
            </a:pPr>
            <a:r>
              <a:rPr lang="en-US" sz="2200" b="1" dirty="0">
                <a:solidFill>
                  <a:srgbClr val="1E4649"/>
                </a:solidFill>
                <a:latin typeface="Century Gothic" pitchFamily="28" charset="0"/>
                <a:ea typeface="Century Gothic" pitchFamily="28" charset="0"/>
                <a:cs typeface="Century Gothic" pitchFamily="28" charset="0"/>
              </a:rPr>
              <a:t>Defines the regulatory need (problem context)</a:t>
            </a:r>
          </a:p>
          <a:p>
            <a:pPr marL="339725" indent="-285750" eaLnBrk="1" hangingPunct="1">
              <a:lnSpc>
                <a:spcPct val="90000"/>
              </a:lnSpc>
              <a:buSzPct val="70000"/>
              <a:defRPr/>
            </a:pPr>
            <a:endParaRPr lang="en-US" sz="400" b="1" dirty="0">
              <a:solidFill>
                <a:srgbClr val="1E4649"/>
              </a:solidFill>
              <a:latin typeface="Century Gothic" pitchFamily="28" charset="0"/>
              <a:ea typeface="Century Gothic" pitchFamily="28" charset="0"/>
              <a:cs typeface="Century Gothic" pitchFamily="28" charset="0"/>
            </a:endParaRPr>
          </a:p>
          <a:p>
            <a:pPr marL="339725" indent="-285750" eaLnBrk="1" hangingPunct="1">
              <a:lnSpc>
                <a:spcPct val="90000"/>
              </a:lnSpc>
              <a:buSzPct val="70000"/>
              <a:defRPr/>
            </a:pPr>
            <a:r>
              <a:rPr lang="en-US" sz="2200" b="1" dirty="0">
                <a:solidFill>
                  <a:srgbClr val="1E4649"/>
                </a:solidFill>
                <a:latin typeface="Century Gothic" pitchFamily="28" charset="0"/>
                <a:ea typeface="Century Gothic" pitchFamily="28" charset="0"/>
                <a:cs typeface="Century Gothic" pitchFamily="28" charset="0"/>
              </a:rPr>
              <a:t>Describes relevant concerns for analysis (problem definition);</a:t>
            </a:r>
          </a:p>
          <a:p>
            <a:pPr marL="339725" indent="-285750" eaLnBrk="1" hangingPunct="1">
              <a:lnSpc>
                <a:spcPct val="90000"/>
              </a:lnSpc>
              <a:buSzPct val="70000"/>
              <a:defRPr/>
            </a:pPr>
            <a:endParaRPr lang="en-US" sz="400" b="1" dirty="0">
              <a:solidFill>
                <a:srgbClr val="1E4649"/>
              </a:solidFill>
              <a:latin typeface="Century Gothic" pitchFamily="28" charset="0"/>
              <a:ea typeface="Century Gothic" pitchFamily="28" charset="0"/>
              <a:cs typeface="Century Gothic" pitchFamily="28" charset="0"/>
            </a:endParaRPr>
          </a:p>
          <a:p>
            <a:pPr marL="339725" indent="-285750" eaLnBrk="1" hangingPunct="1">
              <a:lnSpc>
                <a:spcPct val="90000"/>
              </a:lnSpc>
              <a:buClr>
                <a:srgbClr val="1E4649"/>
              </a:buClr>
              <a:buSzPct val="70000"/>
              <a:defRPr/>
            </a:pPr>
            <a:r>
              <a:rPr lang="en-US" sz="2200" b="1" dirty="0">
                <a:solidFill>
                  <a:srgbClr val="1E4649"/>
                </a:solidFill>
                <a:latin typeface="Century Gothic" pitchFamily="28" charset="0"/>
                <a:ea typeface="Century Gothic" pitchFamily="28" charset="0"/>
                <a:cs typeface="Century Gothic" pitchFamily="28" charset="0"/>
              </a:rPr>
              <a:t>Estimates the likelihood of exposure (exposure characterization);</a:t>
            </a:r>
          </a:p>
          <a:p>
            <a:pPr marL="339725" indent="-285750" eaLnBrk="1" hangingPunct="1">
              <a:lnSpc>
                <a:spcPct val="90000"/>
              </a:lnSpc>
              <a:buClr>
                <a:srgbClr val="1E4649"/>
              </a:buClr>
              <a:buSzPct val="70000"/>
              <a:defRPr/>
            </a:pPr>
            <a:endParaRPr lang="en-US" sz="400" b="1" dirty="0">
              <a:solidFill>
                <a:srgbClr val="1E4649"/>
              </a:solidFill>
              <a:latin typeface="Century Gothic" pitchFamily="28" charset="0"/>
              <a:ea typeface="Century Gothic" pitchFamily="28" charset="0"/>
              <a:cs typeface="Century Gothic" pitchFamily="28" charset="0"/>
            </a:endParaRPr>
          </a:p>
          <a:p>
            <a:pPr marL="339725" indent="-285750" eaLnBrk="1" hangingPunct="1">
              <a:lnSpc>
                <a:spcPct val="90000"/>
              </a:lnSpc>
              <a:buClr>
                <a:srgbClr val="1E4649"/>
              </a:buClr>
              <a:buSzPct val="70000"/>
              <a:defRPr/>
            </a:pPr>
            <a:r>
              <a:rPr lang="en-US" sz="2200" b="1" dirty="0">
                <a:solidFill>
                  <a:srgbClr val="1E4649"/>
                </a:solidFill>
                <a:latin typeface="Century Gothic" pitchFamily="28" charset="0"/>
                <a:ea typeface="Century Gothic" pitchFamily="28" charset="0"/>
                <a:cs typeface="Century Gothic" pitchFamily="28" charset="0"/>
              </a:rPr>
              <a:t>Evaluates the consequence of exposure (effects characterization); and</a:t>
            </a:r>
          </a:p>
          <a:p>
            <a:pPr marL="339725" indent="-285750" eaLnBrk="1" hangingPunct="1">
              <a:lnSpc>
                <a:spcPct val="90000"/>
              </a:lnSpc>
              <a:buSzPct val="70000"/>
              <a:defRPr/>
            </a:pPr>
            <a:endParaRPr lang="en-US" sz="400" b="1" dirty="0">
              <a:solidFill>
                <a:srgbClr val="1E4649"/>
              </a:solidFill>
              <a:latin typeface="Century Gothic" pitchFamily="28" charset="0"/>
              <a:ea typeface="Century Gothic" pitchFamily="28" charset="0"/>
              <a:cs typeface="Century Gothic" pitchFamily="28" charset="0"/>
            </a:endParaRPr>
          </a:p>
          <a:p>
            <a:pPr marL="339725" indent="-285750" eaLnBrk="1" hangingPunct="1">
              <a:lnSpc>
                <a:spcPct val="90000"/>
              </a:lnSpc>
              <a:buSzPct val="70000"/>
              <a:defRPr/>
            </a:pPr>
            <a:r>
              <a:rPr lang="en-US" sz="2200" b="1" dirty="0">
                <a:solidFill>
                  <a:srgbClr val="1E4649"/>
                </a:solidFill>
                <a:latin typeface="Century Gothic" pitchFamily="28" charset="0"/>
                <a:ea typeface="Century Gothic" pitchFamily="28" charset="0"/>
                <a:cs typeface="Century Gothic" pitchFamily="28" charset="0"/>
              </a:rPr>
              <a:t>Formulates an understanding of degree of risk (risk characterization)</a:t>
            </a:r>
            <a:r>
              <a:rPr lang="en-US" sz="2200" b="1" dirty="0">
                <a:solidFill>
                  <a:srgbClr val="1E4649"/>
                </a:solidFill>
                <a:latin typeface="Cenetury gothic" charset="0"/>
                <a:ea typeface="Cenetury gothic" charset="0"/>
                <a:cs typeface="Cenetury gothic" charset="0"/>
              </a:rPr>
              <a:t>.</a:t>
            </a:r>
          </a:p>
        </p:txBody>
      </p:sp>
      <p:sp>
        <p:nvSpPr>
          <p:cNvPr id="25605" name="TextBox 4"/>
          <p:cNvSpPr txBox="1">
            <a:spLocks noChangeArrowheads="1"/>
          </p:cNvSpPr>
          <p:nvPr/>
        </p:nvSpPr>
        <p:spPr bwMode="auto">
          <a:xfrm>
            <a:off x="1864296" y="6217915"/>
            <a:ext cx="8077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500" b="1" dirty="0">
                <a:solidFill>
                  <a:srgbClr val="606060"/>
                </a:solidFill>
                <a:latin typeface="Century Gothic" panose="020B0502020202020204" pitchFamily="34" charset="0"/>
                <a:hlinkClick r:id="rId2"/>
              </a:rPr>
              <a:t>http://cfpub.epa.gov/ncea/cfm/recordisplay.cfm?did=12460</a:t>
            </a:r>
            <a:endParaRPr lang="en-US" altLang="en-US" sz="1500" b="1" dirty="0">
              <a:solidFill>
                <a:srgbClr val="606060"/>
              </a:solidFill>
              <a:latin typeface="Century Gothic" panose="020B0502020202020204" pitchFamily="34" charset="0"/>
            </a:endParaRPr>
          </a:p>
        </p:txBody>
      </p:sp>
    </p:spTree>
    <p:extLst>
      <p:ext uri="{BB962C8B-B14F-4D97-AF65-F5344CB8AC3E}">
        <p14:creationId xmlns:p14="http://schemas.microsoft.com/office/powerpoint/2010/main" val="12210890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bwMode="auto">
          <a:xfrm>
            <a:off x="755576" y="304800"/>
            <a:ext cx="7931224"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dirty="0" smtClean="0">
                <a:solidFill>
                  <a:srgbClr val="1E4649"/>
                </a:solidFill>
                <a:latin typeface="Century Gothic'" charset="0"/>
                <a:ea typeface="ＭＳ Ｐゴシック" panose="020B0600070205080204" pitchFamily="34" charset="-128"/>
              </a:rPr>
              <a:t>Risk—Likelihood of an unwanted outcome</a:t>
            </a:r>
          </a:p>
        </p:txBody>
      </p:sp>
      <p:sp>
        <p:nvSpPr>
          <p:cNvPr id="26627" name="Rectangle 3"/>
          <p:cNvSpPr>
            <a:spLocks noGrp="1" noChangeArrowheads="1"/>
          </p:cNvSpPr>
          <p:nvPr>
            <p:ph type="body" idx="4294967295"/>
          </p:nvPr>
        </p:nvSpPr>
        <p:spPr bwMode="auto">
          <a:xfrm>
            <a:off x="459828" y="1905000"/>
            <a:ext cx="8229600" cy="495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z="2300" b="1" dirty="0" smtClean="0">
                <a:solidFill>
                  <a:srgbClr val="006E00"/>
                </a:solidFill>
                <a:ea typeface="ＭＳ Ｐゴシック" panose="020B0600070205080204" pitchFamily="34" charset="-128"/>
              </a:rPr>
              <a:t>Risk is the likelihood that there will be an undesired consequence when the GE plant is present in the environment. </a:t>
            </a:r>
          </a:p>
          <a:p>
            <a:pPr eaLnBrk="1" hangingPunct="1">
              <a:lnSpc>
                <a:spcPct val="90000"/>
              </a:lnSpc>
            </a:pPr>
            <a:endParaRPr lang="en-US" altLang="en-US" sz="600" b="1" dirty="0" smtClean="0">
              <a:solidFill>
                <a:srgbClr val="006E00"/>
              </a:solidFill>
              <a:ea typeface="ＭＳ Ｐゴシック" panose="020B0600070205080204" pitchFamily="34" charset="-128"/>
            </a:endParaRPr>
          </a:p>
          <a:p>
            <a:pPr eaLnBrk="1" hangingPunct="1">
              <a:lnSpc>
                <a:spcPct val="90000"/>
              </a:lnSpc>
            </a:pPr>
            <a:r>
              <a:rPr lang="en-US" altLang="en-US" sz="2300" b="1" dirty="0" smtClean="0">
                <a:solidFill>
                  <a:srgbClr val="006E00"/>
                </a:solidFill>
                <a:ea typeface="ＭＳ Ｐゴシック" panose="020B0600070205080204" pitchFamily="34" charset="-128"/>
              </a:rPr>
              <a:t>Fully quantitative ERA describes risk as a probability of exposure to the GE plant and the undesired consequence of the exposure.</a:t>
            </a:r>
          </a:p>
          <a:p>
            <a:pPr eaLnBrk="1" hangingPunct="1">
              <a:lnSpc>
                <a:spcPct val="90000"/>
              </a:lnSpc>
              <a:buFontTx/>
              <a:buNone/>
            </a:pPr>
            <a:r>
              <a:rPr lang="en-US" altLang="en-US" sz="600" b="1" dirty="0" smtClean="0">
                <a:solidFill>
                  <a:srgbClr val="006E00"/>
                </a:solidFill>
                <a:ea typeface="ＭＳ Ｐゴシック" panose="020B0600070205080204" pitchFamily="34" charset="-128"/>
              </a:rPr>
              <a:t> </a:t>
            </a:r>
          </a:p>
          <a:p>
            <a:pPr lvl="1" eaLnBrk="1" hangingPunct="1">
              <a:lnSpc>
                <a:spcPct val="90000"/>
              </a:lnSpc>
            </a:pPr>
            <a:r>
              <a:rPr lang="en-US" altLang="en-US" sz="2000" b="1" dirty="0" smtClean="0">
                <a:solidFill>
                  <a:srgbClr val="1E4649"/>
                </a:solidFill>
                <a:ea typeface="ＭＳ Ｐゴシック" panose="020B0600070205080204" pitchFamily="34" charset="-128"/>
              </a:rPr>
              <a:t>A probability ranging from zero to one </a:t>
            </a:r>
          </a:p>
          <a:p>
            <a:pPr eaLnBrk="1" hangingPunct="1">
              <a:lnSpc>
                <a:spcPct val="90000"/>
              </a:lnSpc>
            </a:pPr>
            <a:r>
              <a:rPr lang="en-US" altLang="en-US" sz="2300" b="1" dirty="0" smtClean="0">
                <a:solidFill>
                  <a:srgbClr val="006E00"/>
                </a:solidFill>
                <a:ea typeface="ＭＳ Ｐゴシック" panose="020B0600070205080204" pitchFamily="34" charset="-128"/>
              </a:rPr>
              <a:t>More frequently risk is described as a likelihood or degree of concern based on a comparison of the GE plant and its uses to similar non GE plants and their uses.</a:t>
            </a:r>
          </a:p>
          <a:p>
            <a:pPr eaLnBrk="1" hangingPunct="1">
              <a:lnSpc>
                <a:spcPct val="90000"/>
              </a:lnSpc>
              <a:buFontTx/>
              <a:buNone/>
            </a:pPr>
            <a:endParaRPr lang="en-US" altLang="en-US" sz="300" b="1" dirty="0" smtClean="0">
              <a:solidFill>
                <a:srgbClr val="006E00"/>
              </a:solidFill>
              <a:ea typeface="ＭＳ Ｐゴシック" panose="020B0600070205080204" pitchFamily="34" charset="-128"/>
            </a:endParaRPr>
          </a:p>
          <a:p>
            <a:pPr lvl="1" eaLnBrk="1" hangingPunct="1">
              <a:lnSpc>
                <a:spcPct val="90000"/>
              </a:lnSpc>
            </a:pPr>
            <a:r>
              <a:rPr lang="en-US" altLang="en-US" sz="2000" b="1" dirty="0" smtClean="0">
                <a:solidFill>
                  <a:srgbClr val="1E4649"/>
                </a:solidFill>
                <a:ea typeface="ＭＳ Ｐゴシック" panose="020B0600070205080204" pitchFamily="34" charset="-128"/>
              </a:rPr>
              <a:t>There are high, low, or negligible concerns regarding </a:t>
            </a:r>
            <a:br>
              <a:rPr lang="en-US" altLang="en-US" sz="2000" b="1" dirty="0" smtClean="0">
                <a:solidFill>
                  <a:srgbClr val="1E4649"/>
                </a:solidFill>
                <a:ea typeface="ＭＳ Ｐゴシック" panose="020B0600070205080204" pitchFamily="34" charset="-128"/>
              </a:rPr>
            </a:br>
            <a:r>
              <a:rPr lang="en-US" altLang="en-US" sz="2000" b="1" dirty="0" smtClean="0">
                <a:solidFill>
                  <a:srgbClr val="1E4649"/>
                </a:solidFill>
                <a:ea typeface="ＭＳ Ｐゴシック" panose="020B0600070205080204" pitchFamily="34" charset="-128"/>
              </a:rPr>
              <a:t>the GE plant and its proposed use</a:t>
            </a:r>
          </a:p>
        </p:txBody>
      </p:sp>
    </p:spTree>
    <p:extLst>
      <p:ext uri="{BB962C8B-B14F-4D97-AF65-F5344CB8AC3E}">
        <p14:creationId xmlns:p14="http://schemas.microsoft.com/office/powerpoint/2010/main" val="10933586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bwMode="auto">
          <a:xfrm>
            <a:off x="457200" y="6096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3600" smtClean="0">
                <a:solidFill>
                  <a:srgbClr val="008589"/>
                </a:solidFill>
                <a:latin typeface="Century Gothic" panose="020B0502020202020204" pitchFamily="34" charset="0"/>
                <a:ea typeface="ＭＳ Ｐゴシック" panose="020B0600070205080204" pitchFamily="34" charset="-128"/>
              </a:rPr>
              <a:t>There is always some degree of risk</a:t>
            </a:r>
          </a:p>
        </p:txBody>
      </p:sp>
      <p:sp>
        <p:nvSpPr>
          <p:cNvPr id="27651" name="Rectangle 3"/>
          <p:cNvSpPr>
            <a:spLocks noGrp="1" noChangeArrowheads="1"/>
          </p:cNvSpPr>
          <p:nvPr>
            <p:ph type="body" idx="4294967295"/>
          </p:nvPr>
        </p:nvSpPr>
        <p:spPr bwMode="auto">
          <a:xfrm>
            <a:off x="457200" y="1916832"/>
            <a:ext cx="76200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Tx/>
              <a:buNone/>
            </a:pPr>
            <a:r>
              <a:rPr lang="en-US" altLang="en-US" sz="2400" b="1" dirty="0" smtClean="0">
                <a:solidFill>
                  <a:srgbClr val="006E00"/>
                </a:solidFill>
                <a:latin typeface="Century Gothic" panose="020B0502020202020204" pitchFamily="34" charset="0"/>
                <a:ea typeface="ＭＳ Ｐゴシック" panose="020B0600070205080204" pitchFamily="34" charset="-128"/>
              </a:rPr>
              <a:t>Risk of anything is zero only in the absolute absence of exposure </a:t>
            </a:r>
          </a:p>
          <a:p>
            <a:pPr marL="0" indent="0" eaLnBrk="1" hangingPunct="1">
              <a:buFontTx/>
              <a:buNone/>
            </a:pPr>
            <a:endParaRPr lang="en-US" altLang="en-US" sz="1200" b="1" dirty="0" smtClean="0">
              <a:solidFill>
                <a:srgbClr val="006E00"/>
              </a:solidFill>
              <a:latin typeface="Century Gothic" panose="020B0502020202020204" pitchFamily="34" charset="0"/>
              <a:ea typeface="ＭＳ Ｐゴシック" panose="020B0600070205080204" pitchFamily="34" charset="-128"/>
            </a:endParaRPr>
          </a:p>
          <a:p>
            <a:pPr marL="0" indent="0" eaLnBrk="1" hangingPunct="1">
              <a:buFontTx/>
              <a:buNone/>
            </a:pPr>
            <a:r>
              <a:rPr lang="en-US" altLang="en-US" sz="2400" b="1" dirty="0" smtClean="0">
                <a:solidFill>
                  <a:srgbClr val="006E00"/>
                </a:solidFill>
                <a:latin typeface="Century Gothic" panose="020B0502020202020204" pitchFamily="34" charset="0"/>
                <a:ea typeface="ＭＳ Ｐゴシック" panose="020B0600070205080204" pitchFamily="34" charset="-128"/>
              </a:rPr>
              <a:t>Thus for the GE plant risk is comparative – it asks</a:t>
            </a:r>
          </a:p>
          <a:p>
            <a:pPr marL="0" indent="0" eaLnBrk="1" hangingPunct="1">
              <a:buFontTx/>
              <a:buNone/>
            </a:pPr>
            <a:r>
              <a:rPr lang="en-US" altLang="en-US" sz="2400" b="1" dirty="0" smtClean="0">
                <a:solidFill>
                  <a:srgbClr val="006E00"/>
                </a:solidFill>
                <a:latin typeface="Century Gothic" panose="020B0502020202020204" pitchFamily="34" charset="0"/>
                <a:ea typeface="ＭＳ Ｐゴシック" panose="020B0600070205080204" pitchFamily="34" charset="-128"/>
              </a:rPr>
              <a:t> </a:t>
            </a:r>
          </a:p>
          <a:p>
            <a:pPr marL="0" indent="0" eaLnBrk="1" hangingPunct="1">
              <a:spcBef>
                <a:spcPct val="0"/>
              </a:spcBef>
              <a:buFontTx/>
              <a:buNone/>
            </a:pPr>
            <a:r>
              <a:rPr lang="en-US" altLang="en-US" sz="2400" b="1" dirty="0" smtClean="0">
                <a:solidFill>
                  <a:srgbClr val="00999A"/>
                </a:solidFill>
                <a:latin typeface="Century Gothic" panose="020B0502020202020204" pitchFamily="34" charset="0"/>
                <a:ea typeface="ＭＳ Ｐゴシック" panose="020B0600070205080204" pitchFamily="34" charset="-128"/>
              </a:rPr>
              <a:t>Is the GE plant and the way it will be </a:t>
            </a:r>
            <a:br>
              <a:rPr lang="en-US" altLang="en-US" sz="2400" b="1" dirty="0" smtClean="0">
                <a:solidFill>
                  <a:srgbClr val="00999A"/>
                </a:solidFill>
                <a:latin typeface="Century Gothic" panose="020B0502020202020204" pitchFamily="34" charset="0"/>
                <a:ea typeface="ＭＳ Ｐゴシック" panose="020B0600070205080204" pitchFamily="34" charset="-128"/>
              </a:rPr>
            </a:br>
            <a:r>
              <a:rPr lang="en-US" altLang="en-US" sz="2400" b="1" dirty="0" smtClean="0">
                <a:solidFill>
                  <a:srgbClr val="00999A"/>
                </a:solidFill>
                <a:latin typeface="Century Gothic" panose="020B0502020202020204" pitchFamily="34" charset="0"/>
                <a:ea typeface="ＭＳ Ｐゴシック" panose="020B0600070205080204" pitchFamily="34" charset="-128"/>
              </a:rPr>
              <a:t>used riskier than the comparable </a:t>
            </a:r>
            <a:br>
              <a:rPr lang="en-US" altLang="en-US" sz="2400" b="1" dirty="0" smtClean="0">
                <a:solidFill>
                  <a:srgbClr val="00999A"/>
                </a:solidFill>
                <a:latin typeface="Century Gothic" panose="020B0502020202020204" pitchFamily="34" charset="0"/>
                <a:ea typeface="ＭＳ Ｐゴシック" panose="020B0600070205080204" pitchFamily="34" charset="-128"/>
              </a:rPr>
            </a:br>
            <a:r>
              <a:rPr lang="en-US" altLang="en-US" sz="2400" b="1" dirty="0" smtClean="0">
                <a:solidFill>
                  <a:srgbClr val="00999A"/>
                </a:solidFill>
                <a:latin typeface="Century Gothic" panose="020B0502020202020204" pitchFamily="34" charset="0"/>
                <a:ea typeface="ＭＳ Ｐゴシック" panose="020B0600070205080204" pitchFamily="34" charset="-128"/>
              </a:rPr>
              <a:t>non-GE plant and its uses with </a:t>
            </a:r>
          </a:p>
          <a:p>
            <a:pPr marL="0" indent="0" eaLnBrk="1" hangingPunct="1">
              <a:spcBef>
                <a:spcPct val="0"/>
              </a:spcBef>
              <a:buFontTx/>
              <a:buNone/>
            </a:pPr>
            <a:r>
              <a:rPr lang="en-US" altLang="en-US" sz="2400" b="1" dirty="0" smtClean="0">
                <a:solidFill>
                  <a:srgbClr val="00999A"/>
                </a:solidFill>
                <a:latin typeface="Century Gothic" panose="020B0502020202020204" pitchFamily="34" charset="0"/>
                <a:ea typeface="ＭＳ Ｐゴシック" panose="020B0600070205080204" pitchFamily="34" charset="-128"/>
              </a:rPr>
              <a:t>which we are familiar?</a:t>
            </a:r>
          </a:p>
          <a:p>
            <a:pPr marL="0" indent="0" eaLnBrk="1" hangingPunct="1">
              <a:buFontTx/>
              <a:buNone/>
            </a:pPr>
            <a:endParaRPr lang="en-US" altLang="en-US" sz="2400" b="1" dirty="0" smtClean="0">
              <a:solidFill>
                <a:srgbClr val="00999A"/>
              </a:solidFill>
              <a:latin typeface="Century Gothic" panose="020B0502020202020204" pitchFamily="34" charset="0"/>
              <a:ea typeface="ＭＳ Ｐゴシック" panose="020B0600070205080204" pitchFamily="34" charset="-128"/>
            </a:endParaRPr>
          </a:p>
          <a:p>
            <a:pPr marL="0" indent="0" eaLnBrk="1" hangingPunct="1">
              <a:buFontTx/>
              <a:buNone/>
            </a:pPr>
            <a:endParaRPr lang="en-US" altLang="en-US" sz="2400" b="1" dirty="0" smtClean="0">
              <a:solidFill>
                <a:srgbClr val="00999A"/>
              </a:solidFill>
              <a:latin typeface="Century Gothic" panose="020B0502020202020204" pitchFamily="34" charset="0"/>
              <a:ea typeface="ＭＳ Ｐゴシック" panose="020B0600070205080204" pitchFamily="34" charset="-128"/>
            </a:endParaRPr>
          </a:p>
          <a:p>
            <a:pPr marL="0" indent="0" eaLnBrk="1" hangingPunct="1"/>
            <a:endParaRPr lang="en-US" altLang="en-US" sz="2400" dirty="0" smtClean="0">
              <a:ea typeface="ＭＳ Ｐゴシック" panose="020B0600070205080204" pitchFamily="34" charset="-128"/>
            </a:endParaRPr>
          </a:p>
        </p:txBody>
      </p:sp>
      <p:pic>
        <p:nvPicPr>
          <p:cNvPr id="4" name="Picture 3" descr="small wheat.jpg"/>
          <p:cNvPicPr>
            <a:picLocks noChangeAspect="1"/>
          </p:cNvPicPr>
          <p:nvPr/>
        </p:nvPicPr>
        <p:blipFill>
          <a:blip r:embed="rId2"/>
          <a:stretch>
            <a:fillRect/>
          </a:stretch>
        </p:blipFill>
        <p:spPr>
          <a:xfrm>
            <a:off x="6172200" y="4597400"/>
            <a:ext cx="2357437" cy="1571625"/>
          </a:xfrm>
          <a:prstGeom prst="rect">
            <a:avLst/>
          </a:prstGeom>
          <a:ln>
            <a:noFill/>
          </a:ln>
          <a:effectLst>
            <a:softEdge rad="112500"/>
          </a:effectLst>
        </p:spPr>
      </p:pic>
    </p:spTree>
    <p:extLst>
      <p:ext uri="{BB962C8B-B14F-4D97-AF65-F5344CB8AC3E}">
        <p14:creationId xmlns:p14="http://schemas.microsoft.com/office/powerpoint/2010/main" val="34639351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bwMode="auto">
          <a:xfrm>
            <a:off x="457200" y="4572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98CC59"/>
                </a:solidFill>
                <a:latin typeface="Century Gothic" panose="020B0502020202020204" pitchFamily="34" charset="0"/>
                <a:ea typeface="ＭＳ Ｐゴシック" panose="020B0600070205080204" pitchFamily="34" charset="-128"/>
              </a:rPr>
              <a:t>ERA focuses on change</a:t>
            </a:r>
          </a:p>
        </p:txBody>
      </p:sp>
      <p:sp>
        <p:nvSpPr>
          <p:cNvPr id="28675" name="Rectangle 3"/>
          <p:cNvSpPr>
            <a:spLocks noGrp="1" noChangeArrowheads="1"/>
          </p:cNvSpPr>
          <p:nvPr>
            <p:ph type="body" idx="4294967295"/>
          </p:nvPr>
        </p:nvSpPr>
        <p:spPr bwMode="auto">
          <a:xfrm>
            <a:off x="609600" y="13716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Tx/>
              <a:buNone/>
            </a:pPr>
            <a:r>
              <a:rPr lang="en-US" altLang="en-US" sz="2400" b="1" smtClean="0">
                <a:solidFill>
                  <a:srgbClr val="006E00"/>
                </a:solidFill>
                <a:latin typeface="Century Gothic" panose="020B0502020202020204" pitchFamily="34" charset="0"/>
                <a:ea typeface="ＭＳ Ｐゴシック" panose="020B0600070205080204" pitchFamily="34" charset="-128"/>
              </a:rPr>
              <a:t>The undesired consequence we evaluate in the ERA </a:t>
            </a:r>
            <a:br>
              <a:rPr lang="en-US" altLang="en-US" sz="2400" b="1" smtClean="0">
                <a:solidFill>
                  <a:srgbClr val="006E00"/>
                </a:solidFill>
                <a:latin typeface="Century Gothic" panose="020B0502020202020204" pitchFamily="34" charset="0"/>
                <a:ea typeface="ＭＳ Ｐゴシック" panose="020B0600070205080204" pitchFamily="34" charset="-128"/>
              </a:rPr>
            </a:br>
            <a:r>
              <a:rPr lang="en-US" altLang="en-US" sz="2400" b="1" smtClean="0">
                <a:solidFill>
                  <a:srgbClr val="006E00"/>
                </a:solidFill>
                <a:latin typeface="Century Gothic" panose="020B0502020202020204" pitchFamily="34" charset="0"/>
                <a:ea typeface="ＭＳ Ｐゴシック" panose="020B0600070205080204" pitchFamily="34" charset="-128"/>
              </a:rPr>
              <a:t>is focused on a specific change that has been brought about with genetic transformation</a:t>
            </a:r>
          </a:p>
          <a:p>
            <a:pPr eaLnBrk="1" hangingPunct="1">
              <a:lnSpc>
                <a:spcPct val="90000"/>
              </a:lnSpc>
              <a:buFontTx/>
              <a:buNone/>
            </a:pPr>
            <a:r>
              <a:rPr lang="en-US" altLang="en-US" sz="2400" b="1" smtClean="0">
                <a:solidFill>
                  <a:srgbClr val="006E00"/>
                </a:solidFill>
                <a:latin typeface="Century Gothic" panose="020B0502020202020204" pitchFamily="34" charset="0"/>
                <a:ea typeface="ＭＳ Ｐゴシック" panose="020B0600070205080204" pitchFamily="34" charset="-128"/>
              </a:rPr>
              <a:t>This change may be do to</a:t>
            </a:r>
          </a:p>
          <a:p>
            <a:pPr eaLnBrk="1" hangingPunct="1">
              <a:lnSpc>
                <a:spcPct val="90000"/>
              </a:lnSpc>
            </a:pPr>
            <a:r>
              <a:rPr lang="en-US" altLang="en-US" sz="2400" b="1" smtClean="0">
                <a:solidFill>
                  <a:srgbClr val="7F7F7F"/>
                </a:solidFill>
                <a:latin typeface="Century Gothic" panose="020B0502020202020204" pitchFamily="34" charset="0"/>
                <a:ea typeface="ＭＳ Ｐゴシック" panose="020B0600070205080204" pitchFamily="34" charset="-128"/>
              </a:rPr>
              <a:t> A stressor</a:t>
            </a:r>
          </a:p>
          <a:p>
            <a:pPr lvl="1" eaLnBrk="1" hangingPunct="1">
              <a:lnSpc>
                <a:spcPct val="90000"/>
              </a:lnSpc>
            </a:pPr>
            <a:r>
              <a:rPr lang="en-US" altLang="en-US" sz="2400" b="1" smtClean="0">
                <a:solidFill>
                  <a:srgbClr val="98CC59"/>
                </a:solidFill>
                <a:latin typeface="Century Gothic" panose="020B0502020202020204" pitchFamily="34" charset="0"/>
                <a:ea typeface="ＭＳ Ｐゴシック" panose="020B0600070205080204" pitchFamily="34" charset="-128"/>
              </a:rPr>
              <a:t>the changed attribute of the GE plant</a:t>
            </a:r>
          </a:p>
          <a:p>
            <a:pPr lvl="1" eaLnBrk="1" hangingPunct="1">
              <a:lnSpc>
                <a:spcPct val="90000"/>
              </a:lnSpc>
            </a:pPr>
            <a:r>
              <a:rPr lang="en-US" altLang="en-US" sz="2400" b="1" smtClean="0">
                <a:solidFill>
                  <a:srgbClr val="006E00"/>
                </a:solidFill>
                <a:latin typeface="Century Gothic" panose="020B0502020202020204" pitchFamily="34" charset="0"/>
                <a:ea typeface="ＭＳ Ｐゴシック" panose="020B0600070205080204" pitchFamily="34" charset="-128"/>
              </a:rPr>
              <a:t>for instance, an expressed protein</a:t>
            </a:r>
          </a:p>
          <a:p>
            <a:pPr eaLnBrk="1" hangingPunct="1">
              <a:lnSpc>
                <a:spcPct val="90000"/>
              </a:lnSpc>
            </a:pPr>
            <a:r>
              <a:rPr lang="en-US" altLang="en-US" sz="2400" b="1" smtClean="0">
                <a:solidFill>
                  <a:srgbClr val="006E00"/>
                </a:solidFill>
                <a:latin typeface="Century Gothic" panose="020B0502020202020204" pitchFamily="34" charset="0"/>
                <a:ea typeface="ＭＳ Ｐゴシック" panose="020B0600070205080204" pitchFamily="34" charset="-128"/>
              </a:rPr>
              <a:t>Or</a:t>
            </a:r>
            <a:r>
              <a:rPr lang="en-US" altLang="en-US" sz="2400" b="1" smtClean="0">
                <a:latin typeface="Century Gothic" panose="020B0502020202020204" pitchFamily="34" charset="0"/>
                <a:ea typeface="ＭＳ Ｐゴシック" panose="020B0600070205080204" pitchFamily="34" charset="-128"/>
              </a:rPr>
              <a:t> </a:t>
            </a:r>
            <a:r>
              <a:rPr lang="en-US" altLang="en-US" sz="2400" b="1" smtClean="0">
                <a:solidFill>
                  <a:srgbClr val="7F7F7F"/>
                </a:solidFill>
                <a:latin typeface="Century Gothic" panose="020B0502020202020204" pitchFamily="34" charset="0"/>
                <a:ea typeface="ＭＳ Ｐゴシック" panose="020B0600070205080204" pitchFamily="34" charset="-128"/>
              </a:rPr>
              <a:t>an action</a:t>
            </a:r>
          </a:p>
          <a:p>
            <a:pPr lvl="1" eaLnBrk="1" hangingPunct="1">
              <a:lnSpc>
                <a:spcPct val="90000"/>
              </a:lnSpc>
            </a:pPr>
            <a:r>
              <a:rPr lang="en-US" altLang="en-US" sz="2400" b="1" smtClean="0">
                <a:solidFill>
                  <a:srgbClr val="98CC59"/>
                </a:solidFill>
                <a:latin typeface="Century Gothic" panose="020B0502020202020204" pitchFamily="34" charset="0"/>
                <a:ea typeface="ＭＳ Ｐゴシック" panose="020B0600070205080204" pitchFamily="34" charset="-128"/>
              </a:rPr>
              <a:t>environmental release of the transgenic plant</a:t>
            </a:r>
          </a:p>
          <a:p>
            <a:pPr lvl="1" eaLnBrk="1" hangingPunct="1">
              <a:lnSpc>
                <a:spcPct val="90000"/>
              </a:lnSpc>
            </a:pPr>
            <a:r>
              <a:rPr lang="en-US" altLang="en-US" sz="2400" b="1" smtClean="0">
                <a:solidFill>
                  <a:srgbClr val="006E00"/>
                </a:solidFill>
                <a:latin typeface="Century Gothic" panose="020B0502020202020204" pitchFamily="34" charset="0"/>
                <a:ea typeface="ＭＳ Ｐゴシック" panose="020B0600070205080204" pitchFamily="34" charset="-128"/>
              </a:rPr>
              <a:t>for instance, release of a GE plant into a particular environment </a:t>
            </a:r>
          </a:p>
        </p:txBody>
      </p:sp>
    </p:spTree>
    <p:extLst>
      <p:ext uri="{BB962C8B-B14F-4D97-AF65-F5344CB8AC3E}">
        <p14:creationId xmlns:p14="http://schemas.microsoft.com/office/powerpoint/2010/main" val="295782441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bwMode="auto">
          <a:xfrm>
            <a:off x="609600" y="6096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008589"/>
                </a:solidFill>
                <a:latin typeface="Century  Gothic" charset="0"/>
                <a:ea typeface="ＭＳ Ｐゴシック" panose="020B0600070205080204" pitchFamily="34" charset="-128"/>
              </a:rPr>
              <a:t>ERA is a tiered process</a:t>
            </a:r>
          </a:p>
        </p:txBody>
      </p:sp>
      <p:sp>
        <p:nvSpPr>
          <p:cNvPr id="29699" name="Rectangle 4"/>
          <p:cNvSpPr>
            <a:spLocks noChangeArrowheads="1"/>
          </p:cNvSpPr>
          <p:nvPr/>
        </p:nvSpPr>
        <p:spPr bwMode="auto">
          <a:xfrm>
            <a:off x="838200" y="1447800"/>
            <a:ext cx="8001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pPr>
            <a:endParaRPr lang="en-US" altLang="en-US" sz="2000"/>
          </a:p>
          <a:p>
            <a:pPr eaLnBrk="1" hangingPunct="1">
              <a:lnSpc>
                <a:spcPct val="80000"/>
              </a:lnSpc>
              <a:spcBef>
                <a:spcPct val="20000"/>
              </a:spcBef>
              <a:spcAft>
                <a:spcPts val="600"/>
              </a:spcAft>
            </a:pPr>
            <a:r>
              <a:rPr lang="en-US" altLang="en-US" b="1">
                <a:solidFill>
                  <a:srgbClr val="006E00"/>
                </a:solidFill>
                <a:latin typeface="Century Gothic" panose="020B0502020202020204" pitchFamily="34" charset="0"/>
              </a:rPr>
              <a:t>The ERA ideally proceeds in tiers of increasing complexity </a:t>
            </a:r>
          </a:p>
          <a:p>
            <a:pPr lvl="1" eaLnBrk="1" hangingPunct="1">
              <a:spcBef>
                <a:spcPts val="1200"/>
              </a:spcBef>
              <a:spcAft>
                <a:spcPts val="1200"/>
              </a:spcAft>
              <a:buFontTx/>
              <a:buChar char="–"/>
            </a:pPr>
            <a:r>
              <a:rPr lang="en-US" altLang="en-US" b="1">
                <a:solidFill>
                  <a:srgbClr val="006E00"/>
                </a:solidFill>
                <a:latin typeface="Century Gothic" panose="020B0502020202020204" pitchFamily="34" charset="0"/>
              </a:rPr>
              <a:t>lower tiers focus on stressor-mediated effects</a:t>
            </a:r>
            <a:br>
              <a:rPr lang="en-US" altLang="en-US" b="1">
                <a:solidFill>
                  <a:srgbClr val="006E00"/>
                </a:solidFill>
                <a:latin typeface="Century Gothic" panose="020B0502020202020204" pitchFamily="34" charset="0"/>
              </a:rPr>
            </a:br>
            <a:r>
              <a:rPr lang="en-US" altLang="en-US" b="1">
                <a:solidFill>
                  <a:srgbClr val="006E00"/>
                </a:solidFill>
                <a:latin typeface="Century Gothic" panose="020B0502020202020204" pitchFamily="34" charset="0"/>
              </a:rPr>
              <a:t>in </a:t>
            </a:r>
            <a:r>
              <a:rPr lang="en-US" altLang="en-US" b="1">
                <a:solidFill>
                  <a:srgbClr val="7F7F7F"/>
                </a:solidFill>
                <a:latin typeface="Century Gothic" panose="020B0502020202020204" pitchFamily="34" charset="0"/>
              </a:rPr>
              <a:t>laboratory and glasshouse </a:t>
            </a:r>
            <a:r>
              <a:rPr lang="en-US" altLang="en-US" b="1">
                <a:solidFill>
                  <a:srgbClr val="006E00"/>
                </a:solidFill>
                <a:latin typeface="Century Gothic" panose="020B0502020202020204" pitchFamily="34" charset="0"/>
              </a:rPr>
              <a:t>settings with </a:t>
            </a:r>
            <a:br>
              <a:rPr lang="en-US" altLang="en-US" b="1">
                <a:solidFill>
                  <a:srgbClr val="006E00"/>
                </a:solidFill>
                <a:latin typeface="Century Gothic" panose="020B0502020202020204" pitchFamily="34" charset="0"/>
              </a:rPr>
            </a:br>
            <a:r>
              <a:rPr lang="en-US" altLang="en-US" b="1">
                <a:solidFill>
                  <a:srgbClr val="006E00"/>
                </a:solidFill>
                <a:latin typeface="Century Gothic" panose="020B0502020202020204" pitchFamily="34" charset="0"/>
              </a:rPr>
              <a:t>well-controlled conditions </a:t>
            </a:r>
          </a:p>
          <a:p>
            <a:pPr lvl="1" eaLnBrk="1" hangingPunct="1">
              <a:lnSpc>
                <a:spcPct val="80000"/>
              </a:lnSpc>
              <a:spcBef>
                <a:spcPct val="20000"/>
              </a:spcBef>
              <a:buFontTx/>
              <a:buChar char="–"/>
            </a:pPr>
            <a:r>
              <a:rPr lang="en-US" altLang="en-US" b="1">
                <a:solidFill>
                  <a:srgbClr val="006E00"/>
                </a:solidFill>
                <a:latin typeface="Century Gothic" panose="020B0502020202020204" pitchFamily="34" charset="0"/>
              </a:rPr>
              <a:t>higher tiers focus on action-mediated effects</a:t>
            </a:r>
          </a:p>
          <a:p>
            <a:pPr lvl="1" eaLnBrk="1" hangingPunct="1">
              <a:lnSpc>
                <a:spcPct val="80000"/>
              </a:lnSpc>
              <a:spcBef>
                <a:spcPct val="20000"/>
              </a:spcBef>
            </a:pPr>
            <a:r>
              <a:rPr lang="en-US" altLang="en-US" b="1">
                <a:solidFill>
                  <a:srgbClr val="006E00"/>
                </a:solidFill>
                <a:latin typeface="Century Gothic" panose="020B0502020202020204" pitchFamily="34" charset="0"/>
              </a:rPr>
              <a:t>	 in </a:t>
            </a:r>
            <a:r>
              <a:rPr lang="en-US" altLang="en-US" b="1">
                <a:solidFill>
                  <a:srgbClr val="7F7F7F"/>
                </a:solidFill>
                <a:latin typeface="Century Gothic" panose="020B0502020202020204" pitchFamily="34" charset="0"/>
              </a:rPr>
              <a:t>semi-field and field environments </a:t>
            </a:r>
            <a:r>
              <a:rPr lang="en-US" altLang="en-US" b="1">
                <a:solidFill>
                  <a:srgbClr val="006E00"/>
                </a:solidFill>
                <a:latin typeface="Century Gothic" panose="020B0502020202020204" pitchFamily="34" charset="0"/>
              </a:rPr>
              <a:t>which</a:t>
            </a:r>
          </a:p>
          <a:p>
            <a:pPr lvl="1" eaLnBrk="1" hangingPunct="1">
              <a:lnSpc>
                <a:spcPct val="80000"/>
              </a:lnSpc>
              <a:spcBef>
                <a:spcPct val="20000"/>
              </a:spcBef>
            </a:pPr>
            <a:r>
              <a:rPr lang="en-US" altLang="en-US" b="1">
                <a:solidFill>
                  <a:srgbClr val="006E00"/>
                </a:solidFill>
                <a:latin typeface="Century Gothic" panose="020B0502020202020204" pitchFamily="34" charset="0"/>
              </a:rPr>
              <a:t>	 are more realistic but less well-controlled. </a:t>
            </a:r>
          </a:p>
        </p:txBody>
      </p:sp>
    </p:spTree>
    <p:extLst>
      <p:ext uri="{BB962C8B-B14F-4D97-AF65-F5344CB8AC3E}">
        <p14:creationId xmlns:p14="http://schemas.microsoft.com/office/powerpoint/2010/main" val="2014595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bwMode="auto">
          <a:xfrm>
            <a:off x="533400" y="5334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98CC59"/>
                </a:solidFill>
                <a:latin typeface="Century Gothic" panose="020B0502020202020204" pitchFamily="34" charset="0"/>
                <a:ea typeface="ＭＳ Ｐゴシック" panose="020B0600070205080204" pitchFamily="34" charset="-128"/>
              </a:rPr>
              <a:t>Problem Formulation</a:t>
            </a:r>
          </a:p>
        </p:txBody>
      </p:sp>
      <p:sp>
        <p:nvSpPr>
          <p:cNvPr id="31747" name="Rectangle 3"/>
          <p:cNvSpPr>
            <a:spLocks noGrp="1" noChangeArrowheads="1"/>
          </p:cNvSpPr>
          <p:nvPr>
            <p:ph type="body" idx="4294967295"/>
          </p:nvPr>
        </p:nvSpPr>
        <p:spPr bwMode="auto">
          <a:xfrm>
            <a:off x="838200" y="13716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en-US" sz="2400" b="1" smtClean="0">
                <a:solidFill>
                  <a:srgbClr val="006E00"/>
                </a:solidFill>
                <a:latin typeface="Century Gothic" panose="020B0502020202020204" pitchFamily="34" charset="0"/>
                <a:ea typeface="ＭＳ Ｐゴシック" panose="020B0600070205080204" pitchFamily="34" charset="-128"/>
              </a:rPr>
              <a:t>Problem formulation is a formal process whereby relevant considerations for risk assessment are determined.</a:t>
            </a:r>
          </a:p>
          <a:p>
            <a:pPr eaLnBrk="1" hangingPunct="1">
              <a:buFontTx/>
              <a:buNone/>
            </a:pPr>
            <a:endParaRPr lang="en-US" altLang="en-US" sz="1200" b="1" smtClean="0">
              <a:solidFill>
                <a:srgbClr val="006E00"/>
              </a:solidFill>
              <a:latin typeface="Century Gothic" panose="020B0502020202020204" pitchFamily="34" charset="0"/>
              <a:ea typeface="ＭＳ Ｐゴシック" panose="020B0600070205080204" pitchFamily="34" charset="-128"/>
            </a:endParaRPr>
          </a:p>
          <a:p>
            <a:pPr eaLnBrk="1" hangingPunct="1">
              <a:buFontTx/>
              <a:buNone/>
            </a:pPr>
            <a:r>
              <a:rPr lang="en-US" altLang="en-US" sz="2400" b="1" smtClean="0">
                <a:solidFill>
                  <a:srgbClr val="006E00"/>
                </a:solidFill>
                <a:latin typeface="Century Gothic" panose="020B0502020202020204" pitchFamily="34" charset="0"/>
                <a:ea typeface="ＭＳ Ｐゴシック" panose="020B0600070205080204" pitchFamily="34" charset="-128"/>
              </a:rPr>
              <a:t>Problem Formulation considers – </a:t>
            </a:r>
          </a:p>
          <a:p>
            <a:pPr eaLnBrk="1" hangingPunct="1"/>
            <a:r>
              <a:rPr lang="en-US" altLang="en-US" sz="2400" b="1" smtClean="0">
                <a:solidFill>
                  <a:srgbClr val="7F7F7F"/>
                </a:solidFill>
                <a:latin typeface="Century Gothic" panose="020B0502020202020204" pitchFamily="34" charset="0"/>
                <a:ea typeface="ＭＳ Ｐゴシック" panose="020B0600070205080204" pitchFamily="34" charset="-128"/>
              </a:rPr>
              <a:t>Problem context – </a:t>
            </a:r>
            <a:r>
              <a:rPr lang="en-US" altLang="en-US" sz="2400" b="1" smtClean="0">
                <a:solidFill>
                  <a:srgbClr val="006E00"/>
                </a:solidFill>
                <a:latin typeface="Century Gothic" panose="020B0502020202020204" pitchFamily="34" charset="0"/>
                <a:ea typeface="ＭＳ Ｐゴシック" panose="020B0600070205080204" pitchFamily="34" charset="-128"/>
              </a:rPr>
              <a:t>establishes the parameters</a:t>
            </a:r>
          </a:p>
          <a:p>
            <a:pPr eaLnBrk="1" hangingPunct="1">
              <a:buFontTx/>
              <a:buNone/>
            </a:pPr>
            <a:r>
              <a:rPr lang="en-US" altLang="en-US" sz="2400" b="1" smtClean="0">
                <a:solidFill>
                  <a:srgbClr val="006E00"/>
                </a:solidFill>
                <a:latin typeface="Century Gothic" panose="020B0502020202020204" pitchFamily="34" charset="0"/>
                <a:ea typeface="ＭＳ Ｐゴシック" panose="020B0600070205080204" pitchFamily="34" charset="-128"/>
              </a:rPr>
              <a:t>	for the risk assessment, including policy goals, scope, assessment endpoints and methodology.</a:t>
            </a:r>
          </a:p>
          <a:p>
            <a:pPr eaLnBrk="1" hangingPunct="1">
              <a:buFontTx/>
              <a:buNone/>
            </a:pPr>
            <a:endParaRPr lang="en-US" altLang="en-US" sz="1200" b="1" smtClean="0">
              <a:solidFill>
                <a:srgbClr val="006E00"/>
              </a:solidFill>
              <a:latin typeface="Century Gothic" panose="020B0502020202020204" pitchFamily="34" charset="0"/>
              <a:ea typeface="ＭＳ Ｐゴシック" panose="020B0600070205080204" pitchFamily="34" charset="-128"/>
            </a:endParaRPr>
          </a:p>
          <a:p>
            <a:pPr eaLnBrk="1" hangingPunct="1"/>
            <a:r>
              <a:rPr lang="en-US" altLang="en-US" sz="2400" b="1" smtClean="0">
                <a:solidFill>
                  <a:srgbClr val="7F7F7F"/>
                </a:solidFill>
                <a:latin typeface="Century Gothic" panose="020B0502020202020204" pitchFamily="34" charset="0"/>
                <a:ea typeface="ＭＳ Ｐゴシック" panose="020B0600070205080204" pitchFamily="34" charset="-128"/>
              </a:rPr>
              <a:t>Problem definition – </a:t>
            </a:r>
            <a:r>
              <a:rPr lang="en-US" altLang="en-US" sz="2400" b="1" smtClean="0">
                <a:solidFill>
                  <a:srgbClr val="006E00"/>
                </a:solidFill>
                <a:latin typeface="Century Gothic" panose="020B0502020202020204" pitchFamily="34" charset="0"/>
                <a:ea typeface="ＭＳ Ｐゴシック" panose="020B0600070205080204" pitchFamily="34" charset="-128"/>
              </a:rPr>
              <a:t>distills risk questions into tractable problems for analysis</a:t>
            </a:r>
          </a:p>
        </p:txBody>
      </p:sp>
    </p:spTree>
    <p:extLst>
      <p:ext uri="{BB962C8B-B14F-4D97-AF65-F5344CB8AC3E}">
        <p14:creationId xmlns:p14="http://schemas.microsoft.com/office/powerpoint/2010/main" val="150961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1026"/>
          <p:cNvSpPr>
            <a:spLocks noGrp="1" noChangeArrowheads="1"/>
          </p:cNvSpPr>
          <p:nvPr>
            <p:ph type="title"/>
          </p:nvPr>
        </p:nvSpPr>
        <p:spPr>
          <a:xfrm>
            <a:off x="1050924" y="0"/>
            <a:ext cx="8093075" cy="1447800"/>
          </a:xfrm>
        </p:spPr>
        <p:txBody>
          <a:bodyPr/>
          <a:lstStyle/>
          <a:p>
            <a:r>
              <a:rPr lang="en-GB" dirty="0"/>
              <a:t>Outline of talk</a:t>
            </a:r>
          </a:p>
        </p:txBody>
      </p:sp>
      <p:sp>
        <p:nvSpPr>
          <p:cNvPr id="531459" name="Rectangle 1027"/>
          <p:cNvSpPr>
            <a:spLocks noGrp="1" noChangeArrowheads="1"/>
          </p:cNvSpPr>
          <p:nvPr>
            <p:ph idx="1"/>
          </p:nvPr>
        </p:nvSpPr>
        <p:spPr>
          <a:xfrm>
            <a:off x="1066800" y="1828800"/>
            <a:ext cx="8077200" cy="4191000"/>
          </a:xfrm>
        </p:spPr>
        <p:txBody>
          <a:bodyPr/>
          <a:lstStyle/>
          <a:p>
            <a:pPr marL="387350" indent="-387350">
              <a:buClr>
                <a:schemeClr val="tx1"/>
              </a:buClr>
              <a:buSzPct val="130000"/>
              <a:buFontTx/>
              <a:buChar char="•"/>
            </a:pPr>
            <a:r>
              <a:rPr lang="en-AU" sz="2200" b="1" dirty="0"/>
              <a:t>Introduction</a:t>
            </a:r>
          </a:p>
          <a:p>
            <a:pPr marL="387350" indent="-387350">
              <a:buClr>
                <a:schemeClr val="tx1"/>
              </a:buClr>
              <a:buSzPct val="130000"/>
              <a:buFontTx/>
              <a:buChar char="•"/>
            </a:pPr>
            <a:r>
              <a:rPr lang="en-AU" sz="2200" b="1" dirty="0"/>
              <a:t>Risk perception</a:t>
            </a:r>
          </a:p>
          <a:p>
            <a:pPr marL="387350" indent="-387350">
              <a:buClr>
                <a:schemeClr val="tx1"/>
              </a:buClr>
              <a:buSzPct val="130000"/>
              <a:buFontTx/>
              <a:buChar char="•"/>
            </a:pPr>
            <a:r>
              <a:rPr lang="en-AU" sz="2200" b="1" dirty="0"/>
              <a:t>Risk assessment</a:t>
            </a:r>
          </a:p>
          <a:p>
            <a:pPr marL="387350" indent="-387350">
              <a:buClr>
                <a:schemeClr val="tx1"/>
              </a:buClr>
              <a:buSzPct val="130000"/>
              <a:buFontTx/>
              <a:buChar char="•"/>
            </a:pPr>
            <a:r>
              <a:rPr lang="en-AU" sz="2200" b="1" dirty="0"/>
              <a:t>Risk analysis and management</a:t>
            </a:r>
          </a:p>
          <a:p>
            <a:pPr marL="387350" indent="-387350">
              <a:buClr>
                <a:schemeClr val="tx1"/>
              </a:buClr>
              <a:buSzPct val="130000"/>
              <a:buFontTx/>
              <a:buChar char="•"/>
            </a:pPr>
            <a:r>
              <a:rPr lang="en-AU" sz="2200" b="1" dirty="0"/>
              <a:t>Fault tree analysis</a:t>
            </a:r>
          </a:p>
          <a:p>
            <a:pPr marL="387350" indent="-387350">
              <a:buClr>
                <a:schemeClr val="tx1"/>
              </a:buClr>
              <a:buSzPct val="130000"/>
              <a:buFontTx/>
              <a:buChar char="•"/>
            </a:pPr>
            <a:r>
              <a:rPr lang="en-AU" sz="2200" b="1" dirty="0"/>
              <a:t>Event tree analysis</a:t>
            </a:r>
            <a:endParaRPr lang="en-GB" sz="2200" b="1" dirty="0"/>
          </a:p>
          <a:p>
            <a:pPr marL="387350" indent="-387350">
              <a:buClr>
                <a:schemeClr val="tx1"/>
              </a:buClr>
              <a:buSzPct val="130000"/>
              <a:buFontTx/>
              <a:buChar char="•"/>
            </a:pPr>
            <a:r>
              <a:rPr lang="en-AU" sz="2200" b="1" dirty="0" smtClean="0"/>
              <a:t>Environmental Risk Assessment</a:t>
            </a:r>
          </a:p>
          <a:p>
            <a:pPr marL="387350" indent="-387350">
              <a:buClr>
                <a:schemeClr val="tx1"/>
              </a:buClr>
              <a:buSzPct val="130000"/>
              <a:buFontTx/>
              <a:buChar char="•"/>
            </a:pPr>
            <a:r>
              <a:rPr lang="en-AU" sz="2200" b="1" dirty="0" smtClean="0"/>
              <a:t>Problems</a:t>
            </a:r>
            <a:endParaRPr lang="en-GB" sz="2200" b="1" dirty="0"/>
          </a:p>
        </p:txBody>
      </p:sp>
      <p:sp>
        <p:nvSpPr>
          <p:cNvPr id="5" name="Slide Number Placeholder 3"/>
          <p:cNvSpPr>
            <a:spLocks noGrp="1"/>
          </p:cNvSpPr>
          <p:nvPr>
            <p:ph type="sldNum" sz="quarter" idx="12"/>
          </p:nvPr>
        </p:nvSpPr>
        <p:spPr/>
        <p:txBody>
          <a:bodyPr/>
          <a:lstStyle/>
          <a:p>
            <a:fld id="{A0749496-2E17-4CDF-B4F6-70F4BA870828}" type="slidenum">
              <a:rPr lang="en-US"/>
              <a:pPr/>
              <a:t>4</a:t>
            </a:fld>
            <a:endParaRPr lang="en-US"/>
          </a:p>
        </p:txBody>
      </p:sp>
      <p:sp>
        <p:nvSpPr>
          <p:cNvPr id="531460" name="Text Box 1028"/>
          <p:cNvSpPr txBox="1">
            <a:spLocks noChangeArrowheads="1"/>
          </p:cNvSpPr>
          <p:nvPr/>
        </p:nvSpPr>
        <p:spPr bwMode="auto">
          <a:xfrm>
            <a:off x="1050925" y="5726113"/>
            <a:ext cx="6721475" cy="517525"/>
          </a:xfrm>
          <a:prstGeom prst="rect">
            <a:avLst/>
          </a:prstGeom>
          <a:noFill/>
          <a:ln w="9525">
            <a:noFill/>
            <a:miter lim="800000"/>
            <a:headEnd/>
            <a:tailEnd/>
          </a:ln>
          <a:effectLst/>
        </p:spPr>
        <p:txBody>
          <a:bodyPr>
            <a:spAutoFit/>
          </a:bodyPr>
          <a:lstStyle/>
          <a:p>
            <a:r>
              <a:rPr lang="en-AU" sz="1400" b="1" i="1"/>
              <a:t>Reference :</a:t>
            </a:r>
          </a:p>
          <a:p>
            <a:r>
              <a:rPr lang="en-AU" sz="1400" b="1" i="1"/>
              <a:t>Charles A. Wentz, Safety, Health and Environmental Protection, MGH, 1998.</a:t>
            </a:r>
            <a:endParaRPr lang="en-GB" sz="1400" b="1" i="1"/>
          </a:p>
        </p:txBody>
      </p:sp>
    </p:spTree>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bwMode="auto">
          <a:xfrm>
            <a:off x="609600" y="6096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98CC59"/>
                </a:solidFill>
                <a:latin typeface="Century Gothic" panose="020B0502020202020204" pitchFamily="34" charset="0"/>
                <a:ea typeface="ＭＳ Ｐゴシック" panose="020B0600070205080204" pitchFamily="34" charset="-128"/>
              </a:rPr>
              <a:t>Comparability</a:t>
            </a:r>
          </a:p>
        </p:txBody>
      </p:sp>
      <p:sp>
        <p:nvSpPr>
          <p:cNvPr id="32771" name="Rectangle 3"/>
          <p:cNvSpPr>
            <a:spLocks noGrp="1" noChangeArrowheads="1"/>
          </p:cNvSpPr>
          <p:nvPr>
            <p:ph type="body" idx="4294967295"/>
          </p:nvPr>
        </p:nvSpPr>
        <p:spPr bwMode="auto">
          <a:xfrm>
            <a:off x="609600" y="16002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53975" indent="0" eaLnBrk="1" hangingPunct="1">
              <a:lnSpc>
                <a:spcPct val="90000"/>
              </a:lnSpc>
              <a:spcAft>
                <a:spcPts val="1200"/>
              </a:spcAft>
              <a:buFontTx/>
              <a:buNone/>
            </a:pPr>
            <a:r>
              <a:rPr lang="en-US" altLang="en-US" sz="2400" b="1" smtClean="0">
                <a:solidFill>
                  <a:srgbClr val="006E00"/>
                </a:solidFill>
                <a:latin typeface="Century Gothic" panose="020B0502020202020204" pitchFamily="34" charset="0"/>
                <a:ea typeface="ＭＳ Ｐゴシック" panose="020B0600070205080204" pitchFamily="34" charset="-128"/>
              </a:rPr>
              <a:t>The problem formulation develops the plan for the </a:t>
            </a:r>
            <a:br>
              <a:rPr lang="en-US" altLang="en-US" sz="2400" b="1" smtClean="0">
                <a:solidFill>
                  <a:srgbClr val="006E00"/>
                </a:solidFill>
                <a:latin typeface="Century Gothic" panose="020B0502020202020204" pitchFamily="34" charset="0"/>
                <a:ea typeface="ＭＳ Ｐゴシック" panose="020B0600070205080204" pitchFamily="34" charset="-128"/>
              </a:rPr>
            </a:br>
            <a:r>
              <a:rPr lang="en-US" altLang="en-US" sz="2400" b="1" smtClean="0">
                <a:solidFill>
                  <a:srgbClr val="006E00"/>
                </a:solidFill>
                <a:latin typeface="Century Gothic" panose="020B0502020202020204" pitchFamily="34" charset="0"/>
                <a:ea typeface="ＭＳ Ｐゴシック" panose="020B0600070205080204" pitchFamily="34" charset="-128"/>
              </a:rPr>
              <a:t>ERA by first developing a baseline of comparability</a:t>
            </a:r>
          </a:p>
          <a:p>
            <a:pPr lvl="1" eaLnBrk="1" hangingPunct="1">
              <a:lnSpc>
                <a:spcPct val="90000"/>
              </a:lnSpc>
              <a:spcAft>
                <a:spcPts val="1200"/>
              </a:spcAft>
            </a:pPr>
            <a:r>
              <a:rPr lang="en-US" altLang="en-US" sz="2400" b="1" smtClean="0">
                <a:solidFill>
                  <a:srgbClr val="98CC59"/>
                </a:solidFill>
                <a:latin typeface="Century Gothic" panose="020B0502020202020204" pitchFamily="34" charset="0"/>
                <a:ea typeface="ＭＳ Ｐゴシック" panose="020B0600070205080204" pitchFamily="34" charset="-128"/>
              </a:rPr>
              <a:t>To what degree are the host crop and the expressed attribute familiar?</a:t>
            </a:r>
          </a:p>
          <a:p>
            <a:pPr lvl="1" eaLnBrk="1" hangingPunct="1">
              <a:lnSpc>
                <a:spcPct val="90000"/>
              </a:lnSpc>
              <a:spcAft>
                <a:spcPts val="1200"/>
              </a:spcAft>
            </a:pPr>
            <a:r>
              <a:rPr lang="en-US" altLang="en-US" sz="2400" b="1" smtClean="0">
                <a:solidFill>
                  <a:srgbClr val="7F7F7F"/>
                </a:solidFill>
                <a:latin typeface="Century Gothic" panose="020B0502020202020204" pitchFamily="34" charset="0"/>
                <a:ea typeface="ＭＳ Ｐゴシック" panose="020B0600070205080204" pitchFamily="34" charset="-128"/>
              </a:rPr>
              <a:t>Is the GE plant substantially equivalent to the non-GE plant in it composition and </a:t>
            </a:r>
            <a:br>
              <a:rPr lang="en-US" altLang="en-US" sz="2400" b="1" smtClean="0">
                <a:solidFill>
                  <a:srgbClr val="7F7F7F"/>
                </a:solidFill>
                <a:latin typeface="Century Gothic" panose="020B0502020202020204" pitchFamily="34" charset="0"/>
                <a:ea typeface="ＭＳ Ｐゴシック" panose="020B0600070205080204" pitchFamily="34" charset="-128"/>
              </a:rPr>
            </a:br>
            <a:r>
              <a:rPr lang="en-US" altLang="en-US" sz="2400" b="1" smtClean="0">
                <a:solidFill>
                  <a:srgbClr val="7F7F7F"/>
                </a:solidFill>
                <a:latin typeface="Century Gothic" panose="020B0502020202020204" pitchFamily="34" charset="0"/>
                <a:ea typeface="ＭＳ Ｐゴシック" panose="020B0600070205080204" pitchFamily="34" charset="-128"/>
              </a:rPr>
              <a:t>intended use?</a:t>
            </a:r>
          </a:p>
          <a:p>
            <a:pPr lvl="1" eaLnBrk="1" hangingPunct="1">
              <a:lnSpc>
                <a:spcPct val="90000"/>
              </a:lnSpc>
            </a:pPr>
            <a:r>
              <a:rPr lang="en-US" altLang="en-US" sz="2400" b="1" smtClean="0">
                <a:solidFill>
                  <a:srgbClr val="98CC59"/>
                </a:solidFill>
                <a:latin typeface="Century Gothic" panose="020B0502020202020204" pitchFamily="34" charset="0"/>
                <a:ea typeface="ＭＳ Ｐゴシック" panose="020B0600070205080204" pitchFamily="34" charset="-128"/>
              </a:rPr>
              <a:t>If yes, the ERA can proceed with a focus on the changed attribute of the GE plant</a:t>
            </a:r>
          </a:p>
        </p:txBody>
      </p:sp>
    </p:spTree>
    <p:extLst>
      <p:ext uri="{BB962C8B-B14F-4D97-AF65-F5344CB8AC3E}">
        <p14:creationId xmlns:p14="http://schemas.microsoft.com/office/powerpoint/2010/main" val="213245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7F7F7F"/>
                </a:solidFill>
                <a:latin typeface="Century Gothic" panose="020B0502020202020204" pitchFamily="34" charset="0"/>
                <a:ea typeface="ＭＳ Ｐゴシック" panose="020B0600070205080204" pitchFamily="34" charset="-128"/>
              </a:rPr>
              <a:t>Are the GE and non-GE crops the same?</a:t>
            </a:r>
          </a:p>
        </p:txBody>
      </p:sp>
      <p:sp>
        <p:nvSpPr>
          <p:cNvPr id="33795" name="Rectangle 3"/>
          <p:cNvSpPr>
            <a:spLocks noGrp="1" noChangeArrowheads="1"/>
          </p:cNvSpPr>
          <p:nvPr>
            <p:ph type="body" idx="4294967295"/>
          </p:nvPr>
        </p:nvSpPr>
        <p:spPr bwMode="auto">
          <a:xfrm>
            <a:off x="533400" y="1600200"/>
            <a:ext cx="8223250" cy="4522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600"/>
              </a:spcBef>
              <a:buFontTx/>
              <a:buNone/>
            </a:pPr>
            <a:r>
              <a:rPr lang="en-US" altLang="en-US" sz="2100" b="1" smtClean="0">
                <a:solidFill>
                  <a:srgbClr val="006E00"/>
                </a:solidFill>
                <a:latin typeface="Century Gothic" panose="020B0502020202020204" pitchFamily="34" charset="0"/>
                <a:ea typeface="ＭＳ Ｐゴシック" panose="020B0600070205080204" pitchFamily="34" charset="-128"/>
              </a:rPr>
              <a:t>The</a:t>
            </a:r>
            <a:r>
              <a:rPr lang="en-US" altLang="en-US" sz="2100" b="1" smtClean="0">
                <a:latin typeface="Century Gothic" panose="020B0502020202020204" pitchFamily="34" charset="0"/>
                <a:ea typeface="ＭＳ Ｐゴシック" panose="020B0600070205080204" pitchFamily="34" charset="-128"/>
              </a:rPr>
              <a:t> </a:t>
            </a:r>
            <a:r>
              <a:rPr lang="en-US" altLang="en-US" sz="2100" b="1" smtClean="0">
                <a:solidFill>
                  <a:srgbClr val="006E00"/>
                </a:solidFill>
                <a:latin typeface="Century Gothic" panose="020B0502020202020204" pitchFamily="34" charset="0"/>
                <a:ea typeface="ＭＳ Ｐゴシック" panose="020B0600070205080204" pitchFamily="34" charset="-128"/>
              </a:rPr>
              <a:t>problem formulation should establish that the particular</a:t>
            </a:r>
            <a:br>
              <a:rPr lang="en-US" altLang="en-US" sz="2100" b="1" smtClean="0">
                <a:solidFill>
                  <a:srgbClr val="006E00"/>
                </a:solidFill>
                <a:latin typeface="Century Gothic" panose="020B0502020202020204" pitchFamily="34" charset="0"/>
                <a:ea typeface="ＭＳ Ｐゴシック" panose="020B0600070205080204" pitchFamily="34" charset="-128"/>
              </a:rPr>
            </a:br>
            <a:r>
              <a:rPr lang="en-US" altLang="en-US" sz="2100" b="1" smtClean="0">
                <a:solidFill>
                  <a:srgbClr val="006E00"/>
                </a:solidFill>
                <a:latin typeface="Century Gothic" panose="020B0502020202020204" pitchFamily="34" charset="0"/>
                <a:ea typeface="ＭＳ Ｐゴシック" panose="020B0600070205080204" pitchFamily="34" charset="-128"/>
              </a:rPr>
              <a:t>GE plant is substantially equivalent to the comparable </a:t>
            </a:r>
            <a:br>
              <a:rPr lang="en-US" altLang="en-US" sz="2100" b="1" smtClean="0">
                <a:solidFill>
                  <a:srgbClr val="006E00"/>
                </a:solidFill>
                <a:latin typeface="Century Gothic" panose="020B0502020202020204" pitchFamily="34" charset="0"/>
                <a:ea typeface="ＭＳ Ｐゴシック" panose="020B0600070205080204" pitchFamily="34" charset="-128"/>
              </a:rPr>
            </a:br>
            <a:r>
              <a:rPr lang="en-US" altLang="en-US" sz="2100" b="1" smtClean="0">
                <a:solidFill>
                  <a:srgbClr val="006E00"/>
                </a:solidFill>
                <a:latin typeface="Century Gothic" panose="020B0502020202020204" pitchFamily="34" charset="0"/>
                <a:ea typeface="ＭＳ Ｐゴシック" panose="020B0600070205080204" pitchFamily="34" charset="-128"/>
              </a:rPr>
              <a:t>non-GE plant as it is encountered and used in present-day agriculture</a:t>
            </a:r>
            <a:endParaRPr lang="en-US" altLang="en-US" sz="800" b="1" smtClean="0">
              <a:solidFill>
                <a:srgbClr val="006E00"/>
              </a:solidFill>
              <a:latin typeface="Century Gothic" panose="020B0502020202020204" pitchFamily="34" charset="0"/>
              <a:ea typeface="ＭＳ Ｐゴシック" panose="020B0600070205080204" pitchFamily="34" charset="-128"/>
            </a:endParaRPr>
          </a:p>
          <a:p>
            <a:pPr eaLnBrk="1" hangingPunct="1">
              <a:spcBef>
                <a:spcPts val="600"/>
              </a:spcBef>
              <a:buFontTx/>
              <a:buNone/>
            </a:pPr>
            <a:endParaRPr lang="en-US" altLang="en-US" sz="400" b="1" smtClean="0">
              <a:solidFill>
                <a:srgbClr val="006E00"/>
              </a:solidFill>
              <a:latin typeface="Century Gothic" panose="020B0502020202020204" pitchFamily="34" charset="0"/>
              <a:ea typeface="ＭＳ Ｐゴシック" panose="020B0600070205080204" pitchFamily="34" charset="-128"/>
            </a:endParaRPr>
          </a:p>
          <a:p>
            <a:pPr eaLnBrk="1" hangingPunct="1">
              <a:spcBef>
                <a:spcPts val="600"/>
              </a:spcBef>
              <a:buFontTx/>
              <a:buNone/>
            </a:pPr>
            <a:r>
              <a:rPr lang="en-US" altLang="en-US" sz="2100" b="1" smtClean="0">
                <a:solidFill>
                  <a:srgbClr val="98CC59"/>
                </a:solidFill>
                <a:latin typeface="Century Gothic" panose="020B0502020202020204" pitchFamily="34" charset="0"/>
                <a:ea typeface="ＭＳ Ｐゴシック" panose="020B0600070205080204" pitchFamily="34" charset="-128"/>
              </a:rPr>
              <a:t>Data (found in the literature and/or generated and submitted by the product developer) provides the basis for the determination of substantial equivalence. </a:t>
            </a:r>
          </a:p>
          <a:p>
            <a:pPr eaLnBrk="1" hangingPunct="1">
              <a:lnSpc>
                <a:spcPct val="80000"/>
              </a:lnSpc>
              <a:buFontTx/>
              <a:buNone/>
            </a:pPr>
            <a:endParaRPr lang="en-US" altLang="en-US" sz="800" b="1" smtClean="0">
              <a:solidFill>
                <a:srgbClr val="006E00"/>
              </a:solidFill>
              <a:latin typeface="Century Gothic" panose="020B0502020202020204" pitchFamily="34" charset="0"/>
              <a:ea typeface="ＭＳ Ｐゴシック" panose="020B0600070205080204" pitchFamily="34" charset="-128"/>
            </a:endParaRPr>
          </a:p>
          <a:p>
            <a:pPr eaLnBrk="1" hangingPunct="1">
              <a:lnSpc>
                <a:spcPct val="90000"/>
              </a:lnSpc>
              <a:buFontTx/>
              <a:buNone/>
            </a:pPr>
            <a:r>
              <a:rPr lang="en-US" altLang="en-US" sz="2100" b="1" smtClean="0">
                <a:solidFill>
                  <a:srgbClr val="7F7F7F"/>
                </a:solidFill>
                <a:latin typeface="Century Gothic" panose="020B0502020202020204" pitchFamily="34" charset="0"/>
                <a:ea typeface="ＭＳ Ｐゴシック" panose="020B0600070205080204" pitchFamily="34" charset="-128"/>
              </a:rPr>
              <a:t>In most regulatory schemes, precursor information has already been considered in the regulatory dossier; the ERA is found as an annex to the dossier that considers ecological safety </a:t>
            </a:r>
            <a:r>
              <a:rPr lang="en-US" altLang="en-US" sz="2100" b="1" i="1" smtClean="0">
                <a:solidFill>
                  <a:srgbClr val="7F7F7F"/>
                </a:solidFill>
                <a:latin typeface="Century Gothic" panose="020B0502020202020204" pitchFamily="34" charset="0"/>
                <a:ea typeface="ＭＳ Ｐゴシック" panose="020B0600070205080204" pitchFamily="34" charset="-128"/>
              </a:rPr>
              <a:t>only once the substantial equivalence has been demonstrated</a:t>
            </a:r>
            <a:r>
              <a:rPr lang="en-US" altLang="en-US" sz="2100" b="1" smtClean="0">
                <a:solidFill>
                  <a:srgbClr val="7F7F7F"/>
                </a:solidFill>
                <a:latin typeface="Century Gothic" panose="020B0502020202020204" pitchFamily="34" charset="0"/>
                <a:ea typeface="ＭＳ Ｐゴシック" panose="020B0600070205080204" pitchFamily="34" charset="-128"/>
              </a:rPr>
              <a:t>. A good example of this process can be found in EFSA guidance for GE plant risk assessments. </a:t>
            </a:r>
          </a:p>
        </p:txBody>
      </p:sp>
      <p:sp>
        <p:nvSpPr>
          <p:cNvPr id="11270" name="Rectangle 6"/>
          <p:cNvSpPr>
            <a:spLocks noChangeArrowheads="1"/>
          </p:cNvSpPr>
          <p:nvPr/>
        </p:nvSpPr>
        <p:spPr bwMode="auto">
          <a:xfrm>
            <a:off x="381000" y="3221038"/>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pPr>
            <a:endParaRPr lang="en-US" altLang="en-US" sz="2000"/>
          </a:p>
        </p:txBody>
      </p:sp>
      <p:sp>
        <p:nvSpPr>
          <p:cNvPr id="33797" name="TextBox 4"/>
          <p:cNvSpPr txBox="1">
            <a:spLocks noChangeArrowheads="1"/>
          </p:cNvSpPr>
          <p:nvPr/>
        </p:nvSpPr>
        <p:spPr bwMode="auto">
          <a:xfrm>
            <a:off x="2667000" y="6019800"/>
            <a:ext cx="6248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b="1">
                <a:solidFill>
                  <a:srgbClr val="7F7F7F"/>
                </a:solidFill>
                <a:latin typeface="Century Gothic" panose="020B0502020202020204" pitchFamily="34" charset="0"/>
                <a:hlinkClick r:id="rId3"/>
              </a:rPr>
              <a:t>http://www.efsa.europa.eu/EFSA/efsa_locale-1178620753812_1178620775747.htm</a:t>
            </a:r>
            <a:endParaRPr lang="en-US" altLang="en-US" sz="1100" b="1">
              <a:solidFill>
                <a:srgbClr val="7F7F7F"/>
              </a:solidFill>
              <a:latin typeface="Century Gothic" panose="020B0502020202020204" pitchFamily="34" charset="0"/>
            </a:endParaRPr>
          </a:p>
        </p:txBody>
      </p:sp>
    </p:spTree>
    <p:extLst>
      <p:ext uri="{BB962C8B-B14F-4D97-AF65-F5344CB8AC3E}">
        <p14:creationId xmlns:p14="http://schemas.microsoft.com/office/powerpoint/2010/main" val="1312814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1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bwMode="auto">
          <a:xfrm>
            <a:off x="457200" y="274638"/>
            <a:ext cx="8229600" cy="71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spcBef>
                <a:spcPts val="525"/>
              </a:spcBef>
            </a:pPr>
            <a:r>
              <a:rPr lang="en-US" altLang="en-US" sz="3200" smtClean="0">
                <a:solidFill>
                  <a:srgbClr val="98CC59"/>
                </a:solidFill>
                <a:latin typeface="Century Gothic" panose="020B0502020202020204" pitchFamily="34" charset="0"/>
                <a:ea typeface="ＭＳ Ｐゴシック" panose="020B0600070205080204" pitchFamily="34" charset="-128"/>
              </a:rPr>
              <a:t>Precursor information for use in </a:t>
            </a:r>
            <a:br>
              <a:rPr lang="en-US" altLang="en-US" sz="3200" smtClean="0">
                <a:solidFill>
                  <a:srgbClr val="98CC59"/>
                </a:solidFill>
                <a:latin typeface="Century Gothic" panose="020B0502020202020204" pitchFamily="34" charset="0"/>
                <a:ea typeface="ＭＳ Ｐゴシック" panose="020B0600070205080204" pitchFamily="34" charset="-128"/>
              </a:rPr>
            </a:br>
            <a:r>
              <a:rPr lang="en-US" altLang="en-US" sz="3200" smtClean="0">
                <a:solidFill>
                  <a:srgbClr val="98CC59"/>
                </a:solidFill>
                <a:latin typeface="Century Gothic" panose="020B0502020202020204" pitchFamily="34" charset="0"/>
                <a:ea typeface="ＭＳ Ｐゴシック" panose="020B0600070205080204" pitchFamily="34" charset="-128"/>
              </a:rPr>
              <a:t>Problem Formulation</a:t>
            </a:r>
          </a:p>
        </p:txBody>
      </p:sp>
      <p:sp>
        <p:nvSpPr>
          <p:cNvPr id="35843" name="Rectangle 3"/>
          <p:cNvSpPr>
            <a:spLocks noGrp="1" noChangeArrowheads="1"/>
          </p:cNvSpPr>
          <p:nvPr>
            <p:ph type="body" idx="4294967295"/>
          </p:nvPr>
        </p:nvSpPr>
        <p:spPr bwMode="auto">
          <a:xfrm>
            <a:off x="609600" y="1341438"/>
            <a:ext cx="8077200" cy="53641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en-US" sz="1700" b="1" smtClean="0">
                <a:solidFill>
                  <a:srgbClr val="006E00"/>
                </a:solidFill>
                <a:latin typeface="Century Gothic" panose="020B0502020202020204" pitchFamily="34" charset="0"/>
                <a:ea typeface="ＭＳ Ｐゴシック" panose="020B0600070205080204" pitchFamily="34" charset="-128"/>
              </a:rPr>
              <a:t>Precursor information establishes that other than of an </a:t>
            </a:r>
            <a:br>
              <a:rPr lang="en-US" altLang="en-US" sz="1700" b="1" smtClean="0">
                <a:solidFill>
                  <a:srgbClr val="006E00"/>
                </a:solidFill>
                <a:latin typeface="Century Gothic" panose="020B0502020202020204" pitchFamily="34" charset="0"/>
                <a:ea typeface="ＭＳ Ｐゴシック" panose="020B0600070205080204" pitchFamily="34" charset="-128"/>
              </a:rPr>
            </a:br>
            <a:r>
              <a:rPr lang="en-US" altLang="en-US" sz="1700" b="1" smtClean="0">
                <a:solidFill>
                  <a:srgbClr val="006E00"/>
                </a:solidFill>
                <a:latin typeface="Century Gothic" panose="020B0502020202020204" pitchFamily="34" charset="0"/>
                <a:ea typeface="ＭＳ Ｐゴシック" panose="020B0600070205080204" pitchFamily="34" charset="-128"/>
              </a:rPr>
              <a:t>changes the GE plant is equivalent to non-GE comparators. </a:t>
            </a:r>
          </a:p>
          <a:p>
            <a:pPr eaLnBrk="1" hangingPunct="1">
              <a:buFontTx/>
              <a:buNone/>
            </a:pPr>
            <a:r>
              <a:rPr lang="en-US" altLang="en-US" sz="1700" b="1" smtClean="0">
                <a:solidFill>
                  <a:srgbClr val="006E00"/>
                </a:solidFill>
                <a:latin typeface="Century Gothic" panose="020B0502020202020204" pitchFamily="34" charset="0"/>
                <a:ea typeface="ＭＳ Ｐゴシック" panose="020B0600070205080204" pitchFamily="34" charset="-128"/>
              </a:rPr>
              <a:t>Once equivalence is established on the basis of the GE plant characterization, the ERA is conducted with emphasis on the change.</a:t>
            </a:r>
          </a:p>
          <a:p>
            <a:pPr eaLnBrk="1" hangingPunct="1">
              <a:buFontTx/>
              <a:buNone/>
            </a:pPr>
            <a:r>
              <a:rPr lang="en-US" altLang="en-US" sz="1700" b="1" smtClean="0">
                <a:solidFill>
                  <a:srgbClr val="006E00"/>
                </a:solidFill>
                <a:latin typeface="Century Gothic" panose="020B0502020202020204" pitchFamily="34" charset="0"/>
                <a:ea typeface="ＭＳ Ｐゴシック" panose="020B0600070205080204" pitchFamily="34" charset="-128"/>
              </a:rPr>
              <a:t>For instance, in the problem formulation for a non target</a:t>
            </a:r>
            <a:br>
              <a:rPr lang="en-US" altLang="en-US" sz="1700" b="1" smtClean="0">
                <a:solidFill>
                  <a:srgbClr val="006E00"/>
                </a:solidFill>
                <a:latin typeface="Century Gothic" panose="020B0502020202020204" pitchFamily="34" charset="0"/>
                <a:ea typeface="ＭＳ Ｐゴシック" panose="020B0600070205080204" pitchFamily="34" charset="-128"/>
              </a:rPr>
            </a:br>
            <a:r>
              <a:rPr lang="en-US" altLang="en-US" sz="1700" b="1" smtClean="0">
                <a:solidFill>
                  <a:srgbClr val="006E00"/>
                </a:solidFill>
                <a:latin typeface="Century Gothic" panose="020B0502020202020204" pitchFamily="34" charset="0"/>
                <a:ea typeface="ＭＳ Ｐゴシック" panose="020B0600070205080204" pitchFamily="34" charset="-128"/>
              </a:rPr>
              <a:t> insect ERA, precursor information describes</a:t>
            </a:r>
          </a:p>
          <a:p>
            <a:pPr eaLnBrk="1" hangingPunct="1"/>
            <a:r>
              <a:rPr lang="en-US" altLang="en-US" sz="1700" b="1" smtClean="0">
                <a:solidFill>
                  <a:srgbClr val="7F7F7F"/>
                </a:solidFill>
                <a:latin typeface="Century Gothic" panose="020B0502020202020204" pitchFamily="34" charset="0"/>
                <a:ea typeface="ＭＳ Ｐゴシック" panose="020B0600070205080204" pitchFamily="34" charset="-128"/>
              </a:rPr>
              <a:t>the characteristics of the donor and recipient organisms; </a:t>
            </a:r>
          </a:p>
          <a:p>
            <a:pPr eaLnBrk="1" hangingPunct="1"/>
            <a:r>
              <a:rPr lang="en-US" altLang="en-US" sz="1700" b="1" smtClean="0">
                <a:solidFill>
                  <a:srgbClr val="7F7F7F"/>
                </a:solidFill>
                <a:latin typeface="Century Gothic" panose="020B0502020202020204" pitchFamily="34" charset="0"/>
                <a:ea typeface="ＭＳ Ｐゴシック" panose="020B0600070205080204" pitchFamily="34" charset="-128"/>
              </a:rPr>
              <a:t>the genes inserted and their expression; </a:t>
            </a:r>
          </a:p>
          <a:p>
            <a:pPr eaLnBrk="1" hangingPunct="1"/>
            <a:r>
              <a:rPr lang="en-US" altLang="en-US" sz="1700" b="1" smtClean="0">
                <a:solidFill>
                  <a:srgbClr val="7F7F7F"/>
                </a:solidFill>
                <a:latin typeface="Century Gothic" panose="020B0502020202020204" pitchFamily="34" charset="0"/>
                <a:ea typeface="ＭＳ Ｐゴシック" panose="020B0600070205080204" pitchFamily="34" charset="-128"/>
              </a:rPr>
              <a:t>agronomic performance and characteristics; </a:t>
            </a:r>
          </a:p>
          <a:p>
            <a:pPr eaLnBrk="1" hangingPunct="1"/>
            <a:r>
              <a:rPr lang="en-US" altLang="en-US" sz="1700" b="1" smtClean="0">
                <a:solidFill>
                  <a:srgbClr val="7F7F7F"/>
                </a:solidFill>
                <a:latin typeface="Century Gothic" panose="020B0502020202020204" pitchFamily="34" charset="0"/>
                <a:ea typeface="ＭＳ Ｐゴシック" panose="020B0600070205080204" pitchFamily="34" charset="-128"/>
              </a:rPr>
              <a:t>equivalence of the plant expressed protein to the wild counterpart; </a:t>
            </a:r>
          </a:p>
          <a:p>
            <a:pPr eaLnBrk="1" hangingPunct="1"/>
            <a:r>
              <a:rPr lang="en-US" altLang="en-US" sz="1700" b="1" smtClean="0">
                <a:solidFill>
                  <a:srgbClr val="7F7F7F"/>
                </a:solidFill>
                <a:latin typeface="Century Gothic" panose="020B0502020202020204" pitchFamily="34" charset="0"/>
                <a:ea typeface="ＭＳ Ｐゴシック" panose="020B0600070205080204" pitchFamily="34" charset="-128"/>
              </a:rPr>
              <a:t>compositional characteristics (nutrients and antinutrients).</a:t>
            </a:r>
          </a:p>
          <a:p>
            <a:pPr eaLnBrk="1" hangingPunct="1">
              <a:buFontTx/>
              <a:buNone/>
            </a:pPr>
            <a:r>
              <a:rPr lang="en-US" altLang="en-US" sz="1700" b="1" smtClean="0">
                <a:solidFill>
                  <a:srgbClr val="006E00"/>
                </a:solidFill>
                <a:latin typeface="Century Gothic" panose="020B0502020202020204" pitchFamily="34" charset="0"/>
                <a:ea typeface="ＭＳ Ｐゴシック" panose="020B0600070205080204" pitchFamily="34" charset="-128"/>
              </a:rPr>
              <a:t> This information is found in published studies and data submitted </a:t>
            </a:r>
            <a:br>
              <a:rPr lang="en-US" altLang="en-US" sz="1700" b="1" smtClean="0">
                <a:solidFill>
                  <a:srgbClr val="006E00"/>
                </a:solidFill>
                <a:latin typeface="Century Gothic" panose="020B0502020202020204" pitchFamily="34" charset="0"/>
                <a:ea typeface="ＭＳ Ｐゴシック" panose="020B0600070205080204" pitchFamily="34" charset="-128"/>
              </a:rPr>
            </a:br>
            <a:r>
              <a:rPr lang="en-US" altLang="en-US" sz="1700" b="1" smtClean="0">
                <a:solidFill>
                  <a:srgbClr val="006E00"/>
                </a:solidFill>
                <a:latin typeface="Century Gothic" panose="020B0502020202020204" pitchFamily="34" charset="0"/>
                <a:ea typeface="ＭＳ Ｐゴシック" panose="020B0600070205080204" pitchFamily="34" charset="-128"/>
              </a:rPr>
              <a:t>from product developers and is integrated with expert opinion and stakeholder deliberations to determine the risk hypothesis to be tested, the endpoints for consideration, and the scope of the analysis plan.</a:t>
            </a:r>
          </a:p>
        </p:txBody>
      </p:sp>
      <p:sp>
        <p:nvSpPr>
          <p:cNvPr id="9220" name="Rectangle 4"/>
          <p:cNvSpPr>
            <a:spLocks noChangeArrowheads="1"/>
          </p:cNvSpPr>
          <p:nvPr/>
        </p:nvSpPr>
        <p:spPr bwMode="auto">
          <a:xfrm>
            <a:off x="609600" y="2941638"/>
            <a:ext cx="8229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pPr>
            <a:endParaRPr lang="en-US" altLang="en-US" sz="1800"/>
          </a:p>
        </p:txBody>
      </p:sp>
      <p:sp>
        <p:nvSpPr>
          <p:cNvPr id="9221" name="Rectangle 5"/>
          <p:cNvSpPr>
            <a:spLocks noChangeArrowheads="1"/>
          </p:cNvSpPr>
          <p:nvPr/>
        </p:nvSpPr>
        <p:spPr bwMode="auto">
          <a:xfrm>
            <a:off x="346075" y="5503863"/>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buFontTx/>
              <a:buChar char="•"/>
            </a:pPr>
            <a:endParaRPr lang="en-US" altLang="en-US" sz="1800"/>
          </a:p>
        </p:txBody>
      </p:sp>
    </p:spTree>
    <p:extLst>
      <p:ext uri="{BB962C8B-B14F-4D97-AF65-F5344CB8AC3E}">
        <p14:creationId xmlns:p14="http://schemas.microsoft.com/office/powerpoint/2010/main" val="4277130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9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bwMode="auto">
          <a:xfrm>
            <a:off x="457200" y="274638"/>
            <a:ext cx="8229600" cy="639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r>
              <a:rPr lang="en-US" altLang="en-US" sz="2800" smtClean="0">
                <a:solidFill>
                  <a:srgbClr val="008589"/>
                </a:solidFill>
                <a:latin typeface="Century Gothic" panose="020B0502020202020204" pitchFamily="34" charset="0"/>
                <a:ea typeface="ＭＳ Ｐゴシック" panose="020B0600070205080204" pitchFamily="34" charset="-128"/>
              </a:rPr>
              <a:t>An example of using precursor information </a:t>
            </a:r>
            <a:br>
              <a:rPr lang="en-US" altLang="en-US" sz="2800" smtClean="0">
                <a:solidFill>
                  <a:srgbClr val="008589"/>
                </a:solidFill>
                <a:latin typeface="Century Gothic" panose="020B0502020202020204" pitchFamily="34" charset="0"/>
                <a:ea typeface="ＭＳ Ｐゴシック" panose="020B0600070205080204" pitchFamily="34" charset="-128"/>
              </a:rPr>
            </a:br>
            <a:r>
              <a:rPr lang="en-US" altLang="en-US" sz="2800" smtClean="0">
                <a:solidFill>
                  <a:srgbClr val="008589"/>
                </a:solidFill>
                <a:latin typeface="Century Gothic" panose="020B0502020202020204" pitchFamily="34" charset="0"/>
                <a:ea typeface="ＭＳ Ｐゴシック" panose="020B0600070205080204" pitchFamily="34" charset="-128"/>
              </a:rPr>
              <a:t>to focus the ERA</a:t>
            </a:r>
          </a:p>
        </p:txBody>
      </p:sp>
      <p:sp>
        <p:nvSpPr>
          <p:cNvPr id="37891" name="Rectangle 3"/>
          <p:cNvSpPr>
            <a:spLocks noGrp="1" noChangeArrowheads="1"/>
          </p:cNvSpPr>
          <p:nvPr>
            <p:ph type="body" idx="4294967295"/>
          </p:nvPr>
        </p:nvSpPr>
        <p:spPr bwMode="auto">
          <a:xfrm>
            <a:off x="457200" y="1230313"/>
            <a:ext cx="8229600" cy="5246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pPr eaLnBrk="1" hangingPunct="1">
              <a:lnSpc>
                <a:spcPct val="80000"/>
              </a:lnSpc>
              <a:buFontTx/>
              <a:buNone/>
            </a:pPr>
            <a:r>
              <a:rPr lang="en-US" altLang="en-US" sz="1800" b="1" smtClean="0">
                <a:solidFill>
                  <a:srgbClr val="006E00"/>
                </a:solidFill>
                <a:latin typeface="Century Gothic" panose="020B0502020202020204" pitchFamily="34" charset="0"/>
                <a:ea typeface="ＭＳ Ｐゴシック" panose="020B0600070205080204" pitchFamily="34" charset="-128"/>
              </a:rPr>
              <a:t>Cry1 Bt toxin expressed in corn for which an ERA is needed for </a:t>
            </a:r>
            <a:br>
              <a:rPr lang="en-US" altLang="en-US" sz="1800" b="1" smtClean="0">
                <a:solidFill>
                  <a:srgbClr val="006E00"/>
                </a:solidFill>
                <a:latin typeface="Century Gothic" panose="020B0502020202020204" pitchFamily="34" charset="0"/>
                <a:ea typeface="ＭＳ Ｐゴシック" panose="020B0600070205080204" pitchFamily="34" charset="-128"/>
              </a:rPr>
            </a:br>
            <a:r>
              <a:rPr lang="en-US" altLang="en-US" sz="1800" b="1" smtClean="0">
                <a:solidFill>
                  <a:srgbClr val="006E00"/>
                </a:solidFill>
                <a:latin typeface="Century Gothic" panose="020B0502020202020204" pitchFamily="34" charset="0"/>
                <a:ea typeface="ＭＳ Ｐゴシック" panose="020B0600070205080204" pitchFamily="34" charset="-128"/>
              </a:rPr>
              <a:t>approval of an unconfined environmental release. </a:t>
            </a:r>
          </a:p>
          <a:p>
            <a:pPr eaLnBrk="1" hangingPunct="1">
              <a:lnSpc>
                <a:spcPct val="80000"/>
              </a:lnSpc>
              <a:buFontTx/>
              <a:buNone/>
            </a:pPr>
            <a:endParaRPr lang="en-US" altLang="en-US" sz="800" b="1" smtClean="0">
              <a:solidFill>
                <a:srgbClr val="006E00"/>
              </a:solidFill>
              <a:latin typeface="Century Gothic" panose="020B0502020202020204" pitchFamily="34" charset="0"/>
              <a:ea typeface="ＭＳ Ｐゴシック" panose="020B0600070205080204" pitchFamily="34" charset="-128"/>
            </a:endParaRPr>
          </a:p>
          <a:p>
            <a:pPr eaLnBrk="1" hangingPunct="1">
              <a:lnSpc>
                <a:spcPct val="90000"/>
              </a:lnSpc>
              <a:buFontTx/>
              <a:buNone/>
            </a:pPr>
            <a:r>
              <a:rPr lang="en-US" altLang="en-US" sz="1600" b="1" smtClean="0">
                <a:solidFill>
                  <a:srgbClr val="009BA2"/>
                </a:solidFill>
                <a:latin typeface="Century Gothic" panose="020B0502020202020204" pitchFamily="34" charset="0"/>
                <a:ea typeface="ＭＳ Ｐゴシック" panose="020B0600070205080204" pitchFamily="34" charset="-128"/>
              </a:rPr>
              <a:t>The problem considers the degree to which the host crop (corn) and the expressed product (a Cry1 protein) and their combination are familiar </a:t>
            </a:r>
            <a:br>
              <a:rPr lang="en-US" altLang="en-US" sz="1600" b="1" smtClean="0">
                <a:solidFill>
                  <a:srgbClr val="009BA2"/>
                </a:solidFill>
                <a:latin typeface="Century Gothic" panose="020B0502020202020204" pitchFamily="34" charset="0"/>
                <a:ea typeface="ＭＳ Ｐゴシック" panose="020B0600070205080204" pitchFamily="34" charset="-128"/>
              </a:rPr>
            </a:br>
            <a:r>
              <a:rPr lang="en-US" altLang="en-US" sz="1600" b="1" smtClean="0">
                <a:solidFill>
                  <a:srgbClr val="009BA2"/>
                </a:solidFill>
                <a:latin typeface="Century Gothic" panose="020B0502020202020204" pitchFamily="34" charset="0"/>
                <a:ea typeface="ＭＳ Ｐゴシック" panose="020B0600070205080204" pitchFamily="34" charset="-128"/>
              </a:rPr>
              <a:t>(well-understood) in terms of </a:t>
            </a:r>
          </a:p>
          <a:p>
            <a:pPr eaLnBrk="1" hangingPunct="1">
              <a:lnSpc>
                <a:spcPct val="80000"/>
              </a:lnSpc>
            </a:pPr>
            <a:r>
              <a:rPr lang="en-US" altLang="en-US" sz="1600" b="1" smtClean="0">
                <a:solidFill>
                  <a:srgbClr val="009BA2"/>
                </a:solidFill>
                <a:latin typeface="Century Gothic" panose="020B0502020202020204" pitchFamily="34" charset="0"/>
                <a:ea typeface="ＭＳ Ｐゴシック" panose="020B0600070205080204" pitchFamily="34" charset="-128"/>
              </a:rPr>
              <a:t>history of use; </a:t>
            </a:r>
          </a:p>
          <a:p>
            <a:pPr eaLnBrk="1" hangingPunct="1">
              <a:lnSpc>
                <a:spcPct val="80000"/>
              </a:lnSpc>
            </a:pPr>
            <a:r>
              <a:rPr lang="en-US" altLang="en-US" sz="1600" b="1" smtClean="0">
                <a:solidFill>
                  <a:srgbClr val="009BA2"/>
                </a:solidFill>
                <a:latin typeface="Century Gothic" panose="020B0502020202020204" pitchFamily="34" charset="0"/>
                <a:ea typeface="ＭＳ Ｐゴシック" panose="020B0600070205080204" pitchFamily="34" charset="-128"/>
              </a:rPr>
              <a:t>scientific knowledge;</a:t>
            </a:r>
          </a:p>
          <a:p>
            <a:pPr eaLnBrk="1" hangingPunct="1">
              <a:lnSpc>
                <a:spcPct val="80000"/>
              </a:lnSpc>
            </a:pPr>
            <a:r>
              <a:rPr lang="en-US" altLang="en-US" sz="1600" b="1" smtClean="0">
                <a:solidFill>
                  <a:srgbClr val="009BA2"/>
                </a:solidFill>
                <a:latin typeface="Century Gothic" panose="020B0502020202020204" pitchFamily="34" charset="0"/>
                <a:ea typeface="ＭＳ Ｐゴシック" panose="020B0600070205080204" pitchFamily="34" charset="-128"/>
              </a:rPr>
              <a:t>prior regulatory considerations; and </a:t>
            </a:r>
          </a:p>
          <a:p>
            <a:pPr eaLnBrk="1" hangingPunct="1">
              <a:lnSpc>
                <a:spcPct val="80000"/>
              </a:lnSpc>
            </a:pPr>
            <a:r>
              <a:rPr lang="en-US" altLang="en-US" sz="1600" b="1" smtClean="0">
                <a:solidFill>
                  <a:srgbClr val="009BA2"/>
                </a:solidFill>
                <a:latin typeface="Century Gothic" panose="020B0502020202020204" pitchFamily="34" charset="0"/>
                <a:ea typeface="ＭＳ Ｐゴシック" panose="020B0600070205080204" pitchFamily="34" charset="-128"/>
              </a:rPr>
              <a:t>unique aspects of the environmental release that is being </a:t>
            </a:r>
            <a:r>
              <a:rPr lang="en-US" altLang="en-US" sz="1800" b="1" smtClean="0">
                <a:solidFill>
                  <a:srgbClr val="009BA2"/>
                </a:solidFill>
                <a:latin typeface="Century Gothic" panose="020B0502020202020204" pitchFamily="34" charset="0"/>
                <a:ea typeface="ＭＳ Ｐゴシック" panose="020B0600070205080204" pitchFamily="34" charset="-128"/>
              </a:rPr>
              <a:t>considered. </a:t>
            </a:r>
          </a:p>
          <a:p>
            <a:pPr eaLnBrk="1" hangingPunct="1">
              <a:lnSpc>
                <a:spcPct val="80000"/>
              </a:lnSpc>
              <a:buFontTx/>
              <a:buNone/>
            </a:pPr>
            <a:r>
              <a:rPr lang="en-US" altLang="en-US" sz="2000" b="1" smtClean="0">
                <a:solidFill>
                  <a:srgbClr val="7F7F7F"/>
                </a:solidFill>
                <a:latin typeface="Century Gothic" panose="020B0502020202020204" pitchFamily="34" charset="0"/>
                <a:ea typeface="ＭＳ Ｐゴシック" panose="020B0600070205080204" pitchFamily="34" charset="-128"/>
              </a:rPr>
              <a:t>In this case, </a:t>
            </a:r>
          </a:p>
          <a:p>
            <a:pPr eaLnBrk="1" hangingPunct="1">
              <a:lnSpc>
                <a:spcPct val="80000"/>
              </a:lnSpc>
            </a:pPr>
            <a:r>
              <a:rPr lang="en-US" altLang="en-US" sz="1600" b="1" smtClean="0">
                <a:solidFill>
                  <a:srgbClr val="7F7F7F"/>
                </a:solidFill>
                <a:latin typeface="Century Gothic" panose="020B0502020202020204" pitchFamily="34" charset="0"/>
                <a:ea typeface="ＭＳ Ｐゴシック" panose="020B0600070205080204" pitchFamily="34" charset="-128"/>
              </a:rPr>
              <a:t>Corn biology, production, and use are well-understood </a:t>
            </a:r>
          </a:p>
          <a:p>
            <a:pPr eaLnBrk="1" hangingPunct="1">
              <a:lnSpc>
                <a:spcPct val="80000"/>
              </a:lnSpc>
            </a:pPr>
            <a:r>
              <a:rPr lang="en-US" altLang="en-US" sz="1600" b="1" smtClean="0">
                <a:solidFill>
                  <a:srgbClr val="7F7F7F"/>
                </a:solidFill>
                <a:latin typeface="Century Gothic" panose="020B0502020202020204" pitchFamily="34" charset="0"/>
                <a:ea typeface="ＭＳ Ｐゴシック" panose="020B0600070205080204" pitchFamily="34" charset="-128"/>
              </a:rPr>
              <a:t>The GE corn will not alter corn biology, production, and use</a:t>
            </a:r>
          </a:p>
          <a:p>
            <a:pPr eaLnBrk="1" hangingPunct="1">
              <a:lnSpc>
                <a:spcPct val="80000"/>
              </a:lnSpc>
            </a:pPr>
            <a:r>
              <a:rPr lang="en-US" altLang="en-US" sz="1600" b="1" smtClean="0">
                <a:solidFill>
                  <a:srgbClr val="7F7F7F"/>
                </a:solidFill>
                <a:latin typeface="Century Gothic" panose="020B0502020202020204" pitchFamily="34" charset="0"/>
                <a:ea typeface="ＭＳ Ｐゴシック" panose="020B0600070205080204" pitchFamily="34" charset="-128"/>
              </a:rPr>
              <a:t>The change involved is to produce Cry1 proteins which are selectively active on Lepidoptera, </a:t>
            </a:r>
          </a:p>
          <a:p>
            <a:pPr eaLnBrk="1" hangingPunct="1">
              <a:lnSpc>
                <a:spcPct val="90000"/>
              </a:lnSpc>
            </a:pPr>
            <a:r>
              <a:rPr lang="en-US" altLang="en-US" sz="1600" b="1" smtClean="0">
                <a:solidFill>
                  <a:srgbClr val="7F7F7F"/>
                </a:solidFill>
                <a:latin typeface="Century Gothic" panose="020B0502020202020204" pitchFamily="34" charset="0"/>
                <a:ea typeface="ＭＳ Ｐゴシック" panose="020B0600070205080204" pitchFamily="34" charset="-128"/>
              </a:rPr>
              <a:t>The specific selectivity of theCry1 protein can be established from literature and/or developer data</a:t>
            </a:r>
          </a:p>
          <a:p>
            <a:pPr eaLnBrk="1" hangingPunct="1">
              <a:lnSpc>
                <a:spcPct val="80000"/>
              </a:lnSpc>
            </a:pPr>
            <a:r>
              <a:rPr lang="en-US" altLang="en-US" sz="1600" b="1" smtClean="0">
                <a:solidFill>
                  <a:srgbClr val="7F7F7F"/>
                </a:solidFill>
                <a:latin typeface="Century Gothic" panose="020B0502020202020204" pitchFamily="34" charset="0"/>
                <a:ea typeface="ＭＳ Ｐゴシック" panose="020B0600070205080204" pitchFamily="34" charset="-128"/>
              </a:rPr>
              <a:t>The history of use of Cry1 proteins in other GE plants and sprayable biopesticides is well-understood </a:t>
            </a:r>
          </a:p>
          <a:p>
            <a:pPr eaLnBrk="1" hangingPunct="1">
              <a:lnSpc>
                <a:spcPct val="80000"/>
              </a:lnSpc>
            </a:pPr>
            <a:r>
              <a:rPr lang="en-US" altLang="en-US" sz="1600" b="1" smtClean="0">
                <a:solidFill>
                  <a:srgbClr val="7F7F7F"/>
                </a:solidFill>
                <a:latin typeface="Century Gothic" panose="020B0502020202020204" pitchFamily="34" charset="0"/>
                <a:ea typeface="ＭＳ Ｐゴシック" panose="020B0600070205080204" pitchFamily="34" charset="-128"/>
              </a:rPr>
              <a:t>There is 10+ years of experience in the environmental release of Cry1 Bt corn throughout various regions of the world </a:t>
            </a:r>
          </a:p>
        </p:txBody>
      </p:sp>
      <p:sp>
        <p:nvSpPr>
          <p:cNvPr id="10245" name="Rectangle 5"/>
          <p:cNvSpPr>
            <a:spLocks noChangeArrowheads="1"/>
          </p:cNvSpPr>
          <p:nvPr/>
        </p:nvSpPr>
        <p:spPr bwMode="auto">
          <a:xfrm>
            <a:off x="457200" y="3657600"/>
            <a:ext cx="79248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pPr>
            <a:endParaRPr lang="en-US" altLang="en-US" sz="1600"/>
          </a:p>
        </p:txBody>
      </p:sp>
    </p:spTree>
    <p:extLst>
      <p:ext uri="{BB962C8B-B14F-4D97-AF65-F5344CB8AC3E}">
        <p14:creationId xmlns:p14="http://schemas.microsoft.com/office/powerpoint/2010/main" val="3633819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3C8C93"/>
                </a:solidFill>
                <a:latin typeface="Century Gothic" panose="020B0502020202020204" pitchFamily="34" charset="0"/>
                <a:ea typeface="ＭＳ Ｐゴシック" panose="020B0600070205080204" pitchFamily="34" charset="-128"/>
              </a:rPr>
              <a:t>Risk hypothesis</a:t>
            </a:r>
          </a:p>
        </p:txBody>
      </p:sp>
      <p:sp>
        <p:nvSpPr>
          <p:cNvPr id="39939" name="Rectangle 3"/>
          <p:cNvSpPr>
            <a:spLocks noGrp="1" noChangeArrowheads="1"/>
          </p:cNvSpPr>
          <p:nvPr>
            <p:ph type="body" idx="4294967295"/>
          </p:nvPr>
        </p:nvSpPr>
        <p:spPr bwMode="auto">
          <a:xfrm>
            <a:off x="685800" y="11430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eaLnBrk="1" hangingPunct="1">
              <a:lnSpc>
                <a:spcPct val="80000"/>
              </a:lnSpc>
            </a:pPr>
            <a:r>
              <a:rPr lang="en-US" altLang="ja-JP" sz="2400" b="1" smtClean="0">
                <a:solidFill>
                  <a:srgbClr val="0C1C1D"/>
                </a:solidFill>
                <a:latin typeface="Century Gothic" panose="020B0502020202020204" pitchFamily="34" charset="0"/>
                <a:ea typeface="ＭＳ Ｐゴシック" panose="020B0600070205080204" pitchFamily="34" charset="-128"/>
              </a:rPr>
              <a:t>The risk hypothesis represents an assumption regarding the cause-effect relationships between sources, changes, exposure routes, endpoints, responses and measures relevant to the ERA.</a:t>
            </a:r>
          </a:p>
          <a:p>
            <a:pPr eaLnBrk="1" hangingPunct="1">
              <a:lnSpc>
                <a:spcPct val="80000"/>
              </a:lnSpc>
              <a:buFontTx/>
              <a:buNone/>
            </a:pPr>
            <a:endParaRPr lang="en-US" altLang="ja-JP" sz="500" b="1" smtClean="0">
              <a:solidFill>
                <a:srgbClr val="0C1C1D"/>
              </a:solidFill>
              <a:latin typeface="Century Gothic" panose="020B0502020202020204" pitchFamily="34" charset="0"/>
              <a:ea typeface="ＭＳ Ｐゴシック" panose="020B0600070205080204" pitchFamily="34" charset="-128"/>
            </a:endParaRPr>
          </a:p>
          <a:p>
            <a:pPr eaLnBrk="1" hangingPunct="1">
              <a:lnSpc>
                <a:spcPct val="80000"/>
              </a:lnSpc>
              <a:buFontTx/>
              <a:buNone/>
            </a:pPr>
            <a:r>
              <a:rPr lang="en-US" altLang="ja-JP" sz="500" b="1" smtClean="0">
                <a:solidFill>
                  <a:srgbClr val="006E00"/>
                </a:solidFill>
                <a:latin typeface="Century Gothic" panose="020B0502020202020204" pitchFamily="34" charset="0"/>
                <a:ea typeface="ＭＳ Ｐゴシック" panose="020B0600070205080204" pitchFamily="34" charset="-128"/>
              </a:rPr>
              <a:t> </a:t>
            </a:r>
          </a:p>
          <a:p>
            <a:pPr eaLnBrk="1" hangingPunct="1">
              <a:lnSpc>
                <a:spcPct val="80000"/>
              </a:lnSpc>
            </a:pPr>
            <a:r>
              <a:rPr lang="en-US" altLang="ja-JP" sz="2400" b="1" smtClean="0">
                <a:solidFill>
                  <a:srgbClr val="3C8C93"/>
                </a:solidFill>
                <a:latin typeface="Century Gothic" panose="020B0502020202020204" pitchFamily="34" charset="0"/>
                <a:ea typeface="ＭＳ Ｐゴシック" panose="020B0600070205080204" pitchFamily="34" charset="-128"/>
              </a:rPr>
              <a:t>A tentative explanation taken to be true for the purpose of argument or investigation</a:t>
            </a:r>
          </a:p>
          <a:p>
            <a:pPr eaLnBrk="1" hangingPunct="1">
              <a:lnSpc>
                <a:spcPct val="80000"/>
              </a:lnSpc>
              <a:buFontTx/>
              <a:buNone/>
            </a:pPr>
            <a:endParaRPr lang="en-US" altLang="ja-JP" sz="500" b="1" smtClean="0">
              <a:solidFill>
                <a:srgbClr val="3C8C93"/>
              </a:solidFill>
              <a:latin typeface="Century Gothic" panose="020B0502020202020204" pitchFamily="34" charset="0"/>
              <a:ea typeface="ＭＳ Ｐゴシック" panose="020B0600070205080204" pitchFamily="34" charset="-128"/>
            </a:endParaRPr>
          </a:p>
          <a:p>
            <a:pPr eaLnBrk="1" hangingPunct="1">
              <a:lnSpc>
                <a:spcPct val="80000"/>
              </a:lnSpc>
              <a:buFontTx/>
              <a:buNone/>
            </a:pPr>
            <a:r>
              <a:rPr lang="en-US" altLang="ja-JP" sz="500" b="1" smtClean="0">
                <a:solidFill>
                  <a:srgbClr val="006E00"/>
                </a:solidFill>
                <a:latin typeface="Century Gothic" panose="020B0502020202020204" pitchFamily="34" charset="0"/>
                <a:ea typeface="ＭＳ Ｐゴシック" panose="020B0600070205080204" pitchFamily="34" charset="-128"/>
              </a:rPr>
              <a:t> </a:t>
            </a:r>
          </a:p>
          <a:p>
            <a:pPr eaLnBrk="1" hangingPunct="1">
              <a:lnSpc>
                <a:spcPct val="80000"/>
              </a:lnSpc>
            </a:pPr>
            <a:r>
              <a:rPr lang="en-US" altLang="ja-JP" sz="2400" b="1" smtClean="0">
                <a:solidFill>
                  <a:srgbClr val="0C1C1D"/>
                </a:solidFill>
                <a:latin typeface="Century Gothic" panose="020B0502020202020204" pitchFamily="34" charset="0"/>
                <a:ea typeface="ＭＳ Ｐゴシック" panose="020B0600070205080204" pitchFamily="34" charset="-128"/>
              </a:rPr>
              <a:t>Not to be confused with scientific hypotheses </a:t>
            </a:r>
            <a:br>
              <a:rPr lang="en-US" altLang="ja-JP" sz="2400" b="1" smtClean="0">
                <a:solidFill>
                  <a:srgbClr val="0C1C1D"/>
                </a:solidFill>
                <a:latin typeface="Century Gothic" panose="020B0502020202020204" pitchFamily="34" charset="0"/>
                <a:ea typeface="ＭＳ Ｐゴシック" panose="020B0600070205080204" pitchFamily="34" charset="-128"/>
              </a:rPr>
            </a:br>
            <a:r>
              <a:rPr lang="en-US" altLang="ja-JP" sz="2400" b="1" smtClean="0">
                <a:solidFill>
                  <a:srgbClr val="0C1C1D"/>
                </a:solidFill>
                <a:latin typeface="Century Gothic" panose="020B0502020202020204" pitchFamily="34" charset="0"/>
                <a:ea typeface="ＭＳ Ｐゴシック" panose="020B0600070205080204" pitchFamily="34" charset="-128"/>
              </a:rPr>
              <a:t>which are specific, testable postulates (these are </a:t>
            </a:r>
            <a:br>
              <a:rPr lang="en-US" altLang="ja-JP" sz="2400" b="1" smtClean="0">
                <a:solidFill>
                  <a:srgbClr val="0C1C1D"/>
                </a:solidFill>
                <a:latin typeface="Century Gothic" panose="020B0502020202020204" pitchFamily="34" charset="0"/>
                <a:ea typeface="ＭＳ Ｐゴシック" panose="020B0600070205080204" pitchFamily="34" charset="-128"/>
              </a:rPr>
            </a:br>
            <a:r>
              <a:rPr lang="en-US" altLang="ja-JP" sz="2400" b="1" smtClean="0">
                <a:solidFill>
                  <a:srgbClr val="0C1C1D"/>
                </a:solidFill>
                <a:latin typeface="Century Gothic" panose="020B0502020202020204" pitchFamily="34" charset="0"/>
                <a:ea typeface="ＭＳ Ｐゴシック" panose="020B0600070205080204" pitchFamily="34" charset="-128"/>
              </a:rPr>
              <a:t>a part of the analytical phase of the ERA)</a:t>
            </a:r>
          </a:p>
          <a:p>
            <a:pPr eaLnBrk="1" hangingPunct="1">
              <a:lnSpc>
                <a:spcPct val="80000"/>
              </a:lnSpc>
              <a:buFontTx/>
              <a:buNone/>
            </a:pPr>
            <a:r>
              <a:rPr lang="en-US" altLang="ja-JP" sz="500" b="1" smtClean="0">
                <a:solidFill>
                  <a:srgbClr val="0C1C1D"/>
                </a:solidFill>
                <a:latin typeface="Century Gothic" panose="020B0502020202020204" pitchFamily="34" charset="0"/>
                <a:ea typeface="ＭＳ Ｐゴシック" panose="020B0600070205080204" pitchFamily="34" charset="-128"/>
              </a:rPr>
              <a:t> </a:t>
            </a:r>
          </a:p>
          <a:p>
            <a:pPr eaLnBrk="1" hangingPunct="1">
              <a:lnSpc>
                <a:spcPct val="80000"/>
              </a:lnSpc>
              <a:buFontTx/>
              <a:buNone/>
            </a:pPr>
            <a:endParaRPr lang="en-US" altLang="ja-JP" sz="500" b="1" smtClean="0">
              <a:solidFill>
                <a:srgbClr val="006E00"/>
              </a:solidFill>
              <a:latin typeface="Century Gothic" panose="020B0502020202020204" pitchFamily="34" charset="0"/>
              <a:ea typeface="ＭＳ Ｐゴシック" panose="020B0600070205080204" pitchFamily="34" charset="-128"/>
            </a:endParaRPr>
          </a:p>
          <a:p>
            <a:pPr eaLnBrk="1" hangingPunct="1">
              <a:lnSpc>
                <a:spcPct val="80000"/>
              </a:lnSpc>
            </a:pPr>
            <a:r>
              <a:rPr lang="en-US" altLang="ja-JP" sz="2400" b="1" smtClean="0">
                <a:solidFill>
                  <a:srgbClr val="3C8C93"/>
                </a:solidFill>
                <a:latin typeface="Century Gothic" panose="020B0502020202020204" pitchFamily="34" charset="0"/>
                <a:ea typeface="ＭＳ Ｐゴシック" panose="020B0600070205080204" pitchFamily="34" charset="-128"/>
              </a:rPr>
              <a:t>The ERA process for GE plants is comparative, </a:t>
            </a:r>
            <a:br>
              <a:rPr lang="en-US" altLang="ja-JP" sz="2400" b="1" smtClean="0">
                <a:solidFill>
                  <a:srgbClr val="3C8C93"/>
                </a:solidFill>
                <a:latin typeface="Century Gothic" panose="020B0502020202020204" pitchFamily="34" charset="0"/>
                <a:ea typeface="ＭＳ Ｐゴシック" panose="020B0600070205080204" pitchFamily="34" charset="-128"/>
              </a:rPr>
            </a:br>
            <a:r>
              <a:rPr lang="en-US" altLang="ja-JP" sz="2400" b="1" smtClean="0">
                <a:solidFill>
                  <a:srgbClr val="3C8C93"/>
                </a:solidFill>
                <a:latin typeface="Century Gothic" panose="020B0502020202020204" pitchFamily="34" charset="0"/>
                <a:ea typeface="ＭＳ Ｐゴシック" panose="020B0600070205080204" pitchFamily="34" charset="-128"/>
              </a:rPr>
              <a:t>so the risk hypothesis considers the comparative difference as it relates to exposure and the undesired consequences of exposure</a:t>
            </a:r>
            <a:endParaRPr lang="en-US" altLang="en-US" sz="2400" b="1" smtClean="0">
              <a:solidFill>
                <a:srgbClr val="3C8C93"/>
              </a:solidFill>
              <a:latin typeface="Century Gothic" panose="020B0502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862059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a:spLocks noChangeArrowheads="1"/>
          </p:cNvSpPr>
          <p:nvPr/>
        </p:nvSpPr>
        <p:spPr bwMode="auto">
          <a:xfrm flipH="1">
            <a:off x="457200" y="1295400"/>
            <a:ext cx="7924800" cy="2057400"/>
          </a:xfrm>
          <a:prstGeom prst="roundRect">
            <a:avLst>
              <a:gd name="adj" fmla="val 16667"/>
            </a:avLst>
          </a:prstGeom>
          <a:gradFill rotWithShape="1">
            <a:gsLst>
              <a:gs pos="0">
                <a:srgbClr val="FFFFFF"/>
              </a:gs>
              <a:gs pos="100000">
                <a:srgbClr val="98CC59">
                  <a:alpha val="75998"/>
                </a:srgbClr>
              </a:gs>
            </a:gsLst>
            <a:lin ang="16740000"/>
          </a:gradFill>
          <a:ln>
            <a:noFill/>
          </a:ln>
          <a:effectLst>
            <a:outerShdw blurRad="244475" dist="38100" dir="2700000" algn="tl" rotWithShape="0">
              <a:srgbClr val="808080">
                <a:alpha val="31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a:defRPr/>
            </a:pPr>
            <a:endParaRPr lang="en-US">
              <a:solidFill>
                <a:srgbClr val="C7C7F1"/>
              </a:solidFill>
              <a:latin typeface="Arial" pitchFamily="28" charset="0"/>
              <a:ea typeface="+mn-ea"/>
            </a:endParaRPr>
          </a:p>
        </p:txBody>
      </p:sp>
      <p:sp>
        <p:nvSpPr>
          <p:cNvPr id="40963" name="Rectangle 2"/>
          <p:cNvSpPr>
            <a:spLocks noGrp="1" noChangeArrowheads="1"/>
          </p:cNvSpPr>
          <p:nvPr>
            <p:ph type="title" idx="4294967295"/>
          </p:nvPr>
        </p:nvSpPr>
        <p:spPr bwMode="auto">
          <a:xfrm>
            <a:off x="457200" y="533400"/>
            <a:ext cx="822960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98CC59"/>
                </a:solidFill>
                <a:latin typeface="Century Gothic" panose="020B0502020202020204" pitchFamily="34" charset="0"/>
                <a:ea typeface="ＭＳ Ｐゴシック" panose="020B0600070205080204" pitchFamily="34" charset="-128"/>
              </a:rPr>
              <a:t>The analytical plan</a:t>
            </a:r>
          </a:p>
        </p:txBody>
      </p:sp>
      <p:sp>
        <p:nvSpPr>
          <p:cNvPr id="40964" name="Rectangle 3"/>
          <p:cNvSpPr>
            <a:spLocks noGrp="1" noChangeArrowheads="1"/>
          </p:cNvSpPr>
          <p:nvPr>
            <p:ph type="body" idx="4294967295"/>
          </p:nvPr>
        </p:nvSpPr>
        <p:spPr bwMode="auto">
          <a:xfrm>
            <a:off x="457200" y="1447800"/>
            <a:ext cx="82296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3175" eaLnBrk="1" hangingPunct="1">
              <a:buFontTx/>
              <a:buNone/>
            </a:pPr>
            <a:r>
              <a:rPr lang="en-US" altLang="en-US" sz="2400" b="1" smtClean="0">
                <a:solidFill>
                  <a:srgbClr val="006E00"/>
                </a:solidFill>
                <a:latin typeface="Century Gothic" panose="020B0502020202020204" pitchFamily="34" charset="0"/>
                <a:ea typeface="ＭＳ Ｐゴシック" panose="020B0600070205080204" pitchFamily="34" charset="-128"/>
              </a:rPr>
              <a:t>Addresses the specific risk hypothesis</a:t>
            </a:r>
          </a:p>
          <a:p>
            <a:pPr indent="3175" eaLnBrk="1" hangingPunct="1">
              <a:buFontTx/>
              <a:buNone/>
            </a:pPr>
            <a:r>
              <a:rPr lang="en-US" altLang="en-US" sz="2400" b="1" smtClean="0">
                <a:solidFill>
                  <a:srgbClr val="006E00"/>
                </a:solidFill>
                <a:latin typeface="Century Gothic" panose="020B0502020202020204" pitchFamily="34" charset="0"/>
                <a:ea typeface="ＭＳ Ｐゴシック" panose="020B0600070205080204" pitchFamily="34" charset="-128"/>
              </a:rPr>
              <a:t>Describes various measures to be used in the assessment and the characterizations that form </a:t>
            </a:r>
            <a:br>
              <a:rPr lang="en-US" altLang="en-US" sz="2400" b="1" smtClean="0">
                <a:solidFill>
                  <a:srgbClr val="006E00"/>
                </a:solidFill>
                <a:latin typeface="Century Gothic" panose="020B0502020202020204" pitchFamily="34" charset="0"/>
                <a:ea typeface="ＭＳ Ｐゴシック" panose="020B0600070205080204" pitchFamily="34" charset="-128"/>
              </a:rPr>
            </a:br>
            <a:r>
              <a:rPr lang="en-US" altLang="en-US" sz="2400" b="1" smtClean="0">
                <a:solidFill>
                  <a:srgbClr val="006E00"/>
                </a:solidFill>
                <a:latin typeface="Century Gothic" panose="020B0502020202020204" pitchFamily="34" charset="0"/>
                <a:ea typeface="ＭＳ Ｐゴシック" panose="020B0600070205080204" pitchFamily="34" charset="-128"/>
              </a:rPr>
              <a:t>the body of the risk assessment in terms of</a:t>
            </a:r>
          </a:p>
          <a:p>
            <a:pPr indent="3175" eaLnBrk="1" hangingPunct="1">
              <a:buFontTx/>
              <a:buNone/>
            </a:pPr>
            <a:r>
              <a:rPr lang="en-US" altLang="en-US" sz="2400" b="1" smtClean="0">
                <a:solidFill>
                  <a:srgbClr val="006E00"/>
                </a:solidFill>
                <a:latin typeface="Century Gothic" panose="020B0502020202020204" pitchFamily="34" charset="0"/>
                <a:ea typeface="ＭＳ Ｐゴシック" panose="020B0600070205080204" pitchFamily="34" charset="-128"/>
              </a:rPr>
              <a:t> </a:t>
            </a:r>
            <a:endParaRPr lang="en-US" altLang="en-US" sz="800" b="1" smtClean="0">
              <a:solidFill>
                <a:srgbClr val="006E00"/>
              </a:solidFill>
              <a:latin typeface="Century Gothic" panose="020B0502020202020204" pitchFamily="34" charset="0"/>
              <a:ea typeface="ＭＳ Ｐゴシック" panose="020B0600070205080204" pitchFamily="34" charset="-128"/>
            </a:endParaRPr>
          </a:p>
          <a:p>
            <a:pPr marL="1084263" lvl="1" indent="-338138" eaLnBrk="1" hangingPunct="1"/>
            <a:r>
              <a:rPr lang="en-US" altLang="en-US" sz="2400" b="1" smtClean="0">
                <a:solidFill>
                  <a:srgbClr val="7F7F7F"/>
                </a:solidFill>
                <a:latin typeface="Century Gothic" panose="020B0502020202020204" pitchFamily="34" charset="0"/>
                <a:ea typeface="ＭＳ Ｐゴシック" panose="020B0600070205080204" pitchFamily="34" charset="-128"/>
              </a:rPr>
              <a:t>proscribed studies to be conducted, </a:t>
            </a:r>
          </a:p>
          <a:p>
            <a:pPr marL="1084263" lvl="1" indent="-338138" eaLnBrk="1" hangingPunct="1"/>
            <a:r>
              <a:rPr lang="en-US" altLang="en-US" sz="2400" b="1" smtClean="0">
                <a:solidFill>
                  <a:srgbClr val="7F7F7F"/>
                </a:solidFill>
                <a:latin typeface="Century Gothic" panose="020B0502020202020204" pitchFamily="34" charset="0"/>
                <a:ea typeface="ＭＳ Ｐゴシック" panose="020B0600070205080204" pitchFamily="34" charset="-128"/>
              </a:rPr>
              <a:t>the appropriate tier for analysis, </a:t>
            </a:r>
          </a:p>
          <a:p>
            <a:pPr marL="1084263" lvl="1" indent="-338138" eaLnBrk="1" hangingPunct="1"/>
            <a:r>
              <a:rPr lang="en-US" altLang="en-US" sz="2400" b="1" smtClean="0">
                <a:solidFill>
                  <a:srgbClr val="7F7F7F"/>
                </a:solidFill>
                <a:latin typeface="Century Gothic" panose="020B0502020202020204" pitchFamily="34" charset="0"/>
                <a:ea typeface="ＭＳ Ｐゴシック" panose="020B0600070205080204" pitchFamily="34" charset="-128"/>
              </a:rPr>
              <a:t>the appropriate risk formulation, and</a:t>
            </a:r>
          </a:p>
          <a:p>
            <a:pPr marL="1084263" lvl="1" indent="-338138" eaLnBrk="1" hangingPunct="1"/>
            <a:r>
              <a:rPr lang="en-US" altLang="en-US" sz="2400" b="1" smtClean="0">
                <a:solidFill>
                  <a:srgbClr val="7F7F7F"/>
                </a:solidFill>
                <a:latin typeface="Century Gothic" panose="020B0502020202020204" pitchFamily="34" charset="0"/>
                <a:ea typeface="ＭＳ Ｐゴシック" panose="020B0600070205080204" pitchFamily="34" charset="-128"/>
              </a:rPr>
              <a:t> specific decision criteria that will be used for risk characterization.</a:t>
            </a:r>
          </a:p>
        </p:txBody>
      </p:sp>
    </p:spTree>
    <p:extLst>
      <p:ext uri="{BB962C8B-B14F-4D97-AF65-F5344CB8AC3E}">
        <p14:creationId xmlns:p14="http://schemas.microsoft.com/office/powerpoint/2010/main" val="15973674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a:spLocks noChangeArrowheads="1"/>
          </p:cNvSpPr>
          <p:nvPr/>
        </p:nvSpPr>
        <p:spPr bwMode="auto">
          <a:xfrm flipH="1">
            <a:off x="609600" y="2286000"/>
            <a:ext cx="7924800" cy="3505200"/>
          </a:xfrm>
          <a:prstGeom prst="roundRect">
            <a:avLst>
              <a:gd name="adj" fmla="val 16667"/>
            </a:avLst>
          </a:prstGeom>
          <a:gradFill rotWithShape="1">
            <a:gsLst>
              <a:gs pos="0">
                <a:srgbClr val="FFFFFF"/>
              </a:gs>
              <a:gs pos="100000">
                <a:srgbClr val="3C8C93">
                  <a:alpha val="75998"/>
                </a:srgbClr>
              </a:gs>
            </a:gsLst>
            <a:lin ang="16740000"/>
          </a:gradFill>
          <a:ln>
            <a:noFill/>
          </a:ln>
          <a:effectLst>
            <a:outerShdw blurRad="244475" dist="38100" dir="2700000" algn="tl" rotWithShape="0">
              <a:srgbClr val="808080">
                <a:alpha val="31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a:defRPr/>
            </a:pPr>
            <a:endParaRPr lang="en-US">
              <a:solidFill>
                <a:srgbClr val="C7C7F1"/>
              </a:solidFill>
              <a:latin typeface="Arial" pitchFamily="28" charset="0"/>
              <a:ea typeface="+mn-ea"/>
            </a:endParaRPr>
          </a:p>
        </p:txBody>
      </p:sp>
      <p:sp>
        <p:nvSpPr>
          <p:cNvPr id="41987" name="Rectangle 2"/>
          <p:cNvSpPr>
            <a:spLocks noGrp="1" noChangeArrowheads="1"/>
          </p:cNvSpPr>
          <p:nvPr>
            <p:ph type="title" idx="4294967295"/>
          </p:nvPr>
        </p:nvSpPr>
        <p:spPr bwMode="auto">
          <a:xfrm>
            <a:off x="457200" y="6096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smtClean="0">
                <a:solidFill>
                  <a:srgbClr val="009BA2"/>
                </a:solidFill>
                <a:latin typeface="Century Gothic" panose="020B0502020202020204" pitchFamily="34" charset="0"/>
                <a:ea typeface="ＭＳ Ｐゴシック" panose="020B0600070205080204" pitchFamily="34" charset="-128"/>
              </a:rPr>
              <a:t>      The analysis phase</a:t>
            </a:r>
          </a:p>
        </p:txBody>
      </p:sp>
      <p:sp>
        <p:nvSpPr>
          <p:cNvPr id="41988" name="Rectangle 3"/>
          <p:cNvSpPr>
            <a:spLocks noGrp="1" noChangeArrowheads="1"/>
          </p:cNvSpPr>
          <p:nvPr>
            <p:ph type="body" idx="4294967295"/>
          </p:nvPr>
        </p:nvSpPr>
        <p:spPr bwMode="auto">
          <a:xfrm>
            <a:off x="457200" y="2420888"/>
            <a:ext cx="82296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257300" eaLnBrk="1" hangingPunct="1">
              <a:buFontTx/>
              <a:buNone/>
            </a:pPr>
            <a:r>
              <a:rPr lang="en-US" altLang="en-US" b="1" dirty="0" smtClean="0">
                <a:solidFill>
                  <a:srgbClr val="0C1C1D"/>
                </a:solidFill>
                <a:latin typeface="Century Gothic" panose="020B0502020202020204" pitchFamily="34" charset="0"/>
                <a:ea typeface="ＭＳ Ｐゴシック" panose="020B0600070205080204" pitchFamily="34" charset="-128"/>
              </a:rPr>
              <a:t>Has three main parts</a:t>
            </a:r>
          </a:p>
          <a:p>
            <a:pPr marL="1257300" eaLnBrk="1" hangingPunct="1">
              <a:buFontTx/>
              <a:buNone/>
            </a:pPr>
            <a:endParaRPr lang="en-US" altLang="en-US" sz="800" b="1" dirty="0" smtClean="0">
              <a:solidFill>
                <a:srgbClr val="006E00"/>
              </a:solidFill>
              <a:latin typeface="Century Gothic" panose="020B0502020202020204" pitchFamily="34" charset="0"/>
              <a:ea typeface="ＭＳ Ｐゴシック" panose="020B0600070205080204" pitchFamily="34" charset="-128"/>
            </a:endParaRPr>
          </a:p>
          <a:p>
            <a:pPr marL="1257300" eaLnBrk="1" hangingPunct="1"/>
            <a:r>
              <a:rPr lang="en-US" altLang="en-US" sz="2400" b="1" dirty="0" smtClean="0">
                <a:solidFill>
                  <a:srgbClr val="0C1C1D"/>
                </a:solidFill>
                <a:latin typeface="Century Gothic" panose="020B0502020202020204" pitchFamily="34" charset="0"/>
                <a:ea typeface="ＭＳ Ｐゴシック" panose="020B0600070205080204" pitchFamily="34" charset="-128"/>
              </a:rPr>
              <a:t>characterization of exposure;</a:t>
            </a:r>
          </a:p>
          <a:p>
            <a:pPr marL="1257300" eaLnBrk="1" hangingPunct="1"/>
            <a:endParaRPr lang="en-US" altLang="en-US" sz="800" b="1" dirty="0" smtClean="0">
              <a:solidFill>
                <a:srgbClr val="0C1C1D"/>
              </a:solidFill>
              <a:latin typeface="Century Gothic" panose="020B0502020202020204" pitchFamily="34" charset="0"/>
              <a:ea typeface="ＭＳ Ｐゴシック" panose="020B0600070205080204" pitchFamily="34" charset="-128"/>
            </a:endParaRPr>
          </a:p>
          <a:p>
            <a:pPr marL="1257300" eaLnBrk="1" hangingPunct="1"/>
            <a:r>
              <a:rPr lang="en-US" altLang="en-US" sz="2400" b="1" dirty="0" smtClean="0">
                <a:solidFill>
                  <a:srgbClr val="0C1C1D"/>
                </a:solidFill>
                <a:latin typeface="Century Gothic" panose="020B0502020202020204" pitchFamily="34" charset="0"/>
                <a:ea typeface="ＭＳ Ｐゴシック" panose="020B0600070205080204" pitchFamily="34" charset="-128"/>
              </a:rPr>
              <a:t>characterization of effect (a consequence </a:t>
            </a:r>
            <a:br>
              <a:rPr lang="en-US" altLang="en-US" sz="2400" b="1" dirty="0" smtClean="0">
                <a:solidFill>
                  <a:srgbClr val="0C1C1D"/>
                </a:solidFill>
                <a:latin typeface="Century Gothic" panose="020B0502020202020204" pitchFamily="34" charset="0"/>
                <a:ea typeface="ＭＳ Ｐゴシック" panose="020B0600070205080204" pitchFamily="34" charset="-128"/>
              </a:rPr>
            </a:br>
            <a:r>
              <a:rPr lang="en-US" altLang="en-US" sz="2400" b="1" dirty="0" smtClean="0">
                <a:solidFill>
                  <a:srgbClr val="0C1C1D"/>
                </a:solidFill>
                <a:latin typeface="Century Gothic" panose="020B0502020202020204" pitchFamily="34" charset="0"/>
                <a:ea typeface="ＭＳ Ｐゴシック" panose="020B0600070205080204" pitchFamily="34" charset="-128"/>
              </a:rPr>
              <a:t>of exposure); and</a:t>
            </a:r>
          </a:p>
          <a:p>
            <a:pPr marL="1257300" eaLnBrk="1" hangingPunct="1"/>
            <a:endParaRPr lang="en-US" altLang="en-US" sz="800" b="1" dirty="0" smtClean="0">
              <a:solidFill>
                <a:srgbClr val="0C1C1D"/>
              </a:solidFill>
              <a:latin typeface="Century Gothic" panose="020B0502020202020204" pitchFamily="34" charset="0"/>
              <a:ea typeface="ＭＳ Ｐゴシック" panose="020B0600070205080204" pitchFamily="34" charset="-128"/>
            </a:endParaRPr>
          </a:p>
          <a:p>
            <a:pPr marL="1257300" eaLnBrk="1" hangingPunct="1"/>
            <a:r>
              <a:rPr lang="en-US" altLang="en-US" sz="2400" b="1" dirty="0" smtClean="0">
                <a:solidFill>
                  <a:srgbClr val="0C1C1D"/>
                </a:solidFill>
                <a:latin typeface="Century Gothic" panose="020B0502020202020204" pitchFamily="34" charset="0"/>
                <a:ea typeface="ＭＳ Ｐゴシック" panose="020B0600070205080204" pitchFamily="34" charset="-128"/>
              </a:rPr>
              <a:t>characterization of risk (an undesired consequence of exposure given that exposure occurs).</a:t>
            </a:r>
            <a:r>
              <a:rPr lang="en-US" altLang="en-US" sz="2800" b="1" dirty="0" smtClean="0">
                <a:solidFill>
                  <a:srgbClr val="0C1C1D"/>
                </a:solidFill>
                <a:latin typeface="Century Gothic" panose="020B0502020202020204" pitchFamily="34" charset="0"/>
                <a:ea typeface="ＭＳ Ｐゴシック" panose="020B0600070205080204" pitchFamily="34" charset="-128"/>
              </a:rPr>
              <a:t> </a:t>
            </a:r>
          </a:p>
        </p:txBody>
      </p:sp>
      <p:sp>
        <p:nvSpPr>
          <p:cNvPr id="14340" name="Rectangle 4"/>
          <p:cNvSpPr>
            <a:spLocks noChangeArrowheads="1"/>
          </p:cNvSpPr>
          <p:nvPr/>
        </p:nvSpPr>
        <p:spPr bwMode="auto">
          <a:xfrm>
            <a:off x="457200" y="2743200"/>
            <a:ext cx="8229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FontTx/>
              <a:buChar char="•"/>
            </a:pPr>
            <a:endParaRPr lang="en-US" altLang="en-US" sz="2800"/>
          </a:p>
        </p:txBody>
      </p:sp>
    </p:spTree>
    <p:extLst>
      <p:ext uri="{BB962C8B-B14F-4D97-AF65-F5344CB8AC3E}">
        <p14:creationId xmlns:p14="http://schemas.microsoft.com/office/powerpoint/2010/main" val="1590210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bwMode="auto">
          <a:xfrm>
            <a:off x="457200" y="3810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7F7F7F"/>
                </a:solidFill>
                <a:latin typeface="Century Gothic" panose="020B0502020202020204" pitchFamily="34" charset="0"/>
                <a:ea typeface="ＭＳ Ｐゴシック" panose="020B0600070205080204" pitchFamily="34" charset="-128"/>
              </a:rPr>
              <a:t>Effects characterization</a:t>
            </a:r>
          </a:p>
        </p:txBody>
      </p:sp>
      <p:sp>
        <p:nvSpPr>
          <p:cNvPr id="44035" name="Rectangle 3"/>
          <p:cNvSpPr>
            <a:spLocks noGrp="1" noChangeArrowheads="1"/>
          </p:cNvSpPr>
          <p:nvPr>
            <p:ph type="body" idx="4294967295"/>
          </p:nvPr>
        </p:nvSpPr>
        <p:spPr bwMode="auto">
          <a:xfrm>
            <a:off x="762000" y="1524000"/>
            <a:ext cx="7924800" cy="426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en-US" sz="2400" b="1" smtClean="0">
                <a:solidFill>
                  <a:srgbClr val="009A9F"/>
                </a:solidFill>
                <a:ea typeface="ＭＳ Ｐゴシック" panose="020B0600070205080204" pitchFamily="34" charset="-128"/>
              </a:rPr>
              <a:t>The specific adverse effect of interest has been identified in the problem formulation. </a:t>
            </a:r>
          </a:p>
          <a:p>
            <a:pPr eaLnBrk="1" hangingPunct="1">
              <a:buFontTx/>
              <a:buNone/>
            </a:pPr>
            <a:endParaRPr lang="en-US" altLang="en-US" sz="800" b="1" smtClean="0">
              <a:solidFill>
                <a:srgbClr val="006E00"/>
              </a:solidFill>
              <a:ea typeface="ＭＳ Ｐゴシック" panose="020B0600070205080204" pitchFamily="34" charset="-128"/>
            </a:endParaRPr>
          </a:p>
          <a:p>
            <a:pPr eaLnBrk="1" hangingPunct="1">
              <a:buFontTx/>
              <a:buNone/>
            </a:pPr>
            <a:r>
              <a:rPr lang="en-US" altLang="en-US" sz="2400" b="1" smtClean="0">
                <a:solidFill>
                  <a:srgbClr val="7F7F7F"/>
                </a:solidFill>
                <a:ea typeface="ＭＳ Ｐゴシック" panose="020B0600070205080204" pitchFamily="34" charset="-128"/>
              </a:rPr>
              <a:t>In characterizing effects, the risk assessor seeks information establishing a specific adverse effect (or lack there of) of the transformation in the GE plant. </a:t>
            </a:r>
          </a:p>
          <a:p>
            <a:pPr eaLnBrk="1" hangingPunct="1">
              <a:buFontTx/>
              <a:buNone/>
            </a:pPr>
            <a:endParaRPr lang="en-US" altLang="en-US" sz="800" b="1" smtClean="0">
              <a:solidFill>
                <a:srgbClr val="83B14E"/>
              </a:solidFill>
              <a:ea typeface="ＭＳ Ｐゴシック" panose="020B0600070205080204" pitchFamily="34" charset="-128"/>
            </a:endParaRPr>
          </a:p>
          <a:p>
            <a:pPr eaLnBrk="1" hangingPunct="1">
              <a:buFontTx/>
              <a:buNone/>
            </a:pPr>
            <a:r>
              <a:rPr lang="en-US" altLang="en-US" sz="2400" b="1" smtClean="0">
                <a:solidFill>
                  <a:srgbClr val="009A9F"/>
                </a:solidFill>
                <a:ea typeface="ＭＳ Ｐゴシック" panose="020B0600070205080204" pitchFamily="34" charset="-128"/>
              </a:rPr>
              <a:t>The effects characterization will use data generated at various tiers (</a:t>
            </a:r>
            <a:r>
              <a:rPr lang="en-US" altLang="en-US" sz="2400" b="1" smtClean="0">
                <a:solidFill>
                  <a:srgbClr val="009A9F"/>
                </a:solidFill>
                <a:ea typeface="ＭＳ Ｐゴシック" panose="020B0600070205080204" pitchFamily="34" charset="-128"/>
                <a:hlinkClick r:id="rId3" action="ppaction://hlinksldjump"/>
              </a:rPr>
              <a:t>Tiered process example</a:t>
            </a:r>
            <a:r>
              <a:rPr lang="en-US" altLang="en-US" sz="2400" b="1" smtClean="0">
                <a:solidFill>
                  <a:srgbClr val="009A9F"/>
                </a:solidFill>
                <a:ea typeface="ＭＳ Ｐゴシック" panose="020B0600070205080204" pitchFamily="34" charset="-128"/>
              </a:rPr>
              <a:t>) depending on the nature of the problem and the uncertainty. </a:t>
            </a:r>
          </a:p>
        </p:txBody>
      </p:sp>
      <p:sp>
        <p:nvSpPr>
          <p:cNvPr id="16388" name="Rectangle 4"/>
          <p:cNvSpPr>
            <a:spLocks noChangeArrowheads="1"/>
          </p:cNvSpPr>
          <p:nvPr/>
        </p:nvSpPr>
        <p:spPr bwMode="auto">
          <a:xfrm>
            <a:off x="381000" y="32766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pPr>
            <a:endParaRPr lang="en-US" altLang="en-US"/>
          </a:p>
        </p:txBody>
      </p:sp>
    </p:spTree>
    <p:extLst>
      <p:ext uri="{BB962C8B-B14F-4D97-AF65-F5344CB8AC3E}">
        <p14:creationId xmlns:p14="http://schemas.microsoft.com/office/powerpoint/2010/main" val="2044585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a:spLocks noChangeArrowheads="1"/>
          </p:cNvSpPr>
          <p:nvPr/>
        </p:nvSpPr>
        <p:spPr bwMode="auto">
          <a:xfrm flipH="1">
            <a:off x="685800" y="2924944"/>
            <a:ext cx="7924800" cy="2104256"/>
          </a:xfrm>
          <a:prstGeom prst="roundRect">
            <a:avLst>
              <a:gd name="adj" fmla="val 16667"/>
            </a:avLst>
          </a:prstGeom>
          <a:gradFill rotWithShape="1">
            <a:gsLst>
              <a:gs pos="0">
                <a:srgbClr val="FFFFFF"/>
              </a:gs>
              <a:gs pos="100000">
                <a:srgbClr val="98CC59">
                  <a:alpha val="75998"/>
                </a:srgbClr>
              </a:gs>
            </a:gsLst>
            <a:lin ang="16740000"/>
          </a:gradFill>
          <a:ln>
            <a:noFill/>
          </a:ln>
          <a:effectLst>
            <a:outerShdw blurRad="244475" dist="38100" dir="2700000" algn="tl" rotWithShape="0">
              <a:srgbClr val="808080">
                <a:alpha val="31000"/>
              </a:srgbClr>
            </a:outerShdw>
          </a:effectLst>
          <a:extLst>
            <a:ext uri="{91240B29-F687-4F45-9708-019B960494DF}">
              <a14:hiddenLine xmlns:a14="http://schemas.microsoft.com/office/drawing/2010/main" w="25400">
                <a:solidFill>
                  <a:srgbClr val="000000"/>
                </a:solidFill>
                <a:round/>
                <a:headEnd/>
                <a:tailEnd/>
              </a14:hiddenLine>
            </a:ext>
          </a:extLst>
        </p:spPr>
        <p:txBody>
          <a:bodyPr anchor="ctr"/>
          <a:lstStyle/>
          <a:p>
            <a:pPr algn="ctr">
              <a:defRPr/>
            </a:pPr>
            <a:endParaRPr lang="en-US">
              <a:solidFill>
                <a:srgbClr val="C7C7F1"/>
              </a:solidFill>
              <a:latin typeface="Arial" pitchFamily="28" charset="0"/>
              <a:ea typeface="+mn-ea"/>
            </a:endParaRPr>
          </a:p>
        </p:txBody>
      </p:sp>
      <p:sp>
        <p:nvSpPr>
          <p:cNvPr id="46083" name="Rectangle 2"/>
          <p:cNvSpPr>
            <a:spLocks noGrp="1" noChangeArrowheads="1"/>
          </p:cNvSpPr>
          <p:nvPr>
            <p:ph type="title" idx="4294967295"/>
          </p:nvPr>
        </p:nvSpPr>
        <p:spPr bwMode="auto">
          <a:xfrm>
            <a:off x="457200" y="5334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0C1C1D"/>
                </a:solidFill>
                <a:latin typeface="Century Gothic" panose="020B0502020202020204" pitchFamily="34" charset="0"/>
                <a:ea typeface="ＭＳ Ｐゴシック" panose="020B0600070205080204" pitchFamily="34" charset="-128"/>
              </a:rPr>
              <a:t>Exposure characterization</a:t>
            </a:r>
          </a:p>
        </p:txBody>
      </p:sp>
      <p:sp>
        <p:nvSpPr>
          <p:cNvPr id="46084" name="Rectangle 3"/>
          <p:cNvSpPr>
            <a:spLocks noGrp="1" noChangeArrowheads="1"/>
          </p:cNvSpPr>
          <p:nvPr>
            <p:ph type="body" idx="4294967295"/>
          </p:nvPr>
        </p:nvSpPr>
        <p:spPr bwMode="auto">
          <a:xfrm>
            <a:off x="685800" y="1447800"/>
            <a:ext cx="8153400" cy="3581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pPr eaLnBrk="1" hangingPunct="1">
              <a:buFontTx/>
              <a:buNone/>
            </a:pPr>
            <a:r>
              <a:rPr lang="en-US" altLang="en-US" sz="2400" b="1" smtClean="0">
                <a:solidFill>
                  <a:srgbClr val="19194D"/>
                </a:solidFill>
                <a:latin typeface="Century Gothic" panose="020B0502020202020204" pitchFamily="34" charset="0"/>
                <a:ea typeface="ＭＳ Ｐゴシック" panose="020B0600070205080204" pitchFamily="34" charset="-128"/>
              </a:rPr>
              <a:t>Establishes the source, duration, intensity, and duration of exposure on the basis of expression data as well as knowledge of the crop, its management, and the environment where it will </a:t>
            </a:r>
            <a:br>
              <a:rPr lang="en-US" altLang="en-US" sz="2400" b="1" smtClean="0">
                <a:solidFill>
                  <a:srgbClr val="19194D"/>
                </a:solidFill>
                <a:latin typeface="Century Gothic" panose="020B0502020202020204" pitchFamily="34" charset="0"/>
                <a:ea typeface="ＭＳ Ｐゴシック" panose="020B0600070205080204" pitchFamily="34" charset="-128"/>
              </a:rPr>
            </a:br>
            <a:r>
              <a:rPr lang="en-US" altLang="en-US" sz="2400" b="1" smtClean="0">
                <a:solidFill>
                  <a:srgbClr val="19194D"/>
                </a:solidFill>
                <a:latin typeface="Century Gothic" panose="020B0502020202020204" pitchFamily="34" charset="0"/>
                <a:ea typeface="ＭＳ Ｐゴシック" panose="020B0600070205080204" pitchFamily="34" charset="-128"/>
              </a:rPr>
              <a:t>be released. </a:t>
            </a:r>
          </a:p>
          <a:p>
            <a:pPr eaLnBrk="1" hangingPunct="1">
              <a:buFontTx/>
              <a:buNone/>
            </a:pPr>
            <a:endParaRPr lang="en-US" altLang="en-US" sz="800" b="1" smtClean="0">
              <a:solidFill>
                <a:srgbClr val="19194D"/>
              </a:solidFill>
              <a:latin typeface="Century Gothic" panose="020B0502020202020204" pitchFamily="34" charset="0"/>
              <a:ea typeface="ＭＳ Ｐゴシック" panose="020B0600070205080204" pitchFamily="34" charset="-128"/>
            </a:endParaRPr>
          </a:p>
          <a:p>
            <a:pPr eaLnBrk="1" hangingPunct="1">
              <a:buFontTx/>
              <a:buNone/>
            </a:pPr>
            <a:r>
              <a:rPr lang="en-US" altLang="en-US" sz="2400" b="1" smtClean="0">
                <a:solidFill>
                  <a:srgbClr val="7F7F7F"/>
                </a:solidFill>
                <a:latin typeface="Century Gothic" panose="020B0502020202020204" pitchFamily="34" charset="0"/>
                <a:ea typeface="ＭＳ Ｐゴシック" panose="020B0600070205080204" pitchFamily="34" charset="-128"/>
              </a:rPr>
              <a:t>This phase of analysis can also proceed in tiers beginning with estimated environmental concentrations that are modeled from knowledge of the GE plant and the environment where it will </a:t>
            </a:r>
            <a:br>
              <a:rPr lang="en-US" altLang="en-US" sz="2400" b="1" smtClean="0">
                <a:solidFill>
                  <a:srgbClr val="7F7F7F"/>
                </a:solidFill>
                <a:latin typeface="Century Gothic" panose="020B0502020202020204" pitchFamily="34" charset="0"/>
                <a:ea typeface="ＭＳ Ｐゴシック" panose="020B0600070205080204" pitchFamily="34" charset="-128"/>
              </a:rPr>
            </a:br>
            <a:r>
              <a:rPr lang="en-US" altLang="en-US" sz="2400" b="1" smtClean="0">
                <a:solidFill>
                  <a:srgbClr val="7F7F7F"/>
                </a:solidFill>
                <a:latin typeface="Century Gothic" panose="020B0502020202020204" pitchFamily="34" charset="0"/>
                <a:ea typeface="ＭＳ Ｐゴシック" panose="020B0600070205080204" pitchFamily="34" charset="-128"/>
              </a:rPr>
              <a:t>be deployed, through to higher tiered field measurements of actual environmental concentrations</a:t>
            </a:r>
          </a:p>
        </p:txBody>
      </p:sp>
      <p:sp>
        <p:nvSpPr>
          <p:cNvPr id="46085" name="Rectangle 4"/>
          <p:cNvSpPr>
            <a:spLocks noChangeArrowheads="1"/>
          </p:cNvSpPr>
          <p:nvPr/>
        </p:nvSpPr>
        <p:spPr bwMode="auto">
          <a:xfrm>
            <a:off x="498475" y="3429000"/>
            <a:ext cx="8229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90000"/>
              </a:lnSpc>
              <a:spcBef>
                <a:spcPct val="20000"/>
              </a:spcBef>
            </a:pPr>
            <a:r>
              <a:rPr lang="en-US" altLang="en-US"/>
              <a:t> </a:t>
            </a:r>
          </a:p>
        </p:txBody>
      </p:sp>
    </p:spTree>
    <p:extLst>
      <p:ext uri="{BB962C8B-B14F-4D97-AF65-F5344CB8AC3E}">
        <p14:creationId xmlns:p14="http://schemas.microsoft.com/office/powerpoint/2010/main" val="14377912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bwMode="auto">
          <a:xfrm>
            <a:off x="381000" y="304800"/>
            <a:ext cx="8229600" cy="83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0000"/>
          </a:bodyPr>
          <a:lstStyle/>
          <a:p>
            <a:pPr eaLnBrk="1" hangingPunct="1">
              <a:lnSpc>
                <a:spcPct val="90000"/>
              </a:lnSpc>
              <a:spcBef>
                <a:spcPts val="525"/>
              </a:spcBef>
            </a:pPr>
            <a:r>
              <a:rPr lang="en-US" altLang="en-US" smtClean="0">
                <a:solidFill>
                  <a:srgbClr val="83B14E"/>
                </a:solidFill>
                <a:latin typeface="Century Gothic" panose="020B0502020202020204" pitchFamily="34" charset="0"/>
                <a:ea typeface="ＭＳ Ｐゴシック" panose="020B0600070205080204" pitchFamily="34" charset="-128"/>
              </a:rPr>
              <a:t>Environmental fate is critical to exposure characterization</a:t>
            </a:r>
          </a:p>
        </p:txBody>
      </p:sp>
      <p:sp>
        <p:nvSpPr>
          <p:cNvPr id="48132" name="Rectangle 3"/>
          <p:cNvSpPr>
            <a:spLocks noGrp="1" noChangeArrowheads="1"/>
          </p:cNvSpPr>
          <p:nvPr>
            <p:ph type="body" idx="4294967295"/>
          </p:nvPr>
        </p:nvSpPr>
        <p:spPr bwMode="auto">
          <a:xfrm>
            <a:off x="457200" y="1600200"/>
            <a:ext cx="8305800" cy="495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Tx/>
              <a:buNone/>
            </a:pPr>
            <a:r>
              <a:rPr lang="en-US" altLang="en-US" sz="2000" b="1" smtClean="0">
                <a:solidFill>
                  <a:srgbClr val="0C1C1D"/>
                </a:solidFill>
                <a:ea typeface="ＭＳ Ｐゴシック" panose="020B0600070205080204" pitchFamily="34" charset="-128"/>
              </a:rPr>
              <a:t>Environmental fate describes what happens to the transgene </a:t>
            </a:r>
            <a:br>
              <a:rPr lang="en-US" altLang="en-US" sz="2000" b="1" smtClean="0">
                <a:solidFill>
                  <a:srgbClr val="0C1C1D"/>
                </a:solidFill>
                <a:ea typeface="ＭＳ Ｐゴシック" panose="020B0600070205080204" pitchFamily="34" charset="-128"/>
              </a:rPr>
            </a:br>
            <a:r>
              <a:rPr lang="en-US" altLang="en-US" sz="2000" b="1" smtClean="0">
                <a:solidFill>
                  <a:srgbClr val="0C1C1D"/>
                </a:solidFill>
                <a:ea typeface="ＭＳ Ｐゴシック" panose="020B0600070205080204" pitchFamily="34" charset="-128"/>
              </a:rPr>
              <a:t>and its expressed product in the environment. </a:t>
            </a:r>
          </a:p>
          <a:p>
            <a:pPr eaLnBrk="1" hangingPunct="1">
              <a:lnSpc>
                <a:spcPct val="90000"/>
              </a:lnSpc>
              <a:buFontTx/>
              <a:buNone/>
            </a:pPr>
            <a:endParaRPr lang="en-US" altLang="en-US" sz="800" b="1" smtClean="0">
              <a:solidFill>
                <a:srgbClr val="0C1C1D"/>
              </a:solidFill>
              <a:ea typeface="ＭＳ Ｐゴシック" panose="020B0600070205080204" pitchFamily="34" charset="-128"/>
            </a:endParaRPr>
          </a:p>
          <a:p>
            <a:pPr eaLnBrk="1" hangingPunct="1">
              <a:lnSpc>
                <a:spcPct val="90000"/>
              </a:lnSpc>
              <a:buFontTx/>
              <a:buNone/>
            </a:pPr>
            <a:r>
              <a:rPr lang="en-US" altLang="en-US" sz="2000" b="1" smtClean="0">
                <a:solidFill>
                  <a:srgbClr val="0C1C1D"/>
                </a:solidFill>
                <a:ea typeface="ＭＳ Ｐゴシック" panose="020B0600070205080204" pitchFamily="34" charset="-128"/>
              </a:rPr>
              <a:t>Two relevant examples are soil degradation and gene flow.</a:t>
            </a:r>
          </a:p>
          <a:p>
            <a:pPr eaLnBrk="1" hangingPunct="1">
              <a:lnSpc>
                <a:spcPct val="90000"/>
              </a:lnSpc>
            </a:pPr>
            <a:r>
              <a:rPr lang="en-US" altLang="en-US" sz="2000" smtClean="0">
                <a:solidFill>
                  <a:srgbClr val="0C1C1D"/>
                </a:solidFill>
                <a:ea typeface="ＭＳ Ｐゴシック" panose="020B0600070205080204" pitchFamily="34" charset="-128"/>
              </a:rPr>
              <a:t>If soil degradation studies show that residues of the transformed plant are not likely to persist or accumulate in the soil, then there is negligible exposure and little reason for concern that soil organisms will be at risk due to long term exposures (this is the typical case for Cry proteins released to the environment). </a:t>
            </a:r>
          </a:p>
          <a:p>
            <a:pPr eaLnBrk="1" hangingPunct="1">
              <a:lnSpc>
                <a:spcPct val="90000"/>
              </a:lnSpc>
            </a:pPr>
            <a:r>
              <a:rPr lang="en-US" altLang="en-US" sz="2000" smtClean="0">
                <a:solidFill>
                  <a:srgbClr val="0C1C1D"/>
                </a:solidFill>
                <a:ea typeface="ＭＳ Ｐゴシック" panose="020B0600070205080204" pitchFamily="34" charset="-128"/>
              </a:rPr>
              <a:t>If </a:t>
            </a:r>
            <a:r>
              <a:rPr lang="en-US" altLang="en-US" sz="2000" b="1" smtClean="0">
                <a:solidFill>
                  <a:srgbClr val="0C1C1D"/>
                </a:solidFill>
                <a:ea typeface="ＭＳ Ｐゴシック" panose="020B0600070205080204" pitchFamily="34" charset="-128"/>
                <a:hlinkClick r:id="rId3" action="ppaction://hlinksldjump"/>
              </a:rPr>
              <a:t>gene flow </a:t>
            </a:r>
            <a:r>
              <a:rPr lang="en-US" altLang="en-US" sz="2000" smtClean="0">
                <a:solidFill>
                  <a:srgbClr val="0C1C1D"/>
                </a:solidFill>
                <a:ea typeface="ＭＳ Ｐゴシック" panose="020B0600070205080204" pitchFamily="34" charset="-128"/>
              </a:rPr>
              <a:t>studies show that there is no stable introgression of the transgene into a receiving population, then there is no route for environmental exposure due to gene flow and limited concern for long term effects from this route of exposure. </a:t>
            </a:r>
          </a:p>
          <a:p>
            <a:pPr eaLnBrk="1" hangingPunct="1">
              <a:lnSpc>
                <a:spcPct val="90000"/>
              </a:lnSpc>
            </a:pPr>
            <a:endParaRPr lang="en-US" altLang="en-US" sz="800" smtClean="0">
              <a:solidFill>
                <a:srgbClr val="0C1C1D"/>
              </a:solidFill>
              <a:ea typeface="ＭＳ Ｐゴシック" panose="020B0600070205080204" pitchFamily="34" charset="-128"/>
            </a:endParaRPr>
          </a:p>
          <a:p>
            <a:pPr eaLnBrk="1" hangingPunct="1">
              <a:lnSpc>
                <a:spcPct val="80000"/>
              </a:lnSpc>
              <a:buFontTx/>
              <a:buNone/>
            </a:pPr>
            <a:r>
              <a:rPr lang="en-US" altLang="en-US" sz="2000" b="1" smtClean="0">
                <a:solidFill>
                  <a:srgbClr val="0C1C1D"/>
                </a:solidFill>
                <a:ea typeface="ＭＳ Ｐゴシック" panose="020B0600070205080204" pitchFamily="34" charset="-128"/>
              </a:rPr>
              <a:t>In both of these cases, exposure is unlikely and therefore risk is negligible</a:t>
            </a:r>
            <a:r>
              <a:rPr lang="en-US" altLang="en-US" sz="2000" smtClean="0">
                <a:solidFill>
                  <a:srgbClr val="0C1C1D"/>
                </a:solidFill>
                <a:ea typeface="ＭＳ Ｐゴシック" panose="020B0600070205080204" pitchFamily="34" charset="-128"/>
              </a:rPr>
              <a:t>.</a:t>
            </a:r>
          </a:p>
        </p:txBody>
      </p:sp>
      <p:sp>
        <p:nvSpPr>
          <p:cNvPr id="18436" name="Rectangle 4"/>
          <p:cNvSpPr>
            <a:spLocks noChangeArrowheads="1"/>
          </p:cNvSpPr>
          <p:nvPr/>
        </p:nvSpPr>
        <p:spPr bwMode="auto">
          <a:xfrm>
            <a:off x="381000" y="3048000"/>
            <a:ext cx="8229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pPr>
            <a:endParaRPr lang="en-US" altLang="en-US" sz="2000"/>
          </a:p>
        </p:txBody>
      </p:sp>
      <p:sp>
        <p:nvSpPr>
          <p:cNvPr id="18437" name="Rectangle 5"/>
          <p:cNvSpPr>
            <a:spLocks noChangeArrowheads="1"/>
          </p:cNvSpPr>
          <p:nvPr/>
        </p:nvSpPr>
        <p:spPr bwMode="auto">
          <a:xfrm>
            <a:off x="385763" y="4495800"/>
            <a:ext cx="8229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buFontTx/>
              <a:buChar char="•"/>
            </a:pPr>
            <a:endParaRPr lang="en-US" altLang="en-US" sz="2000"/>
          </a:p>
        </p:txBody>
      </p:sp>
    </p:spTree>
    <p:extLst>
      <p:ext uri="{BB962C8B-B14F-4D97-AF65-F5344CB8AC3E}">
        <p14:creationId xmlns:p14="http://schemas.microsoft.com/office/powerpoint/2010/main" val="20979903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84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18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7602" name="Rectangle 1026"/>
          <p:cNvSpPr>
            <a:spLocks noGrp="1" noChangeArrowheads="1"/>
          </p:cNvSpPr>
          <p:nvPr>
            <p:ph type="title"/>
          </p:nvPr>
        </p:nvSpPr>
        <p:spPr>
          <a:xfrm>
            <a:off x="474662" y="0"/>
            <a:ext cx="8669337" cy="1066800"/>
          </a:xfrm>
        </p:spPr>
        <p:txBody>
          <a:bodyPr/>
          <a:lstStyle/>
          <a:p>
            <a:r>
              <a:rPr lang="en-AU" altLang="en-US" dirty="0"/>
              <a:t>Introduction</a:t>
            </a:r>
            <a:endParaRPr lang="en-GB" altLang="en-US" dirty="0"/>
          </a:p>
        </p:txBody>
      </p:sp>
      <p:sp>
        <p:nvSpPr>
          <p:cNvPr id="537611" name="Rectangle 1035"/>
          <p:cNvSpPr>
            <a:spLocks noGrp="1" noChangeArrowheads="1"/>
          </p:cNvSpPr>
          <p:nvPr>
            <p:ph type="body" sz="half" idx="2"/>
          </p:nvPr>
        </p:nvSpPr>
        <p:spPr>
          <a:xfrm>
            <a:off x="4267200" y="1295400"/>
            <a:ext cx="4495800" cy="5029200"/>
          </a:xfrm>
        </p:spPr>
        <p:txBody>
          <a:bodyPr/>
          <a:lstStyle/>
          <a:p>
            <a:pPr algn="just"/>
            <a:r>
              <a:rPr lang="en-AU" altLang="en-US" sz="1800" b="1"/>
              <a:t>There is some risk in every decision or action. This risk is present in all industrial, govern</a:t>
            </a:r>
            <a:r>
              <a:rPr lang="en-US" altLang="en-US" sz="1800" b="1"/>
              <a:t>ment, public, and personal situations.  </a:t>
            </a:r>
          </a:p>
          <a:p>
            <a:pPr algn="just"/>
            <a:endParaRPr lang="en-US" altLang="en-US" sz="1800" b="1"/>
          </a:p>
          <a:p>
            <a:pPr algn="just"/>
            <a:r>
              <a:rPr lang="en-US" sz="1800" b="1"/>
              <a:t>In order to appraise risk and safety, quantitative methods are preferred because they are more disciplined and objective than purely subjective conclusions.</a:t>
            </a:r>
          </a:p>
          <a:p>
            <a:pPr algn="just"/>
            <a:endParaRPr lang="en-US" sz="1800" b="1"/>
          </a:p>
          <a:p>
            <a:pPr algn="just"/>
            <a:r>
              <a:rPr lang="en-US" sz="1800" b="1"/>
              <a:t>Even quantitative methods often involve some degree of subjectivity that introduce uncertainty.</a:t>
            </a:r>
          </a:p>
          <a:p>
            <a:pPr algn="just"/>
            <a:endParaRPr lang="en-US" sz="1800" b="1" i="1"/>
          </a:p>
        </p:txBody>
      </p:sp>
      <p:sp>
        <p:nvSpPr>
          <p:cNvPr id="9" name="Slide Number Placeholder 4"/>
          <p:cNvSpPr>
            <a:spLocks noGrp="1"/>
          </p:cNvSpPr>
          <p:nvPr>
            <p:ph type="sldNum" sz="quarter" idx="10"/>
          </p:nvPr>
        </p:nvSpPr>
        <p:spPr/>
        <p:txBody>
          <a:bodyPr/>
          <a:lstStyle/>
          <a:p>
            <a:fld id="{290EFE12-F6CE-4C71-99ED-277E6A704B94}" type="slidenum">
              <a:rPr lang="en-US"/>
              <a:pPr/>
              <a:t>5</a:t>
            </a:fld>
            <a:endParaRPr lang="en-US"/>
          </a:p>
        </p:txBody>
      </p:sp>
      <p:sp>
        <p:nvSpPr>
          <p:cNvPr id="537604" name="Rectangle 1028"/>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537605" name="Rectangle 1029"/>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537609" name="Text Box 1033"/>
          <p:cNvSpPr txBox="1">
            <a:spLocks noChangeArrowheads="1"/>
          </p:cNvSpPr>
          <p:nvPr/>
        </p:nvSpPr>
        <p:spPr bwMode="black">
          <a:xfrm>
            <a:off x="304800" y="6477000"/>
            <a:ext cx="169863" cy="211138"/>
          </a:xfrm>
          <a:prstGeom prst="rect">
            <a:avLst/>
          </a:prstGeom>
          <a:noFill/>
          <a:ln w="9525">
            <a:noFill/>
            <a:miter lim="800000"/>
            <a:headEnd/>
            <a:tailEnd/>
          </a:ln>
          <a:effectLst/>
        </p:spPr>
        <p:txBody>
          <a:bodyPr wrap="none" lIns="0" bIns="0">
            <a:spAutoFit/>
          </a:bodyPr>
          <a:lstStyle/>
          <a:p>
            <a:pPr>
              <a:lnSpc>
                <a:spcPts val="1300"/>
              </a:lnSpc>
            </a:pPr>
            <a:fld id="{B1C3A81F-39E6-4FEA-8610-69CD94588D96}" type="slidenum">
              <a:rPr lang="en-US" sz="1100">
                <a:solidFill>
                  <a:schemeClr val="accent1"/>
                </a:solidFill>
              </a:rPr>
              <a:pPr>
                <a:lnSpc>
                  <a:spcPts val="1300"/>
                </a:lnSpc>
              </a:pPr>
              <a:t>5</a:t>
            </a:fld>
            <a:endParaRPr lang="en-US" sz="1100">
              <a:solidFill>
                <a:schemeClr val="accent1"/>
              </a:solidFill>
            </a:endParaRPr>
          </a:p>
        </p:txBody>
      </p:sp>
      <p:pic>
        <p:nvPicPr>
          <p:cNvPr id="537614" name="Picture 1038" descr="G:\Hrs\Common_HRS\_PwC Images\NEW World Images\old foot bridge.jpg"/>
          <p:cNvPicPr>
            <a:picLocks noChangeAspect="1" noChangeArrowheads="1"/>
          </p:cNvPicPr>
          <p:nvPr/>
        </p:nvPicPr>
        <p:blipFill>
          <a:blip r:embed="rId2"/>
          <a:srcRect/>
          <a:stretch>
            <a:fillRect/>
          </a:stretch>
        </p:blipFill>
        <p:spPr bwMode="auto">
          <a:xfrm>
            <a:off x="457200" y="1447800"/>
            <a:ext cx="3165475" cy="4748213"/>
          </a:xfrm>
          <a:prstGeom prst="rect">
            <a:avLst/>
          </a:prstGeom>
          <a:noFill/>
        </p:spPr>
      </p:pic>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bwMode="auto">
          <a:xfrm>
            <a:off x="457200" y="4572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4200" smtClean="0">
                <a:solidFill>
                  <a:srgbClr val="98CC59"/>
                </a:solidFill>
                <a:latin typeface="Century Gothic" panose="020B0502020202020204" pitchFamily="34" charset="0"/>
                <a:ea typeface="ＭＳ Ｐゴシック" panose="020B0600070205080204" pitchFamily="34" charset="-128"/>
              </a:rPr>
              <a:t>Risk characterization</a:t>
            </a:r>
          </a:p>
        </p:txBody>
      </p:sp>
      <p:sp>
        <p:nvSpPr>
          <p:cNvPr id="50180" name="Rectangle 3"/>
          <p:cNvSpPr>
            <a:spLocks noGrp="1" noChangeArrowheads="1"/>
          </p:cNvSpPr>
          <p:nvPr>
            <p:ph type="body" idx="4294967295"/>
          </p:nvPr>
        </p:nvSpPr>
        <p:spPr bwMode="auto">
          <a:xfrm>
            <a:off x="574675" y="1524000"/>
            <a:ext cx="8340725" cy="4648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en-US" altLang="en-US" sz="2000" b="1" smtClean="0">
                <a:solidFill>
                  <a:srgbClr val="0C1C1D"/>
                </a:solidFill>
                <a:latin typeface="Century Gothic" panose="020B0502020202020204" pitchFamily="34" charset="0"/>
                <a:ea typeface="ＭＳ Ｐゴシック" panose="020B0600070205080204" pitchFamily="34" charset="-128"/>
              </a:rPr>
              <a:t>In the final stage of the analysis, risk is characterized from consideration of the effects and exposure characterizations.</a:t>
            </a:r>
          </a:p>
          <a:p>
            <a:pPr eaLnBrk="1" hangingPunct="1">
              <a:buFontTx/>
              <a:buNone/>
            </a:pPr>
            <a:endParaRPr lang="en-US" altLang="en-US" sz="800" b="1" smtClean="0">
              <a:solidFill>
                <a:srgbClr val="0C1C1D"/>
              </a:solidFill>
              <a:latin typeface="Century Gothic" panose="020B0502020202020204" pitchFamily="34" charset="0"/>
              <a:ea typeface="ＭＳ Ｐゴシック" panose="020B0600070205080204" pitchFamily="34" charset="-128"/>
            </a:endParaRPr>
          </a:p>
          <a:p>
            <a:pPr eaLnBrk="1" hangingPunct="1">
              <a:buFontTx/>
              <a:buNone/>
            </a:pPr>
            <a:r>
              <a:rPr lang="en-US" altLang="en-US" sz="2000" b="1" smtClean="0">
                <a:solidFill>
                  <a:srgbClr val="0C1C1D"/>
                </a:solidFill>
                <a:latin typeface="Century Gothic" panose="020B0502020202020204" pitchFamily="34" charset="0"/>
                <a:ea typeface="ＭＳ Ｐゴシック" panose="020B0600070205080204" pitchFamily="34" charset="-128"/>
              </a:rPr>
              <a:t> </a:t>
            </a:r>
            <a:r>
              <a:rPr lang="en-US" altLang="en-US" sz="2000" smtClean="0">
                <a:solidFill>
                  <a:srgbClr val="0C1C1D"/>
                </a:solidFill>
                <a:latin typeface="Century Gothic" panose="020B0502020202020204" pitchFamily="34" charset="0"/>
                <a:ea typeface="ＭＳ Ｐゴシック" panose="020B0600070205080204" pitchFamily="34" charset="-128"/>
              </a:rPr>
              <a:t>The risk characterization makes a statement, with respect to the risk hypothesis, regarding the likelihood for an undesired consequence to be manifested under realistic conditions of exposure. </a:t>
            </a:r>
          </a:p>
          <a:p>
            <a:pPr eaLnBrk="1" hangingPunct="1">
              <a:buFontTx/>
              <a:buNone/>
            </a:pPr>
            <a:endParaRPr lang="en-US" altLang="en-US" sz="800" b="1" smtClean="0">
              <a:solidFill>
                <a:srgbClr val="0C1C1D"/>
              </a:solidFill>
              <a:latin typeface="Century Gothic" panose="020B0502020202020204" pitchFamily="34" charset="0"/>
              <a:ea typeface="ＭＳ Ｐゴシック" panose="020B0600070205080204" pitchFamily="34" charset="-128"/>
            </a:endParaRPr>
          </a:p>
          <a:p>
            <a:pPr eaLnBrk="1" hangingPunct="1">
              <a:buFontTx/>
              <a:buNone/>
            </a:pPr>
            <a:r>
              <a:rPr lang="en-US" altLang="en-US" sz="2000" b="1" smtClean="0">
                <a:solidFill>
                  <a:srgbClr val="0C1C1D"/>
                </a:solidFill>
                <a:latin typeface="Century Gothic" panose="020B0502020202020204" pitchFamily="34" charset="0"/>
                <a:ea typeface="ＭＳ Ｐゴシック" panose="020B0600070205080204" pitchFamily="34" charset="-128"/>
              </a:rPr>
              <a:t>The risk conclusion compares the GE plant and its conditions of environmental release with the non-GE plant and the </a:t>
            </a:r>
            <a:br>
              <a:rPr lang="en-US" altLang="en-US" sz="2000" b="1" smtClean="0">
                <a:solidFill>
                  <a:srgbClr val="0C1C1D"/>
                </a:solidFill>
                <a:latin typeface="Century Gothic" panose="020B0502020202020204" pitchFamily="34" charset="0"/>
                <a:ea typeface="ＭＳ Ｐゴシック" panose="020B0600070205080204" pitchFamily="34" charset="-128"/>
              </a:rPr>
            </a:br>
            <a:r>
              <a:rPr lang="en-US" altLang="en-US" sz="2000" b="1" smtClean="0">
                <a:solidFill>
                  <a:srgbClr val="0C1C1D"/>
                </a:solidFill>
                <a:latin typeface="Century Gothic" panose="020B0502020202020204" pitchFamily="34" charset="0"/>
                <a:ea typeface="ＭＳ Ｐゴシック" panose="020B0600070205080204" pitchFamily="34" charset="-128"/>
              </a:rPr>
              <a:t>prevailing conditions of its use.</a:t>
            </a:r>
          </a:p>
          <a:p>
            <a:pPr eaLnBrk="1" hangingPunct="1">
              <a:buFontTx/>
              <a:buNone/>
            </a:pPr>
            <a:endParaRPr lang="en-US" altLang="en-US" sz="800" b="1" smtClean="0">
              <a:solidFill>
                <a:srgbClr val="0C1C1D"/>
              </a:solidFill>
              <a:latin typeface="Century Gothic" panose="020B0502020202020204" pitchFamily="34" charset="0"/>
              <a:ea typeface="ＭＳ Ｐゴシック" panose="020B0600070205080204" pitchFamily="34" charset="-128"/>
            </a:endParaRPr>
          </a:p>
          <a:p>
            <a:pPr eaLnBrk="1" hangingPunct="1">
              <a:buFontTx/>
              <a:buNone/>
            </a:pPr>
            <a:r>
              <a:rPr lang="en-US" altLang="en-US" sz="2000" smtClean="0">
                <a:solidFill>
                  <a:srgbClr val="0C1C1D"/>
                </a:solidFill>
                <a:latin typeface="Century Gothic" panose="020B0502020202020204" pitchFamily="34" charset="0"/>
                <a:ea typeface="ＭＳ Ｐゴシック" panose="020B0600070205080204" pitchFamily="34" charset="-128"/>
              </a:rPr>
              <a:t>It is common in for GE plant ERA for the result to be a qualitative lines-of-evidence determination which will express risk as a likelihood using terms such as high, moderate, low, or negligible. </a:t>
            </a:r>
          </a:p>
        </p:txBody>
      </p:sp>
      <p:sp>
        <p:nvSpPr>
          <p:cNvPr id="19460" name="Rectangle 4"/>
          <p:cNvSpPr>
            <a:spLocks noChangeArrowheads="1"/>
          </p:cNvSpPr>
          <p:nvPr/>
        </p:nvSpPr>
        <p:spPr bwMode="auto">
          <a:xfrm>
            <a:off x="415925" y="25908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pPr>
            <a:endParaRPr lang="en-US" altLang="en-US" sz="2000"/>
          </a:p>
        </p:txBody>
      </p:sp>
      <p:sp>
        <p:nvSpPr>
          <p:cNvPr id="19461" name="Rectangle 5"/>
          <p:cNvSpPr>
            <a:spLocks noChangeArrowheads="1"/>
          </p:cNvSpPr>
          <p:nvPr/>
        </p:nvSpPr>
        <p:spPr bwMode="auto">
          <a:xfrm>
            <a:off x="415925" y="3505200"/>
            <a:ext cx="8229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pPr>
            <a:endParaRPr lang="en-US" altLang="en-US" sz="2000"/>
          </a:p>
        </p:txBody>
      </p:sp>
      <p:sp>
        <p:nvSpPr>
          <p:cNvPr id="19462" name="Rectangle 6"/>
          <p:cNvSpPr>
            <a:spLocks noChangeArrowheads="1"/>
          </p:cNvSpPr>
          <p:nvPr/>
        </p:nvSpPr>
        <p:spPr bwMode="auto">
          <a:xfrm>
            <a:off x="422275" y="52578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pPr>
            <a:endParaRPr lang="en-US" altLang="en-US" sz="2000"/>
          </a:p>
        </p:txBody>
      </p:sp>
    </p:spTree>
    <p:extLst>
      <p:ext uri="{BB962C8B-B14F-4D97-AF65-F5344CB8AC3E}">
        <p14:creationId xmlns:p14="http://schemas.microsoft.com/office/powerpoint/2010/main" val="3943013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194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9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1" grpId="0"/>
      <p:bldP spid="1946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bwMode="auto">
          <a:xfrm>
            <a:off x="457200" y="350838"/>
            <a:ext cx="8229600" cy="8683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19194D"/>
                </a:solidFill>
                <a:latin typeface="Century Gothic" panose="020B0502020202020204" pitchFamily="34" charset="0"/>
                <a:ea typeface="ＭＳ Ｐゴシック" panose="020B0600070205080204" pitchFamily="34" charset="-128"/>
              </a:rPr>
              <a:t>Risk conclusion</a:t>
            </a:r>
          </a:p>
        </p:txBody>
      </p:sp>
      <p:sp>
        <p:nvSpPr>
          <p:cNvPr id="52228" name="Rectangle 3"/>
          <p:cNvSpPr>
            <a:spLocks noGrp="1" noChangeArrowheads="1"/>
          </p:cNvSpPr>
          <p:nvPr>
            <p:ph type="body" idx="4294967295"/>
          </p:nvPr>
        </p:nvSpPr>
        <p:spPr bwMode="auto">
          <a:xfrm>
            <a:off x="459828" y="1772816"/>
            <a:ext cx="8323263" cy="4957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Tx/>
              <a:buNone/>
            </a:pPr>
            <a:r>
              <a:rPr lang="en-US" altLang="en-US" sz="2400" b="1" dirty="0" smtClean="0">
                <a:solidFill>
                  <a:srgbClr val="19194D"/>
                </a:solidFill>
                <a:ea typeface="ＭＳ Ｐゴシック" panose="020B0600070205080204" pitchFamily="34" charset="-128"/>
              </a:rPr>
              <a:t>In the final phase of the ERA, risk conclusions are drawn on the basis of the specific problem formulation and analysis. </a:t>
            </a:r>
          </a:p>
          <a:p>
            <a:pPr eaLnBrk="1" hangingPunct="1">
              <a:lnSpc>
                <a:spcPct val="90000"/>
              </a:lnSpc>
              <a:buFontTx/>
              <a:buNone/>
            </a:pPr>
            <a:r>
              <a:rPr lang="en-US" altLang="en-US" sz="2400" dirty="0" smtClean="0">
                <a:solidFill>
                  <a:srgbClr val="19194D"/>
                </a:solidFill>
                <a:ea typeface="ＭＳ Ｐゴシック" panose="020B0600070205080204" pitchFamily="34" charset="-128"/>
              </a:rPr>
              <a:t>The risk conclusion makes explicit statements regarding what is known, variable, uncertain, and sensitive in the risk estimate. </a:t>
            </a:r>
          </a:p>
          <a:p>
            <a:pPr eaLnBrk="1" hangingPunct="1">
              <a:lnSpc>
                <a:spcPct val="90000"/>
              </a:lnSpc>
              <a:buFontTx/>
              <a:buNone/>
            </a:pPr>
            <a:r>
              <a:rPr lang="en-US" altLang="en-US" sz="2400" b="1" dirty="0" smtClean="0">
                <a:solidFill>
                  <a:srgbClr val="19194D"/>
                </a:solidFill>
                <a:ea typeface="ＭＳ Ｐゴシック" panose="020B0600070205080204" pitchFamily="34" charset="-128"/>
              </a:rPr>
              <a:t>The ERA at this point may additionally suggest mitigation options that can be implemented to </a:t>
            </a:r>
            <a:br>
              <a:rPr lang="en-US" altLang="en-US" sz="2400" b="1" dirty="0" smtClean="0">
                <a:solidFill>
                  <a:srgbClr val="19194D"/>
                </a:solidFill>
                <a:ea typeface="ＭＳ Ｐゴシック" panose="020B0600070205080204" pitchFamily="34" charset="-128"/>
              </a:rPr>
            </a:br>
            <a:r>
              <a:rPr lang="en-US" altLang="en-US" sz="2400" b="1" dirty="0" smtClean="0">
                <a:solidFill>
                  <a:srgbClr val="19194D"/>
                </a:solidFill>
                <a:ea typeface="ＭＳ Ｐゴシック" panose="020B0600070205080204" pitchFamily="34" charset="-128"/>
              </a:rPr>
              <a:t>further reduce the degree of risk identified – or </a:t>
            </a:r>
            <a:br>
              <a:rPr lang="en-US" altLang="en-US" sz="2400" b="1" dirty="0" smtClean="0">
                <a:solidFill>
                  <a:srgbClr val="19194D"/>
                </a:solidFill>
                <a:ea typeface="ＭＳ Ｐゴシック" panose="020B0600070205080204" pitchFamily="34" charset="-128"/>
              </a:rPr>
            </a:br>
            <a:r>
              <a:rPr lang="en-US" altLang="en-US" sz="2400" b="1" dirty="0" smtClean="0">
                <a:solidFill>
                  <a:srgbClr val="19194D"/>
                </a:solidFill>
                <a:ea typeface="ＭＳ Ｐゴシック" panose="020B0600070205080204" pitchFamily="34" charset="-128"/>
              </a:rPr>
              <a:t>the level of uncertainty in outcomes. </a:t>
            </a:r>
          </a:p>
          <a:p>
            <a:pPr eaLnBrk="1" hangingPunct="1">
              <a:lnSpc>
                <a:spcPct val="90000"/>
              </a:lnSpc>
              <a:buFontTx/>
              <a:buNone/>
            </a:pPr>
            <a:r>
              <a:rPr lang="en-US" altLang="en-US" sz="2400" dirty="0" smtClean="0">
                <a:solidFill>
                  <a:srgbClr val="19194D"/>
                </a:solidFill>
                <a:ea typeface="ＭＳ Ｐゴシック" panose="020B0600070205080204" pitchFamily="34" charset="-128"/>
              </a:rPr>
              <a:t>For instance, a common risk mitigation is to implement post-commercial monitoring to verify the integrity and adequacy of the risk estimate and to allow for reassessment should concerns be identified.</a:t>
            </a:r>
          </a:p>
        </p:txBody>
      </p:sp>
      <p:sp>
        <p:nvSpPr>
          <p:cNvPr id="20484" name="Rectangle 4"/>
          <p:cNvSpPr>
            <a:spLocks noChangeArrowheads="1"/>
          </p:cNvSpPr>
          <p:nvPr/>
        </p:nvSpPr>
        <p:spPr bwMode="auto">
          <a:xfrm>
            <a:off x="433388" y="2568575"/>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pPr>
            <a:endParaRPr lang="en-US" altLang="en-US"/>
          </a:p>
        </p:txBody>
      </p:sp>
      <p:sp>
        <p:nvSpPr>
          <p:cNvPr id="20485" name="Rectangle 5"/>
          <p:cNvSpPr>
            <a:spLocks noChangeArrowheads="1"/>
          </p:cNvSpPr>
          <p:nvPr/>
        </p:nvSpPr>
        <p:spPr bwMode="auto">
          <a:xfrm>
            <a:off x="439738" y="3643313"/>
            <a:ext cx="82296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pPr>
            <a:endParaRPr lang="en-US" altLang="en-US"/>
          </a:p>
        </p:txBody>
      </p:sp>
    </p:spTree>
    <p:extLst>
      <p:ext uri="{BB962C8B-B14F-4D97-AF65-F5344CB8AC3E}">
        <p14:creationId xmlns:p14="http://schemas.microsoft.com/office/powerpoint/2010/main" val="2179629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04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20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83B14E"/>
                </a:solidFill>
                <a:latin typeface="Century Gothic" panose="020B0502020202020204" pitchFamily="34" charset="0"/>
                <a:ea typeface="ＭＳ Ｐゴシック" panose="020B0600070205080204" pitchFamily="34" charset="-128"/>
              </a:rPr>
              <a:t>ERA is science-based</a:t>
            </a:r>
          </a:p>
        </p:txBody>
      </p:sp>
      <p:sp>
        <p:nvSpPr>
          <p:cNvPr id="58371" name="Rectangle 3"/>
          <p:cNvSpPr>
            <a:spLocks noGrp="1" noChangeArrowheads="1"/>
          </p:cNvSpPr>
          <p:nvPr>
            <p:ph type="body" idx="4294967295"/>
          </p:nvPr>
        </p:nvSpPr>
        <p:spPr bwMode="auto">
          <a:xfrm>
            <a:off x="611560" y="1700808"/>
            <a:ext cx="8229600" cy="4724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buFontTx/>
              <a:buNone/>
            </a:pPr>
            <a:r>
              <a:rPr lang="en-US" altLang="en-US" sz="2400" b="1" dirty="0" smtClean="0">
                <a:solidFill>
                  <a:srgbClr val="7F7F7F"/>
                </a:solidFill>
                <a:ea typeface="ＭＳ Ｐゴシック" panose="020B0600070205080204" pitchFamily="34" charset="-128"/>
              </a:rPr>
              <a:t>Risk assessment as a science-based activity </a:t>
            </a:r>
            <a:br>
              <a:rPr lang="en-US" altLang="en-US" sz="2400" b="1" dirty="0" smtClean="0">
                <a:solidFill>
                  <a:srgbClr val="7F7F7F"/>
                </a:solidFill>
                <a:ea typeface="ＭＳ Ｐゴシック" panose="020B0600070205080204" pitchFamily="34" charset="-128"/>
              </a:rPr>
            </a:br>
            <a:r>
              <a:rPr lang="en-US" altLang="en-US" sz="2400" b="1" dirty="0" smtClean="0">
                <a:solidFill>
                  <a:srgbClr val="7F7F7F"/>
                </a:solidFill>
                <a:ea typeface="ＭＳ Ｐゴシック" panose="020B0600070205080204" pitchFamily="34" charset="-128"/>
              </a:rPr>
              <a:t>occurring within the overall process of risk </a:t>
            </a:r>
            <a:br>
              <a:rPr lang="en-US" altLang="en-US" sz="2400" b="1" dirty="0" smtClean="0">
                <a:solidFill>
                  <a:srgbClr val="7F7F7F"/>
                </a:solidFill>
                <a:ea typeface="ＭＳ Ｐゴシック" panose="020B0600070205080204" pitchFamily="34" charset="-128"/>
              </a:rPr>
            </a:br>
            <a:r>
              <a:rPr lang="en-US" altLang="en-US" sz="2400" b="1" dirty="0" smtClean="0">
                <a:solidFill>
                  <a:srgbClr val="7F7F7F"/>
                </a:solidFill>
                <a:ea typeface="ＭＳ Ｐゴシック" panose="020B0600070205080204" pitchFamily="34" charset="-128"/>
              </a:rPr>
              <a:t>analysis (which also considers risk management </a:t>
            </a:r>
            <a:br>
              <a:rPr lang="en-US" altLang="en-US" sz="2400" b="1" dirty="0" smtClean="0">
                <a:solidFill>
                  <a:srgbClr val="7F7F7F"/>
                </a:solidFill>
                <a:ea typeface="ＭＳ Ｐゴシック" panose="020B0600070205080204" pitchFamily="34" charset="-128"/>
              </a:rPr>
            </a:br>
            <a:r>
              <a:rPr lang="en-US" altLang="en-US" sz="2400" b="1" dirty="0" smtClean="0">
                <a:solidFill>
                  <a:srgbClr val="7F7F7F"/>
                </a:solidFill>
                <a:ea typeface="ＭＳ Ｐゴシック" panose="020B0600070205080204" pitchFamily="34" charset="-128"/>
              </a:rPr>
              <a:t>and communication).</a:t>
            </a:r>
            <a:endParaRPr lang="en-US" altLang="en-US" sz="2400" b="1" dirty="0" smtClean="0">
              <a:solidFill>
                <a:srgbClr val="006E00"/>
              </a:solidFill>
              <a:ea typeface="ＭＳ Ｐゴシック" panose="020B0600070205080204" pitchFamily="34" charset="-128"/>
            </a:endParaRPr>
          </a:p>
          <a:p>
            <a:pPr eaLnBrk="1" hangingPunct="1">
              <a:buFontTx/>
              <a:buNone/>
            </a:pPr>
            <a:endParaRPr lang="en-US" altLang="en-US" sz="400" b="1" dirty="0" smtClean="0">
              <a:solidFill>
                <a:srgbClr val="006E00"/>
              </a:solidFill>
              <a:ea typeface="ＭＳ Ｐゴシック" panose="020B0600070205080204" pitchFamily="34" charset="-128"/>
            </a:endParaRPr>
          </a:p>
          <a:p>
            <a:pPr eaLnBrk="1" hangingPunct="1">
              <a:buFontTx/>
              <a:buNone/>
            </a:pPr>
            <a:r>
              <a:rPr lang="en-US" altLang="en-US" sz="2400" b="1" dirty="0" smtClean="0">
                <a:solidFill>
                  <a:srgbClr val="83B14E"/>
                </a:solidFill>
                <a:ea typeface="ＭＳ Ｐゴシック" panose="020B0600070205080204" pitchFamily="34" charset="-128"/>
              </a:rPr>
              <a:t>Many national and international regulatory standards tend to intermix risk assessment and risk management under guidance for risk assessment.</a:t>
            </a:r>
          </a:p>
          <a:p>
            <a:pPr eaLnBrk="1" hangingPunct="1">
              <a:buFontTx/>
              <a:buNone/>
            </a:pPr>
            <a:endParaRPr lang="en-US" altLang="en-US" sz="400" b="1" dirty="0" smtClean="0">
              <a:solidFill>
                <a:srgbClr val="006E00"/>
              </a:solidFill>
              <a:ea typeface="ＭＳ Ｐゴシック" panose="020B0600070205080204" pitchFamily="34" charset="-128"/>
            </a:endParaRPr>
          </a:p>
          <a:p>
            <a:pPr eaLnBrk="1" hangingPunct="1">
              <a:buFontTx/>
              <a:buNone/>
            </a:pPr>
            <a:r>
              <a:rPr lang="en-US" altLang="en-US" sz="2400" b="1" dirty="0" smtClean="0">
                <a:solidFill>
                  <a:srgbClr val="7F7F7F"/>
                </a:solidFill>
                <a:ea typeface="ＭＳ Ｐゴシック" panose="020B0600070205080204" pitchFamily="34" charset="-128"/>
              </a:rPr>
              <a:t>For example, the EFSA guidance for GE risk assessment includes provision for general surveillance monitoring as a risk management activity unrelated to the science-based evaluation of exposure and its consequence.</a:t>
            </a:r>
          </a:p>
          <a:p>
            <a:pPr eaLnBrk="1" hangingPunct="1">
              <a:buFontTx/>
              <a:buNone/>
            </a:pPr>
            <a:r>
              <a:rPr lang="en-US" altLang="en-US" b="1" dirty="0" smtClean="0">
                <a:solidFill>
                  <a:srgbClr val="006E00"/>
                </a:solidFill>
                <a:ea typeface="ＭＳ Ｐゴシック" panose="020B0600070205080204" pitchFamily="34" charset="-128"/>
              </a:rPr>
              <a:t> </a:t>
            </a:r>
          </a:p>
        </p:txBody>
      </p:sp>
    </p:spTree>
    <p:extLst>
      <p:ext uri="{BB962C8B-B14F-4D97-AF65-F5344CB8AC3E}">
        <p14:creationId xmlns:p14="http://schemas.microsoft.com/office/powerpoint/2010/main" val="12701814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idx="4294967295"/>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solidFill>
                  <a:srgbClr val="7F7F7F"/>
                </a:solidFill>
                <a:latin typeface="Century Gothic" panose="020B0502020202020204" pitchFamily="34" charset="0"/>
                <a:ea typeface="ＭＳ Ｐゴシック" panose="020B0600070205080204" pitchFamily="34" charset="-128"/>
              </a:rPr>
              <a:t>Ecological considerations</a:t>
            </a:r>
          </a:p>
        </p:txBody>
      </p:sp>
      <p:sp>
        <p:nvSpPr>
          <p:cNvPr id="60420" name="Rectangle 3"/>
          <p:cNvSpPr>
            <a:spLocks noGrp="1" noChangeArrowheads="1"/>
          </p:cNvSpPr>
          <p:nvPr>
            <p:ph type="body" idx="4294967295"/>
          </p:nvPr>
        </p:nvSpPr>
        <p:spPr bwMode="auto">
          <a:xfrm>
            <a:off x="457200" y="1371600"/>
            <a:ext cx="8305800" cy="495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300"/>
              </a:spcBef>
              <a:buFontTx/>
              <a:buNone/>
            </a:pPr>
            <a:r>
              <a:rPr lang="en-US" altLang="en-US" sz="2000" b="1" smtClean="0">
                <a:solidFill>
                  <a:srgbClr val="19194D"/>
                </a:solidFill>
                <a:ea typeface="ＭＳ Ｐゴシック" panose="020B0600070205080204" pitchFamily="34" charset="-128"/>
              </a:rPr>
              <a:t>The ERA process is a flexible framework for addressing any nature of concern that arises from a case-specific instance of GE plant environmental safety assessment.</a:t>
            </a:r>
          </a:p>
          <a:p>
            <a:pPr eaLnBrk="1" hangingPunct="1">
              <a:spcBef>
                <a:spcPts val="300"/>
              </a:spcBef>
              <a:buFontTx/>
              <a:buNone/>
            </a:pPr>
            <a:endParaRPr lang="en-US" altLang="en-US" sz="800" b="1" smtClean="0">
              <a:solidFill>
                <a:srgbClr val="006E00"/>
              </a:solidFill>
              <a:ea typeface="ＭＳ Ｐゴシック" panose="020B0600070205080204" pitchFamily="34" charset="-128"/>
            </a:endParaRPr>
          </a:p>
          <a:p>
            <a:pPr eaLnBrk="1" hangingPunct="1">
              <a:spcBef>
                <a:spcPts val="300"/>
              </a:spcBef>
              <a:buFontTx/>
              <a:buNone/>
            </a:pPr>
            <a:r>
              <a:rPr lang="en-US" altLang="en-US" sz="2000" b="1" smtClean="0">
                <a:solidFill>
                  <a:srgbClr val="19194D"/>
                </a:solidFill>
                <a:ea typeface="ＭＳ Ｐゴシック" panose="020B0600070205080204" pitchFamily="34" charset="-128"/>
              </a:rPr>
              <a:t>The problem formulation phase determines those concerns relevant to environmental safety and distills the concern into a risk hypothesis that can be characterized. The process therefore is highly flexible.</a:t>
            </a:r>
          </a:p>
          <a:p>
            <a:pPr eaLnBrk="1" hangingPunct="1">
              <a:spcBef>
                <a:spcPts val="300"/>
              </a:spcBef>
              <a:buFontTx/>
              <a:buNone/>
            </a:pPr>
            <a:endParaRPr lang="en-US" altLang="en-US" sz="800" smtClean="0">
              <a:solidFill>
                <a:srgbClr val="19194D"/>
              </a:solidFill>
              <a:ea typeface="ＭＳ Ｐゴシック" panose="020B0600070205080204" pitchFamily="34" charset="-128"/>
            </a:endParaRPr>
          </a:p>
          <a:p>
            <a:pPr eaLnBrk="1" hangingPunct="1">
              <a:spcBef>
                <a:spcPts val="300"/>
              </a:spcBef>
              <a:buFontTx/>
              <a:buNone/>
            </a:pPr>
            <a:r>
              <a:rPr lang="en-US" altLang="en-US" sz="2000" smtClean="0">
                <a:solidFill>
                  <a:srgbClr val="19194D"/>
                </a:solidFill>
                <a:ea typeface="ＭＳ Ｐゴシック" panose="020B0600070205080204" pitchFamily="34" charset="-128"/>
              </a:rPr>
              <a:t>Experience with GE plants that have been assessed and commercialized to date identifies certain base ecological considerations that need be explicitly considered in undertaking the ERA, especially with respect to common regulatory concerns. These are gene flow, weediness, and adverse effects to non-target organisms. Each of these are described in the remaining presentation with examples of how they have been addressed through ERA.</a:t>
            </a:r>
          </a:p>
        </p:txBody>
      </p:sp>
      <p:sp>
        <p:nvSpPr>
          <p:cNvPr id="24580" name="Rectangle 4"/>
          <p:cNvSpPr>
            <a:spLocks noChangeArrowheads="1"/>
          </p:cNvSpPr>
          <p:nvPr/>
        </p:nvSpPr>
        <p:spPr bwMode="auto">
          <a:xfrm>
            <a:off x="457200" y="3429000"/>
            <a:ext cx="8229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Bef>
                <a:spcPct val="20000"/>
              </a:spcBef>
            </a:pPr>
            <a:endParaRPr lang="en-US" altLang="en-US" sz="2000"/>
          </a:p>
        </p:txBody>
      </p:sp>
    </p:spTree>
    <p:extLst>
      <p:ext uri="{BB962C8B-B14F-4D97-AF65-F5344CB8AC3E}">
        <p14:creationId xmlns:p14="http://schemas.microsoft.com/office/powerpoint/2010/main" val="2136934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719138" y="0"/>
            <a:ext cx="8424862" cy="1066800"/>
          </a:xfrm>
        </p:spPr>
        <p:txBody>
          <a:bodyPr/>
          <a:lstStyle/>
          <a:p>
            <a:r>
              <a:rPr lang="en-AU" altLang="en-US" dirty="0"/>
              <a:t>Risk perception</a:t>
            </a:r>
            <a:endParaRPr lang="en-GB" altLang="en-US" dirty="0"/>
          </a:p>
        </p:txBody>
      </p:sp>
      <p:sp>
        <p:nvSpPr>
          <p:cNvPr id="538631" name="Rectangle 7"/>
          <p:cNvSpPr>
            <a:spLocks noGrp="1" noChangeArrowheads="1"/>
          </p:cNvSpPr>
          <p:nvPr>
            <p:ph type="body" sz="half" idx="2"/>
          </p:nvPr>
        </p:nvSpPr>
        <p:spPr>
          <a:xfrm>
            <a:off x="3810000" y="1295400"/>
            <a:ext cx="5181600" cy="4495800"/>
          </a:xfrm>
        </p:spPr>
        <p:txBody>
          <a:bodyPr/>
          <a:lstStyle/>
          <a:p>
            <a:pPr algn="just">
              <a:lnSpc>
                <a:spcPct val="99000"/>
              </a:lnSpc>
            </a:pPr>
            <a:r>
              <a:rPr lang="en-AU" altLang="en-US" sz="1800" b="1"/>
              <a:t>The perception of risk depends a great deal on our personal situation. We take numerous risks daily with little, if any concern. Yet we become highly concerned about other less serious risks becau</a:t>
            </a:r>
            <a:r>
              <a:rPr lang="en-US" altLang="en-US" sz="1800" b="1"/>
              <a:t>se of our personal perception of an activity, chemical substance, or process operation. </a:t>
            </a:r>
            <a:r>
              <a:rPr lang="en-GB" altLang="en-US" sz="1800" b="1"/>
              <a:t> </a:t>
            </a:r>
          </a:p>
          <a:p>
            <a:pPr algn="just">
              <a:lnSpc>
                <a:spcPct val="99000"/>
              </a:lnSpc>
            </a:pPr>
            <a:r>
              <a:rPr lang="en-AU" altLang="en-US" sz="1800" b="1"/>
              <a:t>Everyone would like to live in a risk free environment, but is this really an attainable goal?</a:t>
            </a:r>
          </a:p>
          <a:p>
            <a:pPr algn="just">
              <a:lnSpc>
                <a:spcPct val="99000"/>
              </a:lnSpc>
            </a:pPr>
            <a:r>
              <a:rPr lang="en-US" altLang="en-US" sz="1800" b="1"/>
              <a:t>What about the risk of :</a:t>
            </a:r>
          </a:p>
          <a:p>
            <a:pPr algn="just">
              <a:lnSpc>
                <a:spcPct val="99000"/>
              </a:lnSpc>
              <a:buFontTx/>
              <a:buChar char="•"/>
            </a:pPr>
            <a:r>
              <a:rPr lang="en-AU" altLang="en-US" sz="1800" b="1"/>
              <a:t> Drinking a glass of tap water </a:t>
            </a:r>
          </a:p>
          <a:p>
            <a:pPr algn="just">
              <a:lnSpc>
                <a:spcPct val="99000"/>
              </a:lnSpc>
              <a:buFontTx/>
              <a:buChar char="•"/>
            </a:pPr>
            <a:r>
              <a:rPr lang="en-AU" altLang="en-US" sz="1800" b="1"/>
              <a:t> Having a chest x-ray for cancer detection</a:t>
            </a:r>
          </a:p>
          <a:p>
            <a:pPr algn="just">
              <a:lnSpc>
                <a:spcPct val="99000"/>
              </a:lnSpc>
              <a:buFontTx/>
              <a:buChar char="•"/>
            </a:pPr>
            <a:r>
              <a:rPr lang="en-AU" altLang="en-US" sz="1800" b="1"/>
              <a:t> Cosmic radi</a:t>
            </a:r>
            <a:r>
              <a:rPr lang="en-US" altLang="en-US" sz="1800" b="1"/>
              <a:t>ation hazards during an air trip</a:t>
            </a:r>
          </a:p>
          <a:p>
            <a:pPr algn="just">
              <a:lnSpc>
                <a:spcPct val="99000"/>
              </a:lnSpc>
              <a:buFontTx/>
              <a:buChar char="•"/>
            </a:pPr>
            <a:r>
              <a:rPr lang="en-US" altLang="en-US" sz="1800" b="1"/>
              <a:t> The chemicals in the soap or shampoo</a:t>
            </a:r>
            <a:endParaRPr lang="en-GB" altLang="en-US" sz="1800" b="1"/>
          </a:p>
          <a:p>
            <a:pPr algn="just">
              <a:lnSpc>
                <a:spcPct val="99000"/>
              </a:lnSpc>
            </a:pPr>
            <a:endParaRPr lang="en-US" sz="1800" b="1" i="1"/>
          </a:p>
        </p:txBody>
      </p:sp>
      <p:sp>
        <p:nvSpPr>
          <p:cNvPr id="538628"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538629"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538630" name="Text Box 6"/>
          <p:cNvSpPr txBox="1">
            <a:spLocks noChangeArrowheads="1"/>
          </p:cNvSpPr>
          <p:nvPr/>
        </p:nvSpPr>
        <p:spPr bwMode="black">
          <a:xfrm>
            <a:off x="304800" y="6477000"/>
            <a:ext cx="169863" cy="211138"/>
          </a:xfrm>
          <a:prstGeom prst="rect">
            <a:avLst/>
          </a:prstGeom>
          <a:noFill/>
          <a:ln w="9525">
            <a:noFill/>
            <a:miter lim="800000"/>
            <a:headEnd/>
            <a:tailEnd/>
          </a:ln>
          <a:effectLst/>
        </p:spPr>
        <p:txBody>
          <a:bodyPr wrap="none" lIns="0" bIns="0">
            <a:spAutoFit/>
          </a:bodyPr>
          <a:lstStyle/>
          <a:p>
            <a:pPr>
              <a:lnSpc>
                <a:spcPts val="1300"/>
              </a:lnSpc>
            </a:pPr>
            <a:fld id="{28995CCD-B48B-4090-8E3A-A06D3A77A59B}" type="slidenum">
              <a:rPr lang="en-US" sz="1100">
                <a:solidFill>
                  <a:schemeClr val="accent1"/>
                </a:solidFill>
              </a:rPr>
              <a:pPr>
                <a:lnSpc>
                  <a:spcPts val="1300"/>
                </a:lnSpc>
              </a:pPr>
              <a:t>6</a:t>
            </a:fld>
            <a:endParaRPr lang="en-US" sz="1100">
              <a:solidFill>
                <a:schemeClr val="accent1"/>
              </a:solidFill>
            </a:endParaRPr>
          </a:p>
        </p:txBody>
      </p:sp>
      <p:pic>
        <p:nvPicPr>
          <p:cNvPr id="538637" name="Picture 13" descr="G:\Hrs\Common_HRS\_PwC Images\NEW World Images\auto_assembly_lines.jpg"/>
          <p:cNvPicPr>
            <a:picLocks noChangeAspect="1" noChangeArrowheads="1"/>
          </p:cNvPicPr>
          <p:nvPr/>
        </p:nvPicPr>
        <p:blipFill>
          <a:blip r:embed="rId2"/>
          <a:srcRect/>
          <a:stretch>
            <a:fillRect/>
          </a:stretch>
        </p:blipFill>
        <p:spPr bwMode="auto">
          <a:xfrm>
            <a:off x="228600" y="1676400"/>
            <a:ext cx="3200400" cy="3886200"/>
          </a:xfrm>
          <a:prstGeom prst="rect">
            <a:avLst/>
          </a:prstGeom>
          <a:noFill/>
        </p:spPr>
      </p:pic>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533400" y="0"/>
            <a:ext cx="8610600" cy="1066800"/>
          </a:xfrm>
        </p:spPr>
        <p:txBody>
          <a:bodyPr/>
          <a:lstStyle/>
          <a:p>
            <a:r>
              <a:rPr lang="en-AU" altLang="en-US" dirty="0"/>
              <a:t>Risk perception (</a:t>
            </a:r>
            <a:r>
              <a:rPr lang="en-AU" altLang="en-US" dirty="0" err="1"/>
              <a:t>cont</a:t>
            </a:r>
            <a:r>
              <a:rPr lang="en-AU" altLang="en-US" dirty="0"/>
              <a:t>)</a:t>
            </a:r>
            <a:endParaRPr lang="en-GB" altLang="en-US" dirty="0"/>
          </a:p>
        </p:txBody>
      </p:sp>
      <p:sp>
        <p:nvSpPr>
          <p:cNvPr id="602119" name="Rectangle 7"/>
          <p:cNvSpPr>
            <a:spLocks noGrp="1" noChangeArrowheads="1"/>
          </p:cNvSpPr>
          <p:nvPr>
            <p:ph type="body" sz="half" idx="2"/>
          </p:nvPr>
        </p:nvSpPr>
        <p:spPr>
          <a:xfrm>
            <a:off x="5715000" y="1295400"/>
            <a:ext cx="3276600" cy="4495800"/>
          </a:xfrm>
        </p:spPr>
        <p:txBody>
          <a:bodyPr/>
          <a:lstStyle/>
          <a:p>
            <a:pPr algn="just"/>
            <a:r>
              <a:rPr lang="en-AU" altLang="en-US" sz="1800" b="1"/>
              <a:t>The public perception of risk is often different from the risk perception of industry and statisticians.</a:t>
            </a:r>
            <a:r>
              <a:rPr lang="en-AU" altLang="en-US" sz="2000" b="1"/>
              <a:t> </a:t>
            </a:r>
          </a:p>
        </p:txBody>
      </p:sp>
      <p:sp>
        <p:nvSpPr>
          <p:cNvPr id="9" name="Slide Number Placeholder 4"/>
          <p:cNvSpPr>
            <a:spLocks noGrp="1"/>
          </p:cNvSpPr>
          <p:nvPr>
            <p:ph type="sldNum" sz="quarter" idx="10"/>
          </p:nvPr>
        </p:nvSpPr>
        <p:spPr/>
        <p:txBody>
          <a:bodyPr/>
          <a:lstStyle/>
          <a:p>
            <a:fld id="{37A0F38E-03AD-4307-84EF-957F90564FB3}" type="slidenum">
              <a:rPr lang="en-US"/>
              <a:pPr/>
              <a:t>7</a:t>
            </a:fld>
            <a:endParaRPr lang="en-US"/>
          </a:p>
        </p:txBody>
      </p:sp>
      <p:sp>
        <p:nvSpPr>
          <p:cNvPr id="602116" name="Rectangle 4"/>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02117" name="Rectangle 5"/>
          <p:cNvSpPr>
            <a:spLocks noChangeArrowheads="1"/>
          </p:cNvSpPr>
          <p:nvPr/>
        </p:nvSpPr>
        <p:spPr bwMode="auto">
          <a:xfrm>
            <a:off x="6954838" y="3941763"/>
            <a:ext cx="2244725" cy="1111250"/>
          </a:xfrm>
          <a:prstGeom prst="rect">
            <a:avLst/>
          </a:prstGeom>
          <a:noFill/>
          <a:ln w="9525">
            <a:noFill/>
            <a:miter lim="800000"/>
            <a:headEnd/>
            <a:tailEnd/>
          </a:ln>
        </p:spPr>
        <p:txBody>
          <a:bodyPr/>
          <a:lstStyle/>
          <a:p>
            <a:endParaRPr lang="en-US"/>
          </a:p>
        </p:txBody>
      </p:sp>
      <p:sp>
        <p:nvSpPr>
          <p:cNvPr id="602118" name="Text Box 6"/>
          <p:cNvSpPr txBox="1">
            <a:spLocks noChangeArrowheads="1"/>
          </p:cNvSpPr>
          <p:nvPr/>
        </p:nvSpPr>
        <p:spPr bwMode="black">
          <a:xfrm>
            <a:off x="304800" y="6477000"/>
            <a:ext cx="169863" cy="211138"/>
          </a:xfrm>
          <a:prstGeom prst="rect">
            <a:avLst/>
          </a:prstGeom>
          <a:noFill/>
          <a:ln w="9525">
            <a:noFill/>
            <a:miter lim="800000"/>
            <a:headEnd/>
            <a:tailEnd/>
          </a:ln>
          <a:effectLst/>
        </p:spPr>
        <p:txBody>
          <a:bodyPr wrap="none" lIns="0" bIns="0">
            <a:spAutoFit/>
          </a:bodyPr>
          <a:lstStyle/>
          <a:p>
            <a:pPr>
              <a:lnSpc>
                <a:spcPts val="1300"/>
              </a:lnSpc>
            </a:pPr>
            <a:fld id="{6A0EA9D4-40E8-4BE6-AE79-09E2D96C1388}" type="slidenum">
              <a:rPr lang="en-US" sz="1100">
                <a:solidFill>
                  <a:schemeClr val="accent1"/>
                </a:solidFill>
              </a:rPr>
              <a:pPr>
                <a:lnSpc>
                  <a:spcPts val="1300"/>
                </a:lnSpc>
              </a:pPr>
              <a:t>7</a:t>
            </a:fld>
            <a:endParaRPr lang="en-US" sz="1100">
              <a:solidFill>
                <a:schemeClr val="accent1"/>
              </a:solidFill>
            </a:endParaRPr>
          </a:p>
        </p:txBody>
      </p:sp>
      <p:pic>
        <p:nvPicPr>
          <p:cNvPr id="602121" name="Picture 9" descr="A:\Statistik-1.jpg"/>
          <p:cNvPicPr>
            <a:picLocks noChangeAspect="1" noChangeArrowheads="1"/>
          </p:cNvPicPr>
          <p:nvPr/>
        </p:nvPicPr>
        <p:blipFill>
          <a:blip r:embed="rId2"/>
          <a:srcRect/>
          <a:stretch>
            <a:fillRect/>
          </a:stretch>
        </p:blipFill>
        <p:spPr bwMode="auto">
          <a:xfrm>
            <a:off x="533400" y="1143000"/>
            <a:ext cx="4889500" cy="5638800"/>
          </a:xfrm>
          <a:prstGeom prst="rect">
            <a:avLst/>
          </a:prstGeom>
          <a:noFill/>
        </p:spPr>
      </p:pic>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a:xfrm>
            <a:off x="533400" y="0"/>
            <a:ext cx="8610600" cy="1066800"/>
          </a:xfrm>
        </p:spPr>
        <p:txBody>
          <a:bodyPr/>
          <a:lstStyle/>
          <a:p>
            <a:r>
              <a:rPr lang="en-AU" altLang="en-US" dirty="0"/>
              <a:t>Risk perception (</a:t>
            </a:r>
            <a:r>
              <a:rPr lang="en-AU" altLang="en-US" dirty="0" err="1"/>
              <a:t>cont</a:t>
            </a:r>
            <a:r>
              <a:rPr lang="en-AU" altLang="en-US" dirty="0"/>
              <a:t>)</a:t>
            </a:r>
            <a:endParaRPr lang="en-GB" altLang="en-US" dirty="0"/>
          </a:p>
        </p:txBody>
      </p:sp>
      <p:sp>
        <p:nvSpPr>
          <p:cNvPr id="603143" name="Rectangle 7"/>
          <p:cNvSpPr>
            <a:spLocks noGrp="1" noChangeArrowheads="1"/>
          </p:cNvSpPr>
          <p:nvPr>
            <p:ph type="body" sz="half" idx="2"/>
          </p:nvPr>
        </p:nvSpPr>
        <p:spPr>
          <a:xfrm>
            <a:off x="533400" y="1295400"/>
            <a:ext cx="8458200" cy="4495800"/>
          </a:xfrm>
        </p:spPr>
        <p:txBody>
          <a:bodyPr/>
          <a:lstStyle/>
          <a:p>
            <a:pPr algn="just"/>
            <a:r>
              <a:rPr lang="en-US" altLang="en-US" sz="2000" b="1"/>
              <a:t>The identification of the precise risk or risks causes for health-related problems is a complex problem because the severity and length of exposure to a wide variety of risks during a lifetime.</a:t>
            </a:r>
          </a:p>
          <a:p>
            <a:pPr algn="just"/>
            <a:r>
              <a:rPr lang="en-US" altLang="en-US" sz="2000" b="1"/>
              <a:t>The incidence rate is commonly used to measure and compare industrial occupational injuries and illnesses</a:t>
            </a:r>
          </a:p>
        </p:txBody>
      </p:sp>
      <p:sp>
        <p:nvSpPr>
          <p:cNvPr id="14" name="Slide Number Placeholder 4"/>
          <p:cNvSpPr>
            <a:spLocks noGrp="1"/>
          </p:cNvSpPr>
          <p:nvPr>
            <p:ph type="sldNum" sz="quarter" idx="10"/>
          </p:nvPr>
        </p:nvSpPr>
        <p:spPr/>
        <p:txBody>
          <a:bodyPr/>
          <a:lstStyle/>
          <a:p>
            <a:fld id="{1FFECC96-A418-461F-B7C1-36BCE9686ADC}" type="slidenum">
              <a:rPr lang="en-US"/>
              <a:pPr/>
              <a:t>8</a:t>
            </a:fld>
            <a:endParaRPr lang="en-US"/>
          </a:p>
        </p:txBody>
      </p:sp>
      <p:grpSp>
        <p:nvGrpSpPr>
          <p:cNvPr id="603151" name="Group 15"/>
          <p:cNvGrpSpPr>
            <a:grpSpLocks/>
          </p:cNvGrpSpPr>
          <p:nvPr/>
        </p:nvGrpSpPr>
        <p:grpSpPr bwMode="auto">
          <a:xfrm>
            <a:off x="477838" y="3581400"/>
            <a:ext cx="8666162" cy="1408113"/>
            <a:chOff x="336" y="2304"/>
            <a:chExt cx="5459" cy="887"/>
          </a:xfrm>
        </p:grpSpPr>
        <p:sp>
          <p:nvSpPr>
            <p:cNvPr id="603140" name="Rectangle 4"/>
            <p:cNvSpPr>
              <a:spLocks noChangeArrowheads="1"/>
            </p:cNvSpPr>
            <p:nvPr/>
          </p:nvSpPr>
          <p:spPr bwMode="auto">
            <a:xfrm>
              <a:off x="4381" y="2483"/>
              <a:ext cx="1414" cy="700"/>
            </a:xfrm>
            <a:prstGeom prst="rect">
              <a:avLst/>
            </a:prstGeom>
            <a:noFill/>
            <a:ln w="9525">
              <a:noFill/>
              <a:miter lim="800000"/>
              <a:headEnd/>
              <a:tailEnd/>
            </a:ln>
          </p:spPr>
          <p:txBody>
            <a:bodyPr/>
            <a:lstStyle/>
            <a:p>
              <a:endParaRPr lang="en-US"/>
            </a:p>
          </p:txBody>
        </p:sp>
        <p:sp>
          <p:nvSpPr>
            <p:cNvPr id="603141" name="Rectangle 5"/>
            <p:cNvSpPr>
              <a:spLocks noChangeArrowheads="1"/>
            </p:cNvSpPr>
            <p:nvPr/>
          </p:nvSpPr>
          <p:spPr bwMode="auto">
            <a:xfrm>
              <a:off x="4381" y="2483"/>
              <a:ext cx="1414" cy="700"/>
            </a:xfrm>
            <a:prstGeom prst="rect">
              <a:avLst/>
            </a:prstGeom>
            <a:noFill/>
            <a:ln w="9525">
              <a:noFill/>
              <a:miter lim="800000"/>
              <a:headEnd/>
              <a:tailEnd/>
            </a:ln>
          </p:spPr>
          <p:txBody>
            <a:bodyPr/>
            <a:lstStyle/>
            <a:p>
              <a:endParaRPr lang="en-US"/>
            </a:p>
          </p:txBody>
        </p:sp>
        <p:sp>
          <p:nvSpPr>
            <p:cNvPr id="603146" name="Rectangle 10"/>
            <p:cNvSpPr>
              <a:spLocks noChangeArrowheads="1"/>
            </p:cNvSpPr>
            <p:nvPr/>
          </p:nvSpPr>
          <p:spPr bwMode="auto">
            <a:xfrm>
              <a:off x="336" y="2304"/>
              <a:ext cx="1657" cy="250"/>
            </a:xfrm>
            <a:prstGeom prst="rect">
              <a:avLst/>
            </a:prstGeom>
            <a:noFill/>
            <a:ln w="9525">
              <a:noFill/>
              <a:miter lim="800000"/>
              <a:headEnd/>
              <a:tailEnd/>
            </a:ln>
            <a:effectLst/>
          </p:spPr>
          <p:txBody>
            <a:bodyPr wrap="none">
              <a:spAutoFit/>
            </a:bodyPr>
            <a:lstStyle/>
            <a:p>
              <a:r>
                <a:rPr lang="en-US" altLang="en-US" sz="2000" b="1"/>
                <a:t>The incidence rate =</a:t>
              </a:r>
              <a:endParaRPr lang="en-GB" sz="2000" b="1"/>
            </a:p>
          </p:txBody>
        </p:sp>
        <p:grpSp>
          <p:nvGrpSpPr>
            <p:cNvPr id="603150" name="Group 14"/>
            <p:cNvGrpSpPr>
              <a:grpSpLocks/>
            </p:cNvGrpSpPr>
            <p:nvPr/>
          </p:nvGrpSpPr>
          <p:grpSpPr bwMode="auto">
            <a:xfrm>
              <a:off x="336" y="2640"/>
              <a:ext cx="4948" cy="551"/>
              <a:chOff x="476" y="2752"/>
              <a:chExt cx="4948" cy="551"/>
            </a:xfrm>
          </p:grpSpPr>
          <p:sp>
            <p:nvSpPr>
              <p:cNvPr id="603147" name="Line 11"/>
              <p:cNvSpPr>
                <a:spLocks noChangeShapeType="1"/>
              </p:cNvSpPr>
              <p:nvPr/>
            </p:nvSpPr>
            <p:spPr bwMode="auto">
              <a:xfrm>
                <a:off x="576" y="3024"/>
                <a:ext cx="4800" cy="0"/>
              </a:xfrm>
              <a:prstGeom prst="line">
                <a:avLst/>
              </a:prstGeom>
              <a:noFill/>
              <a:ln w="28575">
                <a:solidFill>
                  <a:schemeClr val="tx1"/>
                </a:solidFill>
                <a:round/>
                <a:headEnd/>
                <a:tailEnd/>
              </a:ln>
              <a:effectLst/>
            </p:spPr>
            <p:txBody>
              <a:bodyPr/>
              <a:lstStyle/>
              <a:p>
                <a:endParaRPr lang="en-US"/>
              </a:p>
            </p:txBody>
          </p:sp>
          <p:sp>
            <p:nvSpPr>
              <p:cNvPr id="603148" name="Rectangle 12"/>
              <p:cNvSpPr>
                <a:spLocks noChangeArrowheads="1"/>
              </p:cNvSpPr>
              <p:nvPr/>
            </p:nvSpPr>
            <p:spPr bwMode="auto">
              <a:xfrm>
                <a:off x="476" y="2752"/>
                <a:ext cx="4948" cy="231"/>
              </a:xfrm>
              <a:prstGeom prst="rect">
                <a:avLst/>
              </a:prstGeom>
              <a:noFill/>
              <a:ln w="9525">
                <a:noFill/>
                <a:miter lim="800000"/>
                <a:headEnd/>
                <a:tailEnd/>
              </a:ln>
              <a:effectLst/>
            </p:spPr>
            <p:txBody>
              <a:bodyPr wrap="none">
                <a:spAutoFit/>
              </a:bodyPr>
              <a:lstStyle/>
              <a:p>
                <a:r>
                  <a:rPr lang="en-US" altLang="en-US" b="1" i="1"/>
                  <a:t>(total injuries and illnesses * 200.000) or (total lost workdays * 200.000)</a:t>
                </a:r>
                <a:endParaRPr lang="en-GB" b="1" i="1"/>
              </a:p>
            </p:txBody>
          </p:sp>
          <p:sp>
            <p:nvSpPr>
              <p:cNvPr id="603149" name="Rectangle 13"/>
              <p:cNvSpPr>
                <a:spLocks noChangeArrowheads="1"/>
              </p:cNvSpPr>
              <p:nvPr/>
            </p:nvSpPr>
            <p:spPr bwMode="auto">
              <a:xfrm>
                <a:off x="1152" y="3072"/>
                <a:ext cx="3564" cy="231"/>
              </a:xfrm>
              <a:prstGeom prst="rect">
                <a:avLst/>
              </a:prstGeom>
              <a:noFill/>
              <a:ln w="9525">
                <a:noFill/>
                <a:miter lim="800000"/>
                <a:headEnd/>
                <a:tailEnd/>
              </a:ln>
              <a:effectLst/>
            </p:spPr>
            <p:txBody>
              <a:bodyPr wrap="none">
                <a:spAutoFit/>
              </a:bodyPr>
              <a:lstStyle/>
              <a:p>
                <a:r>
                  <a:rPr lang="en-US" altLang="en-US" b="1" i="1"/>
                  <a:t>total hours worked by all employees during period</a:t>
                </a:r>
                <a:endParaRPr lang="en-GB" b="1" i="1"/>
              </a:p>
            </p:txBody>
          </p:sp>
        </p:grpSp>
      </p:grpSp>
      <p:sp>
        <p:nvSpPr>
          <p:cNvPr id="603152" name="Text Box 16"/>
          <p:cNvSpPr txBox="1">
            <a:spLocks noChangeArrowheads="1"/>
          </p:cNvSpPr>
          <p:nvPr/>
        </p:nvSpPr>
        <p:spPr bwMode="auto">
          <a:xfrm>
            <a:off x="533400" y="5410200"/>
            <a:ext cx="7788275" cy="641350"/>
          </a:xfrm>
          <a:prstGeom prst="rect">
            <a:avLst/>
          </a:prstGeom>
          <a:noFill/>
          <a:ln w="9525">
            <a:noFill/>
            <a:miter lim="800000"/>
            <a:headEnd/>
            <a:tailEnd/>
          </a:ln>
          <a:effectLst/>
        </p:spPr>
        <p:txBody>
          <a:bodyPr>
            <a:spAutoFit/>
          </a:bodyPr>
          <a:lstStyle/>
          <a:p>
            <a:r>
              <a:rPr lang="en-AU" b="1">
                <a:solidFill>
                  <a:srgbClr val="0033CC"/>
                </a:solidFill>
              </a:rPr>
              <a:t>The 200.000 constant is based on 100 full-time equivalent workers working 40 hours a week, 50 weeks a year. </a:t>
            </a:r>
            <a:endParaRPr lang="en-GB" b="1">
              <a:solidFill>
                <a:srgbClr val="0033CC"/>
              </a:solidFill>
            </a:endParaRPr>
          </a:p>
        </p:txBody>
      </p:sp>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xfrm>
            <a:off x="971600" y="0"/>
            <a:ext cx="8172400" cy="1143000"/>
          </a:xfrm>
        </p:spPr>
        <p:txBody>
          <a:bodyPr/>
          <a:lstStyle/>
          <a:p>
            <a:r>
              <a:rPr lang="en-AU" altLang="en-US" dirty="0"/>
              <a:t>Risk perception (</a:t>
            </a:r>
            <a:r>
              <a:rPr lang="en-AU" altLang="en-US" dirty="0" err="1"/>
              <a:t>cont</a:t>
            </a:r>
            <a:r>
              <a:rPr lang="en-AU" altLang="en-US" dirty="0"/>
              <a:t>)</a:t>
            </a:r>
            <a:endParaRPr lang="en-GB" altLang="en-US" sz="2800" dirty="0"/>
          </a:p>
        </p:txBody>
      </p:sp>
      <p:sp>
        <p:nvSpPr>
          <p:cNvPr id="604164" name="Rectangle 4"/>
          <p:cNvSpPr>
            <a:spLocks noGrp="1" noChangeArrowheads="1"/>
          </p:cNvSpPr>
          <p:nvPr>
            <p:ph type="body" sz="half" idx="2"/>
          </p:nvPr>
        </p:nvSpPr>
        <p:spPr>
          <a:xfrm>
            <a:off x="762000" y="1219200"/>
            <a:ext cx="7848600" cy="838200"/>
          </a:xfrm>
        </p:spPr>
        <p:txBody>
          <a:bodyPr/>
          <a:lstStyle/>
          <a:p>
            <a:pPr>
              <a:lnSpc>
                <a:spcPct val="100000"/>
              </a:lnSpc>
            </a:pPr>
            <a:r>
              <a:rPr lang="en-US" altLang="en-US" sz="2400" b="1"/>
              <a:t>Factors affecting the acceptability of risk based on the perception of people</a:t>
            </a:r>
          </a:p>
        </p:txBody>
      </p:sp>
      <p:sp>
        <p:nvSpPr>
          <p:cNvPr id="6" name="Slide Number Placeholder 4"/>
          <p:cNvSpPr>
            <a:spLocks noGrp="1"/>
          </p:cNvSpPr>
          <p:nvPr>
            <p:ph type="sldNum" sz="quarter" idx="10"/>
          </p:nvPr>
        </p:nvSpPr>
        <p:spPr/>
        <p:txBody>
          <a:bodyPr/>
          <a:lstStyle/>
          <a:p>
            <a:fld id="{AD38B90B-1D09-429F-9103-57C6A9BBC1B1}" type="slidenum">
              <a:rPr lang="en-US"/>
              <a:pPr/>
              <a:t>9</a:t>
            </a:fld>
            <a:endParaRPr lang="en-US"/>
          </a:p>
        </p:txBody>
      </p:sp>
      <p:graphicFrame>
        <p:nvGraphicFramePr>
          <p:cNvPr id="604177" name="Object 17"/>
          <p:cNvGraphicFramePr>
            <a:graphicFrameLocks noChangeAspect="1"/>
          </p:cNvGraphicFramePr>
          <p:nvPr>
            <p:extLst>
              <p:ext uri="{D42A27DB-BD31-4B8C-83A1-F6EECF244321}">
                <p14:modId xmlns:p14="http://schemas.microsoft.com/office/powerpoint/2010/main" val="3111348861"/>
              </p:ext>
            </p:extLst>
          </p:nvPr>
        </p:nvGraphicFramePr>
        <p:xfrm>
          <a:off x="1371600" y="2250688"/>
          <a:ext cx="6400800" cy="4030663"/>
        </p:xfrm>
        <a:graphic>
          <a:graphicData uri="http://schemas.openxmlformats.org/presentationml/2006/ole">
            <mc:AlternateContent xmlns:mc="http://schemas.openxmlformats.org/markup-compatibility/2006">
              <mc:Choice xmlns:v="urn:schemas-microsoft-com:vml" Requires="v">
                <p:oleObj spid="_x0000_s604191" name="Worksheet" r:id="rId3" imgW="3667354" imgH="2657856" progId="Excel.Sheet.8">
                  <p:embed/>
                </p:oleObj>
              </mc:Choice>
              <mc:Fallback>
                <p:oleObj name="Worksheet" r:id="rId3" imgW="3667354" imgH="2657856" progId="Excel.Sheet.8">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50688"/>
                        <a:ext cx="6400800" cy="403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ransition>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2192</TotalTime>
  <Words>2025</Words>
  <Application>Microsoft Office PowerPoint</Application>
  <PresentationFormat>On-screen Show (4:3)</PresentationFormat>
  <Paragraphs>337</Paragraphs>
  <Slides>53</Slides>
  <Notes>22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5" baseType="lpstr">
      <vt:lpstr>ＭＳ Ｐゴシック</vt:lpstr>
      <vt:lpstr>Arial</vt:lpstr>
      <vt:lpstr>Calibri</vt:lpstr>
      <vt:lpstr>Calibri Light</vt:lpstr>
      <vt:lpstr>Cenetury gothic</vt:lpstr>
      <vt:lpstr>Century  Gothic</vt:lpstr>
      <vt:lpstr>Century Gothic</vt:lpstr>
      <vt:lpstr>Century Gothic'</vt:lpstr>
      <vt:lpstr>Times New Roman</vt:lpstr>
      <vt:lpstr>Wingdings</vt:lpstr>
      <vt:lpstr>Office Theme</vt:lpstr>
      <vt:lpstr>Worksheet</vt:lpstr>
      <vt:lpstr>PowerPoint Presentation</vt:lpstr>
      <vt:lpstr>PowerPoint Presentation</vt:lpstr>
      <vt:lpstr>PowerPoint Presentation</vt:lpstr>
      <vt:lpstr>Outline of talk</vt:lpstr>
      <vt:lpstr>Introduction</vt:lpstr>
      <vt:lpstr>Risk perception</vt:lpstr>
      <vt:lpstr>Risk perception (cont)</vt:lpstr>
      <vt:lpstr>Risk perception (cont)</vt:lpstr>
      <vt:lpstr>Risk perception (cont)</vt:lpstr>
      <vt:lpstr>Risk perception (cont)</vt:lpstr>
      <vt:lpstr>Risk assessment</vt:lpstr>
      <vt:lpstr>Risk assessment (cont)</vt:lpstr>
      <vt:lpstr>Risk assessment (cont)</vt:lpstr>
      <vt:lpstr>Risk analysis and management</vt:lpstr>
      <vt:lpstr>Fault tree analysis</vt:lpstr>
      <vt:lpstr>Fault tree analysis (cont)</vt:lpstr>
      <vt:lpstr>Fault tree analysis (cont)</vt:lpstr>
      <vt:lpstr>Fault tree analysis (cont)</vt:lpstr>
      <vt:lpstr>Event tree analysis</vt:lpstr>
      <vt:lpstr>Event tree analysis (cont)</vt:lpstr>
      <vt:lpstr>Event tree analysis (cont)</vt:lpstr>
      <vt:lpstr>Event tree analysis (cont)</vt:lpstr>
      <vt:lpstr>Environmental Risk Assessment</vt:lpstr>
      <vt:lpstr>What is environmental risk assessment (ERA)?</vt:lpstr>
      <vt:lpstr>Systematic approach to risk assessment </vt:lpstr>
      <vt:lpstr>PowerPoint Presentation</vt:lpstr>
      <vt:lpstr>PowerPoint Presentation</vt:lpstr>
      <vt:lpstr>ERA addresses three questions</vt:lpstr>
      <vt:lpstr>PowerPoint Presentation</vt:lpstr>
      <vt:lpstr>Purposes in performing ERA </vt:lpstr>
      <vt:lpstr>Risk comparison </vt:lpstr>
      <vt:lpstr>Case Study  Environmental Risk Assessment (Ref. BIG MAP, Iowa State University) </vt:lpstr>
      <vt:lpstr>ERA considers the impact of introduction of a GE plant into a given environment.</vt:lpstr>
      <vt:lpstr>Principles of ERA</vt:lpstr>
      <vt:lpstr>Risk—Likelihood of an unwanted outcome</vt:lpstr>
      <vt:lpstr>There is always some degree of risk</vt:lpstr>
      <vt:lpstr>ERA focuses on change</vt:lpstr>
      <vt:lpstr>ERA is a tiered process</vt:lpstr>
      <vt:lpstr>Problem Formulation</vt:lpstr>
      <vt:lpstr>Comparability</vt:lpstr>
      <vt:lpstr>Are the GE and non-GE crops the same?</vt:lpstr>
      <vt:lpstr>Precursor information for use in  Problem Formulation</vt:lpstr>
      <vt:lpstr>An example of using precursor information  to focus the ERA</vt:lpstr>
      <vt:lpstr>Risk hypothesis</vt:lpstr>
      <vt:lpstr>The analytical plan</vt:lpstr>
      <vt:lpstr>      The analysis phase</vt:lpstr>
      <vt:lpstr>Effects characterization</vt:lpstr>
      <vt:lpstr>Exposure characterization</vt:lpstr>
      <vt:lpstr>Environmental fate is critical to exposure characterization</vt:lpstr>
      <vt:lpstr>Risk characterization</vt:lpstr>
      <vt:lpstr>Risk conclusion</vt:lpstr>
      <vt:lpstr>ERA is science-based</vt:lpstr>
      <vt:lpstr>Ecological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YS Nugroho</dc:creator>
  <cp:lastModifiedBy>Yulianto Nugroho</cp:lastModifiedBy>
  <cp:revision>217</cp:revision>
  <cp:lastPrinted>1998-11-11T11:02:09Z</cp:lastPrinted>
  <dcterms:created xsi:type="dcterms:W3CDTF">1998-12-03T15:26:00Z</dcterms:created>
  <dcterms:modified xsi:type="dcterms:W3CDTF">2020-01-29T00:38:36Z</dcterms:modified>
</cp:coreProperties>
</file>