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1"/>
  </p:sldMasterIdLst>
  <p:notesMasterIdLst>
    <p:notesMasterId r:id="rId36"/>
  </p:notesMasterIdLst>
  <p:handoutMasterIdLst>
    <p:handoutMasterId r:id="rId37"/>
  </p:handoutMasterIdLst>
  <p:sldIdLst>
    <p:sldId id="346" r:id="rId2"/>
    <p:sldId id="334" r:id="rId3"/>
    <p:sldId id="257" r:id="rId4"/>
    <p:sldId id="258" r:id="rId5"/>
    <p:sldId id="263" r:id="rId6"/>
    <p:sldId id="260" r:id="rId7"/>
    <p:sldId id="259" r:id="rId8"/>
    <p:sldId id="335" r:id="rId9"/>
    <p:sldId id="265" r:id="rId10"/>
    <p:sldId id="264" r:id="rId11"/>
    <p:sldId id="283" r:id="rId12"/>
    <p:sldId id="277" r:id="rId13"/>
    <p:sldId id="278" r:id="rId14"/>
    <p:sldId id="279" r:id="rId15"/>
    <p:sldId id="267" r:id="rId16"/>
    <p:sldId id="268" r:id="rId17"/>
    <p:sldId id="269" r:id="rId18"/>
    <p:sldId id="336" r:id="rId19"/>
    <p:sldId id="337" r:id="rId20"/>
    <p:sldId id="340" r:id="rId21"/>
    <p:sldId id="341" r:id="rId22"/>
    <p:sldId id="262" r:id="rId23"/>
    <p:sldId id="342" r:id="rId24"/>
    <p:sldId id="261" r:id="rId25"/>
    <p:sldId id="343" r:id="rId26"/>
    <p:sldId id="271" r:id="rId27"/>
    <p:sldId id="270" r:id="rId28"/>
    <p:sldId id="312" r:id="rId29"/>
    <p:sldId id="306" r:id="rId30"/>
    <p:sldId id="339" r:id="rId31"/>
    <p:sldId id="287" r:id="rId32"/>
    <p:sldId id="293" r:id="rId33"/>
    <p:sldId id="323" r:id="rId34"/>
    <p:sldId id="273"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F0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1" autoAdjust="0"/>
    <p:restoredTop sz="90929"/>
  </p:normalViewPr>
  <p:slideViewPr>
    <p:cSldViewPr>
      <p:cViewPr varScale="1">
        <p:scale>
          <a:sx n="84" d="100"/>
          <a:sy n="84" d="100"/>
        </p:scale>
        <p:origin x="1186" y="11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75" d="100"/>
        <a:sy n="75" d="100"/>
      </p:scale>
      <p:origin x="0" y="3024"/>
    </p:cViewPr>
  </p:sorterViewPr>
  <p:notesViewPr>
    <p:cSldViewPr>
      <p:cViewPr>
        <p:scale>
          <a:sx n="66" d="100"/>
          <a:sy n="66" d="100"/>
        </p:scale>
        <p:origin x="-92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20.xml"/><Relationship Id="rId1" Type="http://schemas.openxmlformats.org/officeDocument/2006/relationships/slide" Target="slides/slide3.xml"/><Relationship Id="rId6" Type="http://schemas.openxmlformats.org/officeDocument/2006/relationships/slide" Target="slides/slide30.xml"/><Relationship Id="rId5" Type="http://schemas.openxmlformats.org/officeDocument/2006/relationships/slide" Target="slides/slide25.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5" name="Rectangle 7"/>
          <p:cNvSpPr>
            <a:spLocks noGrp="1" noChangeArrowheads="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B0195DFD-1B17-4B77-919A-8722310A2DDC}" type="slidenum">
              <a:rPr lang="en-US"/>
              <a:pPr/>
              <a:t>‹#›</a:t>
            </a:fld>
            <a:endParaRPr lang="en-US"/>
          </a:p>
        </p:txBody>
      </p:sp>
    </p:spTree>
    <p:extLst>
      <p:ext uri="{BB962C8B-B14F-4D97-AF65-F5344CB8AC3E}">
        <p14:creationId xmlns:p14="http://schemas.microsoft.com/office/powerpoint/2010/main" val="322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8" name="Rectangle 8"/>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2F44A876-8DCF-46C4-B863-F81157B52D61}" type="slidenum">
              <a:rPr lang="en-US"/>
              <a:pPr/>
              <a:t>‹#›</a:t>
            </a:fld>
            <a:endParaRPr lang="en-US"/>
          </a:p>
        </p:txBody>
      </p:sp>
    </p:spTree>
    <p:extLst>
      <p:ext uri="{BB962C8B-B14F-4D97-AF65-F5344CB8AC3E}">
        <p14:creationId xmlns:p14="http://schemas.microsoft.com/office/powerpoint/2010/main" val="252552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D411D8CB-0D40-4AFF-8F33-5CD09FD3ADDA}" type="slidenum">
              <a:rPr lang="en-US"/>
              <a:pPr/>
              <a:t>3</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726539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9DB17BD4-181B-43A4-941C-D7A491559936}" type="slidenum">
              <a:rPr lang="en-US"/>
              <a:pPr/>
              <a:t>17</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7978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F5829A1B-286E-4657-B17A-06FD7C47A2EF}" type="slidenum">
              <a:rPr lang="en-US"/>
              <a:pPr/>
              <a:t>22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084185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2468B286-FAE8-4896-8E52-E670B30506A0}" type="slidenum">
              <a:rPr lang="en-US"/>
              <a:pPr/>
              <a:t>24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00267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773965CE-DD05-4602-9C90-EF0D8773865F}" type="slidenum">
              <a:rPr lang="en-US"/>
              <a:pPr/>
              <a:t>26</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753508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C1E0074D-5D7E-4BCE-92F3-15F8AB647B88}" type="slidenum">
              <a:rPr lang="en-US"/>
              <a:pPr/>
              <a:t>27</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33196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F73B1316-F971-42D0-A227-F555ABBCAAEE}" type="slidenum">
              <a:rPr lang="en-US"/>
              <a:pPr/>
              <a:t>34</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22915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46EBF121-B880-4B9E-A1A8-F435F3A85BB7}" type="slidenum">
              <a:rPr lang="en-US"/>
              <a:pPr/>
              <a:t>4</a:t>
            </a:fld>
            <a:endParaRPr lang="en-US"/>
          </a:p>
        </p:txBody>
      </p:sp>
      <p:sp>
        <p:nvSpPr>
          <p:cNvPr id="37890" name="Rectangle 1026"/>
          <p:cNvSpPr>
            <a:spLocks noGrp="1" noRot="1" noChangeAspect="1" noChangeArrowheads="1" noTextEdit="1"/>
          </p:cNvSpPr>
          <p:nvPr>
            <p:ph type="sldImg"/>
          </p:nvPr>
        </p:nvSpPr>
        <p:spPr>
          <a:ln/>
        </p:spPr>
      </p:sp>
      <p:sp>
        <p:nvSpPr>
          <p:cNvPr id="37891" name="Rectangle 1027"/>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421814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2A7FB270-42B5-4768-8F2A-7F20398197DA}" type="slidenum">
              <a:rPr lang="en-US"/>
              <a:pPr/>
              <a:t>5</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81808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6291BC53-DA77-4BB2-AFED-5E4687448EB8}" type="slidenum">
              <a:rPr lang="en-US"/>
              <a:pPr/>
              <a:t>6</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936401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AE6699E4-0942-447B-AB3A-772CC1514A0B}" type="slidenum">
              <a:rPr lang="en-US"/>
              <a:pPr/>
              <a:t>7</a:t>
            </a:fld>
            <a:endParaRPr lang="en-US"/>
          </a:p>
        </p:txBody>
      </p:sp>
      <p:sp>
        <p:nvSpPr>
          <p:cNvPr id="44034" name="Rectangle 1026"/>
          <p:cNvSpPr>
            <a:spLocks noGrp="1" noRot="1" noChangeAspect="1" noChangeArrowheads="1" noTextEdit="1"/>
          </p:cNvSpPr>
          <p:nvPr>
            <p:ph type="sldImg"/>
          </p:nvPr>
        </p:nvSpPr>
        <p:spPr>
          <a:ln/>
        </p:spPr>
      </p:sp>
      <p:sp>
        <p:nvSpPr>
          <p:cNvPr id="44035" name="Rectangle 1027"/>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70244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0BB37303-5251-4160-AAA1-80FF04474DF6}" type="slidenum">
              <a:rPr lang="en-US"/>
              <a:pPr/>
              <a:t>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811875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D803DC00-06DC-4E87-86BA-FC296554341C}" type="slidenum">
              <a:rPr lang="en-US"/>
              <a:pPr/>
              <a:t>10</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59269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DDDCDA53-7B0F-4570-8925-60AF0ACC27B2}" type="slidenum">
              <a:rPr lang="en-US"/>
              <a:pPr/>
              <a:t>15</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50617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a:ln/>
        </p:spPr>
        <p:txBody>
          <a:bodyPr/>
          <a:lstStyle/>
          <a:p>
            <a:fld id="{2C5EF543-917A-46CA-84E8-F9C8224071EE}" type="slidenum">
              <a:rPr lang="en-US"/>
              <a:pPr/>
              <a:t>16</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95719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8447A-EB1B-421F-9560-25B5B35066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AFEC6-3972-4C47-8557-72DC3CE740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C618A-C43B-4ABD-90CD-E3028F0E28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641475"/>
            <a:ext cx="3810000" cy="4454525"/>
          </a:xfrm>
        </p:spPr>
        <p:txBody>
          <a:bodyPr/>
          <a:lstStyle/>
          <a:p>
            <a:endParaRPr lang="en-US"/>
          </a:p>
        </p:txBody>
      </p:sp>
      <p:sp>
        <p:nvSpPr>
          <p:cNvPr id="4" name="Text Placeholder 3"/>
          <p:cNvSpPr>
            <a:spLocks noGrp="1"/>
          </p:cNvSpPr>
          <p:nvPr>
            <p:ph type="body" sz="half" idx="2"/>
          </p:nvPr>
        </p:nvSpPr>
        <p:spPr>
          <a:xfrm>
            <a:off x="4648200" y="1641475"/>
            <a:ext cx="3810000" cy="4454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A82847B-1526-4A50-9143-D80EF44CC3A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EF231-5A72-449F-9487-56D6A1F87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5DDFC-08E0-47EF-A995-BEA0E9F28C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76741-1015-4E66-9748-3F4E4AB6ED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26E94-BE8F-44BA-87AA-E96D5BFDE5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F639C-80F2-4BAB-902E-C1463637E7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3B138-9C35-424A-BAC1-51533951F5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3A9CB-9E96-488D-B02D-9CF967746B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7F3D8-5D41-4367-94F3-AE919FC72B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575CA-6451-4066-9C4B-DB7EF6CA55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43B138-9C35-424A-BAC1-51533951F59A}" type="slidenum">
              <a:rPr lang="en-US" smtClean="0"/>
              <a:pPr/>
              <a:t>1</a:t>
            </a:fld>
            <a:endParaRPr lang="en-US"/>
          </a:p>
        </p:txBody>
      </p:sp>
      <p:sp>
        <p:nvSpPr>
          <p:cNvPr id="3" name="Rectangle 3"/>
          <p:cNvSpPr>
            <a:spLocks noChangeArrowheads="1"/>
          </p:cNvSpPr>
          <p:nvPr/>
        </p:nvSpPr>
        <p:spPr bwMode="auto">
          <a:xfrm>
            <a:off x="6172200" y="696913"/>
            <a:ext cx="1738313" cy="423862"/>
          </a:xfrm>
          <a:prstGeom prst="rect">
            <a:avLst/>
          </a:prstGeom>
          <a:noFill/>
          <a:ln w="12700">
            <a:noFill/>
            <a:miter lim="800000"/>
            <a:headEnd/>
            <a:tailEnd/>
          </a:ln>
          <a:effectLst/>
        </p:spPr>
        <p:txBody>
          <a:bodyPr lIns="90488" tIns="44450" rIns="90488" bIns="44450">
            <a:spAutoFit/>
          </a:bodyPr>
          <a:lstStyle/>
          <a:p>
            <a:pPr algn="r">
              <a:spcBef>
                <a:spcPct val="50000"/>
              </a:spcBef>
            </a:pPr>
            <a:r>
              <a:rPr lang="en-US" sz="2200" b="0" dirty="0">
                <a:solidFill>
                  <a:schemeClr val="folHlink"/>
                </a:solidFill>
                <a:effectLst>
                  <a:outerShdw blurRad="38100" dist="38100" dir="2700000" algn="tl">
                    <a:srgbClr val="C0C0C0"/>
                  </a:outerShdw>
                </a:effectLst>
                <a:latin typeface="Arial" charset="0"/>
              </a:rPr>
              <a:t>Bab </a:t>
            </a:r>
          </a:p>
        </p:txBody>
      </p:sp>
      <p:sp>
        <p:nvSpPr>
          <p:cNvPr id="4" name="Rectangle 4"/>
          <p:cNvSpPr>
            <a:spLocks noChangeArrowheads="1"/>
          </p:cNvSpPr>
          <p:nvPr/>
        </p:nvSpPr>
        <p:spPr bwMode="auto">
          <a:xfrm>
            <a:off x="827584" y="2331420"/>
            <a:ext cx="7758113" cy="1271630"/>
          </a:xfrm>
          <a:prstGeom prst="rect">
            <a:avLst/>
          </a:prstGeom>
          <a:noFill/>
          <a:ln w="12700">
            <a:noFill/>
            <a:miter lim="800000"/>
            <a:headEnd/>
            <a:tailEnd/>
          </a:ln>
          <a:effectLst/>
        </p:spPr>
        <p:txBody>
          <a:bodyPr wrap="square" lIns="90488" tIns="44450" rIns="90488" bIns="44450">
            <a:spAutoFit/>
          </a:bodyPr>
          <a:lstStyle/>
          <a:p>
            <a:pPr algn="r">
              <a:lnSpc>
                <a:spcPct val="80000"/>
              </a:lnSpc>
              <a:spcBef>
                <a:spcPct val="50000"/>
              </a:spcBef>
            </a:pPr>
            <a:r>
              <a:rPr lang="en-AU" altLang="en-US" sz="4800" dirty="0" err="1">
                <a:solidFill>
                  <a:srgbClr val="E01D08"/>
                </a:solidFill>
              </a:rPr>
              <a:t>Keselamatan</a:t>
            </a:r>
            <a:r>
              <a:rPr lang="en-AU" altLang="en-US" sz="4800" dirty="0">
                <a:solidFill>
                  <a:srgbClr val="E01D08"/>
                </a:solidFill>
              </a:rPr>
              <a:t> </a:t>
            </a:r>
            <a:r>
              <a:rPr lang="en-AU" altLang="en-US" sz="4800" dirty="0" err="1">
                <a:solidFill>
                  <a:srgbClr val="E01D08"/>
                </a:solidFill>
              </a:rPr>
              <a:t>dalam</a:t>
            </a:r>
            <a:r>
              <a:rPr lang="en-AU" altLang="en-US" sz="4800" dirty="0">
                <a:solidFill>
                  <a:srgbClr val="E01D08"/>
                </a:solidFill>
              </a:rPr>
              <a:t> </a:t>
            </a:r>
            <a:r>
              <a:rPr lang="en-AU" altLang="en-US" sz="4800" dirty="0" err="1">
                <a:solidFill>
                  <a:srgbClr val="E01D08"/>
                </a:solidFill>
              </a:rPr>
              <a:t>Penggunaan</a:t>
            </a:r>
            <a:r>
              <a:rPr lang="en-AU" altLang="en-US" sz="4800" dirty="0">
                <a:solidFill>
                  <a:srgbClr val="E01D08"/>
                </a:solidFill>
              </a:rPr>
              <a:t> </a:t>
            </a:r>
            <a:r>
              <a:rPr lang="en-AU" altLang="en-US" sz="4800" dirty="0" err="1">
                <a:solidFill>
                  <a:srgbClr val="E01D08"/>
                </a:solidFill>
              </a:rPr>
              <a:t>Listrik</a:t>
            </a:r>
            <a:endParaRPr lang="en-US" sz="4800" dirty="0">
              <a:solidFill>
                <a:srgbClr val="FC0128"/>
              </a:solidFill>
            </a:endParaRPr>
          </a:p>
        </p:txBody>
      </p:sp>
      <p:sp>
        <p:nvSpPr>
          <p:cNvPr id="6" name="Rectangle 2"/>
          <p:cNvSpPr>
            <a:spLocks noChangeArrowheads="1"/>
          </p:cNvSpPr>
          <p:nvPr/>
        </p:nvSpPr>
        <p:spPr bwMode="auto">
          <a:xfrm>
            <a:off x="7812088" y="1588"/>
            <a:ext cx="663575" cy="2374900"/>
          </a:xfrm>
          <a:prstGeom prst="rect">
            <a:avLst/>
          </a:prstGeom>
          <a:noFill/>
          <a:ln w="12700">
            <a:noFill/>
            <a:miter lim="800000"/>
            <a:headEnd/>
            <a:tailEnd/>
          </a:ln>
          <a:effectLst/>
        </p:spPr>
        <p:txBody>
          <a:bodyPr lIns="90488" tIns="44450" rIns="90488" bIns="44450">
            <a:spAutoFit/>
          </a:bodyPr>
          <a:lstStyle/>
          <a:p>
            <a:pPr>
              <a:spcBef>
                <a:spcPct val="50000"/>
              </a:spcBef>
            </a:pPr>
            <a:r>
              <a:rPr lang="id-ID" sz="15000" dirty="0" smtClean="0">
                <a:solidFill>
                  <a:srgbClr val="FC0128"/>
                </a:solidFill>
                <a:latin typeface="Times New Roman" pitchFamily="18" charset="0"/>
              </a:rPr>
              <a:t>7</a:t>
            </a:r>
            <a:endParaRPr lang="en-US" sz="15000" dirty="0">
              <a:solidFill>
                <a:srgbClr val="FC0128"/>
              </a:solidFill>
              <a:latin typeface="Times New Roman" pitchFamily="18" charset="0"/>
            </a:endParaRPr>
          </a:p>
        </p:txBody>
      </p:sp>
    </p:spTree>
    <p:extLst>
      <p:ext uri="{BB962C8B-B14F-4D97-AF65-F5344CB8AC3E}">
        <p14:creationId xmlns:p14="http://schemas.microsoft.com/office/powerpoint/2010/main" val="394729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US" sz="4000"/>
              <a:t>ELECTRICAL SAFETY</a:t>
            </a:r>
            <a:br>
              <a:rPr lang="en-US" sz="4000"/>
            </a:br>
            <a:r>
              <a:rPr lang="en-US" sz="4000"/>
              <a:t> DEVICES</a:t>
            </a:r>
          </a:p>
        </p:txBody>
      </p:sp>
      <p:sp>
        <p:nvSpPr>
          <p:cNvPr id="14339" name="Rectangle 3"/>
          <p:cNvSpPr>
            <a:spLocks noGrp="1" noChangeArrowheads="1"/>
          </p:cNvSpPr>
          <p:nvPr>
            <p:ph idx="1"/>
          </p:nvPr>
        </p:nvSpPr>
        <p:spPr/>
        <p:txBody>
          <a:bodyPr/>
          <a:lstStyle/>
          <a:p>
            <a:r>
              <a:rPr lang="en-US"/>
              <a:t>Insulation</a:t>
            </a:r>
          </a:p>
          <a:p>
            <a:r>
              <a:rPr lang="en-US"/>
              <a:t>Ground Fault Circuit Interrupters (GFCIs)</a:t>
            </a:r>
          </a:p>
          <a:p>
            <a:r>
              <a:rPr lang="en-US"/>
              <a:t>Double-Insulated Devices </a:t>
            </a:r>
          </a:p>
          <a:p>
            <a:r>
              <a:rPr lang="en-US"/>
              <a:t>Grounding (Circuit And Equipment)</a:t>
            </a:r>
          </a:p>
          <a:p>
            <a:r>
              <a:rPr lang="en-US"/>
              <a:t>Guarding</a:t>
            </a:r>
          </a:p>
          <a:p>
            <a:r>
              <a:rPr lang="en-US"/>
              <a:t>Fuses And Circuit Breakers</a:t>
            </a:r>
          </a:p>
          <a:p>
            <a:r>
              <a:rPr lang="en-US"/>
              <a:t>Personal Protective Equipment</a:t>
            </a:r>
          </a:p>
          <a:p>
            <a:endParaRPr lang="en-US"/>
          </a:p>
        </p:txBody>
      </p:sp>
      <p:sp>
        <p:nvSpPr>
          <p:cNvPr id="4" name="Slide Number Placeholder 5"/>
          <p:cNvSpPr>
            <a:spLocks noGrp="1"/>
          </p:cNvSpPr>
          <p:nvPr>
            <p:ph type="sldNum" sz="quarter" idx="12"/>
          </p:nvPr>
        </p:nvSpPr>
        <p:spPr/>
        <p:txBody>
          <a:bodyPr/>
          <a:lstStyle/>
          <a:p>
            <a:fld id="{C17FD8D8-C1A0-4835-B5F3-95655C72BD17}" type="slidenum">
              <a:rPr lang="en-US"/>
              <a:pPr/>
              <a:t>10</a:t>
            </a:fld>
            <a:endParaRPr lang="en-US"/>
          </a:p>
        </p:txBody>
      </p:sp>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09600" y="1752600"/>
            <a:ext cx="7772400" cy="1447800"/>
          </a:xfrm>
        </p:spPr>
        <p:txBody>
          <a:bodyPr/>
          <a:lstStyle/>
          <a:p>
            <a:r>
              <a:rPr lang="en-US"/>
              <a:t>Testing is required Because</a:t>
            </a:r>
            <a:br>
              <a:rPr lang="en-US"/>
            </a:br>
            <a:r>
              <a:rPr lang="en-US"/>
              <a:t>“Accidents are Unacceptable”</a:t>
            </a:r>
          </a:p>
        </p:txBody>
      </p:sp>
      <p:sp>
        <p:nvSpPr>
          <p:cNvPr id="6" name="Slide Number Placeholder 4"/>
          <p:cNvSpPr>
            <a:spLocks noGrp="1"/>
          </p:cNvSpPr>
          <p:nvPr>
            <p:ph type="sldNum" sz="quarter" idx="12"/>
          </p:nvPr>
        </p:nvSpPr>
        <p:spPr/>
        <p:txBody>
          <a:bodyPr/>
          <a:lstStyle/>
          <a:p>
            <a:fld id="{542A2286-1D1A-468D-8237-CEDE9BA08140}" type="slidenum">
              <a:rPr lang="en-US"/>
              <a:pPr/>
              <a:t>11</a:t>
            </a:fld>
            <a:endParaRPr lang="en-US"/>
          </a:p>
        </p:txBody>
      </p:sp>
      <p:sp>
        <p:nvSpPr>
          <p:cNvPr id="68611" name="Text Box 3"/>
          <p:cNvSpPr txBox="1">
            <a:spLocks noChangeArrowheads="1"/>
          </p:cNvSpPr>
          <p:nvPr/>
        </p:nvSpPr>
        <p:spPr bwMode="auto">
          <a:xfrm>
            <a:off x="1066800" y="3581400"/>
            <a:ext cx="7315200" cy="1066800"/>
          </a:xfrm>
          <a:prstGeom prst="rect">
            <a:avLst/>
          </a:prstGeom>
          <a:noFill/>
          <a:ln w="9525">
            <a:noFill/>
            <a:miter lim="800000"/>
            <a:headEnd/>
            <a:tailEnd/>
          </a:ln>
          <a:effectLst/>
        </p:spPr>
        <p:txBody>
          <a:bodyPr>
            <a:spAutoFit/>
          </a:bodyPr>
          <a:lstStyle/>
          <a:p>
            <a:pPr lvl="1">
              <a:spcBef>
                <a:spcPct val="50000"/>
              </a:spcBef>
            </a:pPr>
            <a:r>
              <a:rPr lang="en-US" sz="3200" b="1">
                <a:solidFill>
                  <a:srgbClr val="CC3300"/>
                </a:solidFill>
                <a:latin typeface="Arial" pitchFamily="34" charset="0"/>
              </a:rPr>
              <a:t>No one should be injured because We did not follow the rules.</a:t>
            </a:r>
          </a:p>
        </p:txBody>
      </p:sp>
      <p:sp>
        <p:nvSpPr>
          <p:cNvPr id="68613" name="Text Box 5"/>
          <p:cNvSpPr txBox="1">
            <a:spLocks noChangeArrowheads="1"/>
          </p:cNvSpPr>
          <p:nvPr/>
        </p:nvSpPr>
        <p:spPr bwMode="auto">
          <a:xfrm>
            <a:off x="1600200" y="381000"/>
            <a:ext cx="5791200" cy="1160463"/>
          </a:xfrm>
          <a:prstGeom prst="rect">
            <a:avLst/>
          </a:prstGeom>
          <a:noFill/>
          <a:ln w="12700">
            <a:noFill/>
            <a:miter lim="800000"/>
            <a:headEnd/>
            <a:tailEnd/>
          </a:ln>
          <a:effectLst/>
        </p:spPr>
        <p:txBody>
          <a:bodyPr>
            <a:spAutoFit/>
          </a:bodyPr>
          <a:lstStyle/>
          <a:p>
            <a:pPr algn="ctr" eaLnBrk="0" hangingPunct="0">
              <a:spcBef>
                <a:spcPct val="50000"/>
              </a:spcBef>
            </a:pPr>
            <a:r>
              <a:rPr lang="en-US" sz="2800" b="1"/>
              <a:t>ELECTRICITY SAFETY</a:t>
            </a:r>
          </a:p>
          <a:p>
            <a:pPr algn="ctr" eaLnBrk="0" hangingPunct="0">
              <a:spcBef>
                <a:spcPct val="50000"/>
              </a:spcBef>
            </a:pPr>
            <a:r>
              <a:rPr lang="en-US" sz="2800" b="1"/>
              <a:t>EQUIPMENT TEST</a:t>
            </a: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06D27D1-F786-4341-BE91-6AEB2FB70B4B}" type="slidenum">
              <a:rPr lang="en-US"/>
              <a:pPr/>
              <a:t>12</a:t>
            </a:fld>
            <a:endParaRPr lang="en-US"/>
          </a:p>
        </p:txBody>
      </p:sp>
      <p:sp>
        <p:nvSpPr>
          <p:cNvPr id="62467" name="Text Box 3"/>
          <p:cNvSpPr txBox="1">
            <a:spLocks noChangeArrowheads="1"/>
          </p:cNvSpPr>
          <p:nvPr/>
        </p:nvSpPr>
        <p:spPr bwMode="auto">
          <a:xfrm>
            <a:off x="914400" y="2514600"/>
            <a:ext cx="7467600" cy="457200"/>
          </a:xfrm>
          <a:prstGeom prst="rect">
            <a:avLst/>
          </a:prstGeom>
          <a:noFill/>
          <a:ln w="9525">
            <a:noFill/>
            <a:miter lim="800000"/>
            <a:headEnd/>
            <a:tailEnd/>
          </a:ln>
          <a:effectLst/>
        </p:spPr>
        <p:txBody>
          <a:bodyPr>
            <a:spAutoFit/>
          </a:bodyPr>
          <a:lstStyle/>
          <a:p>
            <a:pPr>
              <a:spcBef>
                <a:spcPct val="50000"/>
              </a:spcBef>
            </a:pPr>
            <a:endParaRPr lang="id-ID"/>
          </a:p>
        </p:txBody>
      </p:sp>
      <p:sp>
        <p:nvSpPr>
          <p:cNvPr id="62468" name="Text Box 4"/>
          <p:cNvSpPr txBox="1">
            <a:spLocks noChangeArrowheads="1"/>
          </p:cNvSpPr>
          <p:nvPr/>
        </p:nvSpPr>
        <p:spPr bwMode="auto">
          <a:xfrm>
            <a:off x="381000" y="2209800"/>
            <a:ext cx="8458200" cy="4143375"/>
          </a:xfrm>
          <a:prstGeom prst="rect">
            <a:avLst/>
          </a:prstGeom>
          <a:noFill/>
          <a:ln w="9525">
            <a:noFill/>
            <a:miter lim="800000"/>
            <a:headEnd/>
            <a:tailEnd/>
          </a:ln>
          <a:effectLst/>
        </p:spPr>
        <p:txBody>
          <a:bodyPr>
            <a:spAutoFit/>
          </a:bodyPr>
          <a:lstStyle/>
          <a:p>
            <a:pPr>
              <a:spcBef>
                <a:spcPct val="50000"/>
              </a:spcBef>
            </a:pPr>
            <a:r>
              <a:rPr lang="en-US" sz="3200" b="1">
                <a:latin typeface="Arial Unicode MS" pitchFamily="34" charset="-128"/>
              </a:rPr>
              <a:t>There are two sets of tests:</a:t>
            </a:r>
            <a:r>
              <a:rPr lang="en-US">
                <a:latin typeface="Arial Unicode MS" pitchFamily="34" charset="-128"/>
              </a:rPr>
              <a:t> </a:t>
            </a:r>
          </a:p>
          <a:p>
            <a:pPr>
              <a:spcBef>
                <a:spcPct val="50000"/>
              </a:spcBef>
            </a:pPr>
            <a:r>
              <a:rPr lang="en-US" sz="3200" b="1">
                <a:latin typeface="Arial Unicode MS" pitchFamily="34" charset="-128"/>
              </a:rPr>
              <a:t>* DC leakage:</a:t>
            </a:r>
            <a:r>
              <a:rPr lang="en-US">
                <a:latin typeface="Arial Unicode MS" pitchFamily="34" charset="-128"/>
              </a:rPr>
              <a:t> Use a multi-meter on the highest ohms range to measure the resistance between the Hot/Neutral prongs of the wall plug (shorted together and with the power switch on where one exists) to ALL exposed metal parts of the equipment including metallic trim, knobs, connector shells and shields, VHF and UHF antenna connections, etc. </a:t>
            </a:r>
          </a:p>
          <a:p>
            <a:pPr>
              <a:spcBef>
                <a:spcPct val="50000"/>
              </a:spcBef>
            </a:pPr>
            <a:r>
              <a:rPr lang="en-US" sz="2800" b="1">
                <a:latin typeface="Arial Unicode MS" pitchFamily="34" charset="-128"/>
              </a:rPr>
              <a:t>This resistance must not be less than 1 M ohm.</a:t>
            </a:r>
            <a:r>
              <a:rPr lang="en-US" sz="2800">
                <a:latin typeface="Arial Unicode MS" pitchFamily="34" charset="-128"/>
              </a:rPr>
              <a:t> </a:t>
            </a:r>
          </a:p>
        </p:txBody>
      </p:sp>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fld id="{B0763DA8-ACD5-401E-AC62-F5BFDB76E1BD}" type="slidenum">
              <a:rPr lang="en-US"/>
              <a:pPr/>
              <a:t>13</a:t>
            </a:fld>
            <a:endParaRPr lang="en-US"/>
          </a:p>
        </p:txBody>
      </p:sp>
      <p:sp>
        <p:nvSpPr>
          <p:cNvPr id="63491" name="Text Box 3"/>
          <p:cNvSpPr txBox="1">
            <a:spLocks noChangeArrowheads="1"/>
          </p:cNvSpPr>
          <p:nvPr/>
        </p:nvSpPr>
        <p:spPr bwMode="auto">
          <a:xfrm>
            <a:off x="533400" y="914400"/>
            <a:ext cx="7924800" cy="5330825"/>
          </a:xfrm>
          <a:prstGeom prst="rect">
            <a:avLst/>
          </a:prstGeom>
          <a:noFill/>
          <a:ln w="9525">
            <a:noFill/>
            <a:miter lim="800000"/>
            <a:headEnd/>
            <a:tailEnd/>
          </a:ln>
          <a:effectLst/>
        </p:spPr>
        <p:txBody>
          <a:bodyPr>
            <a:spAutoFit/>
          </a:bodyPr>
          <a:lstStyle/>
          <a:p>
            <a:pPr>
              <a:spcBef>
                <a:spcPct val="50000"/>
              </a:spcBef>
            </a:pPr>
            <a:r>
              <a:rPr lang="en-US" sz="3200" b="1">
                <a:latin typeface="Arial Unicode MS" pitchFamily="34" charset="-128"/>
              </a:rPr>
              <a:t>* AC leakage:</a:t>
            </a:r>
            <a:r>
              <a:rPr lang="en-US">
                <a:latin typeface="Arial Unicode MS" pitchFamily="34" charset="-128"/>
              </a:rPr>
              <a:t> </a:t>
            </a:r>
          </a:p>
          <a:p>
            <a:pPr>
              <a:spcBef>
                <a:spcPct val="50000"/>
              </a:spcBef>
              <a:buFontTx/>
              <a:buChar char="•"/>
            </a:pPr>
            <a:r>
              <a:rPr lang="en-US" sz="2800">
                <a:latin typeface="Arial Unicode MS" pitchFamily="34" charset="-128"/>
              </a:rPr>
              <a:t>Connect a 1.5K ohm, 10 Watt resistor in parallel with a 0.15 uF, 150 V capacitor.</a:t>
            </a:r>
            <a:r>
              <a:rPr lang="en-US">
                <a:latin typeface="Arial Unicode MS" pitchFamily="34" charset="-128"/>
              </a:rPr>
              <a:t> </a:t>
            </a:r>
          </a:p>
          <a:p>
            <a:pPr>
              <a:spcBef>
                <a:spcPct val="50000"/>
              </a:spcBef>
            </a:pPr>
            <a:r>
              <a:rPr lang="en-US">
                <a:latin typeface="Arial Unicode MS" pitchFamily="34" charset="-128"/>
              </a:rPr>
              <a:t>With your multi-meter set on ACV across this combination and the equipment powered up, touch between a known earth ground and each exposed metal part of the equipment as above. </a:t>
            </a:r>
          </a:p>
          <a:p>
            <a:pPr>
              <a:spcBef>
                <a:spcPct val="50000"/>
              </a:spcBef>
            </a:pPr>
            <a:r>
              <a:rPr lang="en-US">
                <a:latin typeface="Arial Unicode MS" pitchFamily="34" charset="-128"/>
              </a:rPr>
              <a:t>WARNING: Take care not to touch anything until you have confirmed that the leakage is acceptable - you could have a shocking experience! </a:t>
            </a:r>
          </a:p>
          <a:p>
            <a:pPr>
              <a:spcBef>
                <a:spcPct val="50000"/>
              </a:spcBef>
              <a:buFontTx/>
              <a:buChar char="•"/>
            </a:pPr>
            <a:r>
              <a:rPr lang="en-US" sz="2000" b="1">
                <a:solidFill>
                  <a:schemeClr val="hlink"/>
                </a:solidFill>
                <a:latin typeface="Arial Unicode MS" pitchFamily="34" charset="-128"/>
              </a:rPr>
              <a:t>The potential measured for any exposed metal surface must not exceed 0.75 V.</a:t>
            </a:r>
            <a:r>
              <a:rPr lang="en-US" sz="2000">
                <a:solidFill>
                  <a:schemeClr val="hlink"/>
                </a:solidFill>
                <a:latin typeface="Arial Unicode MS" pitchFamily="34" charset="-128"/>
              </a:rPr>
              <a:t> </a:t>
            </a:r>
          </a:p>
        </p:txBody>
      </p:sp>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p:txBody>
          <a:bodyPr/>
          <a:lstStyle/>
          <a:p>
            <a:r>
              <a:rPr lang="en-US"/>
              <a:t>Values Exceeded</a:t>
            </a:r>
          </a:p>
        </p:txBody>
      </p:sp>
      <p:sp>
        <p:nvSpPr>
          <p:cNvPr id="4" name="Slide Number Placeholder 4"/>
          <p:cNvSpPr>
            <a:spLocks noGrp="1"/>
          </p:cNvSpPr>
          <p:nvPr>
            <p:ph type="sldNum" sz="quarter" idx="12"/>
          </p:nvPr>
        </p:nvSpPr>
        <p:spPr/>
        <p:txBody>
          <a:bodyPr/>
          <a:lstStyle/>
          <a:p>
            <a:fld id="{17C30985-8634-4E7B-9A65-6D1687DE7021}" type="slidenum">
              <a:rPr lang="en-US"/>
              <a:pPr/>
              <a:t>14</a:t>
            </a:fld>
            <a:endParaRPr lang="en-US"/>
          </a:p>
        </p:txBody>
      </p:sp>
      <p:sp>
        <p:nvSpPr>
          <p:cNvPr id="64515" name="Text Box 1027"/>
          <p:cNvSpPr txBox="1">
            <a:spLocks noChangeArrowheads="1"/>
          </p:cNvSpPr>
          <p:nvPr/>
        </p:nvSpPr>
        <p:spPr bwMode="auto">
          <a:xfrm>
            <a:off x="609600" y="1524000"/>
            <a:ext cx="8077200" cy="4486275"/>
          </a:xfrm>
          <a:prstGeom prst="rect">
            <a:avLst/>
          </a:prstGeom>
          <a:noFill/>
          <a:ln w="9525">
            <a:noFill/>
            <a:miter lim="800000"/>
            <a:headEnd/>
            <a:tailEnd/>
          </a:ln>
          <a:effectLst/>
        </p:spPr>
        <p:txBody>
          <a:bodyPr>
            <a:spAutoFit/>
          </a:bodyPr>
          <a:lstStyle/>
          <a:p>
            <a:pPr>
              <a:spcBef>
                <a:spcPct val="50000"/>
              </a:spcBef>
            </a:pPr>
            <a:r>
              <a:rPr lang="en-US" sz="3600" b="1">
                <a:latin typeface="Arial Unicode MS" pitchFamily="34" charset="-128"/>
              </a:rPr>
              <a:t>If the equipment fails either of these tests, </a:t>
            </a:r>
          </a:p>
          <a:p>
            <a:pPr>
              <a:spcBef>
                <a:spcPct val="50000"/>
              </a:spcBef>
            </a:pPr>
            <a:r>
              <a:rPr lang="en-US" sz="3600" b="1">
                <a:latin typeface="Arial Unicode MS" pitchFamily="34" charset="-128"/>
              </a:rPr>
              <a:t>The fault MUST be found and corrected before putting it back in service </a:t>
            </a:r>
          </a:p>
          <a:p>
            <a:pPr>
              <a:spcBef>
                <a:spcPct val="50000"/>
              </a:spcBef>
            </a:pPr>
            <a:r>
              <a:rPr lang="en-US" sz="3600" b="1">
                <a:latin typeface="Arial Unicode MS" pitchFamily="34" charset="-128"/>
              </a:rPr>
              <a:t>(Even if you are doing this for your in-laws!).</a:t>
            </a:r>
            <a:r>
              <a:rPr lang="en-US" sz="3200" b="1"/>
              <a:t> </a:t>
            </a:r>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t>WORKING SAFELY WITH CORDS</a:t>
            </a:r>
          </a:p>
        </p:txBody>
      </p:sp>
      <p:sp>
        <p:nvSpPr>
          <p:cNvPr id="17411" name="Rectangle 3"/>
          <p:cNvSpPr>
            <a:spLocks noGrp="1" noChangeArrowheads="1"/>
          </p:cNvSpPr>
          <p:nvPr>
            <p:ph idx="1"/>
          </p:nvPr>
        </p:nvSpPr>
        <p:spPr/>
        <p:txBody>
          <a:bodyPr/>
          <a:lstStyle/>
          <a:p>
            <a:r>
              <a:rPr lang="en-US"/>
              <a:t>Inspect Cords Before Each Use</a:t>
            </a:r>
          </a:p>
          <a:p>
            <a:r>
              <a:rPr lang="en-US"/>
              <a:t>Be Sure Plug And Receptacle Have Proper Mating Configuration</a:t>
            </a:r>
          </a:p>
          <a:p>
            <a:r>
              <a:rPr lang="en-US"/>
              <a:t>To Unplug, Never Pull On The Cord, Pull On The Plug</a:t>
            </a:r>
          </a:p>
          <a:p>
            <a:r>
              <a:rPr lang="en-US"/>
              <a:t>Don’t Use Nails, Staples, Screws, Etc, To Attach Or Fasten A Cord Or Plug</a:t>
            </a:r>
          </a:p>
        </p:txBody>
      </p:sp>
      <p:sp>
        <p:nvSpPr>
          <p:cNvPr id="4" name="Slide Number Placeholder 5"/>
          <p:cNvSpPr>
            <a:spLocks noGrp="1"/>
          </p:cNvSpPr>
          <p:nvPr>
            <p:ph type="sldNum" sz="quarter" idx="12"/>
          </p:nvPr>
        </p:nvSpPr>
        <p:spPr/>
        <p:txBody>
          <a:bodyPr/>
          <a:lstStyle/>
          <a:p>
            <a:fld id="{A7C924FF-2CD0-4D47-A242-270224B3257C}" type="slidenum">
              <a:rPr lang="en-US"/>
              <a:pPr/>
              <a:t>15</a:t>
            </a:fld>
            <a:endParaRPr lang="en-US"/>
          </a:p>
        </p:txBody>
      </p:sp>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t>WORKING SAFELY WITH CORDS</a:t>
            </a:r>
          </a:p>
        </p:txBody>
      </p:sp>
      <p:sp>
        <p:nvSpPr>
          <p:cNvPr id="18435" name="Rectangle 3"/>
          <p:cNvSpPr>
            <a:spLocks noGrp="1" noChangeArrowheads="1"/>
          </p:cNvSpPr>
          <p:nvPr>
            <p:ph idx="1"/>
          </p:nvPr>
        </p:nvSpPr>
        <p:spPr>
          <a:xfrm>
            <a:off x="533400" y="2057400"/>
            <a:ext cx="7772400" cy="3733800"/>
          </a:xfrm>
        </p:spPr>
        <p:txBody>
          <a:bodyPr/>
          <a:lstStyle/>
          <a:p>
            <a:r>
              <a:rPr lang="en-US"/>
              <a:t>Two Conductor Cords Are Illegal</a:t>
            </a:r>
          </a:p>
          <a:p>
            <a:r>
              <a:rPr lang="en-US"/>
              <a:t>Damaged Cords Should Never Be Used</a:t>
            </a:r>
          </a:p>
          <a:p>
            <a:r>
              <a:rPr lang="en-US"/>
              <a:t>Ensure Enough Slack To Prevent Strain On Plug Or Receptacle</a:t>
            </a:r>
          </a:p>
          <a:p>
            <a:r>
              <a:rPr lang="en-US"/>
              <a:t>A Plug-Receptacle Should Have At Least 8 Ounces Of Contact Tension</a:t>
            </a:r>
          </a:p>
        </p:txBody>
      </p:sp>
      <p:sp>
        <p:nvSpPr>
          <p:cNvPr id="4" name="Slide Number Placeholder 5"/>
          <p:cNvSpPr>
            <a:spLocks noGrp="1"/>
          </p:cNvSpPr>
          <p:nvPr>
            <p:ph type="sldNum" sz="quarter" idx="12"/>
          </p:nvPr>
        </p:nvSpPr>
        <p:spPr/>
        <p:txBody>
          <a:bodyPr/>
          <a:lstStyle/>
          <a:p>
            <a:fld id="{5746BE22-238E-486D-AA0C-2102302298EF}" type="slidenum">
              <a:rPr lang="en-US"/>
              <a:pPr/>
              <a:t>16</a:t>
            </a:fld>
            <a:endParaRPr lang="en-US"/>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WORKING SAFELY WITH CORDS</a:t>
            </a:r>
          </a:p>
        </p:txBody>
      </p:sp>
      <p:sp>
        <p:nvSpPr>
          <p:cNvPr id="19459" name="Rectangle 3"/>
          <p:cNvSpPr>
            <a:spLocks noGrp="1" noChangeArrowheads="1"/>
          </p:cNvSpPr>
          <p:nvPr>
            <p:ph idx="1"/>
          </p:nvPr>
        </p:nvSpPr>
        <p:spPr/>
        <p:txBody>
          <a:bodyPr/>
          <a:lstStyle/>
          <a:p>
            <a:r>
              <a:rPr lang="en-US"/>
              <a:t>Cords Should Be Kept Clean And Free Of Kinks And Insulation Breaks</a:t>
            </a:r>
          </a:p>
          <a:p>
            <a:r>
              <a:rPr lang="en-US"/>
              <a:t>Cords Crossing Vehicular Or Personnel Passageways Should Be Protected, Sign Posted, And Used Temporarily Or In An Emergency </a:t>
            </a:r>
          </a:p>
          <a:p>
            <a:r>
              <a:rPr lang="en-US"/>
              <a:t>Cords Should Be Of Continuous Length And Without Splices</a:t>
            </a:r>
          </a:p>
          <a:p>
            <a:endParaRPr lang="en-US"/>
          </a:p>
          <a:p>
            <a:endParaRPr lang="en-US"/>
          </a:p>
        </p:txBody>
      </p:sp>
      <p:sp>
        <p:nvSpPr>
          <p:cNvPr id="4" name="Slide Number Placeholder 5"/>
          <p:cNvSpPr>
            <a:spLocks noGrp="1"/>
          </p:cNvSpPr>
          <p:nvPr>
            <p:ph type="sldNum" sz="quarter" idx="12"/>
          </p:nvPr>
        </p:nvSpPr>
        <p:spPr/>
        <p:txBody>
          <a:bodyPr/>
          <a:lstStyle/>
          <a:p>
            <a:fld id="{C1FF068B-3BB4-4F36-8A25-DFEC450E803B}" type="slidenum">
              <a:rPr lang="en-US"/>
              <a:pPr/>
              <a:t>17</a:t>
            </a:fld>
            <a:endParaRPr lang="en-US"/>
          </a:p>
        </p:txBody>
      </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785786" y="2786058"/>
            <a:ext cx="7772400" cy="1219200"/>
          </a:xfrm>
        </p:spPr>
        <p:txBody>
          <a:bodyPr>
            <a:normAutofit fontScale="90000"/>
          </a:bodyPr>
          <a:lstStyle/>
          <a:p>
            <a:r>
              <a:rPr lang="en-US" dirty="0"/>
              <a:t>What can be the result of unsafe electrical practices?</a:t>
            </a:r>
          </a:p>
        </p:txBody>
      </p:sp>
      <p:sp>
        <p:nvSpPr>
          <p:cNvPr id="4" name="Slide Number Placeholder 6"/>
          <p:cNvSpPr>
            <a:spLocks noGrp="1"/>
          </p:cNvSpPr>
          <p:nvPr>
            <p:ph type="sldNum" sz="quarter" idx="12"/>
          </p:nvPr>
        </p:nvSpPr>
        <p:spPr/>
        <p:txBody>
          <a:bodyPr/>
          <a:lstStyle/>
          <a:p>
            <a:fld id="{B66D26A6-A406-493D-8744-1695D0BF49F7}" type="slidenum">
              <a:rPr lang="en-US"/>
              <a:pPr/>
              <a:t>18</a:t>
            </a:fld>
            <a:endParaRPr lang="en-US"/>
          </a:p>
        </p:txBody>
      </p: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rmAutofit fontScale="90000"/>
          </a:bodyPr>
          <a:lstStyle/>
          <a:p>
            <a:r>
              <a:rPr lang="en-US"/>
              <a:t>UNSAFE ELECTRICAL PRACTICES CAN CAUSE: </a:t>
            </a:r>
          </a:p>
        </p:txBody>
      </p:sp>
      <p:sp>
        <p:nvSpPr>
          <p:cNvPr id="136195" name="Rectangle 3"/>
          <p:cNvSpPr>
            <a:spLocks noGrp="1" noChangeArrowheads="1"/>
          </p:cNvSpPr>
          <p:nvPr>
            <p:ph idx="1"/>
          </p:nvPr>
        </p:nvSpPr>
        <p:spPr/>
        <p:txBody>
          <a:bodyPr/>
          <a:lstStyle/>
          <a:p>
            <a:r>
              <a:rPr lang="en-US"/>
              <a:t>SHOCK</a:t>
            </a:r>
          </a:p>
          <a:p>
            <a:r>
              <a:rPr lang="en-US"/>
              <a:t>FIBRILATION</a:t>
            </a:r>
          </a:p>
          <a:p>
            <a:r>
              <a:rPr lang="en-US"/>
              <a:t>FIRE</a:t>
            </a:r>
          </a:p>
          <a:p>
            <a:r>
              <a:rPr lang="en-US"/>
              <a:t>DEATH</a:t>
            </a:r>
          </a:p>
          <a:p>
            <a:r>
              <a:rPr lang="en-US"/>
              <a:t>INCONVIENCE</a:t>
            </a:r>
          </a:p>
        </p:txBody>
      </p:sp>
      <p:sp>
        <p:nvSpPr>
          <p:cNvPr id="4" name="Slide Number Placeholder 5"/>
          <p:cNvSpPr>
            <a:spLocks noGrp="1"/>
          </p:cNvSpPr>
          <p:nvPr>
            <p:ph type="sldNum" sz="quarter" idx="12"/>
          </p:nvPr>
        </p:nvSpPr>
        <p:spPr/>
        <p:txBody>
          <a:bodyPr/>
          <a:lstStyle/>
          <a:p>
            <a:fld id="{D6C4AD8C-8F9D-41C5-A7C7-C973A7C85DDC}" type="slidenum">
              <a:rPr lang="en-US"/>
              <a:pPr/>
              <a:t>19</a:t>
            </a:fld>
            <a:endParaRPr lang="en-US"/>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Outline of talk</a:t>
            </a:r>
          </a:p>
        </p:txBody>
      </p:sp>
      <p:sp>
        <p:nvSpPr>
          <p:cNvPr id="4" name="Slide Number Placeholder 4"/>
          <p:cNvSpPr>
            <a:spLocks noGrp="1"/>
          </p:cNvSpPr>
          <p:nvPr>
            <p:ph type="sldNum" sz="quarter" idx="12"/>
          </p:nvPr>
        </p:nvSpPr>
        <p:spPr/>
        <p:txBody>
          <a:bodyPr/>
          <a:lstStyle/>
          <a:p>
            <a:fld id="{EF20E82F-8EDE-4D4B-A18D-791986CB3006}" type="slidenum">
              <a:rPr lang="en-US"/>
              <a:pPr/>
              <a:t>2</a:t>
            </a:fld>
            <a:endParaRPr lang="en-US"/>
          </a:p>
        </p:txBody>
      </p:sp>
      <p:sp>
        <p:nvSpPr>
          <p:cNvPr id="129027" name="Rectangle 3"/>
          <p:cNvSpPr>
            <a:spLocks noChangeArrowheads="1"/>
          </p:cNvSpPr>
          <p:nvPr/>
        </p:nvSpPr>
        <p:spPr bwMode="auto">
          <a:xfrm>
            <a:off x="1066800" y="1905000"/>
            <a:ext cx="7620000" cy="3733800"/>
          </a:xfrm>
          <a:prstGeom prst="rect">
            <a:avLst/>
          </a:prstGeom>
          <a:noFill/>
          <a:ln w="9525">
            <a:noFill/>
            <a:miter lim="800000"/>
            <a:headEnd/>
            <a:tailEnd/>
          </a:ln>
          <a:effectLst/>
        </p:spPr>
        <p:txBody>
          <a:bodyPr lIns="0" tIns="0" rIns="274320"/>
          <a:lstStyle/>
          <a:p>
            <a:pPr marL="387350" indent="-387350" defTabSz="912813">
              <a:lnSpc>
                <a:spcPct val="80000"/>
              </a:lnSpc>
              <a:spcBef>
                <a:spcPct val="20000"/>
              </a:spcBef>
              <a:buClr>
                <a:schemeClr val="tx1"/>
              </a:buClr>
              <a:buSzPct val="130000"/>
              <a:buFont typeface="Wingdings" pitchFamily="2" charset="2"/>
              <a:buNone/>
            </a:pPr>
            <a:r>
              <a:rPr lang="en-AU" sz="3400" dirty="0">
                <a:latin typeface="+mj-lt"/>
              </a:rPr>
              <a:t>Electrical Terminology</a:t>
            </a:r>
          </a:p>
          <a:p>
            <a:pPr marL="387350" indent="-387350" defTabSz="912813">
              <a:lnSpc>
                <a:spcPct val="80000"/>
              </a:lnSpc>
              <a:spcBef>
                <a:spcPct val="20000"/>
              </a:spcBef>
              <a:buClr>
                <a:schemeClr val="tx1"/>
              </a:buClr>
              <a:buSzPct val="130000"/>
              <a:buFont typeface="Wingdings" pitchFamily="2" charset="2"/>
              <a:buNone/>
            </a:pPr>
            <a:r>
              <a:rPr lang="en-AU" sz="3400" dirty="0">
                <a:latin typeface="+mj-lt"/>
              </a:rPr>
              <a:t>How does electricity work?</a:t>
            </a:r>
          </a:p>
          <a:p>
            <a:pPr marL="387350" indent="-387350" defTabSz="912813">
              <a:lnSpc>
                <a:spcPct val="80000"/>
              </a:lnSpc>
              <a:spcBef>
                <a:spcPct val="20000"/>
              </a:spcBef>
              <a:buClr>
                <a:schemeClr val="tx1"/>
              </a:buClr>
              <a:buSzPct val="130000"/>
              <a:buFont typeface="Wingdings" pitchFamily="2" charset="2"/>
              <a:buNone/>
            </a:pPr>
            <a:r>
              <a:rPr lang="en-AU" sz="3400" dirty="0">
                <a:latin typeface="+mj-lt"/>
              </a:rPr>
              <a:t>Electrical quantity</a:t>
            </a:r>
          </a:p>
          <a:p>
            <a:pPr marL="387350" indent="-387350" defTabSz="912813">
              <a:lnSpc>
                <a:spcPct val="80000"/>
              </a:lnSpc>
              <a:spcBef>
                <a:spcPct val="20000"/>
              </a:spcBef>
              <a:buClr>
                <a:schemeClr val="tx1"/>
              </a:buClr>
              <a:buSzPct val="130000"/>
              <a:buFont typeface="Wingdings" pitchFamily="2" charset="2"/>
              <a:buNone/>
            </a:pPr>
            <a:r>
              <a:rPr lang="en-AU" sz="3400" dirty="0">
                <a:latin typeface="+mj-lt"/>
              </a:rPr>
              <a:t>Working with electricity</a:t>
            </a:r>
          </a:p>
          <a:p>
            <a:pPr marL="387350" indent="-387350" defTabSz="912813">
              <a:lnSpc>
                <a:spcPct val="80000"/>
              </a:lnSpc>
              <a:spcBef>
                <a:spcPct val="20000"/>
              </a:spcBef>
              <a:buClr>
                <a:schemeClr val="tx1"/>
              </a:buClr>
              <a:buSzPct val="130000"/>
              <a:buFont typeface="Wingdings" pitchFamily="2" charset="2"/>
              <a:buNone/>
            </a:pPr>
            <a:r>
              <a:rPr lang="en-AU" sz="3400" dirty="0">
                <a:latin typeface="+mj-lt"/>
              </a:rPr>
              <a:t>Electrical safety devices</a:t>
            </a:r>
          </a:p>
        </p:txBody>
      </p:sp>
      <p:sp>
        <p:nvSpPr>
          <p:cNvPr id="5" name="Text Box 1028"/>
          <p:cNvSpPr txBox="1">
            <a:spLocks noChangeArrowheads="1"/>
          </p:cNvSpPr>
          <p:nvPr/>
        </p:nvSpPr>
        <p:spPr bwMode="auto">
          <a:xfrm>
            <a:off x="1136673" y="5411805"/>
            <a:ext cx="6721475" cy="517525"/>
          </a:xfrm>
          <a:prstGeom prst="rect">
            <a:avLst/>
          </a:prstGeom>
          <a:noFill/>
          <a:ln w="9525">
            <a:noFill/>
            <a:miter lim="800000"/>
            <a:headEnd/>
            <a:tailEnd/>
          </a:ln>
          <a:effectLst/>
        </p:spPr>
        <p:txBody>
          <a:bodyPr>
            <a:spAutoFit/>
          </a:bodyPr>
          <a:lstStyle/>
          <a:p>
            <a:r>
              <a:rPr lang="en-AU" sz="1400" b="1" i="1" dirty="0"/>
              <a:t>Reference :</a:t>
            </a:r>
          </a:p>
          <a:p>
            <a:r>
              <a:rPr lang="en-AU" sz="1400" b="1" i="1" dirty="0"/>
              <a:t>Charles A. Wentz, Safety, Health and Environmental Protection, MGH, 1998.</a:t>
            </a:r>
            <a:endParaRPr lang="en-GB" sz="1400" b="1" i="1" dirty="0"/>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381000"/>
            <a:ext cx="7772400" cy="1219200"/>
          </a:xfrm>
        </p:spPr>
        <p:txBody>
          <a:bodyPr>
            <a:normAutofit fontScale="90000"/>
          </a:bodyPr>
          <a:lstStyle/>
          <a:p>
            <a:r>
              <a:rPr lang="en-US" sz="3600" dirty="0">
                <a:solidFill>
                  <a:schemeClr val="bg1"/>
                </a:solidFill>
                <a:cs typeface="Times New Roman" pitchFamily="18" charset="0"/>
              </a:rPr>
              <a:t>ELECTRICAL CURRENT EFFECTS ON THE HUMAN BODY</a:t>
            </a:r>
            <a:r>
              <a:rPr lang="en-US" sz="3600" dirty="0">
                <a:cs typeface="Times New Roman" pitchFamily="18" charset="0"/>
              </a:rPr>
              <a:t/>
            </a:r>
            <a:br>
              <a:rPr lang="en-US" sz="3600" dirty="0">
                <a:cs typeface="Times New Roman" pitchFamily="18" charset="0"/>
              </a:rPr>
            </a:br>
            <a:endParaRPr lang="en-US" sz="3600" dirty="0">
              <a:cs typeface="Times New Roman" pitchFamily="18" charset="0"/>
            </a:endParaRPr>
          </a:p>
        </p:txBody>
      </p:sp>
      <p:sp>
        <p:nvSpPr>
          <p:cNvPr id="4" name="Slide Number Placeholder 5"/>
          <p:cNvSpPr>
            <a:spLocks noGrp="1"/>
          </p:cNvSpPr>
          <p:nvPr>
            <p:ph type="sldNum" sz="quarter" idx="12"/>
          </p:nvPr>
        </p:nvSpPr>
        <p:spPr/>
        <p:txBody>
          <a:bodyPr/>
          <a:lstStyle/>
          <a:p>
            <a:fld id="{83910886-3E00-4517-9F01-3868C0616A2D}" type="slidenum">
              <a:rPr lang="en-US"/>
              <a:pPr/>
              <a:t>20</a:t>
            </a:fld>
            <a:endParaRPr lang="en-US"/>
          </a:p>
        </p:txBody>
      </p:sp>
      <p:pic>
        <p:nvPicPr>
          <p:cNvPr id="143398" name="Picture 38"/>
          <p:cNvPicPr>
            <a:picLocks noChangeAspect="1" noChangeArrowheads="1"/>
          </p:cNvPicPr>
          <p:nvPr/>
        </p:nvPicPr>
        <p:blipFill>
          <a:blip r:embed="rId2"/>
          <a:srcRect/>
          <a:stretch>
            <a:fillRect/>
          </a:stretch>
        </p:blipFill>
        <p:spPr bwMode="auto">
          <a:xfrm>
            <a:off x="609600" y="1905000"/>
            <a:ext cx="8229600" cy="3810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normAutofit fontScale="90000"/>
          </a:bodyPr>
          <a:lstStyle/>
          <a:p>
            <a:r>
              <a:rPr lang="en-US" sz="3600" dirty="0">
                <a:solidFill>
                  <a:schemeClr val="bg1"/>
                </a:solidFill>
                <a:cs typeface="Times New Roman" pitchFamily="18" charset="0"/>
              </a:rPr>
              <a:t>ELECTRICAL SHOCK EFFECTS BASED ON THE TYPE OF CURRENT</a:t>
            </a:r>
            <a:r>
              <a:rPr lang="en-US" sz="3600" dirty="0">
                <a:solidFill>
                  <a:schemeClr val="bg1"/>
                </a:solidFill>
              </a:rPr>
              <a:t> </a:t>
            </a:r>
          </a:p>
        </p:txBody>
      </p:sp>
      <p:sp>
        <p:nvSpPr>
          <p:cNvPr id="4" name="Slide Number Placeholder 5"/>
          <p:cNvSpPr>
            <a:spLocks noGrp="1"/>
          </p:cNvSpPr>
          <p:nvPr>
            <p:ph type="sldNum" sz="quarter" idx="12"/>
          </p:nvPr>
        </p:nvSpPr>
        <p:spPr/>
        <p:txBody>
          <a:bodyPr/>
          <a:lstStyle/>
          <a:p>
            <a:fld id="{6D6CD058-03DB-4778-BCED-4B5567BD112E}" type="slidenum">
              <a:rPr lang="en-US"/>
              <a:pPr/>
              <a:t>21</a:t>
            </a:fld>
            <a:endParaRPr lang="en-US"/>
          </a:p>
        </p:txBody>
      </p:sp>
      <p:pic>
        <p:nvPicPr>
          <p:cNvPr id="144388" name="Picture 4"/>
          <p:cNvPicPr>
            <a:picLocks noChangeAspect="1" noChangeArrowheads="1"/>
          </p:cNvPicPr>
          <p:nvPr/>
        </p:nvPicPr>
        <p:blipFill>
          <a:blip r:embed="rId2"/>
          <a:srcRect/>
          <a:stretch>
            <a:fillRect/>
          </a:stretch>
        </p:blipFill>
        <p:spPr bwMode="auto">
          <a:xfrm>
            <a:off x="457200" y="2590800"/>
            <a:ext cx="8305800" cy="15779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WHAT CAUSES SHOCKS?</a:t>
            </a:r>
          </a:p>
        </p:txBody>
      </p:sp>
      <p:sp>
        <p:nvSpPr>
          <p:cNvPr id="12291" name="Rectangle 3"/>
          <p:cNvSpPr>
            <a:spLocks noGrp="1" noChangeArrowheads="1"/>
          </p:cNvSpPr>
          <p:nvPr>
            <p:ph idx="1"/>
          </p:nvPr>
        </p:nvSpPr>
        <p:spPr/>
        <p:txBody>
          <a:bodyPr/>
          <a:lstStyle/>
          <a:p>
            <a:r>
              <a:rPr lang="en-US"/>
              <a:t>Touching Both Wires Of An Electrical Circuit</a:t>
            </a:r>
          </a:p>
          <a:p>
            <a:r>
              <a:rPr lang="en-US"/>
              <a:t>Touching One Energized Wire And A Ground Conductor</a:t>
            </a:r>
          </a:p>
          <a:p>
            <a:r>
              <a:rPr lang="en-US"/>
              <a:t>Touching The Case Of A Faulted Or “Short” Circuited Appliance Or Machine</a:t>
            </a:r>
          </a:p>
        </p:txBody>
      </p:sp>
      <p:sp>
        <p:nvSpPr>
          <p:cNvPr id="4" name="Slide Number Placeholder 5"/>
          <p:cNvSpPr>
            <a:spLocks noGrp="1"/>
          </p:cNvSpPr>
          <p:nvPr>
            <p:ph type="sldNum" sz="quarter" idx="12"/>
          </p:nvPr>
        </p:nvSpPr>
        <p:spPr/>
        <p:txBody>
          <a:bodyPr/>
          <a:lstStyle/>
          <a:p>
            <a:fld id="{9140B387-357C-4CAD-9DFA-15E3AC388B2E}" type="slidenum">
              <a:rPr lang="en-US"/>
              <a:pPr/>
              <a:t>22</a:t>
            </a:fld>
            <a:endParaRPr lang="en-US"/>
          </a:p>
        </p:txBody>
      </p:sp>
    </p:spTree>
  </p:cSld>
  <p:clrMapOvr>
    <a:masterClrMapping/>
  </p:clrMapOvr>
  <p:transition spd="slow">
    <p:random/>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sz="3600" dirty="0">
                <a:solidFill>
                  <a:schemeClr val="bg1"/>
                </a:solidFill>
                <a:cs typeface="Times New Roman" pitchFamily="18" charset="0"/>
              </a:rPr>
              <a:t>PRINCIPAL SOURCES OF ELECTRICAL SHOCK</a:t>
            </a:r>
            <a:r>
              <a:rPr lang="en-US" sz="3600" dirty="0">
                <a:solidFill>
                  <a:schemeClr val="bg1"/>
                </a:solidFill>
              </a:rPr>
              <a:t> </a:t>
            </a:r>
          </a:p>
        </p:txBody>
      </p:sp>
      <p:sp>
        <p:nvSpPr>
          <p:cNvPr id="4" name="Slide Number Placeholder 5"/>
          <p:cNvSpPr>
            <a:spLocks noGrp="1"/>
          </p:cNvSpPr>
          <p:nvPr>
            <p:ph type="sldNum" sz="quarter" idx="12"/>
          </p:nvPr>
        </p:nvSpPr>
        <p:spPr/>
        <p:txBody>
          <a:bodyPr/>
          <a:lstStyle/>
          <a:p>
            <a:fld id="{95E47E7C-810F-43F2-AD39-46A9B871AFF2}" type="slidenum">
              <a:rPr lang="en-US"/>
              <a:pPr/>
              <a:t>23</a:t>
            </a:fld>
            <a:endParaRPr lang="en-US"/>
          </a:p>
        </p:txBody>
      </p:sp>
      <p:pic>
        <p:nvPicPr>
          <p:cNvPr id="145413" name="Picture 5"/>
          <p:cNvPicPr>
            <a:picLocks noChangeAspect="1" noChangeArrowheads="1"/>
          </p:cNvPicPr>
          <p:nvPr/>
        </p:nvPicPr>
        <p:blipFill>
          <a:blip r:embed="rId2"/>
          <a:srcRect/>
          <a:stretch>
            <a:fillRect/>
          </a:stretch>
        </p:blipFill>
        <p:spPr bwMode="auto">
          <a:xfrm>
            <a:off x="1600200" y="2514600"/>
            <a:ext cx="12192000" cy="2133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normAutofit fontScale="90000"/>
          </a:bodyPr>
          <a:lstStyle/>
          <a:p>
            <a:r>
              <a:rPr lang="en-US" sz="3600"/>
              <a:t>HOW IS THE SERIOUSNESS OF AN ELECTRICAL SHOCK DETERMINED?</a:t>
            </a:r>
            <a:endParaRPr lang="en-US"/>
          </a:p>
        </p:txBody>
      </p:sp>
      <p:sp>
        <p:nvSpPr>
          <p:cNvPr id="11269" name="Rectangle 5"/>
          <p:cNvSpPr>
            <a:spLocks noGrp="1" noChangeArrowheads="1"/>
          </p:cNvSpPr>
          <p:nvPr>
            <p:ph idx="1"/>
          </p:nvPr>
        </p:nvSpPr>
        <p:spPr>
          <a:xfrm>
            <a:off x="685800" y="1971675"/>
            <a:ext cx="7772400" cy="4124325"/>
          </a:xfrm>
        </p:spPr>
        <p:txBody>
          <a:bodyPr/>
          <a:lstStyle/>
          <a:p>
            <a:r>
              <a:rPr lang="en-US"/>
              <a:t>The Voltage (Pressure) On Circuit</a:t>
            </a:r>
          </a:p>
          <a:p>
            <a:r>
              <a:rPr lang="en-US"/>
              <a:t>Skin Resistance And Internal Resistance</a:t>
            </a:r>
          </a:p>
          <a:p>
            <a:r>
              <a:rPr lang="en-US"/>
              <a:t>Amount Of Current Flowing Through The Body, A Function Of Volts And Amps</a:t>
            </a:r>
          </a:p>
          <a:p>
            <a:r>
              <a:rPr lang="en-US"/>
              <a:t>Path The Current Takes</a:t>
            </a:r>
          </a:p>
          <a:p>
            <a:r>
              <a:rPr lang="en-US"/>
              <a:t>Body’s Reaction To The Shock</a:t>
            </a:r>
          </a:p>
          <a:p>
            <a:r>
              <a:rPr lang="en-US"/>
              <a:t>Length Of Time Electricity Is Applied</a:t>
            </a:r>
          </a:p>
        </p:txBody>
      </p:sp>
      <p:sp>
        <p:nvSpPr>
          <p:cNvPr id="4" name="Slide Number Placeholder 5"/>
          <p:cNvSpPr>
            <a:spLocks noGrp="1"/>
          </p:cNvSpPr>
          <p:nvPr>
            <p:ph type="sldNum" sz="quarter" idx="12"/>
          </p:nvPr>
        </p:nvSpPr>
        <p:spPr/>
        <p:txBody>
          <a:bodyPr/>
          <a:lstStyle/>
          <a:p>
            <a:fld id="{548148DC-D1D1-4E12-BD2C-6CA9A08ECDBF}" type="slidenum">
              <a:rPr lang="en-US"/>
              <a:pPr/>
              <a:t>24</a:t>
            </a:fld>
            <a:endParaRPr lang="en-US"/>
          </a:p>
        </p:txBody>
      </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85800" y="228600"/>
            <a:ext cx="8153400" cy="1219200"/>
          </a:xfrm>
        </p:spPr>
        <p:txBody>
          <a:bodyPr/>
          <a:lstStyle/>
          <a:p>
            <a:r>
              <a:rPr lang="en-US" sz="3200" dirty="0">
                <a:solidFill>
                  <a:schemeClr val="bg1"/>
                </a:solidFill>
                <a:cs typeface="Times New Roman" pitchFamily="18" charset="0"/>
              </a:rPr>
              <a:t>ELECTRICAL RESISTANCE OF THE BODY</a:t>
            </a:r>
            <a:r>
              <a:rPr lang="en-US" sz="3200" dirty="0">
                <a:solidFill>
                  <a:schemeClr val="bg1"/>
                </a:solidFill>
              </a:rPr>
              <a:t> </a:t>
            </a:r>
          </a:p>
        </p:txBody>
      </p:sp>
      <p:sp>
        <p:nvSpPr>
          <p:cNvPr id="4" name="Slide Number Placeholder 5"/>
          <p:cNvSpPr>
            <a:spLocks noGrp="1"/>
          </p:cNvSpPr>
          <p:nvPr>
            <p:ph type="sldNum" sz="quarter" idx="12"/>
          </p:nvPr>
        </p:nvSpPr>
        <p:spPr/>
        <p:txBody>
          <a:bodyPr/>
          <a:lstStyle/>
          <a:p>
            <a:fld id="{1A2CD033-F83C-4A3C-8C27-FA69C60D5718}" type="slidenum">
              <a:rPr lang="en-US"/>
              <a:pPr/>
              <a:t>25</a:t>
            </a:fld>
            <a:endParaRPr lang="en-US"/>
          </a:p>
        </p:txBody>
      </p:sp>
      <p:pic>
        <p:nvPicPr>
          <p:cNvPr id="146436" name="Picture 4"/>
          <p:cNvPicPr>
            <a:picLocks noChangeAspect="1" noChangeArrowheads="1"/>
          </p:cNvPicPr>
          <p:nvPr/>
        </p:nvPicPr>
        <p:blipFill>
          <a:blip r:embed="rId2"/>
          <a:srcRect/>
          <a:stretch>
            <a:fillRect/>
          </a:stretch>
        </p:blipFill>
        <p:spPr bwMode="auto">
          <a:xfrm>
            <a:off x="152400" y="2057400"/>
            <a:ext cx="8763000" cy="30289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EFFECTS OF ELECTRICAL SHOCK</a:t>
            </a:r>
          </a:p>
        </p:txBody>
      </p:sp>
      <p:sp>
        <p:nvSpPr>
          <p:cNvPr id="21507" name="Rectangle 3"/>
          <p:cNvSpPr>
            <a:spLocks noGrp="1" noChangeArrowheads="1"/>
          </p:cNvSpPr>
          <p:nvPr>
            <p:ph idx="1"/>
          </p:nvPr>
        </p:nvSpPr>
        <p:spPr>
          <a:xfrm>
            <a:off x="304800" y="1981200"/>
            <a:ext cx="8763000" cy="4114800"/>
          </a:xfrm>
        </p:spPr>
        <p:txBody>
          <a:bodyPr/>
          <a:lstStyle/>
          <a:p>
            <a:pPr>
              <a:lnSpc>
                <a:spcPct val="90000"/>
              </a:lnSpc>
            </a:pPr>
            <a:r>
              <a:rPr lang="en-US" sz="2800"/>
              <a:t>Volts Divided By Resistance in Ohms = Current In Amps</a:t>
            </a:r>
          </a:p>
          <a:p>
            <a:pPr>
              <a:lnSpc>
                <a:spcPct val="90000"/>
              </a:lnSpc>
            </a:pPr>
            <a:r>
              <a:rPr lang="en-US" sz="2800"/>
              <a:t>120 Volts Divided By 100,000 Ohms = 0.0012 Amps Or 1.2 Milliamps</a:t>
            </a:r>
          </a:p>
          <a:p>
            <a:pPr>
              <a:lnSpc>
                <a:spcPct val="90000"/>
              </a:lnSpc>
            </a:pPr>
            <a:r>
              <a:rPr lang="en-US" sz="2800"/>
              <a:t>1.2 Milliamps Is Perception Threshold</a:t>
            </a:r>
          </a:p>
          <a:p>
            <a:pPr>
              <a:lnSpc>
                <a:spcPct val="90000"/>
              </a:lnSpc>
            </a:pPr>
            <a:r>
              <a:rPr lang="en-US" sz="2800"/>
              <a:t>10-20 Milliamps Is Painful; Let-Go Threshold; Can Kill In Time</a:t>
            </a:r>
          </a:p>
          <a:p>
            <a:pPr>
              <a:lnSpc>
                <a:spcPct val="90000"/>
              </a:lnSpc>
            </a:pPr>
            <a:r>
              <a:rPr lang="en-US" sz="2800"/>
              <a:t>100 Milliamps Can Kill In A Second; Can’t Let Go</a:t>
            </a:r>
          </a:p>
          <a:p>
            <a:pPr>
              <a:lnSpc>
                <a:spcPct val="90000"/>
              </a:lnSpc>
            </a:pPr>
            <a:r>
              <a:rPr lang="en-US" sz="2800"/>
              <a:t>200 Milliamps Kills; Causes Heart Fibrillation; Burns Human Flesh</a:t>
            </a:r>
          </a:p>
          <a:p>
            <a:pPr>
              <a:lnSpc>
                <a:spcPct val="90000"/>
              </a:lnSpc>
            </a:pPr>
            <a:endParaRPr lang="en-US"/>
          </a:p>
        </p:txBody>
      </p:sp>
      <p:sp>
        <p:nvSpPr>
          <p:cNvPr id="4" name="Slide Number Placeholder 5"/>
          <p:cNvSpPr>
            <a:spLocks noGrp="1"/>
          </p:cNvSpPr>
          <p:nvPr>
            <p:ph type="sldNum" sz="quarter" idx="12"/>
          </p:nvPr>
        </p:nvSpPr>
        <p:spPr/>
        <p:txBody>
          <a:bodyPr/>
          <a:lstStyle/>
          <a:p>
            <a:fld id="{4C64D964-D102-473F-AD37-89449E91C826}" type="slidenum">
              <a:rPr lang="en-US"/>
              <a:pPr/>
              <a:t>26</a:t>
            </a:fld>
            <a:endParaRPr lang="en-US"/>
          </a:p>
        </p:txBody>
      </p:sp>
    </p:spTree>
  </p:cSld>
  <p:clrMapOvr>
    <a:masterClrMapping/>
  </p:clrMapOvr>
  <p:transition spd="slow">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r>
              <a:rPr lang="en-US" sz="4000"/>
              <a:t>IF ELECTROCUTION OCCURS</a:t>
            </a:r>
          </a:p>
        </p:txBody>
      </p:sp>
      <p:sp>
        <p:nvSpPr>
          <p:cNvPr id="20485" name="Rectangle 5"/>
          <p:cNvSpPr>
            <a:spLocks noGrp="1" noChangeArrowheads="1"/>
          </p:cNvSpPr>
          <p:nvPr>
            <p:ph idx="1"/>
          </p:nvPr>
        </p:nvSpPr>
        <p:spPr/>
        <p:txBody>
          <a:bodyPr/>
          <a:lstStyle/>
          <a:p>
            <a:r>
              <a:rPr lang="en-US" sz="2900">
                <a:solidFill>
                  <a:schemeClr val="hlink"/>
                </a:solidFill>
              </a:rPr>
              <a:t>DO NOT</a:t>
            </a:r>
            <a:r>
              <a:rPr lang="en-US" sz="2900"/>
              <a:t> Touch The Victim Or The Conductor</a:t>
            </a:r>
          </a:p>
          <a:p>
            <a:r>
              <a:rPr lang="en-US" sz="2900"/>
              <a:t>Shut Off The Current At The Control Box</a:t>
            </a:r>
          </a:p>
          <a:p>
            <a:r>
              <a:rPr lang="en-US" sz="2900"/>
              <a:t>If Shutoff Not Immediately Available, Use Non-Conducting Material To Free Victim</a:t>
            </a:r>
          </a:p>
          <a:p>
            <a:r>
              <a:rPr lang="en-US" sz="2900"/>
              <a:t>Call For Help</a:t>
            </a:r>
          </a:p>
          <a:p>
            <a:r>
              <a:rPr lang="en-US" sz="2900"/>
              <a:t>If Necessary And You Know How, Begin CPR</a:t>
            </a:r>
          </a:p>
          <a:p>
            <a:r>
              <a:rPr lang="en-US" sz="2900"/>
              <a:t>In Dealing With Electricity, Never Exceed Your Expertise</a:t>
            </a:r>
          </a:p>
        </p:txBody>
      </p:sp>
      <p:sp>
        <p:nvSpPr>
          <p:cNvPr id="4" name="Slide Number Placeholder 5"/>
          <p:cNvSpPr>
            <a:spLocks noGrp="1"/>
          </p:cNvSpPr>
          <p:nvPr>
            <p:ph type="sldNum" sz="quarter" idx="12"/>
          </p:nvPr>
        </p:nvSpPr>
        <p:spPr/>
        <p:txBody>
          <a:bodyPr/>
          <a:lstStyle/>
          <a:p>
            <a:fld id="{D7202CFF-B213-4E33-BF4B-E4DE6351E486}" type="slidenum">
              <a:rPr lang="en-US"/>
              <a:pPr/>
              <a:t>27</a:t>
            </a:fld>
            <a:endParaRPr lang="en-US"/>
          </a:p>
        </p:txBody>
      </p:sp>
    </p:spTree>
  </p:cSld>
  <p:clrMapOvr>
    <a:masterClrMapping/>
  </p:clrMapOvr>
  <p:transition spd="slow">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2A5177-ABCB-4676-9F62-80B9752BDD2B}" type="slidenum">
              <a:rPr lang="en-US"/>
              <a:pPr/>
              <a:t>28</a:t>
            </a:fld>
            <a:endParaRPr lang="en-US"/>
          </a:p>
        </p:txBody>
      </p:sp>
      <p:sp>
        <p:nvSpPr>
          <p:cNvPr id="103426" name="Rectangle 2"/>
          <p:cNvSpPr>
            <a:spLocks noGrp="1" noChangeArrowheads="1"/>
          </p:cNvSpPr>
          <p:nvPr>
            <p:ph type="title" idx="4294967295"/>
          </p:nvPr>
        </p:nvSpPr>
        <p:spPr>
          <a:xfrm>
            <a:off x="0" y="1371600"/>
            <a:ext cx="7772400" cy="5257800"/>
          </a:xfrm>
        </p:spPr>
        <p:txBody>
          <a:bodyPr/>
          <a:lstStyle/>
          <a:p>
            <a:r>
              <a:rPr lang="en-US" sz="2800" b="1">
                <a:latin typeface="Arial" pitchFamily="34" charset="0"/>
              </a:rPr>
              <a:t>Fibrillation and resuscitation</a:t>
            </a:r>
            <a:br>
              <a:rPr lang="en-US" sz="2800" b="1">
                <a:latin typeface="Arial" pitchFamily="34" charset="0"/>
              </a:rPr>
            </a:br>
            <a:r>
              <a:rPr lang="en-US" sz="2000"/>
              <a:t> </a:t>
            </a:r>
            <a:br>
              <a:rPr lang="en-US" sz="2000"/>
            </a:br>
            <a:r>
              <a:rPr lang="en-US" sz="2000"/>
              <a:t>Fibrillation is the fine, rapid, erratic, movements that replace the normal contraction, as seen at left, of the vetricular muscle of the heart</a:t>
            </a:r>
            <a:br>
              <a:rPr lang="en-US" sz="2000"/>
            </a:br>
            <a:r>
              <a:rPr lang="en-US" sz="2000"/>
              <a:t> </a:t>
            </a:r>
            <a:br>
              <a:rPr lang="en-US" sz="2000"/>
            </a:br>
            <a:r>
              <a:rPr lang="en-US" sz="2000"/>
              <a:t>Fibrillation can be stopped by application of another </a:t>
            </a:r>
            <a:r>
              <a:rPr lang="en-US" sz="2000" b="1" i="1">
                <a:solidFill>
                  <a:schemeClr val="accent2"/>
                </a:solidFill>
              </a:rPr>
              <a:t>controlled</a:t>
            </a:r>
            <a:r>
              <a:rPr lang="en-US" sz="2000"/>
              <a:t> electrical shock, known as defibrillation, often seen in movies and on TV... </a:t>
            </a:r>
            <a:br>
              <a:rPr lang="en-US" sz="2000"/>
            </a:br>
            <a:r>
              <a:rPr lang="en-US" sz="2000"/>
              <a:t/>
            </a:r>
            <a:br>
              <a:rPr lang="en-US" sz="2000"/>
            </a:br>
            <a:r>
              <a:rPr lang="en-US" sz="2400" b="1"/>
              <a:t>A stopped heart can often be resuscitated with CPR techniques</a:t>
            </a:r>
            <a:r>
              <a:rPr lang="en-US" sz="2000"/>
              <a:t> (cardiopulmonary resuscitation), </a:t>
            </a:r>
            <a:br>
              <a:rPr lang="en-US" sz="2000"/>
            </a:br>
            <a:r>
              <a:rPr lang="en-US" sz="2800" b="1">
                <a:solidFill>
                  <a:srgbClr val="CC3300"/>
                </a:solidFill>
                <a:latin typeface="Arial" pitchFamily="34" charset="0"/>
              </a:rPr>
              <a:t>but seldom a fibrillating heart.</a:t>
            </a:r>
            <a:r>
              <a:rPr lang="en-US"/>
              <a:t> </a:t>
            </a:r>
            <a:br>
              <a:rPr lang="en-US"/>
            </a:br>
            <a:endParaRPr lang="en-US"/>
          </a:p>
        </p:txBody>
      </p:sp>
      <p:pic>
        <p:nvPicPr>
          <p:cNvPr id="103427" name="Picture 3" descr="http://www.physics.udel.edu/wwwusers/watson/scen103/colloq2000/images/ECG.gif"/>
          <p:cNvPicPr>
            <a:picLocks noChangeAspect="1" noChangeArrowheads="1"/>
          </p:cNvPicPr>
          <p:nvPr/>
        </p:nvPicPr>
        <p:blipFill>
          <a:blip r:embed="rId2"/>
          <a:srcRect/>
          <a:stretch>
            <a:fillRect/>
          </a:stretch>
        </p:blipFill>
        <p:spPr bwMode="auto">
          <a:xfrm>
            <a:off x="685800" y="165100"/>
            <a:ext cx="2133600" cy="1031875"/>
          </a:xfrm>
          <a:prstGeom prst="rect">
            <a:avLst/>
          </a:prstGeom>
          <a:noFill/>
        </p:spPr>
      </p:pic>
    </p:spTree>
  </p:cSld>
  <p:clrMapOvr>
    <a:masterClrMapping/>
  </p:clrMapOvr>
  <p:transition spd="slow">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C8A739-28A9-416E-9319-DE2B894A365A}" type="slidenum">
              <a:rPr lang="en-US"/>
              <a:pPr/>
              <a:t>29</a:t>
            </a:fld>
            <a:endParaRPr lang="en-US"/>
          </a:p>
        </p:txBody>
      </p:sp>
      <p:sp>
        <p:nvSpPr>
          <p:cNvPr id="96259" name="Text Box 3"/>
          <p:cNvSpPr txBox="1">
            <a:spLocks noChangeArrowheads="1"/>
          </p:cNvSpPr>
          <p:nvPr/>
        </p:nvSpPr>
        <p:spPr bwMode="auto">
          <a:xfrm>
            <a:off x="1214414" y="2928934"/>
            <a:ext cx="6934200" cy="579438"/>
          </a:xfrm>
          <a:prstGeom prst="rect">
            <a:avLst/>
          </a:prstGeom>
          <a:noFill/>
          <a:ln w="9525">
            <a:noFill/>
            <a:miter lim="800000"/>
            <a:headEnd/>
            <a:tailEnd/>
          </a:ln>
          <a:effectLst/>
        </p:spPr>
        <p:txBody>
          <a:bodyPr>
            <a:spAutoFit/>
          </a:bodyPr>
          <a:lstStyle/>
          <a:p>
            <a:pPr>
              <a:spcBef>
                <a:spcPct val="50000"/>
              </a:spcBef>
            </a:pPr>
            <a:r>
              <a:rPr lang="en-US" sz="3200" b="1" dirty="0">
                <a:solidFill>
                  <a:srgbClr val="CC3300"/>
                </a:solidFill>
                <a:latin typeface="Arial" pitchFamily="34" charset="0"/>
              </a:rPr>
              <a:t>Electrical shorts can cause Fires</a:t>
            </a: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Rectangle 11"/>
          <p:cNvSpPr>
            <a:spLocks noGrp="1" noChangeArrowheads="1"/>
          </p:cNvSpPr>
          <p:nvPr>
            <p:ph type="title"/>
          </p:nvPr>
        </p:nvSpPr>
        <p:spPr>
          <a:xfrm>
            <a:off x="685800" y="228600"/>
            <a:ext cx="7772400" cy="762000"/>
          </a:xfrm>
          <a:noFill/>
          <a:ln/>
        </p:spPr>
        <p:txBody>
          <a:bodyPr/>
          <a:lstStyle/>
          <a:p>
            <a:r>
              <a:rPr lang="en-US"/>
              <a:t>Electrical Terminology</a:t>
            </a:r>
          </a:p>
        </p:txBody>
      </p:sp>
      <p:sp>
        <p:nvSpPr>
          <p:cNvPr id="3081" name="Rectangle 9"/>
          <p:cNvSpPr>
            <a:spLocks noGrp="1" noChangeArrowheads="1"/>
          </p:cNvSpPr>
          <p:nvPr>
            <p:ph idx="1"/>
          </p:nvPr>
        </p:nvSpPr>
        <p:spPr>
          <a:xfrm>
            <a:off x="609600" y="990600"/>
            <a:ext cx="8153400" cy="4454525"/>
          </a:xfrm>
        </p:spPr>
        <p:txBody>
          <a:bodyPr/>
          <a:lstStyle/>
          <a:p>
            <a:r>
              <a:rPr lang="en-US" sz="2800"/>
              <a:t>Electricity: Negatively Charged Particles Moving Over A Conductor</a:t>
            </a:r>
          </a:p>
          <a:p>
            <a:r>
              <a:rPr lang="en-US" sz="2800"/>
              <a:t>Current: Movement Of Electrons Along  A Conductor</a:t>
            </a:r>
          </a:p>
          <a:p>
            <a:pPr>
              <a:buFont typeface="Wingdings" pitchFamily="2" charset="2"/>
              <a:buNone/>
            </a:pPr>
            <a:r>
              <a:rPr lang="en-US"/>
              <a:t>	</a:t>
            </a:r>
            <a:r>
              <a:rPr lang="en-US" sz="2000"/>
              <a:t>	</a:t>
            </a:r>
            <a:r>
              <a:rPr lang="en-US" sz="2400" i="1"/>
              <a:t>V = IR , V :voltage</a:t>
            </a:r>
            <a:r>
              <a:rPr lang="en-US" sz="2400"/>
              <a:t>(V), </a:t>
            </a:r>
            <a:r>
              <a:rPr lang="en-US" sz="2400" i="1"/>
              <a:t>I: current </a:t>
            </a:r>
            <a:r>
              <a:rPr lang="en-US" sz="2400"/>
              <a:t>(A)</a:t>
            </a:r>
          </a:p>
          <a:p>
            <a:pPr>
              <a:buFont typeface="Wingdings" pitchFamily="2" charset="2"/>
              <a:buNone/>
            </a:pPr>
            <a:r>
              <a:rPr lang="en-US" sz="2400" i="1"/>
              <a:t>                         R : resistance </a:t>
            </a:r>
            <a:r>
              <a:rPr lang="en-US" sz="2400"/>
              <a:t>(</a:t>
            </a:r>
            <a:r>
              <a:rPr lang="en-US" sz="2400">
                <a:sym typeface="Symbol" pitchFamily="18" charset="2"/>
              </a:rPr>
              <a:t></a:t>
            </a:r>
            <a:r>
              <a:rPr lang="en-US" sz="2400"/>
              <a:t>)</a:t>
            </a:r>
          </a:p>
          <a:p>
            <a:pPr>
              <a:buFont typeface="Wingdings" pitchFamily="2" charset="2"/>
              <a:buNone/>
            </a:pPr>
            <a:r>
              <a:rPr lang="en-US" sz="2400" i="1"/>
              <a:t>		R </a:t>
            </a:r>
            <a:r>
              <a:rPr lang="en-US" sz="2400"/>
              <a:t>= </a:t>
            </a:r>
            <a:r>
              <a:rPr lang="en-US" sz="2400" i="1">
                <a:sym typeface="Symbol" pitchFamily="18" charset="2"/>
              </a:rPr>
              <a:t> L</a:t>
            </a:r>
            <a:r>
              <a:rPr lang="en-US" sz="2400">
                <a:sym typeface="Symbol" pitchFamily="18" charset="2"/>
              </a:rPr>
              <a:t>/</a:t>
            </a:r>
            <a:r>
              <a:rPr lang="en-US" sz="2400" i="1">
                <a:sym typeface="Symbol" pitchFamily="18" charset="2"/>
              </a:rPr>
              <a:t>A</a:t>
            </a:r>
            <a:r>
              <a:rPr lang="en-US" sz="2400">
                <a:sym typeface="Symbol" pitchFamily="18" charset="2"/>
              </a:rPr>
              <a:t> ,      : </a:t>
            </a:r>
            <a:r>
              <a:rPr lang="en-US" sz="2400" i="1">
                <a:sym typeface="Symbol" pitchFamily="18" charset="2"/>
              </a:rPr>
              <a:t>resistivity </a:t>
            </a:r>
            <a:r>
              <a:rPr lang="en-US" sz="2400"/>
              <a:t>(</a:t>
            </a:r>
            <a:r>
              <a:rPr lang="en-US" sz="2400">
                <a:sym typeface="Symbol" pitchFamily="18" charset="2"/>
              </a:rPr>
              <a:t>m</a:t>
            </a:r>
            <a:r>
              <a:rPr lang="en-US" sz="2400"/>
              <a:t>)</a:t>
            </a:r>
            <a:r>
              <a:rPr lang="en-US" sz="2400" i="1">
                <a:sym typeface="Symbol" pitchFamily="18" charset="2"/>
              </a:rPr>
              <a:t>,  L: conductor 		    length </a:t>
            </a:r>
            <a:r>
              <a:rPr lang="en-US" sz="2400">
                <a:sym typeface="Symbol" pitchFamily="18" charset="2"/>
              </a:rPr>
              <a:t>(m), </a:t>
            </a:r>
            <a:r>
              <a:rPr lang="en-US" sz="2400" i="1">
                <a:sym typeface="Symbol" pitchFamily="18" charset="2"/>
              </a:rPr>
              <a:t>A: cross-sectional area </a:t>
            </a:r>
            <a:r>
              <a:rPr lang="en-US" sz="2400">
                <a:sym typeface="Symbol" pitchFamily="18" charset="2"/>
              </a:rPr>
              <a:t>(m</a:t>
            </a:r>
            <a:r>
              <a:rPr lang="en-US" sz="2400" baseline="30000">
                <a:sym typeface="Symbol" pitchFamily="18" charset="2"/>
              </a:rPr>
              <a:t>2</a:t>
            </a:r>
            <a:r>
              <a:rPr lang="en-US" sz="2400">
                <a:sym typeface="Symbol" pitchFamily="18" charset="2"/>
              </a:rPr>
              <a:t>)</a:t>
            </a:r>
          </a:p>
          <a:p>
            <a:pPr>
              <a:buFont typeface="Wingdings" pitchFamily="2" charset="2"/>
              <a:buNone/>
            </a:pPr>
            <a:endParaRPr lang="en-US" sz="2400">
              <a:sym typeface="Symbol" pitchFamily="18" charset="2"/>
            </a:endParaRPr>
          </a:p>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endParaRPr lang="en-US"/>
          </a:p>
        </p:txBody>
      </p:sp>
      <p:sp>
        <p:nvSpPr>
          <p:cNvPr id="21" name="Slide Number Placeholder 5"/>
          <p:cNvSpPr>
            <a:spLocks noGrp="1"/>
          </p:cNvSpPr>
          <p:nvPr>
            <p:ph type="sldNum" sz="quarter" idx="12"/>
          </p:nvPr>
        </p:nvSpPr>
        <p:spPr/>
        <p:txBody>
          <a:bodyPr/>
          <a:lstStyle/>
          <a:p>
            <a:fld id="{730B3E6C-6C75-4426-93C2-C3B8A875BA28}" type="slidenum">
              <a:rPr lang="en-US"/>
              <a:pPr/>
              <a:t>3</a:t>
            </a:fld>
            <a:endParaRPr lang="en-US"/>
          </a:p>
        </p:txBody>
      </p:sp>
      <p:graphicFrame>
        <p:nvGraphicFramePr>
          <p:cNvPr id="3179" name="Group 107"/>
          <p:cNvGraphicFramePr>
            <a:graphicFrameLocks noGrp="1"/>
          </p:cNvGraphicFramePr>
          <p:nvPr/>
        </p:nvGraphicFramePr>
        <p:xfrm>
          <a:off x="381000" y="4724400"/>
          <a:ext cx="8382000" cy="2072640"/>
        </p:xfrm>
        <a:graphic>
          <a:graphicData uri="http://schemas.openxmlformats.org/drawingml/2006/table">
            <a:tbl>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4762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Fluids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Electricity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Pressure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Voltage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Flow</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Current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Friction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rPr>
                        <a:t>Resistance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057FC689-ABE6-4178-8988-2F9B597ECED9}" type="slidenum">
              <a:rPr lang="en-US"/>
              <a:pPr/>
              <a:t>30</a:t>
            </a:fld>
            <a:endParaRPr lang="en-US"/>
          </a:p>
        </p:txBody>
      </p:sp>
      <p:sp>
        <p:nvSpPr>
          <p:cNvPr id="138243" name="Rectangle 3"/>
          <p:cNvSpPr>
            <a:spLocks noGrp="1" noChangeArrowheads="1"/>
          </p:cNvSpPr>
          <p:nvPr>
            <p:ph type="title" idx="4294967295"/>
          </p:nvPr>
        </p:nvSpPr>
        <p:spPr>
          <a:xfrm>
            <a:off x="714348" y="571480"/>
            <a:ext cx="5562600" cy="5867400"/>
          </a:xfrm>
        </p:spPr>
        <p:txBody>
          <a:bodyPr/>
          <a:lstStyle/>
          <a:p>
            <a:pPr algn="l"/>
            <a:r>
              <a:rPr lang="en-US" sz="2400" dirty="0">
                <a:latin typeface="Verdana" pitchFamily="34" charset="0"/>
              </a:rPr>
              <a:t>Letter-shaped symbol markings are also used to indicate extinguisher suitability according to class of fire. </a:t>
            </a:r>
            <a:br>
              <a:rPr lang="en-US" sz="2400" dirty="0">
                <a:latin typeface="Verdana" pitchFamily="34" charset="0"/>
              </a:rPr>
            </a:br>
            <a:r>
              <a:rPr lang="en-US" sz="2400" dirty="0">
                <a:latin typeface="Verdana" pitchFamily="34" charset="0"/>
              </a:rPr>
              <a:t>  </a:t>
            </a:r>
            <a:br>
              <a:rPr lang="en-US" sz="2400" dirty="0">
                <a:latin typeface="Verdana" pitchFamily="34" charset="0"/>
              </a:rPr>
            </a:br>
            <a:r>
              <a:rPr lang="en-US" sz="2400" dirty="0">
                <a:latin typeface="Verdana" pitchFamily="34" charset="0"/>
              </a:rPr>
              <a:t>Extinguishers suitable for Class A fires should be identified by a triangle containing the letter "A." If colored, the triangle should be green.</a:t>
            </a:r>
            <a:r>
              <a:rPr lang="en-US" dirty="0">
                <a:latin typeface="Verdana" pitchFamily="34" charset="0"/>
              </a:rPr>
              <a:t> </a:t>
            </a:r>
          </a:p>
        </p:txBody>
      </p:sp>
      <p:sp>
        <p:nvSpPr>
          <p:cNvPr id="138244" name="Text Box 4"/>
          <p:cNvSpPr txBox="1">
            <a:spLocks noChangeArrowheads="1"/>
          </p:cNvSpPr>
          <p:nvPr/>
        </p:nvSpPr>
        <p:spPr bwMode="auto">
          <a:xfrm>
            <a:off x="6781800" y="990600"/>
            <a:ext cx="1905000" cy="1004888"/>
          </a:xfrm>
          <a:prstGeom prst="rect">
            <a:avLst/>
          </a:prstGeom>
          <a:noFill/>
          <a:ln w="12700">
            <a:noFill/>
            <a:miter lim="800000"/>
            <a:headEnd/>
            <a:tailEnd/>
          </a:ln>
          <a:effectLst/>
        </p:spPr>
        <p:txBody>
          <a:bodyPr>
            <a:spAutoFit/>
          </a:bodyPr>
          <a:lstStyle/>
          <a:p>
            <a:pPr eaLnBrk="0" hangingPunct="0">
              <a:spcBef>
                <a:spcPct val="50000"/>
              </a:spcBef>
            </a:pPr>
            <a:r>
              <a:rPr lang="en-US">
                <a:latin typeface="Verdana" pitchFamily="34" charset="0"/>
              </a:rPr>
              <a:t> </a:t>
            </a:r>
          </a:p>
          <a:p>
            <a:pPr eaLnBrk="0" hangingPunct="0">
              <a:spcBef>
                <a:spcPct val="50000"/>
              </a:spcBef>
            </a:pPr>
            <a:endParaRPr lang="en-US"/>
          </a:p>
        </p:txBody>
      </p:sp>
      <p:pic>
        <p:nvPicPr>
          <p:cNvPr id="138246" name="Picture 6" descr="firesym.gif (3854 bytes)"/>
          <p:cNvPicPr>
            <a:picLocks noChangeAspect="1" noChangeArrowheads="1"/>
          </p:cNvPicPr>
          <p:nvPr/>
        </p:nvPicPr>
        <p:blipFill>
          <a:blip r:embed="rId2"/>
          <a:srcRect/>
          <a:stretch>
            <a:fillRect/>
          </a:stretch>
        </p:blipFill>
        <p:spPr bwMode="auto">
          <a:xfrm>
            <a:off x="6781800" y="381000"/>
            <a:ext cx="1325563" cy="6240463"/>
          </a:xfrm>
          <a:prstGeom prst="rect">
            <a:avLst/>
          </a:prstGeom>
          <a:noFill/>
        </p:spPr>
      </p:pic>
    </p:spTree>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2"/>
          </p:nvPr>
        </p:nvSpPr>
        <p:spPr/>
        <p:txBody>
          <a:bodyPr/>
          <a:lstStyle/>
          <a:p>
            <a:fld id="{A2862A25-B080-4907-AE17-133D7938CE9B}" type="slidenum">
              <a:rPr lang="en-US"/>
              <a:pPr/>
              <a:t>31</a:t>
            </a:fld>
            <a:endParaRPr lang="en-US"/>
          </a:p>
        </p:txBody>
      </p:sp>
      <p:sp>
        <p:nvSpPr>
          <p:cNvPr id="72706" name="Rectangle 2"/>
          <p:cNvSpPr>
            <a:spLocks noChangeArrowheads="1"/>
          </p:cNvSpPr>
          <p:nvPr/>
        </p:nvSpPr>
        <p:spPr bwMode="auto">
          <a:xfrm>
            <a:off x="609600" y="304800"/>
            <a:ext cx="4495800" cy="2530475"/>
          </a:xfrm>
          <a:prstGeom prst="rect">
            <a:avLst/>
          </a:prstGeom>
          <a:noFill/>
          <a:ln w="9525">
            <a:noFill/>
            <a:miter lim="800000"/>
            <a:headEnd/>
            <a:tailEnd/>
          </a:ln>
          <a:effectLst/>
        </p:spPr>
        <p:txBody>
          <a:bodyPr>
            <a:spAutoFit/>
          </a:bodyPr>
          <a:lstStyle/>
          <a:p>
            <a:pPr algn="ctr"/>
            <a:r>
              <a:rPr lang="en-US"/>
              <a:t>   </a:t>
            </a:r>
            <a:r>
              <a:rPr lang="en-US" sz="4000" b="1">
                <a:solidFill>
                  <a:schemeClr val="tx2"/>
                </a:solidFill>
              </a:rPr>
              <a:t>CURRENT KILLS</a:t>
            </a:r>
          </a:p>
          <a:p>
            <a:pPr algn="ctr"/>
            <a:r>
              <a:rPr lang="en-US" sz="4000" b="1">
                <a:solidFill>
                  <a:schemeClr val="tx2"/>
                </a:solidFill>
              </a:rPr>
              <a:t> (not voltage)</a:t>
            </a:r>
            <a:r>
              <a:rPr lang="en-US" sz="4000" b="1">
                <a:solidFill>
                  <a:schemeClr val="hlink"/>
                </a:solidFill>
                <a:latin typeface="Abadi MT Condensed Extra Bold" pitchFamily="34" charset="0"/>
              </a:rPr>
              <a:t> </a:t>
            </a:r>
          </a:p>
          <a:p>
            <a:pPr eaLnBrk="0" hangingPunct="0"/>
            <a:endParaRPr lang="en-US" sz="4000" b="1">
              <a:solidFill>
                <a:schemeClr val="hlink"/>
              </a:solidFill>
            </a:endParaRPr>
          </a:p>
        </p:txBody>
      </p:sp>
      <p:grpSp>
        <p:nvGrpSpPr>
          <p:cNvPr id="72707" name="Group 3"/>
          <p:cNvGrpSpPr>
            <a:grpSpLocks/>
          </p:cNvGrpSpPr>
          <p:nvPr/>
        </p:nvGrpSpPr>
        <p:grpSpPr bwMode="auto">
          <a:xfrm>
            <a:off x="838200" y="2971800"/>
            <a:ext cx="7423150" cy="3657600"/>
            <a:chOff x="0" y="1898"/>
            <a:chExt cx="4676" cy="2304"/>
          </a:xfrm>
        </p:grpSpPr>
        <p:sp>
          <p:nvSpPr>
            <p:cNvPr id="72708" name="Rectangle 4"/>
            <p:cNvSpPr>
              <a:spLocks noChangeArrowheads="1"/>
            </p:cNvSpPr>
            <p:nvPr/>
          </p:nvSpPr>
          <p:spPr bwMode="auto">
            <a:xfrm>
              <a:off x="0" y="1898"/>
              <a:ext cx="4676" cy="288"/>
            </a:xfrm>
            <a:prstGeom prst="rect">
              <a:avLst/>
            </a:prstGeom>
            <a:noFill/>
            <a:ln w="9525">
              <a:noFill/>
              <a:miter lim="800000"/>
              <a:headEnd/>
              <a:tailEnd/>
            </a:ln>
            <a:effectLst/>
          </p:spPr>
          <p:txBody>
            <a:bodyPr anchor="ctr"/>
            <a:lstStyle/>
            <a:p>
              <a:r>
                <a:rPr lang="en-US" b="1"/>
                <a:t>Current effects on human body, current through chest</a:t>
              </a:r>
              <a:endParaRPr lang="en-US"/>
            </a:p>
          </p:txBody>
        </p:sp>
        <p:sp>
          <p:nvSpPr>
            <p:cNvPr id="72709" name="Rectangle 5"/>
            <p:cNvSpPr>
              <a:spLocks noChangeArrowheads="1"/>
            </p:cNvSpPr>
            <p:nvPr/>
          </p:nvSpPr>
          <p:spPr bwMode="auto">
            <a:xfrm>
              <a:off x="0" y="2186"/>
              <a:ext cx="917" cy="288"/>
            </a:xfrm>
            <a:prstGeom prst="rect">
              <a:avLst/>
            </a:prstGeom>
            <a:noFill/>
            <a:ln w="9525">
              <a:noFill/>
              <a:miter lim="800000"/>
              <a:headEnd/>
              <a:tailEnd/>
            </a:ln>
            <a:effectLst/>
          </p:spPr>
          <p:txBody>
            <a:bodyPr anchor="ctr"/>
            <a:lstStyle/>
            <a:p>
              <a:r>
                <a:rPr lang="en-US" b="1"/>
                <a:t>(A, amps)</a:t>
              </a:r>
              <a:endParaRPr lang="en-US"/>
            </a:p>
          </p:txBody>
        </p:sp>
        <p:sp>
          <p:nvSpPr>
            <p:cNvPr id="72710" name="Rectangle 6"/>
            <p:cNvSpPr>
              <a:spLocks noChangeArrowheads="1"/>
            </p:cNvSpPr>
            <p:nvPr/>
          </p:nvSpPr>
          <p:spPr bwMode="auto">
            <a:xfrm>
              <a:off x="917" y="2186"/>
              <a:ext cx="3759" cy="288"/>
            </a:xfrm>
            <a:prstGeom prst="rect">
              <a:avLst/>
            </a:prstGeom>
            <a:noFill/>
            <a:ln w="9525">
              <a:noFill/>
              <a:miter lim="800000"/>
              <a:headEnd/>
              <a:tailEnd/>
            </a:ln>
            <a:effectLst/>
          </p:spPr>
          <p:txBody>
            <a:bodyPr>
              <a:spAutoFit/>
            </a:bodyPr>
            <a:lstStyle/>
            <a:p>
              <a:endParaRPr lang="en-US"/>
            </a:p>
          </p:txBody>
        </p:sp>
        <p:sp>
          <p:nvSpPr>
            <p:cNvPr id="72711" name="Rectangle 7"/>
            <p:cNvSpPr>
              <a:spLocks noChangeArrowheads="1"/>
            </p:cNvSpPr>
            <p:nvPr/>
          </p:nvSpPr>
          <p:spPr bwMode="auto">
            <a:xfrm>
              <a:off x="0" y="2474"/>
              <a:ext cx="917" cy="288"/>
            </a:xfrm>
            <a:prstGeom prst="rect">
              <a:avLst/>
            </a:prstGeom>
            <a:noFill/>
            <a:ln w="9525">
              <a:noFill/>
              <a:miter lim="800000"/>
              <a:headEnd/>
              <a:tailEnd/>
            </a:ln>
            <a:effectLst/>
          </p:spPr>
          <p:txBody>
            <a:bodyPr anchor="ctr"/>
            <a:lstStyle/>
            <a:p>
              <a:pPr algn="r"/>
              <a:r>
                <a:rPr lang="en-US" b="1"/>
                <a:t>&lt;0.01</a:t>
              </a:r>
              <a:r>
                <a:rPr lang="en-US"/>
                <a:t> </a:t>
              </a:r>
            </a:p>
          </p:txBody>
        </p:sp>
        <p:sp>
          <p:nvSpPr>
            <p:cNvPr id="72712" name="Rectangle 8"/>
            <p:cNvSpPr>
              <a:spLocks noChangeArrowheads="1"/>
            </p:cNvSpPr>
            <p:nvPr/>
          </p:nvSpPr>
          <p:spPr bwMode="auto">
            <a:xfrm>
              <a:off x="917" y="2474"/>
              <a:ext cx="3759" cy="288"/>
            </a:xfrm>
            <a:prstGeom prst="rect">
              <a:avLst/>
            </a:prstGeom>
            <a:noFill/>
            <a:ln w="9525">
              <a:noFill/>
              <a:miter lim="800000"/>
              <a:headEnd/>
              <a:tailEnd/>
            </a:ln>
            <a:effectLst/>
          </p:spPr>
          <p:txBody>
            <a:bodyPr anchor="ctr"/>
            <a:lstStyle/>
            <a:p>
              <a:r>
                <a:rPr lang="en-US"/>
                <a:t>tingling or imperceptible</a:t>
              </a:r>
            </a:p>
          </p:txBody>
        </p:sp>
        <p:sp>
          <p:nvSpPr>
            <p:cNvPr id="72713" name="Rectangle 9"/>
            <p:cNvSpPr>
              <a:spLocks noChangeArrowheads="1"/>
            </p:cNvSpPr>
            <p:nvPr/>
          </p:nvSpPr>
          <p:spPr bwMode="auto">
            <a:xfrm>
              <a:off x="0" y="2762"/>
              <a:ext cx="917" cy="288"/>
            </a:xfrm>
            <a:prstGeom prst="rect">
              <a:avLst/>
            </a:prstGeom>
            <a:noFill/>
            <a:ln w="9525">
              <a:noFill/>
              <a:miter lim="800000"/>
              <a:headEnd/>
              <a:tailEnd/>
            </a:ln>
            <a:effectLst/>
          </p:spPr>
          <p:txBody>
            <a:bodyPr anchor="ctr"/>
            <a:lstStyle/>
            <a:p>
              <a:pPr algn="r"/>
              <a:r>
                <a:rPr lang="en-US" b="1"/>
                <a:t>0.02</a:t>
              </a:r>
              <a:r>
                <a:rPr lang="en-US"/>
                <a:t> </a:t>
              </a:r>
            </a:p>
          </p:txBody>
        </p:sp>
        <p:sp>
          <p:nvSpPr>
            <p:cNvPr id="72714" name="Rectangle 10"/>
            <p:cNvSpPr>
              <a:spLocks noChangeArrowheads="1"/>
            </p:cNvSpPr>
            <p:nvPr/>
          </p:nvSpPr>
          <p:spPr bwMode="auto">
            <a:xfrm>
              <a:off x="917" y="2762"/>
              <a:ext cx="3759" cy="288"/>
            </a:xfrm>
            <a:prstGeom prst="rect">
              <a:avLst/>
            </a:prstGeom>
            <a:noFill/>
            <a:ln w="9525">
              <a:noFill/>
              <a:miter lim="800000"/>
              <a:headEnd/>
              <a:tailEnd/>
            </a:ln>
            <a:effectLst/>
          </p:spPr>
          <p:txBody>
            <a:bodyPr anchor="ctr"/>
            <a:lstStyle/>
            <a:p>
              <a:r>
                <a:rPr lang="en-US"/>
                <a:t>painful, cannot let go</a:t>
              </a:r>
            </a:p>
          </p:txBody>
        </p:sp>
        <p:sp>
          <p:nvSpPr>
            <p:cNvPr id="72715" name="Rectangle 11"/>
            <p:cNvSpPr>
              <a:spLocks noChangeArrowheads="1"/>
            </p:cNvSpPr>
            <p:nvPr/>
          </p:nvSpPr>
          <p:spPr bwMode="auto">
            <a:xfrm>
              <a:off x="0" y="3050"/>
              <a:ext cx="917" cy="288"/>
            </a:xfrm>
            <a:prstGeom prst="rect">
              <a:avLst/>
            </a:prstGeom>
            <a:noFill/>
            <a:ln w="9525">
              <a:noFill/>
              <a:miter lim="800000"/>
              <a:headEnd/>
              <a:tailEnd/>
            </a:ln>
            <a:effectLst/>
          </p:spPr>
          <p:txBody>
            <a:bodyPr anchor="ctr"/>
            <a:lstStyle/>
            <a:p>
              <a:pPr algn="r"/>
              <a:r>
                <a:rPr lang="en-US" b="1"/>
                <a:t>0.03</a:t>
              </a:r>
              <a:r>
                <a:rPr lang="en-US"/>
                <a:t> </a:t>
              </a:r>
            </a:p>
          </p:txBody>
        </p:sp>
        <p:sp>
          <p:nvSpPr>
            <p:cNvPr id="72716" name="Rectangle 12"/>
            <p:cNvSpPr>
              <a:spLocks noChangeArrowheads="1"/>
            </p:cNvSpPr>
            <p:nvPr/>
          </p:nvSpPr>
          <p:spPr bwMode="auto">
            <a:xfrm>
              <a:off x="917" y="3050"/>
              <a:ext cx="3759" cy="288"/>
            </a:xfrm>
            <a:prstGeom prst="rect">
              <a:avLst/>
            </a:prstGeom>
            <a:noFill/>
            <a:ln w="9525">
              <a:noFill/>
              <a:miter lim="800000"/>
              <a:headEnd/>
              <a:tailEnd/>
            </a:ln>
            <a:effectLst/>
          </p:spPr>
          <p:txBody>
            <a:bodyPr anchor="ctr"/>
            <a:lstStyle/>
            <a:p>
              <a:r>
                <a:rPr lang="en-US"/>
                <a:t>breathing disturbed</a:t>
              </a:r>
            </a:p>
          </p:txBody>
        </p:sp>
        <p:sp>
          <p:nvSpPr>
            <p:cNvPr id="72717" name="Rectangle 13"/>
            <p:cNvSpPr>
              <a:spLocks noChangeArrowheads="1"/>
            </p:cNvSpPr>
            <p:nvPr/>
          </p:nvSpPr>
          <p:spPr bwMode="auto">
            <a:xfrm>
              <a:off x="0" y="3338"/>
              <a:ext cx="917" cy="288"/>
            </a:xfrm>
            <a:prstGeom prst="rect">
              <a:avLst/>
            </a:prstGeom>
            <a:noFill/>
            <a:ln w="9525">
              <a:noFill/>
              <a:miter lim="800000"/>
              <a:headEnd/>
              <a:tailEnd/>
            </a:ln>
            <a:effectLst/>
          </p:spPr>
          <p:txBody>
            <a:bodyPr anchor="ctr"/>
            <a:lstStyle/>
            <a:p>
              <a:pPr algn="r"/>
              <a:r>
                <a:rPr lang="en-US" b="1"/>
                <a:t>0.07</a:t>
              </a:r>
              <a:r>
                <a:rPr lang="en-US"/>
                <a:t> </a:t>
              </a:r>
            </a:p>
          </p:txBody>
        </p:sp>
        <p:sp>
          <p:nvSpPr>
            <p:cNvPr id="72718" name="Rectangle 14"/>
            <p:cNvSpPr>
              <a:spLocks noChangeArrowheads="1"/>
            </p:cNvSpPr>
            <p:nvPr/>
          </p:nvSpPr>
          <p:spPr bwMode="auto">
            <a:xfrm>
              <a:off x="917" y="3338"/>
              <a:ext cx="3759" cy="288"/>
            </a:xfrm>
            <a:prstGeom prst="rect">
              <a:avLst/>
            </a:prstGeom>
            <a:noFill/>
            <a:ln w="9525">
              <a:noFill/>
              <a:miter lim="800000"/>
              <a:headEnd/>
              <a:tailEnd/>
            </a:ln>
            <a:effectLst/>
          </p:spPr>
          <p:txBody>
            <a:bodyPr anchor="ctr"/>
            <a:lstStyle/>
            <a:p>
              <a:r>
                <a:rPr lang="en-US"/>
                <a:t>breathing very difficult</a:t>
              </a:r>
            </a:p>
          </p:txBody>
        </p:sp>
        <p:sp>
          <p:nvSpPr>
            <p:cNvPr id="72719" name="Rectangle 15"/>
            <p:cNvSpPr>
              <a:spLocks noChangeArrowheads="1"/>
            </p:cNvSpPr>
            <p:nvPr/>
          </p:nvSpPr>
          <p:spPr bwMode="auto">
            <a:xfrm>
              <a:off x="0" y="3626"/>
              <a:ext cx="917" cy="288"/>
            </a:xfrm>
            <a:prstGeom prst="rect">
              <a:avLst/>
            </a:prstGeom>
            <a:noFill/>
            <a:ln w="9525">
              <a:noFill/>
              <a:miter lim="800000"/>
              <a:headEnd/>
              <a:tailEnd/>
            </a:ln>
            <a:effectLst/>
          </p:spPr>
          <p:txBody>
            <a:bodyPr anchor="ctr"/>
            <a:lstStyle/>
            <a:p>
              <a:pPr algn="r"/>
              <a:r>
                <a:rPr lang="en-US" b="1"/>
                <a:t>0.10 </a:t>
              </a:r>
            </a:p>
          </p:txBody>
        </p:sp>
        <p:sp>
          <p:nvSpPr>
            <p:cNvPr id="72720" name="Rectangle 16"/>
            <p:cNvSpPr>
              <a:spLocks noChangeArrowheads="1"/>
            </p:cNvSpPr>
            <p:nvPr/>
          </p:nvSpPr>
          <p:spPr bwMode="auto">
            <a:xfrm>
              <a:off x="917" y="3626"/>
              <a:ext cx="3759" cy="288"/>
            </a:xfrm>
            <a:prstGeom prst="rect">
              <a:avLst/>
            </a:prstGeom>
            <a:noFill/>
            <a:ln w="9525">
              <a:noFill/>
              <a:miter lim="800000"/>
              <a:headEnd/>
              <a:tailEnd/>
            </a:ln>
            <a:effectLst/>
          </p:spPr>
          <p:txBody>
            <a:bodyPr anchor="ctr"/>
            <a:lstStyle/>
            <a:p>
              <a:r>
                <a:rPr lang="en-US"/>
                <a:t>death due to fibrillation</a:t>
              </a:r>
            </a:p>
          </p:txBody>
        </p:sp>
        <p:sp>
          <p:nvSpPr>
            <p:cNvPr id="72721" name="Rectangle 17"/>
            <p:cNvSpPr>
              <a:spLocks noChangeArrowheads="1"/>
            </p:cNvSpPr>
            <p:nvPr/>
          </p:nvSpPr>
          <p:spPr bwMode="auto">
            <a:xfrm>
              <a:off x="0" y="3914"/>
              <a:ext cx="917" cy="288"/>
            </a:xfrm>
            <a:prstGeom prst="rect">
              <a:avLst/>
            </a:prstGeom>
            <a:noFill/>
            <a:ln w="9525">
              <a:noFill/>
              <a:miter lim="800000"/>
              <a:headEnd/>
              <a:tailEnd/>
            </a:ln>
            <a:effectLst/>
          </p:spPr>
          <p:txBody>
            <a:bodyPr anchor="ctr"/>
            <a:lstStyle/>
            <a:p>
              <a:pPr algn="r"/>
              <a:r>
                <a:rPr lang="en-US" b="1"/>
                <a:t>&gt;0.20</a:t>
              </a:r>
              <a:r>
                <a:rPr lang="en-US"/>
                <a:t> </a:t>
              </a:r>
            </a:p>
          </p:txBody>
        </p:sp>
        <p:sp>
          <p:nvSpPr>
            <p:cNvPr id="72722" name="Rectangle 18"/>
            <p:cNvSpPr>
              <a:spLocks noChangeArrowheads="1"/>
            </p:cNvSpPr>
            <p:nvPr/>
          </p:nvSpPr>
          <p:spPr bwMode="auto">
            <a:xfrm>
              <a:off x="917" y="3914"/>
              <a:ext cx="3759" cy="288"/>
            </a:xfrm>
            <a:prstGeom prst="rect">
              <a:avLst/>
            </a:prstGeom>
            <a:noFill/>
            <a:ln w="9525">
              <a:noFill/>
              <a:miter lim="800000"/>
              <a:headEnd/>
              <a:tailEnd/>
            </a:ln>
            <a:effectLst/>
          </p:spPr>
          <p:txBody>
            <a:bodyPr anchor="ctr"/>
            <a:lstStyle/>
            <a:p>
              <a:r>
                <a:rPr lang="en-US"/>
                <a:t>no fibrillation, but severe burning, no breathing</a:t>
              </a:r>
            </a:p>
          </p:txBody>
        </p:sp>
      </p:grpSp>
      <p:sp>
        <p:nvSpPr>
          <p:cNvPr id="72723" name="Rectangle 19"/>
          <p:cNvSpPr>
            <a:spLocks noChangeArrowheads="1"/>
          </p:cNvSpPr>
          <p:nvPr/>
        </p:nvSpPr>
        <p:spPr bwMode="auto">
          <a:xfrm>
            <a:off x="2776538" y="6353175"/>
            <a:ext cx="5311775" cy="822325"/>
          </a:xfrm>
          <a:prstGeom prst="rect">
            <a:avLst/>
          </a:prstGeom>
          <a:noFill/>
          <a:ln w="9525">
            <a:noFill/>
            <a:miter lim="800000"/>
            <a:headEnd/>
            <a:tailEnd/>
          </a:ln>
          <a:effectLst/>
        </p:spPr>
        <p:txBody>
          <a:bodyPr>
            <a:spAutoFit/>
          </a:bodyPr>
          <a:lstStyle/>
          <a:p>
            <a:pPr algn="ctr"/>
            <a:endParaRPr lang="en-US"/>
          </a:p>
          <a:p>
            <a:pPr eaLnBrk="0" hangingPunct="0"/>
            <a:endParaRPr lang="en-US"/>
          </a:p>
        </p:txBody>
      </p:sp>
    </p:spTree>
  </p:cSld>
  <p:clrMapOvr>
    <a:masterClrMapping/>
  </p:clrMapOvr>
  <p:transition spd="slow">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FB070935-EFD4-4C5C-B3FC-4C182FD8324D}" type="slidenum">
              <a:rPr lang="en-US"/>
              <a:pPr/>
              <a:t>32</a:t>
            </a:fld>
            <a:endParaRPr lang="en-US"/>
          </a:p>
        </p:txBody>
      </p:sp>
      <p:sp>
        <p:nvSpPr>
          <p:cNvPr id="80898" name="Rectangle 2"/>
          <p:cNvSpPr>
            <a:spLocks noChangeArrowheads="1"/>
          </p:cNvSpPr>
          <p:nvPr/>
        </p:nvSpPr>
        <p:spPr bwMode="auto">
          <a:xfrm>
            <a:off x="228600" y="254000"/>
            <a:ext cx="8610600" cy="5089525"/>
          </a:xfrm>
          <a:prstGeom prst="rect">
            <a:avLst/>
          </a:prstGeom>
          <a:noFill/>
          <a:ln w="9525">
            <a:noFill/>
            <a:miter lim="800000"/>
            <a:headEnd/>
            <a:tailEnd/>
          </a:ln>
          <a:effectLst/>
        </p:spPr>
        <p:txBody>
          <a:bodyPr>
            <a:spAutoFit/>
          </a:bodyPr>
          <a:lstStyle/>
          <a:p>
            <a:r>
              <a:rPr lang="en-US" sz="4000" b="1"/>
              <a:t>Effects of different current levels through human body</a:t>
            </a:r>
          </a:p>
          <a:p>
            <a:endParaRPr lang="en-US" sz="4000" b="1"/>
          </a:p>
          <a:p>
            <a:pPr lvl="1" eaLnBrk="0" hangingPunct="0">
              <a:buFontTx/>
              <a:buChar char="•"/>
            </a:pPr>
            <a:r>
              <a:rPr lang="en-US" b="1"/>
              <a:t>Current passing through victim is determined by resistance. </a:t>
            </a:r>
          </a:p>
          <a:p>
            <a:pPr lvl="1" eaLnBrk="0" hangingPunct="0">
              <a:buFontTx/>
              <a:buChar char="•"/>
            </a:pPr>
            <a:endParaRPr lang="en-US" b="1"/>
          </a:p>
          <a:p>
            <a:pPr lvl="1" eaLnBrk="0" hangingPunct="0">
              <a:buFontTx/>
              <a:buChar char="•"/>
            </a:pPr>
            <a:r>
              <a:rPr lang="en-US" sz="2000" b="1">
                <a:solidFill>
                  <a:srgbClr val="CC3300"/>
                </a:solidFill>
              </a:rPr>
              <a:t>Dry skin</a:t>
            </a:r>
            <a:r>
              <a:rPr lang="en-US" sz="2000" b="1"/>
              <a:t> resistance is typically ~500,000 ohms. </a:t>
            </a:r>
          </a:p>
          <a:p>
            <a:pPr lvl="1" eaLnBrk="0" hangingPunct="0">
              <a:buFontTx/>
              <a:buChar char="•"/>
            </a:pPr>
            <a:r>
              <a:rPr lang="en-US" sz="2000" b="1">
                <a:solidFill>
                  <a:srgbClr val="CC3300"/>
                </a:solidFill>
              </a:rPr>
              <a:t>Wet skin</a:t>
            </a:r>
            <a:r>
              <a:rPr lang="en-US" sz="2000" b="1"/>
              <a:t> resistance falls to ~1000 ohms. </a:t>
            </a:r>
          </a:p>
          <a:p>
            <a:pPr lvl="1" eaLnBrk="0" hangingPunct="0">
              <a:buFontTx/>
              <a:buChar char="•"/>
            </a:pPr>
            <a:r>
              <a:rPr lang="en-US" sz="2000" b="1"/>
              <a:t>Internal resistance of body is only 100 to 500 ohms.</a:t>
            </a:r>
          </a:p>
          <a:p>
            <a:pPr lvl="1" eaLnBrk="0" hangingPunct="0">
              <a:buFontTx/>
              <a:buChar char="•"/>
            </a:pPr>
            <a:r>
              <a:rPr lang="en-US" sz="2000" b="1"/>
              <a:t> </a:t>
            </a:r>
            <a:r>
              <a:rPr lang="en-US" sz="2000" b="1">
                <a:solidFill>
                  <a:srgbClr val="CC3300"/>
                </a:solidFill>
              </a:rPr>
              <a:t>Most</a:t>
            </a:r>
            <a:r>
              <a:rPr lang="en-US" sz="2000" b="1"/>
              <a:t> household electrical </a:t>
            </a:r>
            <a:r>
              <a:rPr lang="en-US" sz="2000" b="1">
                <a:solidFill>
                  <a:srgbClr val="CC3300"/>
                </a:solidFill>
              </a:rPr>
              <a:t>injuries</a:t>
            </a:r>
            <a:r>
              <a:rPr lang="en-US" sz="2000" b="1"/>
              <a:t> occur in the </a:t>
            </a:r>
            <a:r>
              <a:rPr lang="en-US" sz="2000" b="1">
                <a:solidFill>
                  <a:srgbClr val="CC3300"/>
                </a:solidFill>
              </a:rPr>
              <a:t>bathroom</a:t>
            </a:r>
            <a:r>
              <a:rPr lang="en-US" sz="2000" b="1"/>
              <a:t> as a consequence. </a:t>
            </a:r>
          </a:p>
          <a:p>
            <a:pPr lvl="1" eaLnBrk="0" hangingPunct="0">
              <a:buFontTx/>
              <a:buChar char="•"/>
            </a:pPr>
            <a:r>
              <a:rPr lang="en-US" sz="2000" b="1"/>
              <a:t>Our skin, when dry, normally protects us from electrocution if we make inadvertent contact with 115V household voltages. Not so when wet...</a:t>
            </a:r>
            <a:r>
              <a:rPr lang="en-US" sz="2000"/>
              <a:t> </a:t>
            </a:r>
          </a:p>
          <a:p>
            <a:pPr eaLnBrk="0" hangingPunct="0"/>
            <a:endParaRPr lang="en-US" sz="2000"/>
          </a:p>
        </p:txBody>
      </p:sp>
    </p:spTree>
  </p:cSld>
  <p:clrMapOvr>
    <a:masterClrMapping/>
  </p:clrMapOvr>
  <p:transition spd="slow">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9DD14666-CA6D-4B32-A736-0AE137895870}" type="slidenum">
              <a:rPr lang="en-US"/>
              <a:pPr/>
              <a:t>33</a:t>
            </a:fld>
            <a:endParaRPr lang="en-US"/>
          </a:p>
        </p:txBody>
      </p:sp>
      <p:sp>
        <p:nvSpPr>
          <p:cNvPr id="115715" name="Text Box 3"/>
          <p:cNvSpPr txBox="1">
            <a:spLocks noChangeArrowheads="1"/>
          </p:cNvSpPr>
          <p:nvPr/>
        </p:nvSpPr>
        <p:spPr bwMode="auto">
          <a:xfrm>
            <a:off x="642910" y="2714620"/>
            <a:ext cx="8305800" cy="1554163"/>
          </a:xfrm>
          <a:prstGeom prst="rect">
            <a:avLst/>
          </a:prstGeom>
          <a:noFill/>
          <a:ln w="9525">
            <a:noFill/>
            <a:miter lim="800000"/>
            <a:headEnd/>
            <a:tailEnd/>
          </a:ln>
          <a:effectLst/>
        </p:spPr>
        <p:txBody>
          <a:bodyPr>
            <a:spAutoFit/>
          </a:bodyPr>
          <a:lstStyle/>
          <a:p>
            <a:pPr>
              <a:spcBef>
                <a:spcPct val="50000"/>
              </a:spcBef>
            </a:pPr>
            <a:r>
              <a:rPr lang="en-US" sz="3200" b="1" dirty="0">
                <a:solidFill>
                  <a:srgbClr val="CC3300"/>
                </a:solidFill>
                <a:latin typeface="Arial" pitchFamily="34" charset="0"/>
              </a:rPr>
              <a:t>Anything That has Energy (Electrical or Kinetic) has the Potential To be a safety hazard.</a:t>
            </a:r>
          </a:p>
        </p:txBody>
      </p:sp>
      <p:sp>
        <p:nvSpPr>
          <p:cNvPr id="115716" name="Text Box 4"/>
          <p:cNvSpPr txBox="1">
            <a:spLocks noChangeArrowheads="1"/>
          </p:cNvSpPr>
          <p:nvPr/>
        </p:nvSpPr>
        <p:spPr bwMode="auto">
          <a:xfrm>
            <a:off x="1752600" y="228600"/>
            <a:ext cx="5334000" cy="1006475"/>
          </a:xfrm>
          <a:prstGeom prst="rect">
            <a:avLst/>
          </a:prstGeom>
          <a:noFill/>
          <a:ln w="12700">
            <a:noFill/>
            <a:miter lim="800000"/>
            <a:headEnd/>
            <a:tailEnd/>
          </a:ln>
          <a:effectLst/>
        </p:spPr>
        <p:txBody>
          <a:bodyPr>
            <a:spAutoFit/>
          </a:bodyPr>
          <a:lstStyle/>
          <a:p>
            <a:pPr algn="ctr" eaLnBrk="0" hangingPunct="0">
              <a:spcBef>
                <a:spcPct val="50000"/>
              </a:spcBef>
            </a:pPr>
            <a:r>
              <a:rPr lang="en-US" sz="6000"/>
              <a:t>REMINDER!</a:t>
            </a:r>
          </a:p>
        </p:txBody>
      </p:sp>
    </p:spTree>
  </p:cSld>
  <p:clrMapOvr>
    <a:masterClrMapping/>
  </p:clrMapOvr>
  <p:transition spd="slow">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BEST ADVICE</a:t>
            </a:r>
          </a:p>
        </p:txBody>
      </p:sp>
      <p:sp>
        <p:nvSpPr>
          <p:cNvPr id="23555" name="Rectangle 3"/>
          <p:cNvSpPr>
            <a:spLocks noGrp="1" noChangeArrowheads="1"/>
          </p:cNvSpPr>
          <p:nvPr>
            <p:ph idx="1"/>
          </p:nvPr>
        </p:nvSpPr>
        <p:spPr>
          <a:xfrm>
            <a:off x="609600" y="2438400"/>
            <a:ext cx="7772400" cy="4114800"/>
          </a:xfrm>
        </p:spPr>
        <p:txBody>
          <a:bodyPr/>
          <a:lstStyle/>
          <a:p>
            <a:pPr algn="ctr">
              <a:buFont typeface="Wingdings" pitchFamily="2" charset="2"/>
              <a:buNone/>
            </a:pPr>
            <a:r>
              <a:rPr lang="en-US" sz="4000"/>
              <a:t>Treat Electricity With </a:t>
            </a:r>
          </a:p>
          <a:p>
            <a:pPr algn="ctr">
              <a:buFont typeface="Wingdings" pitchFamily="2" charset="2"/>
              <a:buNone/>
            </a:pPr>
            <a:r>
              <a:rPr lang="en-US" sz="4000"/>
              <a:t>The Respect It Demands, </a:t>
            </a:r>
          </a:p>
          <a:p>
            <a:pPr algn="ctr">
              <a:buFont typeface="Wingdings" pitchFamily="2" charset="2"/>
              <a:buNone/>
            </a:pPr>
            <a:r>
              <a:rPr lang="en-US" sz="4000"/>
              <a:t>And It Will Serve You</a:t>
            </a:r>
          </a:p>
          <a:p>
            <a:pPr algn="ctr">
              <a:buFont typeface="Wingdings" pitchFamily="2" charset="2"/>
              <a:buNone/>
            </a:pPr>
            <a:r>
              <a:rPr lang="en-US" sz="4000"/>
              <a:t> Efficiently And Effectively</a:t>
            </a:r>
          </a:p>
        </p:txBody>
      </p:sp>
      <p:sp>
        <p:nvSpPr>
          <p:cNvPr id="4" name="Slide Number Placeholder 5"/>
          <p:cNvSpPr>
            <a:spLocks noGrp="1"/>
          </p:cNvSpPr>
          <p:nvPr>
            <p:ph type="sldNum" sz="quarter" idx="12"/>
          </p:nvPr>
        </p:nvSpPr>
        <p:spPr/>
        <p:txBody>
          <a:bodyPr/>
          <a:lstStyle/>
          <a:p>
            <a:fld id="{BA231030-D552-4A3D-96A3-A6BA1011F343}" type="slidenum">
              <a:rPr lang="en-US"/>
              <a:pPr/>
              <a:t>34</a:t>
            </a:fld>
            <a:endParaRPr lang="en-US"/>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609600" y="1371600"/>
            <a:ext cx="7772400" cy="4267200"/>
          </a:xfrm>
        </p:spPr>
        <p:txBody>
          <a:bodyPr/>
          <a:lstStyle/>
          <a:p>
            <a:r>
              <a:rPr lang="en-US" sz="2800"/>
              <a:t>Ground Or Grounding: The Draining Or Passage Of Electricity Into The Earth </a:t>
            </a:r>
          </a:p>
          <a:p>
            <a:r>
              <a:rPr lang="en-US" sz="2800"/>
              <a:t>Alternating Current: Current That Alternates Direction Through A Conductor</a:t>
            </a:r>
          </a:p>
          <a:p>
            <a:r>
              <a:rPr lang="en-US" sz="2800"/>
              <a:t>Direct Current: Current That Flows In The Same Direction Through A Conductor</a:t>
            </a:r>
          </a:p>
          <a:p>
            <a:r>
              <a:rPr lang="en-US" sz="2800"/>
              <a:t>Static Electricity: Electrical Charge Resulting From Friction Between Two Objects Or From Objects Striking</a:t>
            </a:r>
          </a:p>
        </p:txBody>
      </p:sp>
      <p:sp>
        <p:nvSpPr>
          <p:cNvPr id="3" name="Slide Number Placeholder 5"/>
          <p:cNvSpPr>
            <a:spLocks noGrp="1"/>
          </p:cNvSpPr>
          <p:nvPr>
            <p:ph type="sldNum" sz="quarter" idx="12"/>
          </p:nvPr>
        </p:nvSpPr>
        <p:spPr/>
        <p:txBody>
          <a:bodyPr/>
          <a:lstStyle/>
          <a:p>
            <a:fld id="{8471F13E-B23E-4B8D-85CA-AD5597960FA6}" type="slidenum">
              <a:rPr lang="en-US"/>
              <a:pPr/>
              <a:t>4</a:t>
            </a:fld>
            <a:endParaRPr lang="en-US"/>
          </a:p>
        </p:txBody>
      </p:sp>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idx="1"/>
          </p:nvPr>
        </p:nvSpPr>
        <p:spPr>
          <a:xfrm>
            <a:off x="685800" y="1971675"/>
            <a:ext cx="7772400" cy="4124325"/>
          </a:xfrm>
        </p:spPr>
        <p:txBody>
          <a:bodyPr/>
          <a:lstStyle/>
          <a:p>
            <a:r>
              <a:rPr lang="en-US"/>
              <a:t>Shock: Condition When The Body Becomes A Part Of A Circuit</a:t>
            </a:r>
          </a:p>
          <a:p>
            <a:r>
              <a:rPr lang="en-US"/>
              <a:t>Polarity: The Flow Of Electrons In The Proper Direction (From The Source To The Device Or Negative To The Positive Through A Device </a:t>
            </a:r>
          </a:p>
        </p:txBody>
      </p:sp>
      <p:sp>
        <p:nvSpPr>
          <p:cNvPr id="3" name="Slide Number Placeholder 5"/>
          <p:cNvSpPr>
            <a:spLocks noGrp="1"/>
          </p:cNvSpPr>
          <p:nvPr>
            <p:ph type="sldNum" sz="quarter" idx="12"/>
          </p:nvPr>
        </p:nvSpPr>
        <p:spPr/>
        <p:txBody>
          <a:bodyPr/>
          <a:lstStyle/>
          <a:p>
            <a:fld id="{276AEA99-52E8-45FF-A4E2-9EB19A0F6E86}" type="slidenum">
              <a:rPr lang="en-US"/>
              <a:pPr/>
              <a:t>5</a:t>
            </a:fld>
            <a:endParaRPr lang="en-US"/>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sz="4000"/>
              <a:t>HOW DOES ELECTRICITY WORK?</a:t>
            </a:r>
          </a:p>
        </p:txBody>
      </p:sp>
      <p:sp>
        <p:nvSpPr>
          <p:cNvPr id="10245" name="Rectangle 5"/>
          <p:cNvSpPr>
            <a:spLocks noGrp="1" noChangeArrowheads="1"/>
          </p:cNvSpPr>
          <p:nvPr>
            <p:ph idx="1"/>
          </p:nvPr>
        </p:nvSpPr>
        <p:spPr/>
        <p:txBody>
          <a:bodyPr/>
          <a:lstStyle/>
          <a:p>
            <a:r>
              <a:rPr lang="en-US"/>
              <a:t>Like Charges Attract; Unlike Charges Repel</a:t>
            </a:r>
          </a:p>
          <a:p>
            <a:r>
              <a:rPr lang="en-US"/>
              <a:t>Electricity: Negatively Charged Particles (Electrons) Moving Over A Conductor</a:t>
            </a:r>
          </a:p>
          <a:p>
            <a:r>
              <a:rPr lang="en-US"/>
              <a:t>Conductor: A Material With A Relatively  Low Resistance To The Flow Of Electrons</a:t>
            </a:r>
          </a:p>
          <a:p>
            <a:r>
              <a:rPr lang="en-US"/>
              <a:t>Insulator: Material That Has A High Resistance To The Flow Of Electrons</a:t>
            </a:r>
          </a:p>
          <a:p>
            <a:endParaRPr lang="en-US"/>
          </a:p>
          <a:p>
            <a:endParaRPr lang="en-US"/>
          </a:p>
        </p:txBody>
      </p:sp>
      <p:sp>
        <p:nvSpPr>
          <p:cNvPr id="4" name="Slide Number Placeholder 5"/>
          <p:cNvSpPr>
            <a:spLocks noGrp="1"/>
          </p:cNvSpPr>
          <p:nvPr>
            <p:ph type="sldNum" sz="quarter" idx="12"/>
          </p:nvPr>
        </p:nvSpPr>
        <p:spPr/>
        <p:txBody>
          <a:bodyPr/>
          <a:lstStyle/>
          <a:p>
            <a:fld id="{FD0736D6-A2A7-4410-8F2D-BC1410A77141}" type="slidenum">
              <a:rPr lang="en-US"/>
              <a:pPr/>
              <a:t>6</a:t>
            </a:fld>
            <a:endParaRPr lang="en-US"/>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sz="4000"/>
              <a:t>Electrical Quantities </a:t>
            </a:r>
          </a:p>
        </p:txBody>
      </p:sp>
      <p:sp>
        <p:nvSpPr>
          <p:cNvPr id="5123" name="Rectangle 3"/>
          <p:cNvSpPr>
            <a:spLocks noGrp="1" noChangeArrowheads="1"/>
          </p:cNvSpPr>
          <p:nvPr>
            <p:ph idx="1"/>
          </p:nvPr>
        </p:nvSpPr>
        <p:spPr/>
        <p:txBody>
          <a:bodyPr/>
          <a:lstStyle/>
          <a:p>
            <a:r>
              <a:rPr lang="en-US"/>
              <a:t>Volts: A Measurement Of Electrical Pressure</a:t>
            </a:r>
          </a:p>
          <a:p>
            <a:r>
              <a:rPr lang="en-US"/>
              <a:t>Watts: A Unit Of Electrical Power</a:t>
            </a:r>
          </a:p>
          <a:p>
            <a:r>
              <a:rPr lang="en-US"/>
              <a:t>Amperes: A Measurement Of The Volume Of Electrical Current</a:t>
            </a:r>
          </a:p>
          <a:p>
            <a:r>
              <a:rPr lang="en-US"/>
              <a:t>Ohms: Measure Of The Resistance To The Flow Of Electrons</a:t>
            </a:r>
          </a:p>
          <a:p>
            <a:endParaRPr lang="en-US"/>
          </a:p>
          <a:p>
            <a:endParaRPr lang="en-US"/>
          </a:p>
        </p:txBody>
      </p:sp>
      <p:sp>
        <p:nvSpPr>
          <p:cNvPr id="4" name="Slide Number Placeholder 5"/>
          <p:cNvSpPr>
            <a:spLocks noGrp="1"/>
          </p:cNvSpPr>
          <p:nvPr>
            <p:ph type="sldNum" sz="quarter" idx="12"/>
          </p:nvPr>
        </p:nvSpPr>
        <p:spPr/>
        <p:txBody>
          <a:bodyPr/>
          <a:lstStyle/>
          <a:p>
            <a:fld id="{EBBC0AFA-4868-4FE9-91FC-E34EC9A51175}" type="slidenum">
              <a:rPr lang="en-US"/>
              <a:pPr/>
              <a:t>7</a:t>
            </a:fld>
            <a:endParaRPr lang="en-US"/>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2"/>
          </p:nvPr>
        </p:nvSpPr>
        <p:spPr/>
        <p:txBody>
          <a:bodyPr/>
          <a:lstStyle/>
          <a:p>
            <a:fld id="{1475283E-8107-4029-924E-2047D693C95E}" type="slidenum">
              <a:rPr lang="en-US"/>
              <a:pPr/>
              <a:t>8</a:t>
            </a:fld>
            <a:endParaRPr lang="en-US"/>
          </a:p>
        </p:txBody>
      </p:sp>
      <p:sp>
        <p:nvSpPr>
          <p:cNvPr id="130050" name="Text Box 1026"/>
          <p:cNvSpPr txBox="1">
            <a:spLocks noChangeArrowheads="1"/>
          </p:cNvSpPr>
          <p:nvPr/>
        </p:nvSpPr>
        <p:spPr bwMode="auto">
          <a:xfrm>
            <a:off x="1905000" y="1828800"/>
            <a:ext cx="5867400" cy="3019425"/>
          </a:xfrm>
          <a:prstGeom prst="rect">
            <a:avLst/>
          </a:prstGeom>
          <a:noFill/>
          <a:ln w="12700">
            <a:noFill/>
            <a:miter lim="800000"/>
            <a:headEnd/>
            <a:tailEnd/>
          </a:ln>
          <a:effectLst/>
        </p:spPr>
        <p:txBody>
          <a:bodyPr>
            <a:spAutoFit/>
          </a:bodyPr>
          <a:lstStyle/>
          <a:p>
            <a:pPr algn="ctr" eaLnBrk="0" hangingPunct="0">
              <a:spcBef>
                <a:spcPct val="50000"/>
              </a:spcBef>
            </a:pPr>
            <a:r>
              <a:rPr lang="en-US" sz="4800"/>
              <a:t>WORKING WITH ELECTRICITY REQUIRES GOOD SAFETY HABITS</a:t>
            </a: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z="4000"/>
              <a:t> ELECTRICITY SAFETY </a:t>
            </a:r>
            <a:br>
              <a:rPr lang="en-US" sz="4000"/>
            </a:br>
            <a:r>
              <a:rPr lang="en-US" sz="4000"/>
              <a:t>WORK PRACTICES</a:t>
            </a:r>
          </a:p>
        </p:txBody>
      </p:sp>
      <p:sp>
        <p:nvSpPr>
          <p:cNvPr id="15363" name="Rectangle 3"/>
          <p:cNvSpPr>
            <a:spLocks noGrp="1" noChangeArrowheads="1"/>
          </p:cNvSpPr>
          <p:nvPr>
            <p:ph idx="1"/>
          </p:nvPr>
        </p:nvSpPr>
        <p:spPr/>
        <p:txBody>
          <a:bodyPr/>
          <a:lstStyle/>
          <a:p>
            <a:pPr>
              <a:lnSpc>
                <a:spcPct val="90000"/>
              </a:lnSpc>
            </a:pPr>
            <a:r>
              <a:rPr lang="en-US"/>
              <a:t>Know Where The Hazards Are</a:t>
            </a:r>
          </a:p>
          <a:p>
            <a:pPr>
              <a:lnSpc>
                <a:spcPct val="90000"/>
              </a:lnSpc>
            </a:pPr>
            <a:r>
              <a:rPr lang="en-US"/>
              <a:t>Properly Maintain Equipment</a:t>
            </a:r>
          </a:p>
          <a:p>
            <a:pPr>
              <a:lnSpc>
                <a:spcPct val="90000"/>
              </a:lnSpc>
            </a:pPr>
            <a:r>
              <a:rPr lang="en-US"/>
              <a:t>No Exposed Parts Or Energized Surfaces</a:t>
            </a:r>
          </a:p>
          <a:p>
            <a:pPr>
              <a:lnSpc>
                <a:spcPct val="90000"/>
              </a:lnSpc>
            </a:pPr>
            <a:r>
              <a:rPr lang="en-US"/>
              <a:t>Use Barriers And Devices Where Appropriate</a:t>
            </a:r>
          </a:p>
          <a:p>
            <a:pPr>
              <a:lnSpc>
                <a:spcPct val="90000"/>
              </a:lnSpc>
            </a:pPr>
            <a:r>
              <a:rPr lang="en-US"/>
              <a:t>No Conductors To Walk On Or Trip On</a:t>
            </a:r>
          </a:p>
          <a:p>
            <a:pPr>
              <a:lnSpc>
                <a:spcPct val="90000"/>
              </a:lnSpc>
            </a:pPr>
            <a:r>
              <a:rPr lang="en-US"/>
              <a:t>No Jewelry, Or Other Metal Objects Around Electricity</a:t>
            </a:r>
          </a:p>
        </p:txBody>
      </p:sp>
      <p:sp>
        <p:nvSpPr>
          <p:cNvPr id="4" name="Slide Number Placeholder 5"/>
          <p:cNvSpPr>
            <a:spLocks noGrp="1"/>
          </p:cNvSpPr>
          <p:nvPr>
            <p:ph type="sldNum" sz="quarter" idx="12"/>
          </p:nvPr>
        </p:nvSpPr>
        <p:spPr/>
        <p:txBody>
          <a:bodyPr/>
          <a:lstStyle/>
          <a:p>
            <a:fld id="{C60DF210-3E25-4D5F-93D5-66FB54995C88}" type="slidenum">
              <a:rPr lang="en-US"/>
              <a:pPr/>
              <a:t>9</a:t>
            </a:fld>
            <a:endParaRPr lang="en-US"/>
          </a:p>
        </p:txBody>
      </p:sp>
    </p:spTree>
  </p:cSld>
  <p:clrMapOvr>
    <a:masterClrMapping/>
  </p:clrMapOvr>
  <p:transition spd="slow">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722</TotalTime>
  <Words>1175</Words>
  <Application>Microsoft Office PowerPoint</Application>
  <PresentationFormat>On-screen Show (4:3)</PresentationFormat>
  <Paragraphs>211</Paragraphs>
  <Slides>34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Abadi MT Condensed Extra Bold</vt:lpstr>
      <vt:lpstr>Arial</vt:lpstr>
      <vt:lpstr>Arial Unicode MS</vt:lpstr>
      <vt:lpstr>Calibri</vt:lpstr>
      <vt:lpstr>Symbol</vt:lpstr>
      <vt:lpstr>Times New Roman</vt:lpstr>
      <vt:lpstr>Verdana</vt:lpstr>
      <vt:lpstr>Wingdings</vt:lpstr>
      <vt:lpstr>Office Theme</vt:lpstr>
      <vt:lpstr>PowerPoint Presentation</vt:lpstr>
      <vt:lpstr>Outline of talk</vt:lpstr>
      <vt:lpstr>Electrical Terminology</vt:lpstr>
      <vt:lpstr>PowerPoint Presentation</vt:lpstr>
      <vt:lpstr>PowerPoint Presentation</vt:lpstr>
      <vt:lpstr>HOW DOES ELECTRICITY WORK?</vt:lpstr>
      <vt:lpstr>Electrical Quantities </vt:lpstr>
      <vt:lpstr>PowerPoint Presentation</vt:lpstr>
      <vt:lpstr> ELECTRICITY SAFETY  WORK PRACTICES</vt:lpstr>
      <vt:lpstr>ELECTRICAL SAFETY  DEVICES</vt:lpstr>
      <vt:lpstr>Testing is required Because “Accidents are Unacceptable”</vt:lpstr>
      <vt:lpstr>PowerPoint Presentation</vt:lpstr>
      <vt:lpstr>PowerPoint Presentation</vt:lpstr>
      <vt:lpstr>Values Exceeded</vt:lpstr>
      <vt:lpstr>WORKING SAFELY WITH CORDS</vt:lpstr>
      <vt:lpstr>WORKING SAFELY WITH CORDS</vt:lpstr>
      <vt:lpstr>WORKING SAFELY WITH CORDS</vt:lpstr>
      <vt:lpstr>What can be the result of unsafe electrical practices?</vt:lpstr>
      <vt:lpstr>UNSAFE ELECTRICAL PRACTICES CAN CAUSE: </vt:lpstr>
      <vt:lpstr>ELECTRICAL CURRENT EFFECTS ON THE HUMAN BODY </vt:lpstr>
      <vt:lpstr>ELECTRICAL SHOCK EFFECTS BASED ON THE TYPE OF CURRENT </vt:lpstr>
      <vt:lpstr>WHAT CAUSES SHOCKS?</vt:lpstr>
      <vt:lpstr>PRINCIPAL SOURCES OF ELECTRICAL SHOCK </vt:lpstr>
      <vt:lpstr>HOW IS THE SERIOUSNESS OF AN ELECTRICAL SHOCK DETERMINED?</vt:lpstr>
      <vt:lpstr>ELECTRICAL RESISTANCE OF THE BODY </vt:lpstr>
      <vt:lpstr>EFFECTS OF ELECTRICAL SHOCK</vt:lpstr>
      <vt:lpstr>IF ELECTROCUTION OCCURS</vt:lpstr>
      <vt:lpstr>Fibrillation and resuscitation   Fibrillation is the fine, rapid, erratic, movements that replace the normal contraction, as seen at left, of the vetricular muscle of the heart   Fibrillation can be stopped by application of another controlled electrical shock, known as defibrillation, often seen in movies and on TV...   A stopped heart can often be resuscitated with CPR techniques (cardiopulmonary resuscitation),  but seldom a fibrillating heart.  </vt:lpstr>
      <vt:lpstr>PowerPoint Presentation</vt:lpstr>
      <vt:lpstr>Letter-shaped symbol markings are also used to indicate extinguisher suitability according to class of fire.     Extinguishers suitable for Class A fires should be identified by a triangle containing the letter "A." If colored, the triangle should be green. </vt:lpstr>
      <vt:lpstr>PowerPoint Presentation</vt:lpstr>
      <vt:lpstr>PowerPoint Presentation</vt:lpstr>
      <vt:lpstr>PowerPoint Presentation</vt:lpstr>
      <vt:lpstr>BEST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Keselamatan Listrik</dc:title>
  <dc:creator>Tim Dosen K3LL</dc:creator>
  <cp:lastModifiedBy>Yulianto Nugroho</cp:lastModifiedBy>
  <cp:revision>54</cp:revision>
  <cp:lastPrinted>1998-12-11T19:50:54Z</cp:lastPrinted>
  <dcterms:created xsi:type="dcterms:W3CDTF">1998-03-10T21:18:19Z</dcterms:created>
  <dcterms:modified xsi:type="dcterms:W3CDTF">2019-02-05T11:07:42Z</dcterms:modified>
</cp:coreProperties>
</file>