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375" r:id="rId2"/>
    <p:sldId id="367" r:id="rId3"/>
    <p:sldId id="369" r:id="rId4"/>
    <p:sldId id="368" r:id="rId5"/>
    <p:sldId id="261" r:id="rId6"/>
    <p:sldId id="262" r:id="rId7"/>
    <p:sldId id="263" r:id="rId8"/>
    <p:sldId id="264" r:id="rId9"/>
    <p:sldId id="265" r:id="rId10"/>
    <p:sldId id="266" r:id="rId11"/>
    <p:sldId id="257" r:id="rId12"/>
    <p:sldId id="370" r:id="rId13"/>
    <p:sldId id="371" r:id="rId14"/>
    <p:sldId id="372" r:id="rId15"/>
    <p:sldId id="373" r:id="rId16"/>
    <p:sldId id="374" r:id="rId17"/>
    <p:sldId id="342" r:id="rId18"/>
    <p:sldId id="343" r:id="rId19"/>
    <p:sldId id="344" r:id="rId20"/>
    <p:sldId id="345" r:id="rId21"/>
    <p:sldId id="346" r:id="rId22"/>
    <p:sldId id="347" r:id="rId23"/>
    <p:sldId id="348" r:id="rId24"/>
    <p:sldId id="349" r:id="rId25"/>
    <p:sldId id="350" r:id="rId26"/>
    <p:sldId id="351" r:id="rId27"/>
    <p:sldId id="270" r:id="rId28"/>
    <p:sldId id="268" r:id="rId29"/>
    <p:sldId id="267"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94" r:id="rId43"/>
    <p:sldId id="295" r:id="rId44"/>
    <p:sldId id="296" r:id="rId45"/>
    <p:sldId id="298" r:id="rId46"/>
    <p:sldId id="299" r:id="rId47"/>
    <p:sldId id="297" r:id="rId48"/>
    <p:sldId id="363" r:id="rId49"/>
    <p:sldId id="364" r:id="rId50"/>
    <p:sldId id="328" r:id="rId51"/>
    <p:sldId id="339" r:id="rId52"/>
    <p:sldId id="340" r:id="rId53"/>
    <p:sldId id="341" r:id="rId54"/>
    <p:sldId id="329" r:id="rId55"/>
    <p:sldId id="330" r:id="rId56"/>
    <p:sldId id="331" r:id="rId57"/>
    <p:sldId id="332" r:id="rId58"/>
    <p:sldId id="333" r:id="rId59"/>
    <p:sldId id="334" r:id="rId60"/>
    <p:sldId id="335" r:id="rId61"/>
    <p:sldId id="336" r:id="rId62"/>
    <p:sldId id="337" r:id="rId63"/>
    <p:sldId id="301" r:id="rId64"/>
    <p:sldId id="302" r:id="rId65"/>
    <p:sldId id="305" r:id="rId66"/>
    <p:sldId id="306" r:id="rId67"/>
    <p:sldId id="307" r:id="rId68"/>
    <p:sldId id="308" r:id="rId69"/>
    <p:sldId id="309" r:id="rId70"/>
    <p:sldId id="310" r:id="rId71"/>
    <p:sldId id="313" r:id="rId72"/>
    <p:sldId id="314" r:id="rId73"/>
    <p:sldId id="316" r:id="rId74"/>
    <p:sldId id="317" r:id="rId75"/>
    <p:sldId id="318" r:id="rId7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0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F0338D-9248-43CD-B916-21BBE9C307E4}"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7AFB1786-4958-4F32-AE0A-2F606986DC23}">
      <dgm:prSet phldrT="[Text]" custT="1"/>
      <dgm:spPr>
        <a:solidFill>
          <a:schemeClr val="bg2">
            <a:lumMod val="75000"/>
          </a:schemeClr>
        </a:solidFill>
      </dgm:spPr>
      <dgm:t>
        <a:bodyPr/>
        <a:lstStyle/>
        <a:p>
          <a:r>
            <a:rPr lang="en-US" sz="6000" b="1" dirty="0" smtClean="0">
              <a:latin typeface="Arial Rounded MT Bold" pitchFamily="34" charset="0"/>
            </a:rPr>
            <a:t>Route Of Body Entry</a:t>
          </a:r>
          <a:endParaRPr lang="en-US" sz="6000" b="1" dirty="0">
            <a:latin typeface="Arial Rounded MT Bold" pitchFamily="34" charset="0"/>
          </a:endParaRPr>
        </a:p>
      </dgm:t>
    </dgm:pt>
    <dgm:pt modelId="{D0B47CFB-DA84-4333-ADA5-B3EA4D3F96CD}" type="parTrans" cxnId="{4123072D-49AE-41CE-846C-8F91A3F68DB9}">
      <dgm:prSet/>
      <dgm:spPr/>
      <dgm:t>
        <a:bodyPr/>
        <a:lstStyle/>
        <a:p>
          <a:endParaRPr lang="en-US"/>
        </a:p>
      </dgm:t>
    </dgm:pt>
    <dgm:pt modelId="{F5A81673-0CEC-4AAD-BC48-9BFA7D23F287}" type="sibTrans" cxnId="{4123072D-49AE-41CE-846C-8F91A3F68DB9}">
      <dgm:prSet/>
      <dgm:spPr/>
      <dgm:t>
        <a:bodyPr/>
        <a:lstStyle/>
        <a:p>
          <a:endParaRPr lang="en-US"/>
        </a:p>
      </dgm:t>
    </dgm:pt>
    <dgm:pt modelId="{55C903AD-EE60-4E66-AD74-FA12CC7CAB98}">
      <dgm:prSet phldrT="[Text]"/>
      <dgm:spPr>
        <a:solidFill>
          <a:schemeClr val="accent1">
            <a:lumMod val="75000"/>
          </a:schemeClr>
        </a:solidFill>
      </dgm:spPr>
      <dgm:t>
        <a:bodyPr/>
        <a:lstStyle/>
        <a:p>
          <a:r>
            <a:rPr lang="en-US" dirty="0" smtClean="0">
              <a:latin typeface="Berlin Sans FB" pitchFamily="34" charset="0"/>
            </a:rPr>
            <a:t>Inhalation (</a:t>
          </a:r>
          <a:r>
            <a:rPr lang="en-US" dirty="0" err="1" smtClean="0">
              <a:latin typeface="Berlin Sans FB" pitchFamily="34" charset="0"/>
            </a:rPr>
            <a:t>pernapasan</a:t>
          </a:r>
          <a:r>
            <a:rPr lang="en-US" dirty="0" smtClean="0">
              <a:latin typeface="Berlin Sans FB" pitchFamily="34" charset="0"/>
            </a:rPr>
            <a:t>)</a:t>
          </a:r>
          <a:endParaRPr lang="en-US" dirty="0">
            <a:latin typeface="Berlin Sans FB" pitchFamily="34" charset="0"/>
          </a:endParaRPr>
        </a:p>
      </dgm:t>
    </dgm:pt>
    <dgm:pt modelId="{08ED0FB2-5C88-4FEF-B4E1-921982D34984}" type="parTrans" cxnId="{F5B79E64-E29C-448D-96C6-65E746AC9104}">
      <dgm:prSet/>
      <dgm:spPr/>
      <dgm:t>
        <a:bodyPr/>
        <a:lstStyle/>
        <a:p>
          <a:endParaRPr lang="en-US"/>
        </a:p>
      </dgm:t>
    </dgm:pt>
    <dgm:pt modelId="{43990318-8335-46A3-9D7D-0F69DBBA3523}" type="sibTrans" cxnId="{F5B79E64-E29C-448D-96C6-65E746AC9104}">
      <dgm:prSet/>
      <dgm:spPr/>
      <dgm:t>
        <a:bodyPr/>
        <a:lstStyle/>
        <a:p>
          <a:endParaRPr lang="en-US"/>
        </a:p>
      </dgm:t>
    </dgm:pt>
    <dgm:pt modelId="{BE92F1D5-79AA-4DD7-9192-79B3980C27E3}">
      <dgm:prSet phldrT="[Text]" custT="1"/>
      <dgm:spPr>
        <a:solidFill>
          <a:schemeClr val="accent3">
            <a:lumMod val="75000"/>
          </a:schemeClr>
        </a:solidFill>
      </dgm:spPr>
      <dgm:t>
        <a:bodyPr/>
        <a:lstStyle/>
        <a:p>
          <a:r>
            <a:rPr lang="en-US" sz="5400" dirty="0" smtClean="0">
              <a:latin typeface="Berlin Sans FB" pitchFamily="34" charset="0"/>
            </a:rPr>
            <a:t>Skin (</a:t>
          </a:r>
          <a:r>
            <a:rPr lang="en-US" sz="5400" dirty="0" err="1" smtClean="0">
              <a:latin typeface="Berlin Sans FB" pitchFamily="34" charset="0"/>
            </a:rPr>
            <a:t>kulit</a:t>
          </a:r>
          <a:r>
            <a:rPr lang="en-US" sz="5400" dirty="0" smtClean="0">
              <a:latin typeface="Berlin Sans FB" pitchFamily="34" charset="0"/>
            </a:rPr>
            <a:t>)</a:t>
          </a:r>
          <a:endParaRPr lang="en-US" sz="5400" dirty="0">
            <a:latin typeface="Berlin Sans FB" pitchFamily="34" charset="0"/>
          </a:endParaRPr>
        </a:p>
      </dgm:t>
    </dgm:pt>
    <dgm:pt modelId="{5391D9D0-77C4-4A04-90DD-AF6912974B58}" type="parTrans" cxnId="{FA1D09A9-4DD3-4151-9B69-E55B419CE228}">
      <dgm:prSet/>
      <dgm:spPr/>
      <dgm:t>
        <a:bodyPr/>
        <a:lstStyle/>
        <a:p>
          <a:endParaRPr lang="en-US"/>
        </a:p>
      </dgm:t>
    </dgm:pt>
    <dgm:pt modelId="{FD80CC0E-FEFC-4842-9F98-F5650D42F181}" type="sibTrans" cxnId="{FA1D09A9-4DD3-4151-9B69-E55B419CE228}">
      <dgm:prSet/>
      <dgm:spPr/>
      <dgm:t>
        <a:bodyPr/>
        <a:lstStyle/>
        <a:p>
          <a:endParaRPr lang="en-US"/>
        </a:p>
      </dgm:t>
    </dgm:pt>
    <dgm:pt modelId="{04AB12A7-0903-439F-BF8A-159ADB3E91D0}">
      <dgm:prSet phldrT="[Text]"/>
      <dgm:spPr>
        <a:solidFill>
          <a:schemeClr val="accent2">
            <a:lumMod val="75000"/>
          </a:schemeClr>
        </a:solidFill>
      </dgm:spPr>
      <dgm:t>
        <a:bodyPr/>
        <a:lstStyle/>
        <a:p>
          <a:r>
            <a:rPr lang="en-US" dirty="0" smtClean="0">
              <a:latin typeface="Berlin Sans FB" pitchFamily="34" charset="0"/>
            </a:rPr>
            <a:t>Ingestion (</a:t>
          </a:r>
          <a:r>
            <a:rPr lang="en-US" dirty="0" err="1" smtClean="0">
              <a:latin typeface="Berlin Sans FB" pitchFamily="34" charset="0"/>
            </a:rPr>
            <a:t>pencernaan</a:t>
          </a:r>
          <a:r>
            <a:rPr lang="en-US" dirty="0" smtClean="0">
              <a:latin typeface="Berlin Sans FB" pitchFamily="34" charset="0"/>
            </a:rPr>
            <a:t>)</a:t>
          </a:r>
          <a:endParaRPr lang="en-US" dirty="0">
            <a:latin typeface="Berlin Sans FB" pitchFamily="34" charset="0"/>
          </a:endParaRPr>
        </a:p>
      </dgm:t>
    </dgm:pt>
    <dgm:pt modelId="{0EF44D7F-26D7-4BEB-8DBE-D1F486D978A8}" type="parTrans" cxnId="{1CD94C78-D61C-43C1-ABE7-4DF732147460}">
      <dgm:prSet/>
      <dgm:spPr/>
      <dgm:t>
        <a:bodyPr/>
        <a:lstStyle/>
        <a:p>
          <a:endParaRPr lang="en-US"/>
        </a:p>
      </dgm:t>
    </dgm:pt>
    <dgm:pt modelId="{6382E69F-4722-42C8-A94A-6A18B9178553}" type="sibTrans" cxnId="{1CD94C78-D61C-43C1-ABE7-4DF732147460}">
      <dgm:prSet/>
      <dgm:spPr/>
      <dgm:t>
        <a:bodyPr/>
        <a:lstStyle/>
        <a:p>
          <a:endParaRPr lang="en-US"/>
        </a:p>
      </dgm:t>
    </dgm:pt>
    <dgm:pt modelId="{7D71E6C8-7F1F-432E-8457-27320EB78A46}">
      <dgm:prSet phldrT="[Text]"/>
      <dgm:spPr>
        <a:solidFill>
          <a:schemeClr val="accent4">
            <a:lumMod val="75000"/>
          </a:schemeClr>
        </a:solidFill>
      </dgm:spPr>
      <dgm:t>
        <a:bodyPr/>
        <a:lstStyle/>
        <a:p>
          <a:endParaRPr lang="id-ID" dirty="0" smtClean="0">
            <a:latin typeface="Berlin Sans FB" pitchFamily="34" charset="0"/>
          </a:endParaRPr>
        </a:p>
        <a:p>
          <a:r>
            <a:rPr lang="id-ID" dirty="0" smtClean="0">
              <a:latin typeface="Berlin Sans FB" pitchFamily="34" charset="0"/>
            </a:rPr>
            <a:t>Injection</a:t>
          </a:r>
        </a:p>
        <a:p>
          <a:r>
            <a:rPr lang="id-ID" dirty="0" smtClean="0">
              <a:latin typeface="Berlin Sans FB" pitchFamily="34" charset="0"/>
            </a:rPr>
            <a:t>(injeksi)</a:t>
          </a:r>
          <a:endParaRPr lang="en-US" dirty="0">
            <a:latin typeface="Berlin Sans FB" pitchFamily="34" charset="0"/>
          </a:endParaRPr>
        </a:p>
      </dgm:t>
    </dgm:pt>
    <dgm:pt modelId="{A610C3AE-8043-48CB-AD24-47043CFD1AF0}" type="parTrans" cxnId="{63F2B066-49BB-4DB2-9712-6EE5BD1B1249}">
      <dgm:prSet/>
      <dgm:spPr/>
      <dgm:t>
        <a:bodyPr/>
        <a:lstStyle/>
        <a:p>
          <a:endParaRPr lang="en-US"/>
        </a:p>
      </dgm:t>
    </dgm:pt>
    <dgm:pt modelId="{FAE0AD96-A2D9-4837-937A-682924C3C50C}" type="sibTrans" cxnId="{63F2B066-49BB-4DB2-9712-6EE5BD1B1249}">
      <dgm:prSet/>
      <dgm:spPr/>
      <dgm:t>
        <a:bodyPr/>
        <a:lstStyle/>
        <a:p>
          <a:endParaRPr lang="en-US"/>
        </a:p>
      </dgm:t>
    </dgm:pt>
    <dgm:pt modelId="{6BE636C4-6627-4F6B-8741-3E34224BC9E0}" type="pres">
      <dgm:prSet presAssocID="{1AF0338D-9248-43CD-B916-21BBE9C307E4}" presName="diagram" presStyleCnt="0">
        <dgm:presLayoutVars>
          <dgm:chMax val="1"/>
          <dgm:dir/>
          <dgm:animLvl val="ctr"/>
          <dgm:resizeHandles val="exact"/>
        </dgm:presLayoutVars>
      </dgm:prSet>
      <dgm:spPr/>
      <dgm:t>
        <a:bodyPr/>
        <a:lstStyle/>
        <a:p>
          <a:endParaRPr lang="en-US"/>
        </a:p>
      </dgm:t>
    </dgm:pt>
    <dgm:pt modelId="{C19A94E7-E1DC-4E23-BA9A-A4D39F3B18B2}" type="pres">
      <dgm:prSet presAssocID="{1AF0338D-9248-43CD-B916-21BBE9C307E4}" presName="matrix" presStyleCnt="0"/>
      <dgm:spPr/>
    </dgm:pt>
    <dgm:pt modelId="{8EA7A210-370D-4DFA-9596-9B7D0D222AC7}" type="pres">
      <dgm:prSet presAssocID="{1AF0338D-9248-43CD-B916-21BBE9C307E4}" presName="tile1" presStyleLbl="node1" presStyleIdx="0" presStyleCnt="4"/>
      <dgm:spPr/>
      <dgm:t>
        <a:bodyPr/>
        <a:lstStyle/>
        <a:p>
          <a:endParaRPr lang="en-US"/>
        </a:p>
      </dgm:t>
    </dgm:pt>
    <dgm:pt modelId="{2E9DD013-C839-4EEE-8A9C-ACA70B34AFA2}" type="pres">
      <dgm:prSet presAssocID="{1AF0338D-9248-43CD-B916-21BBE9C307E4}" presName="tile1text" presStyleLbl="node1" presStyleIdx="0" presStyleCnt="4">
        <dgm:presLayoutVars>
          <dgm:chMax val="0"/>
          <dgm:chPref val="0"/>
          <dgm:bulletEnabled val="1"/>
        </dgm:presLayoutVars>
      </dgm:prSet>
      <dgm:spPr/>
      <dgm:t>
        <a:bodyPr/>
        <a:lstStyle/>
        <a:p>
          <a:endParaRPr lang="en-US"/>
        </a:p>
      </dgm:t>
    </dgm:pt>
    <dgm:pt modelId="{360AED74-6D0B-4019-B595-246F810E62A8}" type="pres">
      <dgm:prSet presAssocID="{1AF0338D-9248-43CD-B916-21BBE9C307E4}" presName="tile2" presStyleLbl="node1" presStyleIdx="1" presStyleCnt="4"/>
      <dgm:spPr/>
      <dgm:t>
        <a:bodyPr/>
        <a:lstStyle/>
        <a:p>
          <a:endParaRPr lang="en-US"/>
        </a:p>
      </dgm:t>
    </dgm:pt>
    <dgm:pt modelId="{B0677EE6-206E-4D6F-8EAF-48E10E14FBB5}" type="pres">
      <dgm:prSet presAssocID="{1AF0338D-9248-43CD-B916-21BBE9C307E4}" presName="tile2text" presStyleLbl="node1" presStyleIdx="1" presStyleCnt="4">
        <dgm:presLayoutVars>
          <dgm:chMax val="0"/>
          <dgm:chPref val="0"/>
          <dgm:bulletEnabled val="1"/>
        </dgm:presLayoutVars>
      </dgm:prSet>
      <dgm:spPr/>
      <dgm:t>
        <a:bodyPr/>
        <a:lstStyle/>
        <a:p>
          <a:endParaRPr lang="en-US"/>
        </a:p>
      </dgm:t>
    </dgm:pt>
    <dgm:pt modelId="{C7D3F9FF-31EA-4C56-BCF9-91324ADC6448}" type="pres">
      <dgm:prSet presAssocID="{1AF0338D-9248-43CD-B916-21BBE9C307E4}" presName="tile3" presStyleLbl="node1" presStyleIdx="2" presStyleCnt="4"/>
      <dgm:spPr/>
      <dgm:t>
        <a:bodyPr/>
        <a:lstStyle/>
        <a:p>
          <a:endParaRPr lang="en-US"/>
        </a:p>
      </dgm:t>
    </dgm:pt>
    <dgm:pt modelId="{E88A7C73-C2D5-4909-AE80-2BBC755F7915}" type="pres">
      <dgm:prSet presAssocID="{1AF0338D-9248-43CD-B916-21BBE9C307E4}" presName="tile3text" presStyleLbl="node1" presStyleIdx="2" presStyleCnt="4">
        <dgm:presLayoutVars>
          <dgm:chMax val="0"/>
          <dgm:chPref val="0"/>
          <dgm:bulletEnabled val="1"/>
        </dgm:presLayoutVars>
      </dgm:prSet>
      <dgm:spPr/>
      <dgm:t>
        <a:bodyPr/>
        <a:lstStyle/>
        <a:p>
          <a:endParaRPr lang="en-US"/>
        </a:p>
      </dgm:t>
    </dgm:pt>
    <dgm:pt modelId="{8C6519FC-5DF5-4B03-8684-97C3D18A8ADD}" type="pres">
      <dgm:prSet presAssocID="{1AF0338D-9248-43CD-B916-21BBE9C307E4}" presName="tile4" presStyleLbl="node1" presStyleIdx="3" presStyleCnt="4"/>
      <dgm:spPr/>
      <dgm:t>
        <a:bodyPr/>
        <a:lstStyle/>
        <a:p>
          <a:endParaRPr lang="en-US"/>
        </a:p>
      </dgm:t>
    </dgm:pt>
    <dgm:pt modelId="{193E4382-D82D-4CA6-A718-7A4984BBE37F}" type="pres">
      <dgm:prSet presAssocID="{1AF0338D-9248-43CD-B916-21BBE9C307E4}" presName="tile4text" presStyleLbl="node1" presStyleIdx="3" presStyleCnt="4">
        <dgm:presLayoutVars>
          <dgm:chMax val="0"/>
          <dgm:chPref val="0"/>
          <dgm:bulletEnabled val="1"/>
        </dgm:presLayoutVars>
      </dgm:prSet>
      <dgm:spPr/>
      <dgm:t>
        <a:bodyPr/>
        <a:lstStyle/>
        <a:p>
          <a:endParaRPr lang="en-US"/>
        </a:p>
      </dgm:t>
    </dgm:pt>
    <dgm:pt modelId="{5227B68E-C6FE-4AFD-AD84-88B7DE237000}" type="pres">
      <dgm:prSet presAssocID="{1AF0338D-9248-43CD-B916-21BBE9C307E4}" presName="centerTile" presStyleLbl="fgShp" presStyleIdx="0" presStyleCnt="1" custScaleX="259259" custScaleY="150000">
        <dgm:presLayoutVars>
          <dgm:chMax val="0"/>
          <dgm:chPref val="0"/>
        </dgm:presLayoutVars>
      </dgm:prSet>
      <dgm:spPr/>
      <dgm:t>
        <a:bodyPr/>
        <a:lstStyle/>
        <a:p>
          <a:endParaRPr lang="en-US"/>
        </a:p>
      </dgm:t>
    </dgm:pt>
  </dgm:ptLst>
  <dgm:cxnLst>
    <dgm:cxn modelId="{8C8B965D-B62B-402A-8356-5944DB088F95}" type="presOf" srcId="{55C903AD-EE60-4E66-AD74-FA12CC7CAB98}" destId="{8EA7A210-370D-4DFA-9596-9B7D0D222AC7}" srcOrd="0" destOrd="0" presId="urn:microsoft.com/office/officeart/2005/8/layout/matrix1"/>
    <dgm:cxn modelId="{4123072D-49AE-41CE-846C-8F91A3F68DB9}" srcId="{1AF0338D-9248-43CD-B916-21BBE9C307E4}" destId="{7AFB1786-4958-4F32-AE0A-2F606986DC23}" srcOrd="0" destOrd="0" parTransId="{D0B47CFB-DA84-4333-ADA5-B3EA4D3F96CD}" sibTransId="{F5A81673-0CEC-4AAD-BC48-9BFA7D23F287}"/>
    <dgm:cxn modelId="{63F2B066-49BB-4DB2-9712-6EE5BD1B1249}" srcId="{7AFB1786-4958-4F32-AE0A-2F606986DC23}" destId="{7D71E6C8-7F1F-432E-8457-27320EB78A46}" srcOrd="3" destOrd="0" parTransId="{A610C3AE-8043-48CB-AD24-47043CFD1AF0}" sibTransId="{FAE0AD96-A2D9-4837-937A-682924C3C50C}"/>
    <dgm:cxn modelId="{7C828D6B-940C-4C18-80DA-B4902E056045}" type="presOf" srcId="{55C903AD-EE60-4E66-AD74-FA12CC7CAB98}" destId="{2E9DD013-C839-4EEE-8A9C-ACA70B34AFA2}" srcOrd="1" destOrd="0" presId="urn:microsoft.com/office/officeart/2005/8/layout/matrix1"/>
    <dgm:cxn modelId="{FA1D09A9-4DD3-4151-9B69-E55B419CE228}" srcId="{7AFB1786-4958-4F32-AE0A-2F606986DC23}" destId="{BE92F1D5-79AA-4DD7-9192-79B3980C27E3}" srcOrd="1" destOrd="0" parTransId="{5391D9D0-77C4-4A04-90DD-AF6912974B58}" sibTransId="{FD80CC0E-FEFC-4842-9F98-F5650D42F181}"/>
    <dgm:cxn modelId="{17137ED6-7D88-4F9D-87D9-45172E72B89A}" type="presOf" srcId="{7AFB1786-4958-4F32-AE0A-2F606986DC23}" destId="{5227B68E-C6FE-4AFD-AD84-88B7DE237000}" srcOrd="0" destOrd="0" presId="urn:microsoft.com/office/officeart/2005/8/layout/matrix1"/>
    <dgm:cxn modelId="{50D1D83E-D55D-4F5E-B48D-5E65481FEC54}" type="presOf" srcId="{7D71E6C8-7F1F-432E-8457-27320EB78A46}" destId="{8C6519FC-5DF5-4B03-8684-97C3D18A8ADD}" srcOrd="0" destOrd="0" presId="urn:microsoft.com/office/officeart/2005/8/layout/matrix1"/>
    <dgm:cxn modelId="{5B408A62-E21E-4AF9-891A-1F7148040556}" type="presOf" srcId="{04AB12A7-0903-439F-BF8A-159ADB3E91D0}" destId="{C7D3F9FF-31EA-4C56-BCF9-91324ADC6448}" srcOrd="0" destOrd="0" presId="urn:microsoft.com/office/officeart/2005/8/layout/matrix1"/>
    <dgm:cxn modelId="{20A1337C-C9CC-44D5-8681-83C2872799F3}" type="presOf" srcId="{1AF0338D-9248-43CD-B916-21BBE9C307E4}" destId="{6BE636C4-6627-4F6B-8741-3E34224BC9E0}" srcOrd="0" destOrd="0" presId="urn:microsoft.com/office/officeart/2005/8/layout/matrix1"/>
    <dgm:cxn modelId="{73C2582D-D1B2-40E5-B6F1-69420F240244}" type="presOf" srcId="{04AB12A7-0903-439F-BF8A-159ADB3E91D0}" destId="{E88A7C73-C2D5-4909-AE80-2BBC755F7915}" srcOrd="1" destOrd="0" presId="urn:microsoft.com/office/officeart/2005/8/layout/matrix1"/>
    <dgm:cxn modelId="{1E07DE7B-3EC5-42DF-A19E-9C9DB40FF6D6}" type="presOf" srcId="{7D71E6C8-7F1F-432E-8457-27320EB78A46}" destId="{193E4382-D82D-4CA6-A718-7A4984BBE37F}" srcOrd="1" destOrd="0" presId="urn:microsoft.com/office/officeart/2005/8/layout/matrix1"/>
    <dgm:cxn modelId="{388AB039-FD5C-40F4-93DB-71080DA9B0E9}" type="presOf" srcId="{BE92F1D5-79AA-4DD7-9192-79B3980C27E3}" destId="{360AED74-6D0B-4019-B595-246F810E62A8}" srcOrd="0" destOrd="0" presId="urn:microsoft.com/office/officeart/2005/8/layout/matrix1"/>
    <dgm:cxn modelId="{F5B79E64-E29C-448D-96C6-65E746AC9104}" srcId="{7AFB1786-4958-4F32-AE0A-2F606986DC23}" destId="{55C903AD-EE60-4E66-AD74-FA12CC7CAB98}" srcOrd="0" destOrd="0" parTransId="{08ED0FB2-5C88-4FEF-B4E1-921982D34984}" sibTransId="{43990318-8335-46A3-9D7D-0F69DBBA3523}"/>
    <dgm:cxn modelId="{1CD94C78-D61C-43C1-ABE7-4DF732147460}" srcId="{7AFB1786-4958-4F32-AE0A-2F606986DC23}" destId="{04AB12A7-0903-439F-BF8A-159ADB3E91D0}" srcOrd="2" destOrd="0" parTransId="{0EF44D7F-26D7-4BEB-8DBE-D1F486D978A8}" sibTransId="{6382E69F-4722-42C8-A94A-6A18B9178553}"/>
    <dgm:cxn modelId="{1D699D6A-BE50-4EE6-9B93-FB148E933B02}" type="presOf" srcId="{BE92F1D5-79AA-4DD7-9192-79B3980C27E3}" destId="{B0677EE6-206E-4D6F-8EAF-48E10E14FBB5}" srcOrd="1" destOrd="0" presId="urn:microsoft.com/office/officeart/2005/8/layout/matrix1"/>
    <dgm:cxn modelId="{9C18562E-3212-4098-BDE3-0139273DBFFD}" type="presParOf" srcId="{6BE636C4-6627-4F6B-8741-3E34224BC9E0}" destId="{C19A94E7-E1DC-4E23-BA9A-A4D39F3B18B2}" srcOrd="0" destOrd="0" presId="urn:microsoft.com/office/officeart/2005/8/layout/matrix1"/>
    <dgm:cxn modelId="{230F30DC-268F-41DB-B345-70CC65C7D84B}" type="presParOf" srcId="{C19A94E7-E1DC-4E23-BA9A-A4D39F3B18B2}" destId="{8EA7A210-370D-4DFA-9596-9B7D0D222AC7}" srcOrd="0" destOrd="0" presId="urn:microsoft.com/office/officeart/2005/8/layout/matrix1"/>
    <dgm:cxn modelId="{D3007457-D284-49DF-B9D6-43E6A9A19477}" type="presParOf" srcId="{C19A94E7-E1DC-4E23-BA9A-A4D39F3B18B2}" destId="{2E9DD013-C839-4EEE-8A9C-ACA70B34AFA2}" srcOrd="1" destOrd="0" presId="urn:microsoft.com/office/officeart/2005/8/layout/matrix1"/>
    <dgm:cxn modelId="{31D974BD-4930-4E62-8918-8FAC35AC087E}" type="presParOf" srcId="{C19A94E7-E1DC-4E23-BA9A-A4D39F3B18B2}" destId="{360AED74-6D0B-4019-B595-246F810E62A8}" srcOrd="2" destOrd="0" presId="urn:microsoft.com/office/officeart/2005/8/layout/matrix1"/>
    <dgm:cxn modelId="{973A4C8D-FE76-4F39-8A8D-10E935536948}" type="presParOf" srcId="{C19A94E7-E1DC-4E23-BA9A-A4D39F3B18B2}" destId="{B0677EE6-206E-4D6F-8EAF-48E10E14FBB5}" srcOrd="3" destOrd="0" presId="urn:microsoft.com/office/officeart/2005/8/layout/matrix1"/>
    <dgm:cxn modelId="{CB21F0B2-324D-4E8E-B07F-2E92F92128D2}" type="presParOf" srcId="{C19A94E7-E1DC-4E23-BA9A-A4D39F3B18B2}" destId="{C7D3F9FF-31EA-4C56-BCF9-91324ADC6448}" srcOrd="4" destOrd="0" presId="urn:microsoft.com/office/officeart/2005/8/layout/matrix1"/>
    <dgm:cxn modelId="{098D31B8-7615-47E4-82D4-782AE82C34DA}" type="presParOf" srcId="{C19A94E7-E1DC-4E23-BA9A-A4D39F3B18B2}" destId="{E88A7C73-C2D5-4909-AE80-2BBC755F7915}" srcOrd="5" destOrd="0" presId="urn:microsoft.com/office/officeart/2005/8/layout/matrix1"/>
    <dgm:cxn modelId="{61A333B3-44E9-4783-9352-125C9922ACB9}" type="presParOf" srcId="{C19A94E7-E1DC-4E23-BA9A-A4D39F3B18B2}" destId="{8C6519FC-5DF5-4B03-8684-97C3D18A8ADD}" srcOrd="6" destOrd="0" presId="urn:microsoft.com/office/officeart/2005/8/layout/matrix1"/>
    <dgm:cxn modelId="{87A2DFA7-9371-43C0-8509-B6F31839D201}" type="presParOf" srcId="{C19A94E7-E1DC-4E23-BA9A-A4D39F3B18B2}" destId="{193E4382-D82D-4CA6-A718-7A4984BBE37F}" srcOrd="7" destOrd="0" presId="urn:microsoft.com/office/officeart/2005/8/layout/matrix1"/>
    <dgm:cxn modelId="{C58649CB-A664-4AB9-9B95-9097E77ED3E9}" type="presParOf" srcId="{6BE636C4-6627-4F6B-8741-3E34224BC9E0}" destId="{5227B68E-C6FE-4AFD-AD84-88B7DE23700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12FD1D-57A9-4305-9176-A58D80127545}"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4B9697BE-1BD1-40C0-B0D2-92BFC84B3B15}">
      <dgm:prSet phldrT="[Text]"/>
      <dgm:spPr/>
      <dgm:t>
        <a:bodyPr/>
        <a:lstStyle/>
        <a:p>
          <a:r>
            <a:rPr lang="en-US" dirty="0" smtClean="0"/>
            <a:t>Mist</a:t>
          </a:r>
          <a:endParaRPr lang="en-US" dirty="0"/>
        </a:p>
      </dgm:t>
    </dgm:pt>
    <dgm:pt modelId="{C9D5175A-5F5B-4A55-9A34-292852EB1D1F}" type="sibTrans" cxnId="{DD119C78-9256-4CB8-84FE-D1DACB7A5CD4}">
      <dgm:prSet/>
      <dgm:spPr/>
      <dgm:t>
        <a:bodyPr/>
        <a:lstStyle/>
        <a:p>
          <a:endParaRPr lang="en-US"/>
        </a:p>
      </dgm:t>
    </dgm:pt>
    <dgm:pt modelId="{CD98D875-2844-42B3-A47E-2DC7C22BF508}" type="parTrans" cxnId="{DD119C78-9256-4CB8-84FE-D1DACB7A5CD4}">
      <dgm:prSet/>
      <dgm:spPr/>
      <dgm:t>
        <a:bodyPr/>
        <a:lstStyle/>
        <a:p>
          <a:endParaRPr lang="en-US"/>
        </a:p>
      </dgm:t>
    </dgm:pt>
    <dgm:pt modelId="{FADDA08A-2053-42A1-B5E5-35A5EC722FA4}">
      <dgm:prSet phldrT="[Text]"/>
      <dgm:spPr/>
      <dgm:t>
        <a:bodyPr/>
        <a:lstStyle/>
        <a:p>
          <a:r>
            <a:rPr lang="en-US" dirty="0" smtClean="0"/>
            <a:t>Gas</a:t>
          </a:r>
          <a:endParaRPr lang="en-US" dirty="0"/>
        </a:p>
      </dgm:t>
    </dgm:pt>
    <dgm:pt modelId="{3B8C9402-5D63-4FEA-8A39-830910FF1916}" type="sibTrans" cxnId="{F47D8001-E9A9-4ECE-BED9-704B72E0FCDB}">
      <dgm:prSet/>
      <dgm:spPr/>
      <dgm:t>
        <a:bodyPr/>
        <a:lstStyle/>
        <a:p>
          <a:endParaRPr lang="en-US"/>
        </a:p>
      </dgm:t>
    </dgm:pt>
    <dgm:pt modelId="{9117111C-4E70-4713-8C46-7CD95E4702D2}" type="parTrans" cxnId="{F47D8001-E9A9-4ECE-BED9-704B72E0FCDB}">
      <dgm:prSet/>
      <dgm:spPr/>
      <dgm:t>
        <a:bodyPr/>
        <a:lstStyle/>
        <a:p>
          <a:endParaRPr lang="en-US"/>
        </a:p>
      </dgm:t>
    </dgm:pt>
    <dgm:pt modelId="{666D0B39-0587-4297-8914-ED84CFDBD36B}">
      <dgm:prSet phldrT="[Text]"/>
      <dgm:spPr/>
      <dgm:t>
        <a:bodyPr/>
        <a:lstStyle/>
        <a:p>
          <a:r>
            <a:rPr lang="en-US" dirty="0" smtClean="0"/>
            <a:t>Coating Particle</a:t>
          </a:r>
          <a:endParaRPr lang="en-US" dirty="0"/>
        </a:p>
      </dgm:t>
    </dgm:pt>
    <dgm:pt modelId="{7B3078B2-3F9E-433F-89EB-224F9B30EDBD}" type="parTrans" cxnId="{CFD5A975-1240-49F3-95D3-AA6328CB78A4}">
      <dgm:prSet/>
      <dgm:spPr/>
      <dgm:t>
        <a:bodyPr/>
        <a:lstStyle/>
        <a:p>
          <a:endParaRPr lang="en-US"/>
        </a:p>
      </dgm:t>
    </dgm:pt>
    <dgm:pt modelId="{CA912A94-8761-4566-A2B0-76DB1C35A1B6}" type="sibTrans" cxnId="{CFD5A975-1240-49F3-95D3-AA6328CB78A4}">
      <dgm:prSet/>
      <dgm:spPr/>
      <dgm:t>
        <a:bodyPr/>
        <a:lstStyle/>
        <a:p>
          <a:endParaRPr lang="en-US"/>
        </a:p>
      </dgm:t>
    </dgm:pt>
    <dgm:pt modelId="{18120813-343A-41A6-BF8C-F97299E88035}">
      <dgm:prSet phldrT="[Text]"/>
      <dgm:spPr/>
      <dgm:t>
        <a:bodyPr/>
        <a:lstStyle/>
        <a:p>
          <a:endParaRPr lang="en-US" dirty="0"/>
        </a:p>
      </dgm:t>
    </dgm:pt>
    <dgm:pt modelId="{0906D2DF-DA7A-4C6A-AA64-CB59D903819D}" type="parTrans" cxnId="{182F5F43-808C-4090-9070-58609188CDD8}">
      <dgm:prSet/>
      <dgm:spPr/>
      <dgm:t>
        <a:bodyPr/>
        <a:lstStyle/>
        <a:p>
          <a:endParaRPr lang="en-US"/>
        </a:p>
      </dgm:t>
    </dgm:pt>
    <dgm:pt modelId="{683CF65A-57B9-480C-98E6-3847D26CD829}" type="sibTrans" cxnId="{182F5F43-808C-4090-9070-58609188CDD8}">
      <dgm:prSet/>
      <dgm:spPr/>
      <dgm:t>
        <a:bodyPr/>
        <a:lstStyle/>
        <a:p>
          <a:endParaRPr lang="en-US"/>
        </a:p>
      </dgm:t>
    </dgm:pt>
    <dgm:pt modelId="{5AD7F016-A10C-4437-885C-7835A3BF84C2}" type="pres">
      <dgm:prSet presAssocID="{EA12FD1D-57A9-4305-9176-A58D80127545}" presName="Name0" presStyleCnt="0">
        <dgm:presLayoutVars>
          <dgm:chMax val="4"/>
          <dgm:resizeHandles val="exact"/>
        </dgm:presLayoutVars>
      </dgm:prSet>
      <dgm:spPr/>
      <dgm:t>
        <a:bodyPr/>
        <a:lstStyle/>
        <a:p>
          <a:endParaRPr lang="en-US"/>
        </a:p>
      </dgm:t>
    </dgm:pt>
    <dgm:pt modelId="{D9ED4D60-4F6E-40D5-AEE9-42E8B1A8CD41}" type="pres">
      <dgm:prSet presAssocID="{EA12FD1D-57A9-4305-9176-A58D80127545}" presName="ellipse" presStyleLbl="trBgShp" presStyleIdx="0" presStyleCnt="1"/>
      <dgm:spPr/>
    </dgm:pt>
    <dgm:pt modelId="{FDE71806-2B0F-4588-9D03-3C4F06E01A22}" type="pres">
      <dgm:prSet presAssocID="{EA12FD1D-57A9-4305-9176-A58D80127545}" presName="arrow1" presStyleLbl="fgShp" presStyleIdx="0" presStyleCnt="1"/>
      <dgm:spPr/>
    </dgm:pt>
    <dgm:pt modelId="{58B5F8A4-31DC-419A-94B5-D3774F7969A8}" type="pres">
      <dgm:prSet presAssocID="{EA12FD1D-57A9-4305-9176-A58D80127545}" presName="rectangle" presStyleLbl="revTx" presStyleIdx="0" presStyleCnt="1">
        <dgm:presLayoutVars>
          <dgm:bulletEnabled val="1"/>
        </dgm:presLayoutVars>
      </dgm:prSet>
      <dgm:spPr/>
      <dgm:t>
        <a:bodyPr/>
        <a:lstStyle/>
        <a:p>
          <a:endParaRPr lang="en-US"/>
        </a:p>
      </dgm:t>
    </dgm:pt>
    <dgm:pt modelId="{E1725947-B9CD-44EE-B9A3-6064FAFCCB86}" type="pres">
      <dgm:prSet presAssocID="{4B9697BE-1BD1-40C0-B0D2-92BFC84B3B15}" presName="item1" presStyleLbl="node1" presStyleIdx="0" presStyleCnt="3">
        <dgm:presLayoutVars>
          <dgm:bulletEnabled val="1"/>
        </dgm:presLayoutVars>
      </dgm:prSet>
      <dgm:spPr/>
      <dgm:t>
        <a:bodyPr/>
        <a:lstStyle/>
        <a:p>
          <a:endParaRPr lang="en-US"/>
        </a:p>
      </dgm:t>
    </dgm:pt>
    <dgm:pt modelId="{8B602874-3122-4530-8F4C-DD8CF9A2EBB3}" type="pres">
      <dgm:prSet presAssocID="{666D0B39-0587-4297-8914-ED84CFDBD36B}" presName="item2" presStyleLbl="node1" presStyleIdx="1" presStyleCnt="3">
        <dgm:presLayoutVars>
          <dgm:bulletEnabled val="1"/>
        </dgm:presLayoutVars>
      </dgm:prSet>
      <dgm:spPr/>
      <dgm:t>
        <a:bodyPr/>
        <a:lstStyle/>
        <a:p>
          <a:endParaRPr lang="en-US"/>
        </a:p>
      </dgm:t>
    </dgm:pt>
    <dgm:pt modelId="{C448F8F3-56EF-4038-99EB-5E1A08BB18A5}" type="pres">
      <dgm:prSet presAssocID="{18120813-343A-41A6-BF8C-F97299E88035}" presName="item3" presStyleLbl="node1" presStyleIdx="2" presStyleCnt="3">
        <dgm:presLayoutVars>
          <dgm:bulletEnabled val="1"/>
        </dgm:presLayoutVars>
      </dgm:prSet>
      <dgm:spPr/>
      <dgm:t>
        <a:bodyPr/>
        <a:lstStyle/>
        <a:p>
          <a:endParaRPr lang="en-US"/>
        </a:p>
      </dgm:t>
    </dgm:pt>
    <dgm:pt modelId="{780F663D-0BC5-4CE7-BF01-1C7EF3DE7ED0}" type="pres">
      <dgm:prSet presAssocID="{EA12FD1D-57A9-4305-9176-A58D80127545}" presName="funnel" presStyleLbl="trAlignAcc1" presStyleIdx="0" presStyleCnt="1" custLinFactNeighborX="-5357" custLinFactNeighborY="3571"/>
      <dgm:spPr/>
    </dgm:pt>
  </dgm:ptLst>
  <dgm:cxnLst>
    <dgm:cxn modelId="{182F5F43-808C-4090-9070-58609188CDD8}" srcId="{EA12FD1D-57A9-4305-9176-A58D80127545}" destId="{18120813-343A-41A6-BF8C-F97299E88035}" srcOrd="3" destOrd="0" parTransId="{0906D2DF-DA7A-4C6A-AA64-CB59D903819D}" sibTransId="{683CF65A-57B9-480C-98E6-3847D26CD829}"/>
    <dgm:cxn modelId="{F47D8001-E9A9-4ECE-BED9-704B72E0FCDB}" srcId="{EA12FD1D-57A9-4305-9176-A58D80127545}" destId="{FADDA08A-2053-42A1-B5E5-35A5EC722FA4}" srcOrd="0" destOrd="0" parTransId="{9117111C-4E70-4713-8C46-7CD95E4702D2}" sibTransId="{3B8C9402-5D63-4FEA-8A39-830910FF1916}"/>
    <dgm:cxn modelId="{3CC4C9BA-51D9-4B7E-9D09-90F114879C13}" type="presOf" srcId="{666D0B39-0587-4297-8914-ED84CFDBD36B}" destId="{E1725947-B9CD-44EE-B9A3-6064FAFCCB86}" srcOrd="0" destOrd="0" presId="urn:microsoft.com/office/officeart/2005/8/layout/funnel1"/>
    <dgm:cxn modelId="{CFD5A975-1240-49F3-95D3-AA6328CB78A4}" srcId="{EA12FD1D-57A9-4305-9176-A58D80127545}" destId="{666D0B39-0587-4297-8914-ED84CFDBD36B}" srcOrd="2" destOrd="0" parTransId="{7B3078B2-3F9E-433F-89EB-224F9B30EDBD}" sibTransId="{CA912A94-8761-4566-A2B0-76DB1C35A1B6}"/>
    <dgm:cxn modelId="{653848FE-9F4B-4BF8-BA10-CB15014D6F75}" type="presOf" srcId="{4B9697BE-1BD1-40C0-B0D2-92BFC84B3B15}" destId="{8B602874-3122-4530-8F4C-DD8CF9A2EBB3}" srcOrd="0" destOrd="0" presId="urn:microsoft.com/office/officeart/2005/8/layout/funnel1"/>
    <dgm:cxn modelId="{DD119C78-9256-4CB8-84FE-D1DACB7A5CD4}" srcId="{EA12FD1D-57A9-4305-9176-A58D80127545}" destId="{4B9697BE-1BD1-40C0-B0D2-92BFC84B3B15}" srcOrd="1" destOrd="0" parTransId="{CD98D875-2844-42B3-A47E-2DC7C22BF508}" sibTransId="{C9D5175A-5F5B-4A55-9A34-292852EB1D1F}"/>
    <dgm:cxn modelId="{395811F4-31EE-4FEB-952A-2D39AE309F7B}" type="presOf" srcId="{EA12FD1D-57A9-4305-9176-A58D80127545}" destId="{5AD7F016-A10C-4437-885C-7835A3BF84C2}" srcOrd="0" destOrd="0" presId="urn:microsoft.com/office/officeart/2005/8/layout/funnel1"/>
    <dgm:cxn modelId="{675CACE8-2935-40E0-B638-A61B7CEB6FE8}" type="presOf" srcId="{18120813-343A-41A6-BF8C-F97299E88035}" destId="{58B5F8A4-31DC-419A-94B5-D3774F7969A8}" srcOrd="0" destOrd="0" presId="urn:microsoft.com/office/officeart/2005/8/layout/funnel1"/>
    <dgm:cxn modelId="{6099E647-C149-41B2-BA37-E6FFE31DC9FC}" type="presOf" srcId="{FADDA08A-2053-42A1-B5E5-35A5EC722FA4}" destId="{C448F8F3-56EF-4038-99EB-5E1A08BB18A5}" srcOrd="0" destOrd="0" presId="urn:microsoft.com/office/officeart/2005/8/layout/funnel1"/>
    <dgm:cxn modelId="{02094DA4-9F6D-4C1C-908C-9A6C84B65A39}" type="presParOf" srcId="{5AD7F016-A10C-4437-885C-7835A3BF84C2}" destId="{D9ED4D60-4F6E-40D5-AEE9-42E8B1A8CD41}" srcOrd="0" destOrd="0" presId="urn:microsoft.com/office/officeart/2005/8/layout/funnel1"/>
    <dgm:cxn modelId="{B71AC8C1-D55D-4003-AD77-E5FD0CD48B89}" type="presParOf" srcId="{5AD7F016-A10C-4437-885C-7835A3BF84C2}" destId="{FDE71806-2B0F-4588-9D03-3C4F06E01A22}" srcOrd="1" destOrd="0" presId="urn:microsoft.com/office/officeart/2005/8/layout/funnel1"/>
    <dgm:cxn modelId="{1C4F9687-3516-4C3E-9284-438ABA9F0299}" type="presParOf" srcId="{5AD7F016-A10C-4437-885C-7835A3BF84C2}" destId="{58B5F8A4-31DC-419A-94B5-D3774F7969A8}" srcOrd="2" destOrd="0" presId="urn:microsoft.com/office/officeart/2005/8/layout/funnel1"/>
    <dgm:cxn modelId="{9C067A6E-ABEF-48E7-91B1-339C1C3746C7}" type="presParOf" srcId="{5AD7F016-A10C-4437-885C-7835A3BF84C2}" destId="{E1725947-B9CD-44EE-B9A3-6064FAFCCB86}" srcOrd="3" destOrd="0" presId="urn:microsoft.com/office/officeart/2005/8/layout/funnel1"/>
    <dgm:cxn modelId="{14611960-0302-4C17-8041-575F19D07017}" type="presParOf" srcId="{5AD7F016-A10C-4437-885C-7835A3BF84C2}" destId="{8B602874-3122-4530-8F4C-DD8CF9A2EBB3}" srcOrd="4" destOrd="0" presId="urn:microsoft.com/office/officeart/2005/8/layout/funnel1"/>
    <dgm:cxn modelId="{358709C4-D783-4A1D-8E83-673E955B4837}" type="presParOf" srcId="{5AD7F016-A10C-4437-885C-7835A3BF84C2}" destId="{C448F8F3-56EF-4038-99EB-5E1A08BB18A5}" srcOrd="5" destOrd="0" presId="urn:microsoft.com/office/officeart/2005/8/layout/funnel1"/>
    <dgm:cxn modelId="{9BFA490F-BC9E-4A72-880B-0DD28363C49B}" type="presParOf" srcId="{5AD7F016-A10C-4437-885C-7835A3BF84C2}" destId="{780F663D-0BC5-4CE7-BF01-1C7EF3DE7ED0}"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C4B724-7011-4D55-8B69-54854A071BC4}"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8E39BFF6-8D69-4A08-9FE8-AC62C075B62B}">
      <dgm:prSet phldrT="[Text]"/>
      <dgm:spPr/>
      <dgm:t>
        <a:bodyPr/>
        <a:lstStyle/>
        <a:p>
          <a:r>
            <a:rPr lang="en-US" b="1" dirty="0" smtClean="0"/>
            <a:t>solubility</a:t>
          </a:r>
          <a:endParaRPr lang="en-US" b="1" dirty="0"/>
        </a:p>
      </dgm:t>
    </dgm:pt>
    <dgm:pt modelId="{87323410-99C0-45E9-991E-FADE6F42AA33}" type="parTrans" cxnId="{87945038-ED76-4D1B-8956-40435D734284}">
      <dgm:prSet/>
      <dgm:spPr/>
      <dgm:t>
        <a:bodyPr/>
        <a:lstStyle/>
        <a:p>
          <a:endParaRPr lang="en-US"/>
        </a:p>
      </dgm:t>
    </dgm:pt>
    <dgm:pt modelId="{AFFD43EE-5B5D-4E09-861B-DAD675AD9DB7}" type="sibTrans" cxnId="{87945038-ED76-4D1B-8956-40435D734284}">
      <dgm:prSet/>
      <dgm:spPr/>
      <dgm:t>
        <a:bodyPr/>
        <a:lstStyle/>
        <a:p>
          <a:endParaRPr lang="en-US"/>
        </a:p>
      </dgm:t>
    </dgm:pt>
    <dgm:pt modelId="{1AE85735-F13B-435F-9FAD-21973B34305F}">
      <dgm:prSet phldrT="[Text]"/>
      <dgm:spPr/>
      <dgm:t>
        <a:bodyPr/>
        <a:lstStyle/>
        <a:p>
          <a:r>
            <a:rPr lang="en-US" b="1" dirty="0" smtClean="0"/>
            <a:t>Highly water soluble gas</a:t>
          </a:r>
          <a:endParaRPr lang="en-US" b="1" dirty="0"/>
        </a:p>
      </dgm:t>
    </dgm:pt>
    <dgm:pt modelId="{9DD2A268-A70D-4D29-AFC4-055B02DC8ACB}" type="parTrans" cxnId="{695FD5C0-BF1E-4F90-9460-D0502AE0475C}">
      <dgm:prSet/>
      <dgm:spPr/>
      <dgm:t>
        <a:bodyPr/>
        <a:lstStyle/>
        <a:p>
          <a:endParaRPr lang="en-US"/>
        </a:p>
      </dgm:t>
    </dgm:pt>
    <dgm:pt modelId="{0754E7F5-F6C4-4B18-92DC-F9D3E915B40F}" type="sibTrans" cxnId="{695FD5C0-BF1E-4F90-9460-D0502AE0475C}">
      <dgm:prSet/>
      <dgm:spPr/>
      <dgm:t>
        <a:bodyPr/>
        <a:lstStyle/>
        <a:p>
          <a:endParaRPr lang="en-US"/>
        </a:p>
      </dgm:t>
    </dgm:pt>
    <dgm:pt modelId="{D993AC97-8EA2-4AB2-89D3-53F1EE457CF4}">
      <dgm:prSet phldrT="[Text]"/>
      <dgm:spPr/>
      <dgm:t>
        <a:bodyPr/>
        <a:lstStyle/>
        <a:p>
          <a:r>
            <a:rPr lang="en-US" b="1" dirty="0" smtClean="0"/>
            <a:t>Less soluble gas</a:t>
          </a:r>
          <a:endParaRPr lang="en-US" b="1" dirty="0"/>
        </a:p>
      </dgm:t>
    </dgm:pt>
    <dgm:pt modelId="{99BA2FF8-3DD4-4D65-A8D2-52A6CAAF00FE}" type="parTrans" cxnId="{98A95CD6-DA65-4043-B5D3-50BB361C85CD}">
      <dgm:prSet/>
      <dgm:spPr/>
      <dgm:t>
        <a:bodyPr/>
        <a:lstStyle/>
        <a:p>
          <a:endParaRPr lang="en-US"/>
        </a:p>
      </dgm:t>
    </dgm:pt>
    <dgm:pt modelId="{A81A67F6-F5E7-47EF-B4CE-67C912E3FCCB}" type="sibTrans" cxnId="{98A95CD6-DA65-4043-B5D3-50BB361C85CD}">
      <dgm:prSet/>
      <dgm:spPr/>
      <dgm:t>
        <a:bodyPr/>
        <a:lstStyle/>
        <a:p>
          <a:endParaRPr lang="en-US"/>
        </a:p>
      </dgm:t>
    </dgm:pt>
    <dgm:pt modelId="{A5CABB3B-C6C5-479C-9458-9D8AAA0D977A}">
      <dgm:prSet phldrT="[Text]" custT="1"/>
      <dgm:spPr/>
      <dgm:t>
        <a:bodyPr/>
        <a:lstStyle/>
        <a:p>
          <a:r>
            <a:rPr lang="en-US" sz="2000" baseline="-25000" dirty="0" smtClean="0"/>
            <a:t>Nitrogen Dioxide – </a:t>
          </a:r>
          <a:r>
            <a:rPr lang="en-US" sz="2000" baseline="-25000" dirty="0" err="1" smtClean="0"/>
            <a:t>akan</a:t>
          </a:r>
          <a:r>
            <a:rPr lang="en-US" sz="2000" baseline="-25000" dirty="0" smtClean="0"/>
            <a:t> </a:t>
          </a:r>
          <a:r>
            <a:rPr lang="en-US" sz="2000" baseline="-25000" dirty="0" err="1" smtClean="0"/>
            <a:t>masuk</a:t>
          </a:r>
          <a:r>
            <a:rPr lang="en-US" sz="2000" baseline="-25000" dirty="0" smtClean="0"/>
            <a:t> </a:t>
          </a:r>
          <a:r>
            <a:rPr lang="en-US" sz="2000" baseline="-25000" dirty="0" err="1" smtClean="0"/>
            <a:t>lebih</a:t>
          </a:r>
          <a:r>
            <a:rPr lang="en-US" sz="2000" baseline="-25000" dirty="0" smtClean="0"/>
            <a:t> </a:t>
          </a:r>
          <a:r>
            <a:rPr lang="en-US" sz="2000" baseline="-25000" dirty="0" err="1" smtClean="0"/>
            <a:t>dalam</a:t>
          </a:r>
          <a:r>
            <a:rPr lang="en-US" sz="2000" baseline="-25000" dirty="0" smtClean="0"/>
            <a:t> </a:t>
          </a:r>
          <a:r>
            <a:rPr lang="en-US" sz="2000" baseline="-25000" dirty="0" err="1" smtClean="0"/>
            <a:t>kedalam</a:t>
          </a:r>
          <a:r>
            <a:rPr lang="en-US" sz="2000" baseline="-25000" dirty="0" smtClean="0"/>
            <a:t> </a:t>
          </a:r>
          <a:r>
            <a:rPr lang="en-US" sz="2000" baseline="-25000" dirty="0" err="1" smtClean="0"/>
            <a:t>paru-paru</a:t>
          </a:r>
          <a:endParaRPr lang="en-US" sz="2000" baseline="-25000" dirty="0"/>
        </a:p>
      </dgm:t>
    </dgm:pt>
    <dgm:pt modelId="{4EFA5A6F-090C-4E86-96CF-7CF523C1A7BB}" type="parTrans" cxnId="{DC4810FD-B2F2-4960-8419-D4188E3D2097}">
      <dgm:prSet/>
      <dgm:spPr>
        <a:ln>
          <a:noFill/>
        </a:ln>
      </dgm:spPr>
      <dgm:t>
        <a:bodyPr/>
        <a:lstStyle/>
        <a:p>
          <a:endParaRPr lang="en-US"/>
        </a:p>
      </dgm:t>
    </dgm:pt>
    <dgm:pt modelId="{F2C82E74-87FE-43DB-8C1E-7C9A6AEB5BEF}" type="sibTrans" cxnId="{DC4810FD-B2F2-4960-8419-D4188E3D2097}">
      <dgm:prSet/>
      <dgm:spPr/>
      <dgm:t>
        <a:bodyPr/>
        <a:lstStyle/>
        <a:p>
          <a:endParaRPr lang="en-US"/>
        </a:p>
      </dgm:t>
    </dgm:pt>
    <dgm:pt modelId="{053A964E-8F9B-47A4-889B-D002F6889285}">
      <dgm:prSet phldrT="[Text]"/>
      <dgm:spPr/>
      <dgm:t>
        <a:bodyPr/>
        <a:lstStyle/>
        <a:p>
          <a:r>
            <a:rPr lang="en-US" dirty="0" smtClean="0"/>
            <a:t>Ammonia, Hydrogen </a:t>
          </a:r>
          <a:r>
            <a:rPr lang="en-US" dirty="0" err="1" smtClean="0"/>
            <a:t>Cloride</a:t>
          </a:r>
          <a:r>
            <a:rPr lang="en-US" dirty="0" smtClean="0"/>
            <a:t> – </a:t>
          </a:r>
          <a:r>
            <a:rPr lang="en-US" dirty="0" err="1" smtClean="0"/>
            <a:t>meiritasi</a:t>
          </a:r>
          <a:r>
            <a:rPr lang="en-US" dirty="0" smtClean="0"/>
            <a:t> </a:t>
          </a:r>
          <a:r>
            <a:rPr lang="en-US" dirty="0" err="1" smtClean="0"/>
            <a:t>hidung</a:t>
          </a:r>
          <a:r>
            <a:rPr lang="en-US" dirty="0" smtClean="0"/>
            <a:t> </a:t>
          </a:r>
          <a:r>
            <a:rPr lang="en-US" dirty="0" err="1" smtClean="0"/>
            <a:t>dan</a:t>
          </a:r>
          <a:r>
            <a:rPr lang="en-US" dirty="0" smtClean="0"/>
            <a:t> </a:t>
          </a:r>
          <a:r>
            <a:rPr lang="en-US" dirty="0" err="1" smtClean="0"/>
            <a:t>tenggorokan</a:t>
          </a:r>
          <a:r>
            <a:rPr lang="en-US" dirty="0" smtClean="0"/>
            <a:t> </a:t>
          </a:r>
          <a:r>
            <a:rPr lang="en-US" dirty="0" err="1" smtClean="0"/>
            <a:t>ketika</a:t>
          </a:r>
          <a:r>
            <a:rPr lang="en-US" dirty="0" smtClean="0"/>
            <a:t> </a:t>
          </a:r>
          <a:r>
            <a:rPr lang="en-US" dirty="0" err="1" smtClean="0"/>
            <a:t>permukaan</a:t>
          </a:r>
          <a:r>
            <a:rPr lang="en-US" dirty="0" smtClean="0"/>
            <a:t> </a:t>
          </a:r>
          <a:r>
            <a:rPr lang="en-US" dirty="0" err="1" smtClean="0"/>
            <a:t>lembab</a:t>
          </a:r>
          <a:r>
            <a:rPr lang="en-US" dirty="0" smtClean="0"/>
            <a:t> </a:t>
          </a:r>
          <a:r>
            <a:rPr lang="en-US" dirty="0" err="1" smtClean="0"/>
            <a:t>menyerap</a:t>
          </a:r>
          <a:r>
            <a:rPr lang="en-US" dirty="0" smtClean="0"/>
            <a:t> </a:t>
          </a:r>
          <a:r>
            <a:rPr lang="en-US" dirty="0" err="1" smtClean="0"/>
            <a:t>iritan</a:t>
          </a:r>
          <a:endParaRPr lang="en-US" dirty="0"/>
        </a:p>
      </dgm:t>
    </dgm:pt>
    <dgm:pt modelId="{DA04C80F-A081-4C22-A32E-383EF7EEDB8C}" type="parTrans" cxnId="{54184CDD-DB24-4103-A6E7-5388312CF023}">
      <dgm:prSet/>
      <dgm:spPr>
        <a:ln>
          <a:noFill/>
        </a:ln>
      </dgm:spPr>
      <dgm:t>
        <a:bodyPr anchor="ctr" anchorCtr="0"/>
        <a:lstStyle/>
        <a:p>
          <a:endParaRPr lang="en-US"/>
        </a:p>
      </dgm:t>
    </dgm:pt>
    <dgm:pt modelId="{C0AB0A0B-A6E0-4AE6-9D3A-182417D6DA86}" type="sibTrans" cxnId="{54184CDD-DB24-4103-A6E7-5388312CF023}">
      <dgm:prSet/>
      <dgm:spPr/>
      <dgm:t>
        <a:bodyPr/>
        <a:lstStyle/>
        <a:p>
          <a:endParaRPr lang="en-US"/>
        </a:p>
      </dgm:t>
    </dgm:pt>
    <dgm:pt modelId="{256A7709-1D20-4D52-88F9-E5F35ACA382C}" type="pres">
      <dgm:prSet presAssocID="{F2C4B724-7011-4D55-8B69-54854A071BC4}" presName="hierChild1" presStyleCnt="0">
        <dgm:presLayoutVars>
          <dgm:orgChart val="1"/>
          <dgm:chPref val="1"/>
          <dgm:dir/>
          <dgm:animOne val="branch"/>
          <dgm:animLvl val="lvl"/>
          <dgm:resizeHandles/>
        </dgm:presLayoutVars>
      </dgm:prSet>
      <dgm:spPr/>
      <dgm:t>
        <a:bodyPr/>
        <a:lstStyle/>
        <a:p>
          <a:endParaRPr lang="en-US"/>
        </a:p>
      </dgm:t>
    </dgm:pt>
    <dgm:pt modelId="{BE5EA607-77A5-4827-A743-41E735A9A134}" type="pres">
      <dgm:prSet presAssocID="{8E39BFF6-8D69-4A08-9FE8-AC62C075B62B}" presName="hierRoot1" presStyleCnt="0">
        <dgm:presLayoutVars>
          <dgm:hierBranch val="init"/>
        </dgm:presLayoutVars>
      </dgm:prSet>
      <dgm:spPr/>
    </dgm:pt>
    <dgm:pt modelId="{74298C71-ADA8-4C9A-9C1E-DCAE9C15FBF8}" type="pres">
      <dgm:prSet presAssocID="{8E39BFF6-8D69-4A08-9FE8-AC62C075B62B}" presName="rootComposite1" presStyleCnt="0"/>
      <dgm:spPr/>
    </dgm:pt>
    <dgm:pt modelId="{208F9C13-208E-46AF-94F2-F7FE18FA6C30}" type="pres">
      <dgm:prSet presAssocID="{8E39BFF6-8D69-4A08-9FE8-AC62C075B62B}" presName="rootText1" presStyleLbl="node0" presStyleIdx="0" presStyleCnt="1" custLinFactNeighborX="85771" custLinFactNeighborY="-14445">
        <dgm:presLayoutVars>
          <dgm:chPref val="3"/>
        </dgm:presLayoutVars>
      </dgm:prSet>
      <dgm:spPr/>
      <dgm:t>
        <a:bodyPr/>
        <a:lstStyle/>
        <a:p>
          <a:endParaRPr lang="en-US"/>
        </a:p>
      </dgm:t>
    </dgm:pt>
    <dgm:pt modelId="{C41DB74B-5E84-4A12-A24B-F60765810842}" type="pres">
      <dgm:prSet presAssocID="{8E39BFF6-8D69-4A08-9FE8-AC62C075B62B}" presName="rootConnector1" presStyleLbl="node1" presStyleIdx="0" presStyleCnt="0"/>
      <dgm:spPr/>
      <dgm:t>
        <a:bodyPr/>
        <a:lstStyle/>
        <a:p>
          <a:endParaRPr lang="en-US"/>
        </a:p>
      </dgm:t>
    </dgm:pt>
    <dgm:pt modelId="{4F3E1BE8-8D2A-4923-ADA2-540DE4A24149}" type="pres">
      <dgm:prSet presAssocID="{8E39BFF6-8D69-4A08-9FE8-AC62C075B62B}" presName="hierChild2" presStyleCnt="0"/>
      <dgm:spPr/>
    </dgm:pt>
    <dgm:pt modelId="{669F8A97-27B1-461E-844F-AE427F17606E}" type="pres">
      <dgm:prSet presAssocID="{9DD2A268-A70D-4D29-AFC4-055B02DC8ACB}" presName="Name37" presStyleLbl="parChTrans1D2" presStyleIdx="0" presStyleCnt="2"/>
      <dgm:spPr/>
      <dgm:t>
        <a:bodyPr/>
        <a:lstStyle/>
        <a:p>
          <a:endParaRPr lang="en-US"/>
        </a:p>
      </dgm:t>
    </dgm:pt>
    <dgm:pt modelId="{21168CF0-7ECF-4B66-92B6-1D4A2BBA44FA}" type="pres">
      <dgm:prSet presAssocID="{1AE85735-F13B-435F-9FAD-21973B34305F}" presName="hierRoot2" presStyleCnt="0">
        <dgm:presLayoutVars>
          <dgm:hierBranch val="init"/>
        </dgm:presLayoutVars>
      </dgm:prSet>
      <dgm:spPr/>
    </dgm:pt>
    <dgm:pt modelId="{B033F7F5-98CF-4793-B3C1-BAC42B91CED9}" type="pres">
      <dgm:prSet presAssocID="{1AE85735-F13B-435F-9FAD-21973B34305F}" presName="rootComposite" presStyleCnt="0"/>
      <dgm:spPr/>
    </dgm:pt>
    <dgm:pt modelId="{EB69AF2E-5FFF-4AD9-A257-650285C4293B}" type="pres">
      <dgm:prSet presAssocID="{1AE85735-F13B-435F-9FAD-21973B34305F}" presName="rootText" presStyleLbl="node2" presStyleIdx="0" presStyleCnt="2" custScaleX="124785" custLinFactNeighborX="62306" custLinFactNeighborY="12038">
        <dgm:presLayoutVars>
          <dgm:chPref val="3"/>
        </dgm:presLayoutVars>
      </dgm:prSet>
      <dgm:spPr/>
      <dgm:t>
        <a:bodyPr/>
        <a:lstStyle/>
        <a:p>
          <a:endParaRPr lang="en-US"/>
        </a:p>
      </dgm:t>
    </dgm:pt>
    <dgm:pt modelId="{7AFCD72C-C974-45A4-8F34-BFF89ADDBB51}" type="pres">
      <dgm:prSet presAssocID="{1AE85735-F13B-435F-9FAD-21973B34305F}" presName="rootConnector" presStyleLbl="node2" presStyleIdx="0" presStyleCnt="2"/>
      <dgm:spPr/>
      <dgm:t>
        <a:bodyPr/>
        <a:lstStyle/>
        <a:p>
          <a:endParaRPr lang="en-US"/>
        </a:p>
      </dgm:t>
    </dgm:pt>
    <dgm:pt modelId="{7185F504-587F-4631-AC6A-5F7A4AB6ECA4}" type="pres">
      <dgm:prSet presAssocID="{1AE85735-F13B-435F-9FAD-21973B34305F}" presName="hierChild4" presStyleCnt="0"/>
      <dgm:spPr/>
    </dgm:pt>
    <dgm:pt modelId="{2CA3A7FC-91A2-457F-BACE-919BC0785892}" type="pres">
      <dgm:prSet presAssocID="{DA04C80F-A081-4C22-A32E-383EF7EEDB8C}" presName="Name37" presStyleLbl="parChTrans1D3" presStyleIdx="0" presStyleCnt="2"/>
      <dgm:spPr/>
      <dgm:t>
        <a:bodyPr/>
        <a:lstStyle/>
        <a:p>
          <a:endParaRPr lang="en-US"/>
        </a:p>
      </dgm:t>
    </dgm:pt>
    <dgm:pt modelId="{5C5CCA58-A7E0-4225-AB3C-5C5A6E26957A}" type="pres">
      <dgm:prSet presAssocID="{053A964E-8F9B-47A4-889B-D002F6889285}" presName="hierRoot2" presStyleCnt="0">
        <dgm:presLayoutVars>
          <dgm:hierBranch val="init"/>
        </dgm:presLayoutVars>
      </dgm:prSet>
      <dgm:spPr/>
    </dgm:pt>
    <dgm:pt modelId="{0BDBE0E7-CF45-4C31-A116-AB54F87910B3}" type="pres">
      <dgm:prSet presAssocID="{053A964E-8F9B-47A4-889B-D002F6889285}" presName="rootComposite" presStyleCnt="0"/>
      <dgm:spPr/>
    </dgm:pt>
    <dgm:pt modelId="{3D96FC4F-4B2E-447F-897D-831E6B217BBF}" type="pres">
      <dgm:prSet presAssocID="{053A964E-8F9B-47A4-889B-D002F6889285}" presName="rootText" presStyleLbl="node3" presStyleIdx="0" presStyleCnt="2" custScaleX="206549">
        <dgm:presLayoutVars>
          <dgm:chPref val="3"/>
        </dgm:presLayoutVars>
      </dgm:prSet>
      <dgm:spPr/>
      <dgm:t>
        <a:bodyPr/>
        <a:lstStyle/>
        <a:p>
          <a:endParaRPr lang="en-US"/>
        </a:p>
      </dgm:t>
    </dgm:pt>
    <dgm:pt modelId="{243DBF36-64DE-4991-98FC-F283B9C3162F}" type="pres">
      <dgm:prSet presAssocID="{053A964E-8F9B-47A4-889B-D002F6889285}" presName="rootConnector" presStyleLbl="node3" presStyleIdx="0" presStyleCnt="2"/>
      <dgm:spPr/>
      <dgm:t>
        <a:bodyPr/>
        <a:lstStyle/>
        <a:p>
          <a:endParaRPr lang="en-US"/>
        </a:p>
      </dgm:t>
    </dgm:pt>
    <dgm:pt modelId="{B25E07FE-7B00-47F2-85D3-2751ED3E4282}" type="pres">
      <dgm:prSet presAssocID="{053A964E-8F9B-47A4-889B-D002F6889285}" presName="hierChild4" presStyleCnt="0"/>
      <dgm:spPr/>
    </dgm:pt>
    <dgm:pt modelId="{CE6ABACC-A80D-48F9-8947-94CC2759DF42}" type="pres">
      <dgm:prSet presAssocID="{053A964E-8F9B-47A4-889B-D002F6889285}" presName="hierChild5" presStyleCnt="0"/>
      <dgm:spPr/>
    </dgm:pt>
    <dgm:pt modelId="{B28061C1-051B-4D5E-B6C2-2BB5FB6CA13F}" type="pres">
      <dgm:prSet presAssocID="{1AE85735-F13B-435F-9FAD-21973B34305F}" presName="hierChild5" presStyleCnt="0"/>
      <dgm:spPr/>
    </dgm:pt>
    <dgm:pt modelId="{FFB9D380-AA64-480D-91B1-4C62767A3F19}" type="pres">
      <dgm:prSet presAssocID="{99BA2FF8-3DD4-4D65-A8D2-52A6CAAF00FE}" presName="Name37" presStyleLbl="parChTrans1D2" presStyleIdx="1" presStyleCnt="2"/>
      <dgm:spPr/>
      <dgm:t>
        <a:bodyPr/>
        <a:lstStyle/>
        <a:p>
          <a:endParaRPr lang="en-US"/>
        </a:p>
      </dgm:t>
    </dgm:pt>
    <dgm:pt modelId="{6306D02E-D4BF-4F5F-8437-8DB051CE3B1E}" type="pres">
      <dgm:prSet presAssocID="{D993AC97-8EA2-4AB2-89D3-53F1EE457CF4}" presName="hierRoot2" presStyleCnt="0">
        <dgm:presLayoutVars>
          <dgm:hierBranch val="init"/>
        </dgm:presLayoutVars>
      </dgm:prSet>
      <dgm:spPr/>
    </dgm:pt>
    <dgm:pt modelId="{8B67F441-D037-430D-BBE5-53F30FD12197}" type="pres">
      <dgm:prSet presAssocID="{D993AC97-8EA2-4AB2-89D3-53F1EE457CF4}" presName="rootComposite" presStyleCnt="0"/>
      <dgm:spPr/>
    </dgm:pt>
    <dgm:pt modelId="{756D4A4B-D215-473B-B117-6B4529741B74}" type="pres">
      <dgm:prSet presAssocID="{D993AC97-8EA2-4AB2-89D3-53F1EE457CF4}" presName="rootText" presStyleLbl="node2" presStyleIdx="1" presStyleCnt="2" custLinFactX="1888" custLinFactNeighborX="100000" custLinFactNeighborY="12038">
        <dgm:presLayoutVars>
          <dgm:chPref val="3"/>
        </dgm:presLayoutVars>
      </dgm:prSet>
      <dgm:spPr/>
      <dgm:t>
        <a:bodyPr/>
        <a:lstStyle/>
        <a:p>
          <a:endParaRPr lang="en-US"/>
        </a:p>
      </dgm:t>
    </dgm:pt>
    <dgm:pt modelId="{D9A58CAA-372C-4E0E-A0F3-0B8BB8561CAA}" type="pres">
      <dgm:prSet presAssocID="{D993AC97-8EA2-4AB2-89D3-53F1EE457CF4}" presName="rootConnector" presStyleLbl="node2" presStyleIdx="1" presStyleCnt="2"/>
      <dgm:spPr/>
      <dgm:t>
        <a:bodyPr/>
        <a:lstStyle/>
        <a:p>
          <a:endParaRPr lang="en-US"/>
        </a:p>
      </dgm:t>
    </dgm:pt>
    <dgm:pt modelId="{AA0C5966-1231-4224-B96C-87621EED6E90}" type="pres">
      <dgm:prSet presAssocID="{D993AC97-8EA2-4AB2-89D3-53F1EE457CF4}" presName="hierChild4" presStyleCnt="0"/>
      <dgm:spPr/>
    </dgm:pt>
    <dgm:pt modelId="{571E7940-A15B-451A-8393-98B66F9DA9A8}" type="pres">
      <dgm:prSet presAssocID="{4EFA5A6F-090C-4E86-96CF-7CF523C1A7BB}" presName="Name37" presStyleLbl="parChTrans1D3" presStyleIdx="1" presStyleCnt="2"/>
      <dgm:spPr/>
      <dgm:t>
        <a:bodyPr/>
        <a:lstStyle/>
        <a:p>
          <a:endParaRPr lang="en-US"/>
        </a:p>
      </dgm:t>
    </dgm:pt>
    <dgm:pt modelId="{A0E88F1B-4EB2-4E39-9A9D-CD3FDB096489}" type="pres">
      <dgm:prSet presAssocID="{A5CABB3B-C6C5-479C-9458-9D8AAA0D977A}" presName="hierRoot2" presStyleCnt="0">
        <dgm:presLayoutVars>
          <dgm:hierBranch val="init"/>
        </dgm:presLayoutVars>
      </dgm:prSet>
      <dgm:spPr/>
    </dgm:pt>
    <dgm:pt modelId="{58584149-CDA0-45E8-B318-09974D12899B}" type="pres">
      <dgm:prSet presAssocID="{A5CABB3B-C6C5-479C-9458-9D8AAA0D977A}" presName="rootComposite" presStyleCnt="0"/>
      <dgm:spPr/>
    </dgm:pt>
    <dgm:pt modelId="{57441431-4EA9-46BB-8FB4-BF0D6FE49E9D}" type="pres">
      <dgm:prSet presAssocID="{A5CABB3B-C6C5-479C-9458-9D8AAA0D977A}" presName="rootText" presStyleLbl="node3" presStyleIdx="1" presStyleCnt="2" custScaleX="224609">
        <dgm:presLayoutVars>
          <dgm:chPref val="3"/>
        </dgm:presLayoutVars>
      </dgm:prSet>
      <dgm:spPr/>
      <dgm:t>
        <a:bodyPr/>
        <a:lstStyle/>
        <a:p>
          <a:endParaRPr lang="en-US"/>
        </a:p>
      </dgm:t>
    </dgm:pt>
    <dgm:pt modelId="{D1E16193-C8ED-4666-AAF2-A14B9DFDAEF8}" type="pres">
      <dgm:prSet presAssocID="{A5CABB3B-C6C5-479C-9458-9D8AAA0D977A}" presName="rootConnector" presStyleLbl="node3" presStyleIdx="1" presStyleCnt="2"/>
      <dgm:spPr/>
      <dgm:t>
        <a:bodyPr/>
        <a:lstStyle/>
        <a:p>
          <a:endParaRPr lang="en-US"/>
        </a:p>
      </dgm:t>
    </dgm:pt>
    <dgm:pt modelId="{B8E33EA3-51FB-4054-9B9E-3D0ADCB6013A}" type="pres">
      <dgm:prSet presAssocID="{A5CABB3B-C6C5-479C-9458-9D8AAA0D977A}" presName="hierChild4" presStyleCnt="0"/>
      <dgm:spPr/>
    </dgm:pt>
    <dgm:pt modelId="{37844B57-5CCC-4F78-8549-64883A021B6D}" type="pres">
      <dgm:prSet presAssocID="{A5CABB3B-C6C5-479C-9458-9D8AAA0D977A}" presName="hierChild5" presStyleCnt="0"/>
      <dgm:spPr/>
    </dgm:pt>
    <dgm:pt modelId="{83D39E67-3ED4-4B12-B692-DD451220B7FB}" type="pres">
      <dgm:prSet presAssocID="{D993AC97-8EA2-4AB2-89D3-53F1EE457CF4}" presName="hierChild5" presStyleCnt="0"/>
      <dgm:spPr/>
    </dgm:pt>
    <dgm:pt modelId="{5107E668-63CB-4E71-9842-904AAF016F0B}" type="pres">
      <dgm:prSet presAssocID="{8E39BFF6-8D69-4A08-9FE8-AC62C075B62B}" presName="hierChild3" presStyleCnt="0"/>
      <dgm:spPr/>
    </dgm:pt>
  </dgm:ptLst>
  <dgm:cxnLst>
    <dgm:cxn modelId="{DC4810FD-B2F2-4960-8419-D4188E3D2097}" srcId="{D993AC97-8EA2-4AB2-89D3-53F1EE457CF4}" destId="{A5CABB3B-C6C5-479C-9458-9D8AAA0D977A}" srcOrd="0" destOrd="0" parTransId="{4EFA5A6F-090C-4E86-96CF-7CF523C1A7BB}" sibTransId="{F2C82E74-87FE-43DB-8C1E-7C9A6AEB5BEF}"/>
    <dgm:cxn modelId="{7A449CC6-9790-46D5-96AE-B74D055B3114}" type="presOf" srcId="{8E39BFF6-8D69-4A08-9FE8-AC62C075B62B}" destId="{C41DB74B-5E84-4A12-A24B-F60765810842}" srcOrd="1" destOrd="0" presId="urn:microsoft.com/office/officeart/2005/8/layout/orgChart1"/>
    <dgm:cxn modelId="{695FD5C0-BF1E-4F90-9460-D0502AE0475C}" srcId="{8E39BFF6-8D69-4A08-9FE8-AC62C075B62B}" destId="{1AE85735-F13B-435F-9FAD-21973B34305F}" srcOrd="0" destOrd="0" parTransId="{9DD2A268-A70D-4D29-AFC4-055B02DC8ACB}" sibTransId="{0754E7F5-F6C4-4B18-92DC-F9D3E915B40F}"/>
    <dgm:cxn modelId="{98A95CD6-DA65-4043-B5D3-50BB361C85CD}" srcId="{8E39BFF6-8D69-4A08-9FE8-AC62C075B62B}" destId="{D993AC97-8EA2-4AB2-89D3-53F1EE457CF4}" srcOrd="1" destOrd="0" parTransId="{99BA2FF8-3DD4-4D65-A8D2-52A6CAAF00FE}" sibTransId="{A81A67F6-F5E7-47EF-B4CE-67C912E3FCCB}"/>
    <dgm:cxn modelId="{203BE69C-E2B6-437F-A525-250BDEBCE486}" type="presOf" srcId="{053A964E-8F9B-47A4-889B-D002F6889285}" destId="{3D96FC4F-4B2E-447F-897D-831E6B217BBF}" srcOrd="0" destOrd="0" presId="urn:microsoft.com/office/officeart/2005/8/layout/orgChart1"/>
    <dgm:cxn modelId="{4AE0D3F1-22F0-4531-A70C-6CBDEA43FF81}" type="presOf" srcId="{99BA2FF8-3DD4-4D65-A8D2-52A6CAAF00FE}" destId="{FFB9D380-AA64-480D-91B1-4C62767A3F19}" srcOrd="0" destOrd="0" presId="urn:microsoft.com/office/officeart/2005/8/layout/orgChart1"/>
    <dgm:cxn modelId="{7914F3E7-E9F3-425E-9592-A2314E68543D}" type="presOf" srcId="{A5CABB3B-C6C5-479C-9458-9D8AAA0D977A}" destId="{57441431-4EA9-46BB-8FB4-BF0D6FE49E9D}" srcOrd="0" destOrd="0" presId="urn:microsoft.com/office/officeart/2005/8/layout/orgChart1"/>
    <dgm:cxn modelId="{87945038-ED76-4D1B-8956-40435D734284}" srcId="{F2C4B724-7011-4D55-8B69-54854A071BC4}" destId="{8E39BFF6-8D69-4A08-9FE8-AC62C075B62B}" srcOrd="0" destOrd="0" parTransId="{87323410-99C0-45E9-991E-FADE6F42AA33}" sibTransId="{AFFD43EE-5B5D-4E09-861B-DAD675AD9DB7}"/>
    <dgm:cxn modelId="{636306A7-E7C3-4DBC-8739-8609560915D9}" type="presOf" srcId="{D993AC97-8EA2-4AB2-89D3-53F1EE457CF4}" destId="{756D4A4B-D215-473B-B117-6B4529741B74}" srcOrd="0" destOrd="0" presId="urn:microsoft.com/office/officeart/2005/8/layout/orgChart1"/>
    <dgm:cxn modelId="{29B27FDD-99E9-4D08-959F-9D3F74A8B1D8}" type="presOf" srcId="{A5CABB3B-C6C5-479C-9458-9D8AAA0D977A}" destId="{D1E16193-C8ED-4666-AAF2-A14B9DFDAEF8}" srcOrd="1" destOrd="0" presId="urn:microsoft.com/office/officeart/2005/8/layout/orgChart1"/>
    <dgm:cxn modelId="{EEEB4789-9F08-44E9-92F6-940AC6C9ACA5}" type="presOf" srcId="{1AE85735-F13B-435F-9FAD-21973B34305F}" destId="{7AFCD72C-C974-45A4-8F34-BFF89ADDBB51}" srcOrd="1" destOrd="0" presId="urn:microsoft.com/office/officeart/2005/8/layout/orgChart1"/>
    <dgm:cxn modelId="{D44E616D-34D3-43B5-AD53-98878A0A358C}" type="presOf" srcId="{DA04C80F-A081-4C22-A32E-383EF7EEDB8C}" destId="{2CA3A7FC-91A2-457F-BACE-919BC0785892}" srcOrd="0" destOrd="0" presId="urn:microsoft.com/office/officeart/2005/8/layout/orgChart1"/>
    <dgm:cxn modelId="{F37C7CB4-1309-41B4-BF88-F74731C047B0}" type="presOf" srcId="{9DD2A268-A70D-4D29-AFC4-055B02DC8ACB}" destId="{669F8A97-27B1-461E-844F-AE427F17606E}" srcOrd="0" destOrd="0" presId="urn:microsoft.com/office/officeart/2005/8/layout/orgChart1"/>
    <dgm:cxn modelId="{ED896119-5F5C-49A0-8F1A-0526A9561590}" type="presOf" srcId="{1AE85735-F13B-435F-9FAD-21973B34305F}" destId="{EB69AF2E-5FFF-4AD9-A257-650285C4293B}" srcOrd="0" destOrd="0" presId="urn:microsoft.com/office/officeart/2005/8/layout/orgChart1"/>
    <dgm:cxn modelId="{760B187C-7711-42D9-91D0-C19F725DFE81}" type="presOf" srcId="{053A964E-8F9B-47A4-889B-D002F6889285}" destId="{243DBF36-64DE-4991-98FC-F283B9C3162F}" srcOrd="1" destOrd="0" presId="urn:microsoft.com/office/officeart/2005/8/layout/orgChart1"/>
    <dgm:cxn modelId="{2DA39DA6-3A1F-4863-9DBF-6C24B94877A2}" type="presOf" srcId="{4EFA5A6F-090C-4E86-96CF-7CF523C1A7BB}" destId="{571E7940-A15B-451A-8393-98B66F9DA9A8}" srcOrd="0" destOrd="0" presId="urn:microsoft.com/office/officeart/2005/8/layout/orgChart1"/>
    <dgm:cxn modelId="{CE4386E3-17A4-49C9-B16A-B432C8DBDDE6}" type="presOf" srcId="{8E39BFF6-8D69-4A08-9FE8-AC62C075B62B}" destId="{208F9C13-208E-46AF-94F2-F7FE18FA6C30}" srcOrd="0" destOrd="0" presId="urn:microsoft.com/office/officeart/2005/8/layout/orgChart1"/>
    <dgm:cxn modelId="{4BCD62D7-1DCD-4BA8-9CB4-A6D4A2CF3243}" type="presOf" srcId="{F2C4B724-7011-4D55-8B69-54854A071BC4}" destId="{256A7709-1D20-4D52-88F9-E5F35ACA382C}" srcOrd="0" destOrd="0" presId="urn:microsoft.com/office/officeart/2005/8/layout/orgChart1"/>
    <dgm:cxn modelId="{54184CDD-DB24-4103-A6E7-5388312CF023}" srcId="{1AE85735-F13B-435F-9FAD-21973B34305F}" destId="{053A964E-8F9B-47A4-889B-D002F6889285}" srcOrd="0" destOrd="0" parTransId="{DA04C80F-A081-4C22-A32E-383EF7EEDB8C}" sibTransId="{C0AB0A0B-A6E0-4AE6-9D3A-182417D6DA86}"/>
    <dgm:cxn modelId="{FBA64297-7954-4E2B-9EF1-967F937F97BE}" type="presOf" srcId="{D993AC97-8EA2-4AB2-89D3-53F1EE457CF4}" destId="{D9A58CAA-372C-4E0E-A0F3-0B8BB8561CAA}" srcOrd="1" destOrd="0" presId="urn:microsoft.com/office/officeart/2005/8/layout/orgChart1"/>
    <dgm:cxn modelId="{0FA84C48-867E-48A7-AC3C-E16E4C377529}" type="presParOf" srcId="{256A7709-1D20-4D52-88F9-E5F35ACA382C}" destId="{BE5EA607-77A5-4827-A743-41E735A9A134}" srcOrd="0" destOrd="0" presId="urn:microsoft.com/office/officeart/2005/8/layout/orgChart1"/>
    <dgm:cxn modelId="{050CF711-8CC6-40DF-B708-385D51DB5A3F}" type="presParOf" srcId="{BE5EA607-77A5-4827-A743-41E735A9A134}" destId="{74298C71-ADA8-4C9A-9C1E-DCAE9C15FBF8}" srcOrd="0" destOrd="0" presId="urn:microsoft.com/office/officeart/2005/8/layout/orgChart1"/>
    <dgm:cxn modelId="{F13DC935-515E-4E48-AFAF-1986635806B5}" type="presParOf" srcId="{74298C71-ADA8-4C9A-9C1E-DCAE9C15FBF8}" destId="{208F9C13-208E-46AF-94F2-F7FE18FA6C30}" srcOrd="0" destOrd="0" presId="urn:microsoft.com/office/officeart/2005/8/layout/orgChart1"/>
    <dgm:cxn modelId="{2E269465-A7BA-4C09-A32E-4EEFD40D03E2}" type="presParOf" srcId="{74298C71-ADA8-4C9A-9C1E-DCAE9C15FBF8}" destId="{C41DB74B-5E84-4A12-A24B-F60765810842}" srcOrd="1" destOrd="0" presId="urn:microsoft.com/office/officeart/2005/8/layout/orgChart1"/>
    <dgm:cxn modelId="{218F94CD-EB13-41A3-97FC-AB0631753D9B}" type="presParOf" srcId="{BE5EA607-77A5-4827-A743-41E735A9A134}" destId="{4F3E1BE8-8D2A-4923-ADA2-540DE4A24149}" srcOrd="1" destOrd="0" presId="urn:microsoft.com/office/officeart/2005/8/layout/orgChart1"/>
    <dgm:cxn modelId="{49F9670E-5585-412F-854F-F570D02158C7}" type="presParOf" srcId="{4F3E1BE8-8D2A-4923-ADA2-540DE4A24149}" destId="{669F8A97-27B1-461E-844F-AE427F17606E}" srcOrd="0" destOrd="0" presId="urn:microsoft.com/office/officeart/2005/8/layout/orgChart1"/>
    <dgm:cxn modelId="{977D47AB-BCA4-499C-AFBC-B476B505BD7C}" type="presParOf" srcId="{4F3E1BE8-8D2A-4923-ADA2-540DE4A24149}" destId="{21168CF0-7ECF-4B66-92B6-1D4A2BBA44FA}" srcOrd="1" destOrd="0" presId="urn:microsoft.com/office/officeart/2005/8/layout/orgChart1"/>
    <dgm:cxn modelId="{541ADC29-4AC2-408E-9D60-ACCECAAEEA22}" type="presParOf" srcId="{21168CF0-7ECF-4B66-92B6-1D4A2BBA44FA}" destId="{B033F7F5-98CF-4793-B3C1-BAC42B91CED9}" srcOrd="0" destOrd="0" presId="urn:microsoft.com/office/officeart/2005/8/layout/orgChart1"/>
    <dgm:cxn modelId="{B434C3CE-D72C-480C-9D70-65E8D87BD421}" type="presParOf" srcId="{B033F7F5-98CF-4793-B3C1-BAC42B91CED9}" destId="{EB69AF2E-5FFF-4AD9-A257-650285C4293B}" srcOrd="0" destOrd="0" presId="urn:microsoft.com/office/officeart/2005/8/layout/orgChart1"/>
    <dgm:cxn modelId="{73D08BF0-3A5D-428A-9959-C2FB35A45672}" type="presParOf" srcId="{B033F7F5-98CF-4793-B3C1-BAC42B91CED9}" destId="{7AFCD72C-C974-45A4-8F34-BFF89ADDBB51}" srcOrd="1" destOrd="0" presId="urn:microsoft.com/office/officeart/2005/8/layout/orgChart1"/>
    <dgm:cxn modelId="{150AB1CB-E4B0-4197-A6AB-A960C1BA8770}" type="presParOf" srcId="{21168CF0-7ECF-4B66-92B6-1D4A2BBA44FA}" destId="{7185F504-587F-4631-AC6A-5F7A4AB6ECA4}" srcOrd="1" destOrd="0" presId="urn:microsoft.com/office/officeart/2005/8/layout/orgChart1"/>
    <dgm:cxn modelId="{405B0BF1-0B29-4040-A444-A2BDD5AF1A88}" type="presParOf" srcId="{7185F504-587F-4631-AC6A-5F7A4AB6ECA4}" destId="{2CA3A7FC-91A2-457F-BACE-919BC0785892}" srcOrd="0" destOrd="0" presId="urn:microsoft.com/office/officeart/2005/8/layout/orgChart1"/>
    <dgm:cxn modelId="{0EEA7625-0E00-40A2-BA5F-F3B575B375C5}" type="presParOf" srcId="{7185F504-587F-4631-AC6A-5F7A4AB6ECA4}" destId="{5C5CCA58-A7E0-4225-AB3C-5C5A6E26957A}" srcOrd="1" destOrd="0" presId="urn:microsoft.com/office/officeart/2005/8/layout/orgChart1"/>
    <dgm:cxn modelId="{8D209710-E0E4-431E-9157-54CC23EE114E}" type="presParOf" srcId="{5C5CCA58-A7E0-4225-AB3C-5C5A6E26957A}" destId="{0BDBE0E7-CF45-4C31-A116-AB54F87910B3}" srcOrd="0" destOrd="0" presId="urn:microsoft.com/office/officeart/2005/8/layout/orgChart1"/>
    <dgm:cxn modelId="{986596A2-4AE8-452E-BD87-4698D1FA3503}" type="presParOf" srcId="{0BDBE0E7-CF45-4C31-A116-AB54F87910B3}" destId="{3D96FC4F-4B2E-447F-897D-831E6B217BBF}" srcOrd="0" destOrd="0" presId="urn:microsoft.com/office/officeart/2005/8/layout/orgChart1"/>
    <dgm:cxn modelId="{CE789050-95CD-4427-9FF6-978A97F42C06}" type="presParOf" srcId="{0BDBE0E7-CF45-4C31-A116-AB54F87910B3}" destId="{243DBF36-64DE-4991-98FC-F283B9C3162F}" srcOrd="1" destOrd="0" presId="urn:microsoft.com/office/officeart/2005/8/layout/orgChart1"/>
    <dgm:cxn modelId="{410B44CE-38CD-4016-B62D-84C59A33F7D2}" type="presParOf" srcId="{5C5CCA58-A7E0-4225-AB3C-5C5A6E26957A}" destId="{B25E07FE-7B00-47F2-85D3-2751ED3E4282}" srcOrd="1" destOrd="0" presId="urn:microsoft.com/office/officeart/2005/8/layout/orgChart1"/>
    <dgm:cxn modelId="{ECF7395C-AA0F-40C6-9526-F8E940BF2291}" type="presParOf" srcId="{5C5CCA58-A7E0-4225-AB3C-5C5A6E26957A}" destId="{CE6ABACC-A80D-48F9-8947-94CC2759DF42}" srcOrd="2" destOrd="0" presId="urn:microsoft.com/office/officeart/2005/8/layout/orgChart1"/>
    <dgm:cxn modelId="{C6439D46-5786-4B0C-8294-104B3FE00204}" type="presParOf" srcId="{21168CF0-7ECF-4B66-92B6-1D4A2BBA44FA}" destId="{B28061C1-051B-4D5E-B6C2-2BB5FB6CA13F}" srcOrd="2" destOrd="0" presId="urn:microsoft.com/office/officeart/2005/8/layout/orgChart1"/>
    <dgm:cxn modelId="{92959F9F-63E3-431F-8667-56545992426A}" type="presParOf" srcId="{4F3E1BE8-8D2A-4923-ADA2-540DE4A24149}" destId="{FFB9D380-AA64-480D-91B1-4C62767A3F19}" srcOrd="2" destOrd="0" presId="urn:microsoft.com/office/officeart/2005/8/layout/orgChart1"/>
    <dgm:cxn modelId="{11986B43-6951-429B-BF74-248F5766E4EA}" type="presParOf" srcId="{4F3E1BE8-8D2A-4923-ADA2-540DE4A24149}" destId="{6306D02E-D4BF-4F5F-8437-8DB051CE3B1E}" srcOrd="3" destOrd="0" presId="urn:microsoft.com/office/officeart/2005/8/layout/orgChart1"/>
    <dgm:cxn modelId="{B1B04C01-6B59-424D-B553-35D1D213C8D5}" type="presParOf" srcId="{6306D02E-D4BF-4F5F-8437-8DB051CE3B1E}" destId="{8B67F441-D037-430D-BBE5-53F30FD12197}" srcOrd="0" destOrd="0" presId="urn:microsoft.com/office/officeart/2005/8/layout/orgChart1"/>
    <dgm:cxn modelId="{89EF73A8-B1F6-4F4A-8E6E-0A9A1E32A5C1}" type="presParOf" srcId="{8B67F441-D037-430D-BBE5-53F30FD12197}" destId="{756D4A4B-D215-473B-B117-6B4529741B74}" srcOrd="0" destOrd="0" presId="urn:microsoft.com/office/officeart/2005/8/layout/orgChart1"/>
    <dgm:cxn modelId="{F7B6E995-455A-4FC5-BCBE-5936BC7F2DEA}" type="presParOf" srcId="{8B67F441-D037-430D-BBE5-53F30FD12197}" destId="{D9A58CAA-372C-4E0E-A0F3-0B8BB8561CAA}" srcOrd="1" destOrd="0" presId="urn:microsoft.com/office/officeart/2005/8/layout/orgChart1"/>
    <dgm:cxn modelId="{DB172407-29CE-44CB-8F3B-0025204220F8}" type="presParOf" srcId="{6306D02E-D4BF-4F5F-8437-8DB051CE3B1E}" destId="{AA0C5966-1231-4224-B96C-87621EED6E90}" srcOrd="1" destOrd="0" presId="urn:microsoft.com/office/officeart/2005/8/layout/orgChart1"/>
    <dgm:cxn modelId="{F942B011-09DB-4406-99FE-AB78CEFED77E}" type="presParOf" srcId="{AA0C5966-1231-4224-B96C-87621EED6E90}" destId="{571E7940-A15B-451A-8393-98B66F9DA9A8}" srcOrd="0" destOrd="0" presId="urn:microsoft.com/office/officeart/2005/8/layout/orgChart1"/>
    <dgm:cxn modelId="{31D30B5E-77C6-4311-93A9-6AE15E1BF0B7}" type="presParOf" srcId="{AA0C5966-1231-4224-B96C-87621EED6E90}" destId="{A0E88F1B-4EB2-4E39-9A9D-CD3FDB096489}" srcOrd="1" destOrd="0" presId="urn:microsoft.com/office/officeart/2005/8/layout/orgChart1"/>
    <dgm:cxn modelId="{2B11DBA5-7E45-469B-9848-C048043D3734}" type="presParOf" srcId="{A0E88F1B-4EB2-4E39-9A9D-CD3FDB096489}" destId="{58584149-CDA0-45E8-B318-09974D12899B}" srcOrd="0" destOrd="0" presId="urn:microsoft.com/office/officeart/2005/8/layout/orgChart1"/>
    <dgm:cxn modelId="{B8D151E9-5946-4F25-A0BD-CF7E2EAEEBBB}" type="presParOf" srcId="{58584149-CDA0-45E8-B318-09974D12899B}" destId="{57441431-4EA9-46BB-8FB4-BF0D6FE49E9D}" srcOrd="0" destOrd="0" presId="urn:microsoft.com/office/officeart/2005/8/layout/orgChart1"/>
    <dgm:cxn modelId="{CE4A2E30-F51F-47CF-A3AD-544ABC10808B}" type="presParOf" srcId="{58584149-CDA0-45E8-B318-09974D12899B}" destId="{D1E16193-C8ED-4666-AAF2-A14B9DFDAEF8}" srcOrd="1" destOrd="0" presId="urn:microsoft.com/office/officeart/2005/8/layout/orgChart1"/>
    <dgm:cxn modelId="{FC824913-72E1-446B-8AD4-A4B397DD816F}" type="presParOf" srcId="{A0E88F1B-4EB2-4E39-9A9D-CD3FDB096489}" destId="{B8E33EA3-51FB-4054-9B9E-3D0ADCB6013A}" srcOrd="1" destOrd="0" presId="urn:microsoft.com/office/officeart/2005/8/layout/orgChart1"/>
    <dgm:cxn modelId="{5BDE9E08-9514-4121-BDAD-AD7D9F5714D1}" type="presParOf" srcId="{A0E88F1B-4EB2-4E39-9A9D-CD3FDB096489}" destId="{37844B57-5CCC-4F78-8549-64883A021B6D}" srcOrd="2" destOrd="0" presId="urn:microsoft.com/office/officeart/2005/8/layout/orgChart1"/>
    <dgm:cxn modelId="{9945AC3F-B817-4A27-B16D-7076A02C8F10}" type="presParOf" srcId="{6306D02E-D4BF-4F5F-8437-8DB051CE3B1E}" destId="{83D39E67-3ED4-4B12-B692-DD451220B7FB}" srcOrd="2" destOrd="0" presId="urn:microsoft.com/office/officeart/2005/8/layout/orgChart1"/>
    <dgm:cxn modelId="{D538E674-4B70-4A24-9FA6-6521D929E478}" type="presParOf" srcId="{BE5EA607-77A5-4827-A743-41E735A9A134}" destId="{5107E668-63CB-4E71-9842-904AAF016F0B}"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40F7C5-EF72-4808-BEF1-5CF6A862162F}"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n-US"/>
        </a:p>
      </dgm:t>
    </dgm:pt>
    <dgm:pt modelId="{EEAD086F-EA99-4498-AB98-E1F7E237C2ED}">
      <dgm:prSet phldrT="[Text]"/>
      <dgm:spPr/>
      <dgm:t>
        <a:bodyPr/>
        <a:lstStyle/>
        <a:p>
          <a:r>
            <a:rPr lang="en-US" b="1" dirty="0" err="1" smtClean="0"/>
            <a:t>Ginjal</a:t>
          </a:r>
          <a:r>
            <a:rPr lang="en-US" b="1" dirty="0" smtClean="0"/>
            <a:t> </a:t>
          </a:r>
          <a:endParaRPr lang="en-US" b="1" dirty="0"/>
        </a:p>
      </dgm:t>
    </dgm:pt>
    <dgm:pt modelId="{12D03A63-32E0-4848-B066-35B7D6A2F6DB}" type="parTrans" cxnId="{BC6BC24B-9FF3-461F-83EE-62CCBC7FF086}">
      <dgm:prSet/>
      <dgm:spPr/>
      <dgm:t>
        <a:bodyPr/>
        <a:lstStyle/>
        <a:p>
          <a:endParaRPr lang="en-US"/>
        </a:p>
      </dgm:t>
    </dgm:pt>
    <dgm:pt modelId="{976724A3-52DE-4641-8387-3910AF259419}" type="sibTrans" cxnId="{BC6BC24B-9FF3-461F-83EE-62CCBC7FF086}">
      <dgm:prSet/>
      <dgm:spPr/>
      <dgm:t>
        <a:bodyPr/>
        <a:lstStyle/>
        <a:p>
          <a:endParaRPr lang="en-US"/>
        </a:p>
      </dgm:t>
    </dgm:pt>
    <dgm:pt modelId="{DF91DBF1-6117-4494-B8A8-51E6F63D6367}">
      <dgm:prSet phldrT="[Text]" custT="1"/>
      <dgm:spPr/>
      <dgm:t>
        <a:bodyPr/>
        <a:lstStyle/>
        <a:p>
          <a:r>
            <a:rPr lang="en-US" sz="1400" b="1" dirty="0" err="1" smtClean="0"/>
            <a:t>Nephrotoxic</a:t>
          </a:r>
          <a:r>
            <a:rPr lang="en-US" sz="1400" b="1" dirty="0" smtClean="0"/>
            <a:t> </a:t>
          </a:r>
          <a:r>
            <a:rPr lang="en-US" sz="1400" dirty="0" smtClean="0"/>
            <a:t>(</a:t>
          </a:r>
          <a:r>
            <a:rPr lang="en-US" sz="1400" dirty="0" err="1" smtClean="0"/>
            <a:t>menghasilkan</a:t>
          </a:r>
          <a:r>
            <a:rPr lang="en-US" sz="1400" dirty="0" smtClean="0"/>
            <a:t>  </a:t>
          </a:r>
          <a:r>
            <a:rPr lang="en-US" sz="1400" dirty="0" err="1" smtClean="0"/>
            <a:t>racun</a:t>
          </a:r>
          <a:r>
            <a:rPr lang="en-US" sz="1400" dirty="0" smtClean="0"/>
            <a:t> </a:t>
          </a:r>
          <a:r>
            <a:rPr lang="en-US" sz="1400" dirty="0" err="1" smtClean="0"/>
            <a:t>dalam</a:t>
          </a:r>
          <a:r>
            <a:rPr lang="en-US" sz="1400" dirty="0" smtClean="0"/>
            <a:t> </a:t>
          </a:r>
          <a:r>
            <a:rPr lang="en-US" sz="1400" dirty="0" err="1" smtClean="0"/>
            <a:t>ginjal</a:t>
          </a:r>
          <a:r>
            <a:rPr lang="en-US" sz="1400" dirty="0" smtClean="0"/>
            <a:t> </a:t>
          </a:r>
          <a:r>
            <a:rPr lang="en-US" sz="1400" dirty="0" err="1" smtClean="0"/>
            <a:t>jika</a:t>
          </a:r>
          <a:r>
            <a:rPr lang="en-US" sz="1400" dirty="0" smtClean="0"/>
            <a:t> </a:t>
          </a:r>
          <a:r>
            <a:rPr lang="en-US" sz="1400" dirty="0" err="1" smtClean="0"/>
            <a:t>terpapar</a:t>
          </a:r>
          <a:r>
            <a:rPr lang="en-US" sz="1400" dirty="0" smtClean="0"/>
            <a:t> </a:t>
          </a:r>
          <a:r>
            <a:rPr lang="en-US" sz="1400" dirty="0" err="1" smtClean="0"/>
            <a:t>bahan</a:t>
          </a:r>
          <a:r>
            <a:rPr lang="en-US" sz="1400" dirty="0" smtClean="0"/>
            <a:t> </a:t>
          </a:r>
          <a:r>
            <a:rPr lang="en-US" sz="1400" dirty="0" err="1" smtClean="0"/>
            <a:t>kimia</a:t>
          </a:r>
          <a:r>
            <a:rPr lang="en-US" sz="1400" dirty="0" smtClean="0"/>
            <a:t>)</a:t>
          </a:r>
          <a:endParaRPr lang="en-US" sz="1400" dirty="0"/>
        </a:p>
      </dgm:t>
    </dgm:pt>
    <dgm:pt modelId="{7AF9F8B5-B674-4C82-86A0-013C84C9CB3D}" type="parTrans" cxnId="{6EAAECD5-D983-45B5-B369-19F661D8AF92}">
      <dgm:prSet/>
      <dgm:spPr/>
      <dgm:t>
        <a:bodyPr/>
        <a:lstStyle/>
        <a:p>
          <a:endParaRPr lang="en-US"/>
        </a:p>
      </dgm:t>
    </dgm:pt>
    <dgm:pt modelId="{D414C6CC-025A-40EA-B321-BEC664A183E0}" type="sibTrans" cxnId="{6EAAECD5-D983-45B5-B369-19F661D8AF92}">
      <dgm:prSet/>
      <dgm:spPr/>
      <dgm:t>
        <a:bodyPr/>
        <a:lstStyle/>
        <a:p>
          <a:endParaRPr lang="en-US"/>
        </a:p>
      </dgm:t>
    </dgm:pt>
    <dgm:pt modelId="{7E5CC1FE-AB65-487D-B9FD-0E3669A65FB0}">
      <dgm:prSet phldrT="[Text]" custT="1"/>
      <dgm:spPr/>
      <dgm:t>
        <a:bodyPr/>
        <a:lstStyle/>
        <a:p>
          <a:r>
            <a:rPr lang="en-US" sz="1600" b="1" dirty="0" smtClean="0"/>
            <a:t>Edema</a:t>
          </a:r>
        </a:p>
        <a:p>
          <a:r>
            <a:rPr lang="en-US" sz="1600" dirty="0" smtClean="0"/>
            <a:t>(</a:t>
          </a:r>
          <a:r>
            <a:rPr lang="en-US" sz="1600" dirty="0" err="1" smtClean="0"/>
            <a:t>akumulasi</a:t>
          </a:r>
          <a:r>
            <a:rPr lang="en-US" sz="1600" dirty="0" smtClean="0"/>
            <a:t> </a:t>
          </a:r>
          <a:r>
            <a:rPr lang="en-US" sz="1600" dirty="0" err="1" smtClean="0"/>
            <a:t>cairan</a:t>
          </a:r>
          <a:r>
            <a:rPr lang="en-US" sz="1600" dirty="0" smtClean="0"/>
            <a:t> yang </a:t>
          </a:r>
          <a:r>
            <a:rPr lang="en-US" sz="1600" dirty="0" err="1" smtClean="0"/>
            <a:t>berlebihan</a:t>
          </a:r>
          <a:r>
            <a:rPr lang="en-US" sz="1600" dirty="0" smtClean="0"/>
            <a:t> </a:t>
          </a:r>
          <a:r>
            <a:rPr lang="en-US" sz="1600" dirty="0" err="1" smtClean="0"/>
            <a:t>pada</a:t>
          </a:r>
          <a:r>
            <a:rPr lang="en-US" sz="1600" dirty="0" smtClean="0"/>
            <a:t> </a:t>
          </a:r>
          <a:r>
            <a:rPr lang="en-US" sz="1600" dirty="0" err="1" smtClean="0"/>
            <a:t>rongga</a:t>
          </a:r>
          <a:r>
            <a:rPr lang="en-US" sz="1600" dirty="0" smtClean="0"/>
            <a:t> </a:t>
          </a:r>
          <a:r>
            <a:rPr lang="en-US" sz="1600" dirty="0" err="1" smtClean="0"/>
            <a:t>tubuh</a:t>
          </a:r>
          <a:r>
            <a:rPr lang="en-US" sz="1400" dirty="0" smtClean="0"/>
            <a:t>) </a:t>
          </a:r>
          <a:endParaRPr lang="en-US" sz="1400" dirty="0"/>
        </a:p>
      </dgm:t>
    </dgm:pt>
    <dgm:pt modelId="{72C48CF9-91F4-42B2-876B-5CC3C6B801C6}" type="parTrans" cxnId="{D3E0A175-8788-415A-B738-306B7E8EDF92}">
      <dgm:prSet/>
      <dgm:spPr/>
      <dgm:t>
        <a:bodyPr/>
        <a:lstStyle/>
        <a:p>
          <a:endParaRPr lang="en-US"/>
        </a:p>
      </dgm:t>
    </dgm:pt>
    <dgm:pt modelId="{56BE0454-3AF2-4F6A-9787-477B9B355559}" type="sibTrans" cxnId="{D3E0A175-8788-415A-B738-306B7E8EDF92}">
      <dgm:prSet/>
      <dgm:spPr/>
      <dgm:t>
        <a:bodyPr/>
        <a:lstStyle/>
        <a:p>
          <a:endParaRPr lang="en-US"/>
        </a:p>
      </dgm:t>
    </dgm:pt>
    <dgm:pt modelId="{BE58CD8B-0BEE-4C15-ACEF-CD4F58E606D1}">
      <dgm:prSet phldrT="[Text]" custT="1"/>
      <dgm:spPr/>
      <dgm:t>
        <a:bodyPr/>
        <a:lstStyle/>
        <a:p>
          <a:r>
            <a:rPr lang="en-US" sz="1600" b="1" dirty="0" err="1" smtClean="0"/>
            <a:t>Proteinuria</a:t>
          </a:r>
          <a:endParaRPr lang="en-US" sz="1600" b="1" dirty="0" smtClean="0"/>
        </a:p>
        <a:p>
          <a:r>
            <a:rPr lang="en-US" sz="1600" dirty="0" err="1" smtClean="0"/>
            <a:t>Penyebab</a:t>
          </a:r>
          <a:r>
            <a:rPr lang="en-US" sz="1600" dirty="0" smtClean="0"/>
            <a:t>: </a:t>
          </a:r>
          <a:r>
            <a:rPr lang="en-US" sz="1600" dirty="0" err="1" smtClean="0"/>
            <a:t>logam</a:t>
          </a:r>
          <a:r>
            <a:rPr lang="en-US" sz="1600" dirty="0" smtClean="0"/>
            <a:t> </a:t>
          </a:r>
          <a:r>
            <a:rPr lang="en-US" sz="1600" dirty="0" err="1" smtClean="0"/>
            <a:t>berat</a:t>
          </a:r>
          <a:r>
            <a:rPr lang="en-US" sz="1600" dirty="0" smtClean="0"/>
            <a:t> </a:t>
          </a:r>
          <a:r>
            <a:rPr lang="en-US" sz="1600" dirty="0" err="1" smtClean="0"/>
            <a:t>Cd</a:t>
          </a:r>
          <a:r>
            <a:rPr lang="en-US" sz="1600" dirty="0" smtClean="0"/>
            <a:t>, Hg, </a:t>
          </a:r>
          <a:r>
            <a:rPr lang="en-US" sz="1600" dirty="0" err="1" smtClean="0"/>
            <a:t>Pb</a:t>
          </a:r>
          <a:r>
            <a:rPr lang="en-US" sz="1600" dirty="0" smtClean="0"/>
            <a:t>, As, Bi, Cr, Pt </a:t>
          </a:r>
          <a:r>
            <a:rPr lang="en-US" sz="1600" dirty="0" err="1" smtClean="0"/>
            <a:t>dan</a:t>
          </a:r>
          <a:r>
            <a:rPr lang="en-US" sz="1600" dirty="0" smtClean="0"/>
            <a:t> U</a:t>
          </a:r>
        </a:p>
        <a:p>
          <a:r>
            <a:rPr lang="en-US" sz="1600" dirty="0" smtClean="0"/>
            <a:t> (</a:t>
          </a:r>
          <a:r>
            <a:rPr lang="en-US" sz="1600" dirty="0" err="1" smtClean="0"/>
            <a:t>ginjal</a:t>
          </a:r>
          <a:r>
            <a:rPr lang="en-US" sz="1600" dirty="0" smtClean="0"/>
            <a:t> </a:t>
          </a:r>
          <a:r>
            <a:rPr lang="en-US" sz="1600" dirty="0" err="1" smtClean="0"/>
            <a:t>gagal</a:t>
          </a:r>
          <a:r>
            <a:rPr lang="en-US" sz="1600" dirty="0" smtClean="0"/>
            <a:t> </a:t>
          </a:r>
          <a:r>
            <a:rPr lang="en-US" sz="1600" dirty="0" err="1" smtClean="0"/>
            <a:t>mengkonversi</a:t>
          </a:r>
          <a:r>
            <a:rPr lang="en-US" sz="1600" dirty="0" smtClean="0"/>
            <a:t> protein, </a:t>
          </a:r>
          <a:r>
            <a:rPr lang="en-US" sz="1600" dirty="0" err="1" smtClean="0"/>
            <a:t>urin</a:t>
          </a:r>
          <a:r>
            <a:rPr lang="en-US" sz="1600" dirty="0" smtClean="0"/>
            <a:t> </a:t>
          </a:r>
          <a:r>
            <a:rPr lang="en-US" sz="1600" dirty="0" err="1" smtClean="0"/>
            <a:t>mengandung</a:t>
          </a:r>
          <a:r>
            <a:rPr lang="en-US" sz="1600" dirty="0" smtClean="0"/>
            <a:t> protein)</a:t>
          </a:r>
          <a:endParaRPr lang="en-US" sz="1600" dirty="0"/>
        </a:p>
      </dgm:t>
    </dgm:pt>
    <dgm:pt modelId="{00508073-ABC6-467A-B4AE-E593FD16383F}" type="parTrans" cxnId="{780506CA-F1CF-4294-9933-8B10470EA80A}">
      <dgm:prSet/>
      <dgm:spPr/>
      <dgm:t>
        <a:bodyPr/>
        <a:lstStyle/>
        <a:p>
          <a:endParaRPr lang="en-US"/>
        </a:p>
      </dgm:t>
    </dgm:pt>
    <dgm:pt modelId="{A13DD8D8-1345-4F11-8991-7888AF9194C0}" type="sibTrans" cxnId="{780506CA-F1CF-4294-9933-8B10470EA80A}">
      <dgm:prSet/>
      <dgm:spPr/>
      <dgm:t>
        <a:bodyPr/>
        <a:lstStyle/>
        <a:p>
          <a:endParaRPr lang="en-US"/>
        </a:p>
      </dgm:t>
    </dgm:pt>
    <dgm:pt modelId="{D3DE79E4-DAD5-4D6E-A7A0-73F0C13FF83E}">
      <dgm:prSet phldrT="[Text]" custT="1"/>
      <dgm:spPr/>
      <dgm:t>
        <a:bodyPr/>
        <a:lstStyle/>
        <a:p>
          <a:r>
            <a:rPr lang="en-US" sz="1600" b="1" dirty="0" smtClean="0"/>
            <a:t>Ion </a:t>
          </a:r>
          <a:r>
            <a:rPr lang="en-US" sz="1600" b="1" dirty="0" err="1" smtClean="0"/>
            <a:t>asam</a:t>
          </a:r>
          <a:r>
            <a:rPr lang="en-US" sz="1600" b="1" dirty="0" smtClean="0"/>
            <a:t> + As -&gt; arsine (AsH3)</a:t>
          </a:r>
        </a:p>
        <a:p>
          <a:r>
            <a:rPr lang="en-US" sz="1600" dirty="0" smtClean="0"/>
            <a:t>(</a:t>
          </a:r>
          <a:r>
            <a:rPr lang="en-US" sz="1600" dirty="0" err="1" smtClean="0"/>
            <a:t>menyerang</a:t>
          </a:r>
          <a:r>
            <a:rPr lang="en-US" sz="1600" dirty="0" smtClean="0"/>
            <a:t> </a:t>
          </a:r>
          <a:r>
            <a:rPr lang="en-US" sz="1600" dirty="0" err="1" smtClean="0"/>
            <a:t>sel</a:t>
          </a:r>
          <a:r>
            <a:rPr lang="en-US" sz="1600" dirty="0" smtClean="0"/>
            <a:t> </a:t>
          </a:r>
          <a:r>
            <a:rPr lang="en-US" sz="1600" dirty="0" err="1" smtClean="0"/>
            <a:t>darah</a:t>
          </a:r>
          <a:r>
            <a:rPr lang="en-US" sz="1600" dirty="0" smtClean="0"/>
            <a:t> </a:t>
          </a:r>
          <a:r>
            <a:rPr lang="en-US" sz="1600" dirty="0" err="1" smtClean="0"/>
            <a:t>merah</a:t>
          </a:r>
          <a:r>
            <a:rPr lang="en-US" sz="1600" dirty="0" smtClean="0"/>
            <a:t> </a:t>
          </a:r>
          <a:r>
            <a:rPr lang="en-US" sz="1600" dirty="0" err="1" smtClean="0"/>
            <a:t>dan</a:t>
          </a:r>
          <a:r>
            <a:rPr lang="en-US" sz="1600" dirty="0" smtClean="0"/>
            <a:t> </a:t>
          </a:r>
          <a:r>
            <a:rPr lang="en-US" sz="1600" dirty="0" err="1" smtClean="0"/>
            <a:t>merusak</a:t>
          </a:r>
          <a:r>
            <a:rPr lang="en-US" sz="1600" dirty="0" smtClean="0"/>
            <a:t> </a:t>
          </a:r>
          <a:r>
            <a:rPr lang="en-US" sz="1600" dirty="0" err="1" smtClean="0"/>
            <a:t>ginjal</a:t>
          </a:r>
          <a:r>
            <a:rPr lang="en-US" sz="1600" dirty="0" smtClean="0"/>
            <a:t>)</a:t>
          </a:r>
          <a:endParaRPr lang="en-US" sz="1600" dirty="0"/>
        </a:p>
      </dgm:t>
    </dgm:pt>
    <dgm:pt modelId="{44823062-9C9A-4797-887B-010ABD2BFB4D}" type="sibTrans" cxnId="{7ED8A897-BB6C-4313-A4E2-BCA3FC64FD81}">
      <dgm:prSet/>
      <dgm:spPr/>
      <dgm:t>
        <a:bodyPr/>
        <a:lstStyle/>
        <a:p>
          <a:endParaRPr lang="en-US"/>
        </a:p>
      </dgm:t>
    </dgm:pt>
    <dgm:pt modelId="{563DF7E7-1973-46C7-ACA8-418D2F0D7235}" type="parTrans" cxnId="{7ED8A897-BB6C-4313-A4E2-BCA3FC64FD81}">
      <dgm:prSet/>
      <dgm:spPr/>
      <dgm:t>
        <a:bodyPr/>
        <a:lstStyle/>
        <a:p>
          <a:endParaRPr lang="en-US"/>
        </a:p>
      </dgm:t>
    </dgm:pt>
    <dgm:pt modelId="{EE163417-C194-4B96-8BB1-DA716F1459B8}">
      <dgm:prSet phldrT="[Text]" custT="1"/>
      <dgm:spPr/>
      <dgm:t>
        <a:bodyPr/>
        <a:lstStyle/>
        <a:p>
          <a:r>
            <a:rPr lang="en-US" sz="1600" b="1" dirty="0" smtClean="0"/>
            <a:t>CCl</a:t>
          </a:r>
          <a:r>
            <a:rPr lang="en-US" sz="1600" b="1" baseline="-25000" dirty="0" smtClean="0"/>
            <a:t>4</a:t>
          </a:r>
          <a:r>
            <a:rPr lang="en-US" sz="1600" b="1" dirty="0" smtClean="0"/>
            <a:t> &amp;CHCl</a:t>
          </a:r>
          <a:r>
            <a:rPr lang="en-US" sz="1600" b="1" baseline="-25000" dirty="0" smtClean="0"/>
            <a:t>3</a:t>
          </a:r>
        </a:p>
        <a:p>
          <a:r>
            <a:rPr lang="en-US" sz="2000" baseline="-25000" dirty="0" smtClean="0"/>
            <a:t>(</a:t>
          </a:r>
          <a:r>
            <a:rPr lang="en-US" sz="2000" baseline="-25000" dirty="0" err="1" smtClean="0"/>
            <a:t>menghasilkan</a:t>
          </a:r>
          <a:r>
            <a:rPr lang="en-US" sz="2000" baseline="-25000" dirty="0" smtClean="0"/>
            <a:t> </a:t>
          </a:r>
          <a:r>
            <a:rPr lang="en-US" sz="2000" baseline="-25000" dirty="0" err="1" smtClean="0"/>
            <a:t>racun</a:t>
          </a:r>
          <a:r>
            <a:rPr lang="en-US" sz="2000" baseline="-25000" dirty="0" smtClean="0"/>
            <a:t> </a:t>
          </a:r>
          <a:r>
            <a:rPr lang="en-US" sz="2000" baseline="-25000" dirty="0" err="1" smtClean="0"/>
            <a:t>dalam</a:t>
          </a:r>
          <a:r>
            <a:rPr lang="en-US" sz="2000" baseline="-25000" dirty="0" smtClean="0"/>
            <a:t> </a:t>
          </a:r>
          <a:r>
            <a:rPr lang="en-US" sz="2000" baseline="-25000" dirty="0" err="1" smtClean="0"/>
            <a:t>metabolisme</a:t>
          </a:r>
          <a:r>
            <a:rPr lang="en-US" sz="2000" baseline="-25000" dirty="0" smtClean="0"/>
            <a:t> </a:t>
          </a:r>
          <a:r>
            <a:rPr lang="en-US" sz="2000" baseline="-25000" dirty="0" err="1" smtClean="0"/>
            <a:t>ginjal</a:t>
          </a:r>
          <a:r>
            <a:rPr lang="en-US" sz="2000" baseline="-25000" dirty="0" smtClean="0"/>
            <a:t>, </a:t>
          </a:r>
          <a:r>
            <a:rPr lang="en-US" sz="2000" baseline="-25000" dirty="0" err="1" smtClean="0"/>
            <a:t>kerusakan</a:t>
          </a:r>
          <a:r>
            <a:rPr lang="en-US" sz="2000" baseline="-25000" dirty="0" smtClean="0"/>
            <a:t> </a:t>
          </a:r>
          <a:r>
            <a:rPr lang="en-US" sz="2000" baseline="-25000" dirty="0" err="1" smtClean="0"/>
            <a:t>jaringan</a:t>
          </a:r>
          <a:r>
            <a:rPr lang="en-US" sz="2000" baseline="-25000" dirty="0" smtClean="0"/>
            <a:t> </a:t>
          </a:r>
          <a:r>
            <a:rPr lang="en-US" sz="2000" baseline="-25000" dirty="0" err="1" smtClean="0"/>
            <a:t>ginjal</a:t>
          </a:r>
          <a:r>
            <a:rPr lang="en-US" sz="2000" baseline="-25000" dirty="0" smtClean="0"/>
            <a:t>)</a:t>
          </a:r>
          <a:endParaRPr lang="en-US" sz="2000" baseline="-25000" dirty="0"/>
        </a:p>
      </dgm:t>
    </dgm:pt>
    <dgm:pt modelId="{A1C5E7BF-71E9-40B8-8B70-DAB3CC3150B4}" type="parTrans" cxnId="{100CB5EA-9744-4DAD-B6B0-2086F302D9BE}">
      <dgm:prSet/>
      <dgm:spPr/>
      <dgm:t>
        <a:bodyPr/>
        <a:lstStyle/>
        <a:p>
          <a:endParaRPr lang="en-US"/>
        </a:p>
      </dgm:t>
    </dgm:pt>
    <dgm:pt modelId="{956E995F-5ACA-47CF-AFA4-DC351652F766}" type="sibTrans" cxnId="{100CB5EA-9744-4DAD-B6B0-2086F302D9BE}">
      <dgm:prSet/>
      <dgm:spPr/>
      <dgm:t>
        <a:bodyPr/>
        <a:lstStyle/>
        <a:p>
          <a:endParaRPr lang="en-US"/>
        </a:p>
      </dgm:t>
    </dgm:pt>
    <dgm:pt modelId="{EDA0ED46-6737-4D6B-9C36-E4A3F584C3CC}" type="pres">
      <dgm:prSet presAssocID="{8F40F7C5-EF72-4808-BEF1-5CF6A862162F}" presName="hierChild1" presStyleCnt="0">
        <dgm:presLayoutVars>
          <dgm:chPref val="1"/>
          <dgm:dir/>
          <dgm:animOne val="branch"/>
          <dgm:animLvl val="lvl"/>
          <dgm:resizeHandles/>
        </dgm:presLayoutVars>
      </dgm:prSet>
      <dgm:spPr/>
      <dgm:t>
        <a:bodyPr/>
        <a:lstStyle/>
        <a:p>
          <a:endParaRPr lang="en-US"/>
        </a:p>
      </dgm:t>
    </dgm:pt>
    <dgm:pt modelId="{975203BA-0753-468A-AEA1-6794E13F305C}" type="pres">
      <dgm:prSet presAssocID="{EEAD086F-EA99-4498-AB98-E1F7E237C2ED}" presName="hierRoot1" presStyleCnt="0"/>
      <dgm:spPr/>
    </dgm:pt>
    <dgm:pt modelId="{D7EE2B4B-3901-4BD4-99E8-5378202B6B3E}" type="pres">
      <dgm:prSet presAssocID="{EEAD086F-EA99-4498-AB98-E1F7E237C2ED}" presName="composite" presStyleCnt="0"/>
      <dgm:spPr/>
    </dgm:pt>
    <dgm:pt modelId="{E75D644B-3CAE-492E-AD32-7C247705C3F8}" type="pres">
      <dgm:prSet presAssocID="{EEAD086F-EA99-4498-AB98-E1F7E237C2ED}" presName="background" presStyleLbl="node0" presStyleIdx="0" presStyleCnt="1"/>
      <dgm:spPr/>
    </dgm:pt>
    <dgm:pt modelId="{5A080046-97E3-4F6B-84D4-2C8459DEBCA9}" type="pres">
      <dgm:prSet presAssocID="{EEAD086F-EA99-4498-AB98-E1F7E237C2ED}" presName="text" presStyleLbl="fgAcc0" presStyleIdx="0" presStyleCnt="1">
        <dgm:presLayoutVars>
          <dgm:chPref val="3"/>
        </dgm:presLayoutVars>
      </dgm:prSet>
      <dgm:spPr/>
      <dgm:t>
        <a:bodyPr/>
        <a:lstStyle/>
        <a:p>
          <a:endParaRPr lang="en-US"/>
        </a:p>
      </dgm:t>
    </dgm:pt>
    <dgm:pt modelId="{5FCC64F0-D76F-441D-A424-75FC633AFA07}" type="pres">
      <dgm:prSet presAssocID="{EEAD086F-EA99-4498-AB98-E1F7E237C2ED}" presName="hierChild2" presStyleCnt="0"/>
      <dgm:spPr/>
    </dgm:pt>
    <dgm:pt modelId="{F395EA26-BA0F-4109-B668-5AC2F3523A66}" type="pres">
      <dgm:prSet presAssocID="{563DF7E7-1973-46C7-ACA8-418D2F0D7235}" presName="Name10" presStyleLbl="parChTrans1D2" presStyleIdx="0" presStyleCnt="3"/>
      <dgm:spPr/>
      <dgm:t>
        <a:bodyPr/>
        <a:lstStyle/>
        <a:p>
          <a:endParaRPr lang="en-US"/>
        </a:p>
      </dgm:t>
    </dgm:pt>
    <dgm:pt modelId="{ABB89231-4C13-4635-B6E2-1E77C9877162}" type="pres">
      <dgm:prSet presAssocID="{D3DE79E4-DAD5-4D6E-A7A0-73F0C13FF83E}" presName="hierRoot2" presStyleCnt="0"/>
      <dgm:spPr/>
    </dgm:pt>
    <dgm:pt modelId="{0DEA4B12-E2E9-4AE2-9989-C60D92F960A6}" type="pres">
      <dgm:prSet presAssocID="{D3DE79E4-DAD5-4D6E-A7A0-73F0C13FF83E}" presName="composite2" presStyleCnt="0"/>
      <dgm:spPr/>
    </dgm:pt>
    <dgm:pt modelId="{02BED2EC-9ED0-48F6-971B-0EAE929450C4}" type="pres">
      <dgm:prSet presAssocID="{D3DE79E4-DAD5-4D6E-A7A0-73F0C13FF83E}" presName="background2" presStyleLbl="node2" presStyleIdx="0" presStyleCnt="3"/>
      <dgm:spPr/>
    </dgm:pt>
    <dgm:pt modelId="{D0F4BA53-FE12-4156-AD94-E0054CAF2801}" type="pres">
      <dgm:prSet presAssocID="{D3DE79E4-DAD5-4D6E-A7A0-73F0C13FF83E}" presName="text2" presStyleLbl="fgAcc2" presStyleIdx="0" presStyleCnt="3" custScaleX="202335">
        <dgm:presLayoutVars>
          <dgm:chPref val="3"/>
        </dgm:presLayoutVars>
      </dgm:prSet>
      <dgm:spPr/>
      <dgm:t>
        <a:bodyPr/>
        <a:lstStyle/>
        <a:p>
          <a:endParaRPr lang="en-US"/>
        </a:p>
      </dgm:t>
    </dgm:pt>
    <dgm:pt modelId="{A329F2A5-6E27-41CE-B403-EA40760D9E65}" type="pres">
      <dgm:prSet presAssocID="{D3DE79E4-DAD5-4D6E-A7A0-73F0C13FF83E}" presName="hierChild3" presStyleCnt="0"/>
      <dgm:spPr/>
    </dgm:pt>
    <dgm:pt modelId="{5E385276-FAC1-4D68-9E8E-5D4D52029FBC}" type="pres">
      <dgm:prSet presAssocID="{7AF9F8B5-B674-4C82-86A0-013C84C9CB3D}" presName="Name10" presStyleLbl="parChTrans1D2" presStyleIdx="1" presStyleCnt="3"/>
      <dgm:spPr/>
      <dgm:t>
        <a:bodyPr/>
        <a:lstStyle/>
        <a:p>
          <a:endParaRPr lang="en-US"/>
        </a:p>
      </dgm:t>
    </dgm:pt>
    <dgm:pt modelId="{4F253CC5-6C5E-421F-B31D-58C87890838D}" type="pres">
      <dgm:prSet presAssocID="{DF91DBF1-6117-4494-B8A8-51E6F63D6367}" presName="hierRoot2" presStyleCnt="0"/>
      <dgm:spPr/>
    </dgm:pt>
    <dgm:pt modelId="{16A63CED-ED4E-46EE-AFC7-95DDF1C14300}" type="pres">
      <dgm:prSet presAssocID="{DF91DBF1-6117-4494-B8A8-51E6F63D6367}" presName="composite2" presStyleCnt="0"/>
      <dgm:spPr/>
    </dgm:pt>
    <dgm:pt modelId="{6FB31813-7882-4B30-A8C3-DDCDE38DF290}" type="pres">
      <dgm:prSet presAssocID="{DF91DBF1-6117-4494-B8A8-51E6F63D6367}" presName="background2" presStyleLbl="node2" presStyleIdx="1" presStyleCnt="3"/>
      <dgm:spPr/>
    </dgm:pt>
    <dgm:pt modelId="{F5B4DBCA-C0B8-48F5-8CB4-0B86915E4ABC}" type="pres">
      <dgm:prSet presAssocID="{DF91DBF1-6117-4494-B8A8-51E6F63D6367}" presName="text2" presStyleLbl="fgAcc2" presStyleIdx="1" presStyleCnt="3" custScaleX="128628">
        <dgm:presLayoutVars>
          <dgm:chPref val="3"/>
        </dgm:presLayoutVars>
      </dgm:prSet>
      <dgm:spPr/>
      <dgm:t>
        <a:bodyPr/>
        <a:lstStyle/>
        <a:p>
          <a:endParaRPr lang="en-US"/>
        </a:p>
      </dgm:t>
    </dgm:pt>
    <dgm:pt modelId="{C261B7B0-909D-4E69-A856-2D0A1EC5EF3A}" type="pres">
      <dgm:prSet presAssocID="{DF91DBF1-6117-4494-B8A8-51E6F63D6367}" presName="hierChild3" presStyleCnt="0"/>
      <dgm:spPr/>
    </dgm:pt>
    <dgm:pt modelId="{D1BEF8E8-1812-4782-AF3A-D646FE8032C0}" type="pres">
      <dgm:prSet presAssocID="{72C48CF9-91F4-42B2-876B-5CC3C6B801C6}" presName="Name17" presStyleLbl="parChTrans1D3" presStyleIdx="0" presStyleCnt="2"/>
      <dgm:spPr/>
      <dgm:t>
        <a:bodyPr/>
        <a:lstStyle/>
        <a:p>
          <a:endParaRPr lang="en-US"/>
        </a:p>
      </dgm:t>
    </dgm:pt>
    <dgm:pt modelId="{8C5475EA-37BB-40B8-BB83-07DA6570F7F4}" type="pres">
      <dgm:prSet presAssocID="{7E5CC1FE-AB65-487D-B9FD-0E3669A65FB0}" presName="hierRoot3" presStyleCnt="0"/>
      <dgm:spPr/>
    </dgm:pt>
    <dgm:pt modelId="{CE06BE80-53B8-4BAF-B587-662C3255A7FD}" type="pres">
      <dgm:prSet presAssocID="{7E5CC1FE-AB65-487D-B9FD-0E3669A65FB0}" presName="composite3" presStyleCnt="0"/>
      <dgm:spPr/>
    </dgm:pt>
    <dgm:pt modelId="{B23353FF-B305-40BE-B23C-018E214129AD}" type="pres">
      <dgm:prSet presAssocID="{7E5CC1FE-AB65-487D-B9FD-0E3669A65FB0}" presName="background3" presStyleLbl="node3" presStyleIdx="0" presStyleCnt="2"/>
      <dgm:spPr/>
    </dgm:pt>
    <dgm:pt modelId="{8D8DD7AB-53C1-4A0A-AD85-4D3398149905}" type="pres">
      <dgm:prSet presAssocID="{7E5CC1FE-AB65-487D-B9FD-0E3669A65FB0}" presName="text3" presStyleLbl="fgAcc3" presStyleIdx="0" presStyleCnt="2" custScaleX="243115" custScaleY="146916" custLinFactNeighborX="1402" custLinFactNeighborY="15686">
        <dgm:presLayoutVars>
          <dgm:chPref val="3"/>
        </dgm:presLayoutVars>
      </dgm:prSet>
      <dgm:spPr/>
      <dgm:t>
        <a:bodyPr/>
        <a:lstStyle/>
        <a:p>
          <a:endParaRPr lang="en-US"/>
        </a:p>
      </dgm:t>
    </dgm:pt>
    <dgm:pt modelId="{77085057-5AC6-48FF-BB6A-AC14B404C5EB}" type="pres">
      <dgm:prSet presAssocID="{7E5CC1FE-AB65-487D-B9FD-0E3669A65FB0}" presName="hierChild4" presStyleCnt="0"/>
      <dgm:spPr/>
    </dgm:pt>
    <dgm:pt modelId="{11DC654D-7386-4267-AA1A-EE8212055DEB}" type="pres">
      <dgm:prSet presAssocID="{00508073-ABC6-467A-B4AE-E593FD16383F}" presName="Name17" presStyleLbl="parChTrans1D3" presStyleIdx="1" presStyleCnt="2"/>
      <dgm:spPr/>
      <dgm:t>
        <a:bodyPr/>
        <a:lstStyle/>
        <a:p>
          <a:endParaRPr lang="en-US"/>
        </a:p>
      </dgm:t>
    </dgm:pt>
    <dgm:pt modelId="{27861FED-752A-49A1-86B4-7AAD5CC90263}" type="pres">
      <dgm:prSet presAssocID="{BE58CD8B-0BEE-4C15-ACEF-CD4F58E606D1}" presName="hierRoot3" presStyleCnt="0"/>
      <dgm:spPr/>
    </dgm:pt>
    <dgm:pt modelId="{726DF6C6-2977-401F-88B9-F57DC94AA171}" type="pres">
      <dgm:prSet presAssocID="{BE58CD8B-0BEE-4C15-ACEF-CD4F58E606D1}" presName="composite3" presStyleCnt="0"/>
      <dgm:spPr/>
    </dgm:pt>
    <dgm:pt modelId="{CB26ECF7-16E9-4DF7-B4FF-78B790F12F11}" type="pres">
      <dgm:prSet presAssocID="{BE58CD8B-0BEE-4C15-ACEF-CD4F58E606D1}" presName="background3" presStyleLbl="node3" presStyleIdx="1" presStyleCnt="2"/>
      <dgm:spPr/>
    </dgm:pt>
    <dgm:pt modelId="{15886A31-A4A9-4A40-B464-40CE4E7B1BFD}" type="pres">
      <dgm:prSet presAssocID="{BE58CD8B-0BEE-4C15-ACEF-CD4F58E606D1}" presName="text3" presStyleLbl="fgAcc3" presStyleIdx="1" presStyleCnt="2" custScaleX="261976" custScaleY="163560" custLinFactNeighborX="-3524" custLinFactNeighborY="24229">
        <dgm:presLayoutVars>
          <dgm:chPref val="3"/>
        </dgm:presLayoutVars>
      </dgm:prSet>
      <dgm:spPr/>
      <dgm:t>
        <a:bodyPr/>
        <a:lstStyle/>
        <a:p>
          <a:endParaRPr lang="en-US"/>
        </a:p>
      </dgm:t>
    </dgm:pt>
    <dgm:pt modelId="{ED95BF69-BBEA-4FE4-9E13-D66BA8B28F39}" type="pres">
      <dgm:prSet presAssocID="{BE58CD8B-0BEE-4C15-ACEF-CD4F58E606D1}" presName="hierChild4" presStyleCnt="0"/>
      <dgm:spPr/>
    </dgm:pt>
    <dgm:pt modelId="{B245F0A4-7DCF-4697-BBB7-9B82D8D1E426}" type="pres">
      <dgm:prSet presAssocID="{A1C5E7BF-71E9-40B8-8B70-DAB3CC3150B4}" presName="Name10" presStyleLbl="parChTrans1D2" presStyleIdx="2" presStyleCnt="3"/>
      <dgm:spPr/>
      <dgm:t>
        <a:bodyPr/>
        <a:lstStyle/>
        <a:p>
          <a:endParaRPr lang="en-US"/>
        </a:p>
      </dgm:t>
    </dgm:pt>
    <dgm:pt modelId="{E6C45708-C258-4772-9A7F-D567A28F20F1}" type="pres">
      <dgm:prSet presAssocID="{EE163417-C194-4B96-8BB1-DA716F1459B8}" presName="hierRoot2" presStyleCnt="0"/>
      <dgm:spPr/>
    </dgm:pt>
    <dgm:pt modelId="{1BBF6B2C-BB98-4810-BED3-829513B3F019}" type="pres">
      <dgm:prSet presAssocID="{EE163417-C194-4B96-8BB1-DA716F1459B8}" presName="composite2" presStyleCnt="0"/>
      <dgm:spPr/>
    </dgm:pt>
    <dgm:pt modelId="{76F6DE8A-ACDF-4AE7-9579-3E1AA9A53750}" type="pres">
      <dgm:prSet presAssocID="{EE163417-C194-4B96-8BB1-DA716F1459B8}" presName="background2" presStyleLbl="node2" presStyleIdx="2" presStyleCnt="3"/>
      <dgm:spPr/>
    </dgm:pt>
    <dgm:pt modelId="{6FB7586A-E402-43AF-8F92-402DDCD71EA4}" type="pres">
      <dgm:prSet presAssocID="{EE163417-C194-4B96-8BB1-DA716F1459B8}" presName="text2" presStyleLbl="fgAcc2" presStyleIdx="2" presStyleCnt="3" custScaleX="220609" custScaleY="122134" custLinFactNeighborX="11099" custLinFactNeighborY="-843">
        <dgm:presLayoutVars>
          <dgm:chPref val="3"/>
        </dgm:presLayoutVars>
      </dgm:prSet>
      <dgm:spPr/>
      <dgm:t>
        <a:bodyPr/>
        <a:lstStyle/>
        <a:p>
          <a:endParaRPr lang="en-US"/>
        </a:p>
      </dgm:t>
    </dgm:pt>
    <dgm:pt modelId="{26D2C611-F2FB-465F-A9C6-F2A53557F334}" type="pres">
      <dgm:prSet presAssocID="{EE163417-C194-4B96-8BB1-DA716F1459B8}" presName="hierChild3" presStyleCnt="0"/>
      <dgm:spPr/>
    </dgm:pt>
  </dgm:ptLst>
  <dgm:cxnLst>
    <dgm:cxn modelId="{4CBB6855-3CA2-4382-8537-69EB943374ED}" type="presOf" srcId="{EE163417-C194-4B96-8BB1-DA716F1459B8}" destId="{6FB7586A-E402-43AF-8F92-402DDCD71EA4}" srcOrd="0" destOrd="0" presId="urn:microsoft.com/office/officeart/2005/8/layout/hierarchy1"/>
    <dgm:cxn modelId="{16B7247B-7D42-4DFC-9F7D-D9BE0105D665}" type="presOf" srcId="{D3DE79E4-DAD5-4D6E-A7A0-73F0C13FF83E}" destId="{D0F4BA53-FE12-4156-AD94-E0054CAF2801}" srcOrd="0" destOrd="0" presId="urn:microsoft.com/office/officeart/2005/8/layout/hierarchy1"/>
    <dgm:cxn modelId="{F6723D26-61EC-4464-8442-5D58586977CA}" type="presOf" srcId="{00508073-ABC6-467A-B4AE-E593FD16383F}" destId="{11DC654D-7386-4267-AA1A-EE8212055DEB}" srcOrd="0" destOrd="0" presId="urn:microsoft.com/office/officeart/2005/8/layout/hierarchy1"/>
    <dgm:cxn modelId="{D721CBF1-FA56-4C06-BDB1-4615BFB1DCCF}" type="presOf" srcId="{7E5CC1FE-AB65-487D-B9FD-0E3669A65FB0}" destId="{8D8DD7AB-53C1-4A0A-AD85-4D3398149905}" srcOrd="0" destOrd="0" presId="urn:microsoft.com/office/officeart/2005/8/layout/hierarchy1"/>
    <dgm:cxn modelId="{14B4830B-C225-4016-8790-0F088C3FA3C9}" type="presOf" srcId="{563DF7E7-1973-46C7-ACA8-418D2F0D7235}" destId="{F395EA26-BA0F-4109-B668-5AC2F3523A66}" srcOrd="0" destOrd="0" presId="urn:microsoft.com/office/officeart/2005/8/layout/hierarchy1"/>
    <dgm:cxn modelId="{100CB5EA-9744-4DAD-B6B0-2086F302D9BE}" srcId="{EEAD086F-EA99-4498-AB98-E1F7E237C2ED}" destId="{EE163417-C194-4B96-8BB1-DA716F1459B8}" srcOrd="2" destOrd="0" parTransId="{A1C5E7BF-71E9-40B8-8B70-DAB3CC3150B4}" sibTransId="{956E995F-5ACA-47CF-AFA4-DC351652F766}"/>
    <dgm:cxn modelId="{3DD6C5ED-BD21-4EA2-BA8C-8EEDE971A786}" type="presOf" srcId="{BE58CD8B-0BEE-4C15-ACEF-CD4F58E606D1}" destId="{15886A31-A4A9-4A40-B464-40CE4E7B1BFD}" srcOrd="0" destOrd="0" presId="urn:microsoft.com/office/officeart/2005/8/layout/hierarchy1"/>
    <dgm:cxn modelId="{BC6BC24B-9FF3-461F-83EE-62CCBC7FF086}" srcId="{8F40F7C5-EF72-4808-BEF1-5CF6A862162F}" destId="{EEAD086F-EA99-4498-AB98-E1F7E237C2ED}" srcOrd="0" destOrd="0" parTransId="{12D03A63-32E0-4848-B066-35B7D6A2F6DB}" sibTransId="{976724A3-52DE-4641-8387-3910AF259419}"/>
    <dgm:cxn modelId="{86C86456-263D-4CBD-A916-D75B9FEDC094}" type="presOf" srcId="{72C48CF9-91F4-42B2-876B-5CC3C6B801C6}" destId="{D1BEF8E8-1812-4782-AF3A-D646FE8032C0}" srcOrd="0" destOrd="0" presId="urn:microsoft.com/office/officeart/2005/8/layout/hierarchy1"/>
    <dgm:cxn modelId="{780506CA-F1CF-4294-9933-8B10470EA80A}" srcId="{DF91DBF1-6117-4494-B8A8-51E6F63D6367}" destId="{BE58CD8B-0BEE-4C15-ACEF-CD4F58E606D1}" srcOrd="1" destOrd="0" parTransId="{00508073-ABC6-467A-B4AE-E593FD16383F}" sibTransId="{A13DD8D8-1345-4F11-8991-7888AF9194C0}"/>
    <dgm:cxn modelId="{A2EBC43D-946C-41C8-9B78-2536181ED4BE}" type="presOf" srcId="{8F40F7C5-EF72-4808-BEF1-5CF6A862162F}" destId="{EDA0ED46-6737-4D6B-9C36-E4A3F584C3CC}" srcOrd="0" destOrd="0" presId="urn:microsoft.com/office/officeart/2005/8/layout/hierarchy1"/>
    <dgm:cxn modelId="{C0D45950-3FA0-4533-9958-F4F282916903}" type="presOf" srcId="{A1C5E7BF-71E9-40B8-8B70-DAB3CC3150B4}" destId="{B245F0A4-7DCF-4697-BBB7-9B82D8D1E426}" srcOrd="0" destOrd="0" presId="urn:microsoft.com/office/officeart/2005/8/layout/hierarchy1"/>
    <dgm:cxn modelId="{32E1A264-35DE-4B2E-98F7-55A6C53D1A74}" type="presOf" srcId="{EEAD086F-EA99-4498-AB98-E1F7E237C2ED}" destId="{5A080046-97E3-4F6B-84D4-2C8459DEBCA9}" srcOrd="0" destOrd="0" presId="urn:microsoft.com/office/officeart/2005/8/layout/hierarchy1"/>
    <dgm:cxn modelId="{A146F0D9-BD85-4DB1-BABC-13A4E35BE8E7}" type="presOf" srcId="{7AF9F8B5-B674-4C82-86A0-013C84C9CB3D}" destId="{5E385276-FAC1-4D68-9E8E-5D4D52029FBC}" srcOrd="0" destOrd="0" presId="urn:microsoft.com/office/officeart/2005/8/layout/hierarchy1"/>
    <dgm:cxn modelId="{7ED8A897-BB6C-4313-A4E2-BCA3FC64FD81}" srcId="{EEAD086F-EA99-4498-AB98-E1F7E237C2ED}" destId="{D3DE79E4-DAD5-4D6E-A7A0-73F0C13FF83E}" srcOrd="0" destOrd="0" parTransId="{563DF7E7-1973-46C7-ACA8-418D2F0D7235}" sibTransId="{44823062-9C9A-4797-887B-010ABD2BFB4D}"/>
    <dgm:cxn modelId="{BE2330E1-3650-4139-BE36-640316E22E2D}" type="presOf" srcId="{DF91DBF1-6117-4494-B8A8-51E6F63D6367}" destId="{F5B4DBCA-C0B8-48F5-8CB4-0B86915E4ABC}" srcOrd="0" destOrd="0" presId="urn:microsoft.com/office/officeart/2005/8/layout/hierarchy1"/>
    <dgm:cxn modelId="{6EAAECD5-D983-45B5-B369-19F661D8AF92}" srcId="{EEAD086F-EA99-4498-AB98-E1F7E237C2ED}" destId="{DF91DBF1-6117-4494-B8A8-51E6F63D6367}" srcOrd="1" destOrd="0" parTransId="{7AF9F8B5-B674-4C82-86A0-013C84C9CB3D}" sibTransId="{D414C6CC-025A-40EA-B321-BEC664A183E0}"/>
    <dgm:cxn modelId="{D3E0A175-8788-415A-B738-306B7E8EDF92}" srcId="{DF91DBF1-6117-4494-B8A8-51E6F63D6367}" destId="{7E5CC1FE-AB65-487D-B9FD-0E3669A65FB0}" srcOrd="0" destOrd="0" parTransId="{72C48CF9-91F4-42B2-876B-5CC3C6B801C6}" sibTransId="{56BE0454-3AF2-4F6A-9787-477B9B355559}"/>
    <dgm:cxn modelId="{59D63DAB-2F84-4BCF-A720-EC212218AC4C}" type="presParOf" srcId="{EDA0ED46-6737-4D6B-9C36-E4A3F584C3CC}" destId="{975203BA-0753-468A-AEA1-6794E13F305C}" srcOrd="0" destOrd="0" presId="urn:microsoft.com/office/officeart/2005/8/layout/hierarchy1"/>
    <dgm:cxn modelId="{5147DB35-089B-4254-A742-63CEA2DF9582}" type="presParOf" srcId="{975203BA-0753-468A-AEA1-6794E13F305C}" destId="{D7EE2B4B-3901-4BD4-99E8-5378202B6B3E}" srcOrd="0" destOrd="0" presId="urn:microsoft.com/office/officeart/2005/8/layout/hierarchy1"/>
    <dgm:cxn modelId="{8CE2A38B-316C-47E8-9222-2F1CF54B5A70}" type="presParOf" srcId="{D7EE2B4B-3901-4BD4-99E8-5378202B6B3E}" destId="{E75D644B-3CAE-492E-AD32-7C247705C3F8}" srcOrd="0" destOrd="0" presId="urn:microsoft.com/office/officeart/2005/8/layout/hierarchy1"/>
    <dgm:cxn modelId="{2BFBBF1B-DEF6-42D6-AC75-260E79F9E0D6}" type="presParOf" srcId="{D7EE2B4B-3901-4BD4-99E8-5378202B6B3E}" destId="{5A080046-97E3-4F6B-84D4-2C8459DEBCA9}" srcOrd="1" destOrd="0" presId="urn:microsoft.com/office/officeart/2005/8/layout/hierarchy1"/>
    <dgm:cxn modelId="{CCB6CE06-F5FD-4270-A4DE-AD39FD87CCBF}" type="presParOf" srcId="{975203BA-0753-468A-AEA1-6794E13F305C}" destId="{5FCC64F0-D76F-441D-A424-75FC633AFA07}" srcOrd="1" destOrd="0" presId="urn:microsoft.com/office/officeart/2005/8/layout/hierarchy1"/>
    <dgm:cxn modelId="{D600B837-764D-4BC1-BEA3-F96C50FE64B5}" type="presParOf" srcId="{5FCC64F0-D76F-441D-A424-75FC633AFA07}" destId="{F395EA26-BA0F-4109-B668-5AC2F3523A66}" srcOrd="0" destOrd="0" presId="urn:microsoft.com/office/officeart/2005/8/layout/hierarchy1"/>
    <dgm:cxn modelId="{13293568-F007-4BF5-8B05-863B2D18B77C}" type="presParOf" srcId="{5FCC64F0-D76F-441D-A424-75FC633AFA07}" destId="{ABB89231-4C13-4635-B6E2-1E77C9877162}" srcOrd="1" destOrd="0" presId="urn:microsoft.com/office/officeart/2005/8/layout/hierarchy1"/>
    <dgm:cxn modelId="{E7AC8709-EAFC-4D6A-90B0-63552FA40E55}" type="presParOf" srcId="{ABB89231-4C13-4635-B6E2-1E77C9877162}" destId="{0DEA4B12-E2E9-4AE2-9989-C60D92F960A6}" srcOrd="0" destOrd="0" presId="urn:microsoft.com/office/officeart/2005/8/layout/hierarchy1"/>
    <dgm:cxn modelId="{F1F7A0EE-41B0-46C4-9F81-76152C88920A}" type="presParOf" srcId="{0DEA4B12-E2E9-4AE2-9989-C60D92F960A6}" destId="{02BED2EC-9ED0-48F6-971B-0EAE929450C4}" srcOrd="0" destOrd="0" presId="urn:microsoft.com/office/officeart/2005/8/layout/hierarchy1"/>
    <dgm:cxn modelId="{7B20C32B-D38F-4792-B5E5-A822C0E2EBBB}" type="presParOf" srcId="{0DEA4B12-E2E9-4AE2-9989-C60D92F960A6}" destId="{D0F4BA53-FE12-4156-AD94-E0054CAF2801}" srcOrd="1" destOrd="0" presId="urn:microsoft.com/office/officeart/2005/8/layout/hierarchy1"/>
    <dgm:cxn modelId="{A0AC4E12-E2B5-444E-829F-098184A43659}" type="presParOf" srcId="{ABB89231-4C13-4635-B6E2-1E77C9877162}" destId="{A329F2A5-6E27-41CE-B403-EA40760D9E65}" srcOrd="1" destOrd="0" presId="urn:microsoft.com/office/officeart/2005/8/layout/hierarchy1"/>
    <dgm:cxn modelId="{8C20065D-7692-4B57-B91B-54BE130729A3}" type="presParOf" srcId="{5FCC64F0-D76F-441D-A424-75FC633AFA07}" destId="{5E385276-FAC1-4D68-9E8E-5D4D52029FBC}" srcOrd="2" destOrd="0" presId="urn:microsoft.com/office/officeart/2005/8/layout/hierarchy1"/>
    <dgm:cxn modelId="{10DC7C16-E9B0-4A16-9240-D803A4536EDC}" type="presParOf" srcId="{5FCC64F0-D76F-441D-A424-75FC633AFA07}" destId="{4F253CC5-6C5E-421F-B31D-58C87890838D}" srcOrd="3" destOrd="0" presId="urn:microsoft.com/office/officeart/2005/8/layout/hierarchy1"/>
    <dgm:cxn modelId="{95DC0E9B-8BF8-40C1-AF02-BE9C46D0AF45}" type="presParOf" srcId="{4F253CC5-6C5E-421F-B31D-58C87890838D}" destId="{16A63CED-ED4E-46EE-AFC7-95DDF1C14300}" srcOrd="0" destOrd="0" presId="urn:microsoft.com/office/officeart/2005/8/layout/hierarchy1"/>
    <dgm:cxn modelId="{9FFA6C4A-D812-4D62-A6A6-6805F5221D41}" type="presParOf" srcId="{16A63CED-ED4E-46EE-AFC7-95DDF1C14300}" destId="{6FB31813-7882-4B30-A8C3-DDCDE38DF290}" srcOrd="0" destOrd="0" presId="urn:microsoft.com/office/officeart/2005/8/layout/hierarchy1"/>
    <dgm:cxn modelId="{E40AEFA0-E0C5-4867-B812-2D925EC29411}" type="presParOf" srcId="{16A63CED-ED4E-46EE-AFC7-95DDF1C14300}" destId="{F5B4DBCA-C0B8-48F5-8CB4-0B86915E4ABC}" srcOrd="1" destOrd="0" presId="urn:microsoft.com/office/officeart/2005/8/layout/hierarchy1"/>
    <dgm:cxn modelId="{40F73625-6E0B-48A2-8174-95B1F8830AFD}" type="presParOf" srcId="{4F253CC5-6C5E-421F-B31D-58C87890838D}" destId="{C261B7B0-909D-4E69-A856-2D0A1EC5EF3A}" srcOrd="1" destOrd="0" presId="urn:microsoft.com/office/officeart/2005/8/layout/hierarchy1"/>
    <dgm:cxn modelId="{5FFC9008-2811-4105-8401-A28F1AECD9A8}" type="presParOf" srcId="{C261B7B0-909D-4E69-A856-2D0A1EC5EF3A}" destId="{D1BEF8E8-1812-4782-AF3A-D646FE8032C0}" srcOrd="0" destOrd="0" presId="urn:microsoft.com/office/officeart/2005/8/layout/hierarchy1"/>
    <dgm:cxn modelId="{164F2D1E-EE0A-4E48-AB23-BBF7D28A4676}" type="presParOf" srcId="{C261B7B0-909D-4E69-A856-2D0A1EC5EF3A}" destId="{8C5475EA-37BB-40B8-BB83-07DA6570F7F4}" srcOrd="1" destOrd="0" presId="urn:microsoft.com/office/officeart/2005/8/layout/hierarchy1"/>
    <dgm:cxn modelId="{1407CE53-6AB0-4334-9444-C28C370318DE}" type="presParOf" srcId="{8C5475EA-37BB-40B8-BB83-07DA6570F7F4}" destId="{CE06BE80-53B8-4BAF-B587-662C3255A7FD}" srcOrd="0" destOrd="0" presId="urn:microsoft.com/office/officeart/2005/8/layout/hierarchy1"/>
    <dgm:cxn modelId="{6022B427-6214-4B97-A2C8-69EAD9304DB9}" type="presParOf" srcId="{CE06BE80-53B8-4BAF-B587-662C3255A7FD}" destId="{B23353FF-B305-40BE-B23C-018E214129AD}" srcOrd="0" destOrd="0" presId="urn:microsoft.com/office/officeart/2005/8/layout/hierarchy1"/>
    <dgm:cxn modelId="{EA59E549-9965-45F8-B288-8B555BF73782}" type="presParOf" srcId="{CE06BE80-53B8-4BAF-B587-662C3255A7FD}" destId="{8D8DD7AB-53C1-4A0A-AD85-4D3398149905}" srcOrd="1" destOrd="0" presId="urn:microsoft.com/office/officeart/2005/8/layout/hierarchy1"/>
    <dgm:cxn modelId="{5AEFC9D2-2E26-4DEE-8BA4-EFB07F8BFC36}" type="presParOf" srcId="{8C5475EA-37BB-40B8-BB83-07DA6570F7F4}" destId="{77085057-5AC6-48FF-BB6A-AC14B404C5EB}" srcOrd="1" destOrd="0" presId="urn:microsoft.com/office/officeart/2005/8/layout/hierarchy1"/>
    <dgm:cxn modelId="{8FFE5689-A40F-4387-9263-A9DD70D38DF6}" type="presParOf" srcId="{C261B7B0-909D-4E69-A856-2D0A1EC5EF3A}" destId="{11DC654D-7386-4267-AA1A-EE8212055DEB}" srcOrd="2" destOrd="0" presId="urn:microsoft.com/office/officeart/2005/8/layout/hierarchy1"/>
    <dgm:cxn modelId="{CD50185C-FFCA-47B4-B36D-7DFC8351BCBA}" type="presParOf" srcId="{C261B7B0-909D-4E69-A856-2D0A1EC5EF3A}" destId="{27861FED-752A-49A1-86B4-7AAD5CC90263}" srcOrd="3" destOrd="0" presId="urn:microsoft.com/office/officeart/2005/8/layout/hierarchy1"/>
    <dgm:cxn modelId="{07DFB950-E87B-45B4-A226-7E73BB0D9EB9}" type="presParOf" srcId="{27861FED-752A-49A1-86B4-7AAD5CC90263}" destId="{726DF6C6-2977-401F-88B9-F57DC94AA171}" srcOrd="0" destOrd="0" presId="urn:microsoft.com/office/officeart/2005/8/layout/hierarchy1"/>
    <dgm:cxn modelId="{14807985-E9C8-4EAB-8440-3A4764D6D4B5}" type="presParOf" srcId="{726DF6C6-2977-401F-88B9-F57DC94AA171}" destId="{CB26ECF7-16E9-4DF7-B4FF-78B790F12F11}" srcOrd="0" destOrd="0" presId="urn:microsoft.com/office/officeart/2005/8/layout/hierarchy1"/>
    <dgm:cxn modelId="{3D063D45-2904-42ED-B4B7-6FFC67AABE9B}" type="presParOf" srcId="{726DF6C6-2977-401F-88B9-F57DC94AA171}" destId="{15886A31-A4A9-4A40-B464-40CE4E7B1BFD}" srcOrd="1" destOrd="0" presId="urn:microsoft.com/office/officeart/2005/8/layout/hierarchy1"/>
    <dgm:cxn modelId="{4273E85D-E424-4556-8344-D6B9AC6BFA71}" type="presParOf" srcId="{27861FED-752A-49A1-86B4-7AAD5CC90263}" destId="{ED95BF69-BBEA-4FE4-9E13-D66BA8B28F39}" srcOrd="1" destOrd="0" presId="urn:microsoft.com/office/officeart/2005/8/layout/hierarchy1"/>
    <dgm:cxn modelId="{FF9473A6-79B5-4C1C-8352-0F417DEADC5B}" type="presParOf" srcId="{5FCC64F0-D76F-441D-A424-75FC633AFA07}" destId="{B245F0A4-7DCF-4697-BBB7-9B82D8D1E426}" srcOrd="4" destOrd="0" presId="urn:microsoft.com/office/officeart/2005/8/layout/hierarchy1"/>
    <dgm:cxn modelId="{BCE66A9C-2F3C-475B-97A8-A0A880911487}" type="presParOf" srcId="{5FCC64F0-D76F-441D-A424-75FC633AFA07}" destId="{E6C45708-C258-4772-9A7F-D567A28F20F1}" srcOrd="5" destOrd="0" presId="urn:microsoft.com/office/officeart/2005/8/layout/hierarchy1"/>
    <dgm:cxn modelId="{100FE920-9820-4E57-B2B1-884021F2AC06}" type="presParOf" srcId="{E6C45708-C258-4772-9A7F-D567A28F20F1}" destId="{1BBF6B2C-BB98-4810-BED3-829513B3F019}" srcOrd="0" destOrd="0" presId="urn:microsoft.com/office/officeart/2005/8/layout/hierarchy1"/>
    <dgm:cxn modelId="{BB9EB0CA-4929-4D6C-934E-35806FC4A0B6}" type="presParOf" srcId="{1BBF6B2C-BB98-4810-BED3-829513B3F019}" destId="{76F6DE8A-ACDF-4AE7-9579-3E1AA9A53750}" srcOrd="0" destOrd="0" presId="urn:microsoft.com/office/officeart/2005/8/layout/hierarchy1"/>
    <dgm:cxn modelId="{78828671-143E-4193-9D66-2A6606EBA66D}" type="presParOf" srcId="{1BBF6B2C-BB98-4810-BED3-829513B3F019}" destId="{6FB7586A-E402-43AF-8F92-402DDCD71EA4}" srcOrd="1" destOrd="0" presId="urn:microsoft.com/office/officeart/2005/8/layout/hierarchy1"/>
    <dgm:cxn modelId="{1F8C486D-C6CD-4F4E-B7C4-F12E2A300ACC}" type="presParOf" srcId="{E6C45708-C258-4772-9A7F-D567A28F20F1}" destId="{26D2C611-F2FB-465F-A9C6-F2A53557F33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1F45BE-9640-493D-B371-467D76A92BCB}"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en-US"/>
        </a:p>
      </dgm:t>
    </dgm:pt>
    <dgm:pt modelId="{04339DC4-6439-4EC1-8AB6-50D594511CF6}">
      <dgm:prSet phldrT="[Text]"/>
      <dgm:spPr/>
      <dgm:t>
        <a:bodyPr/>
        <a:lstStyle/>
        <a:p>
          <a:r>
            <a:rPr lang="en-US" b="1" dirty="0" err="1" smtClean="0"/>
            <a:t>Hepatotoxic</a:t>
          </a:r>
          <a:r>
            <a:rPr lang="en-US" b="1" dirty="0" smtClean="0"/>
            <a:t> chemical </a:t>
          </a:r>
        </a:p>
        <a:p>
          <a:r>
            <a:rPr lang="en-US" b="0" dirty="0" smtClean="0"/>
            <a:t>(</a:t>
          </a:r>
          <a:r>
            <a:rPr lang="en-US" b="0" dirty="0" err="1" smtClean="0"/>
            <a:t>mengakibatkan</a:t>
          </a:r>
          <a:r>
            <a:rPr lang="en-US" b="0" dirty="0" smtClean="0"/>
            <a:t> </a:t>
          </a:r>
          <a:r>
            <a:rPr lang="en-US" b="0" dirty="0" err="1" smtClean="0"/>
            <a:t>kerusakan</a:t>
          </a:r>
          <a:r>
            <a:rPr lang="en-US" b="0" dirty="0" smtClean="0"/>
            <a:t> </a:t>
          </a:r>
          <a:r>
            <a:rPr lang="en-US" b="0" dirty="0" err="1" smtClean="0"/>
            <a:t>atau</a:t>
          </a:r>
          <a:r>
            <a:rPr lang="en-US" b="0" dirty="0" smtClean="0"/>
            <a:t> </a:t>
          </a:r>
          <a:r>
            <a:rPr lang="en-US" b="0" dirty="0" err="1" smtClean="0"/>
            <a:t>luka</a:t>
          </a:r>
          <a:r>
            <a:rPr lang="en-US" b="0" dirty="0" smtClean="0"/>
            <a:t> </a:t>
          </a:r>
          <a:r>
            <a:rPr lang="en-US" b="0" dirty="0" err="1" smtClean="0"/>
            <a:t>pada</a:t>
          </a:r>
          <a:r>
            <a:rPr lang="en-US" b="0" dirty="0" smtClean="0"/>
            <a:t> liver *</a:t>
          </a:r>
          <a:endParaRPr lang="en-US" b="0" dirty="0"/>
        </a:p>
      </dgm:t>
    </dgm:pt>
    <dgm:pt modelId="{6ADB0DEB-AA40-447A-B6DF-AC5E3A283BDD}" type="parTrans" cxnId="{B57416A5-9200-4987-A47F-74DF995D2163}">
      <dgm:prSet/>
      <dgm:spPr/>
      <dgm:t>
        <a:bodyPr/>
        <a:lstStyle/>
        <a:p>
          <a:endParaRPr lang="en-US"/>
        </a:p>
      </dgm:t>
    </dgm:pt>
    <dgm:pt modelId="{90CFC64E-E1BB-4ED2-AF21-8B5190D2AD04}" type="sibTrans" cxnId="{B57416A5-9200-4987-A47F-74DF995D2163}">
      <dgm:prSet/>
      <dgm:spPr/>
      <dgm:t>
        <a:bodyPr/>
        <a:lstStyle/>
        <a:p>
          <a:endParaRPr lang="en-US"/>
        </a:p>
      </dgm:t>
    </dgm:pt>
    <dgm:pt modelId="{B3B84347-9D43-4662-A220-27CB5E542C85}">
      <dgm:prSet phldrT="[Text]"/>
      <dgm:spPr/>
      <dgm:t>
        <a:bodyPr/>
        <a:lstStyle/>
        <a:p>
          <a:r>
            <a:rPr lang="en-US" b="1" dirty="0" smtClean="0"/>
            <a:t>Metal</a:t>
          </a:r>
        </a:p>
        <a:p>
          <a:r>
            <a:rPr lang="en-US" dirty="0" smtClean="0"/>
            <a:t>(As, </a:t>
          </a:r>
          <a:r>
            <a:rPr lang="en-US" dirty="0" err="1" smtClean="0"/>
            <a:t>Mn</a:t>
          </a:r>
          <a:r>
            <a:rPr lang="en-US" dirty="0" smtClean="0"/>
            <a:t>, </a:t>
          </a:r>
          <a:r>
            <a:rPr lang="en-US" dirty="0" err="1" smtClean="0"/>
            <a:t>phosphprus</a:t>
          </a:r>
          <a:r>
            <a:rPr lang="en-US" dirty="0" smtClean="0"/>
            <a:t>, beryllium)</a:t>
          </a:r>
          <a:endParaRPr lang="en-US" dirty="0"/>
        </a:p>
      </dgm:t>
    </dgm:pt>
    <dgm:pt modelId="{70A26827-658D-4684-BC99-88A603C0C2F8}" type="parTrans" cxnId="{AB06DC5F-47A5-42B1-BBDF-AF410668AFDA}">
      <dgm:prSet/>
      <dgm:spPr/>
      <dgm:t>
        <a:bodyPr/>
        <a:lstStyle/>
        <a:p>
          <a:endParaRPr lang="en-US"/>
        </a:p>
      </dgm:t>
    </dgm:pt>
    <dgm:pt modelId="{F2AF67F4-293A-4C7C-955F-984ABE5900BA}" type="sibTrans" cxnId="{AB06DC5F-47A5-42B1-BBDF-AF410668AFDA}">
      <dgm:prSet/>
      <dgm:spPr/>
      <dgm:t>
        <a:bodyPr/>
        <a:lstStyle/>
        <a:p>
          <a:endParaRPr lang="en-US"/>
        </a:p>
      </dgm:t>
    </dgm:pt>
    <dgm:pt modelId="{69696E65-8335-4923-90DB-84076C722E57}">
      <dgm:prSet phldrT="[Text]"/>
      <dgm:spPr/>
      <dgm:t>
        <a:bodyPr/>
        <a:lstStyle/>
        <a:p>
          <a:r>
            <a:rPr lang="en-US" b="1" dirty="0" err="1" smtClean="0"/>
            <a:t>Hidrokarbon</a:t>
          </a:r>
          <a:r>
            <a:rPr lang="en-US" b="1" dirty="0" smtClean="0"/>
            <a:t> </a:t>
          </a:r>
        </a:p>
        <a:p>
          <a:r>
            <a:rPr lang="en-US" dirty="0" smtClean="0"/>
            <a:t>(CCl</a:t>
          </a:r>
          <a:r>
            <a:rPr lang="en-US" baseline="-25000" dirty="0" smtClean="0"/>
            <a:t>4, </a:t>
          </a:r>
          <a:r>
            <a:rPr lang="en-US" dirty="0" smtClean="0"/>
            <a:t>CHCl</a:t>
          </a:r>
          <a:r>
            <a:rPr lang="en-US" baseline="-25000" dirty="0" smtClean="0"/>
            <a:t>3</a:t>
          </a:r>
          <a:r>
            <a:rPr lang="en-US" dirty="0" smtClean="0"/>
            <a:t> </a:t>
          </a:r>
          <a:r>
            <a:rPr lang="en-US" dirty="0" err="1" smtClean="0"/>
            <a:t>trikloro</a:t>
          </a:r>
          <a:r>
            <a:rPr lang="en-US" dirty="0" smtClean="0"/>
            <a:t> </a:t>
          </a:r>
          <a:r>
            <a:rPr lang="en-US" dirty="0" err="1" smtClean="0"/>
            <a:t>etilen</a:t>
          </a:r>
          <a:r>
            <a:rPr lang="en-US" dirty="0" smtClean="0"/>
            <a:t>, </a:t>
          </a:r>
          <a:r>
            <a:rPr lang="en-US" dirty="0" err="1" smtClean="0"/>
            <a:t>dinitrobenzen</a:t>
          </a:r>
          <a:r>
            <a:rPr lang="en-US" dirty="0" smtClean="0"/>
            <a:t>)</a:t>
          </a:r>
          <a:endParaRPr lang="en-US" baseline="-25000" dirty="0"/>
        </a:p>
      </dgm:t>
    </dgm:pt>
    <dgm:pt modelId="{7785439E-2E07-4C82-B0DF-FC158C1E1AC7}" type="sibTrans" cxnId="{EC810CFD-0280-49C2-8791-64CC3CED754C}">
      <dgm:prSet/>
      <dgm:spPr/>
      <dgm:t>
        <a:bodyPr/>
        <a:lstStyle/>
        <a:p>
          <a:endParaRPr lang="en-US"/>
        </a:p>
      </dgm:t>
    </dgm:pt>
    <dgm:pt modelId="{B0664163-6938-4033-9F13-1BFE9199BB1B}" type="parTrans" cxnId="{EC810CFD-0280-49C2-8791-64CC3CED754C}">
      <dgm:prSet/>
      <dgm:spPr/>
      <dgm:t>
        <a:bodyPr/>
        <a:lstStyle/>
        <a:p>
          <a:endParaRPr lang="en-US"/>
        </a:p>
      </dgm:t>
    </dgm:pt>
    <dgm:pt modelId="{0EBE549B-4B26-47AA-B3B8-58C94A13912E}" type="pres">
      <dgm:prSet presAssocID="{AB1F45BE-9640-493D-B371-467D76A92BCB}" presName="cycle" presStyleCnt="0">
        <dgm:presLayoutVars>
          <dgm:chMax val="1"/>
          <dgm:dir/>
          <dgm:animLvl val="ctr"/>
          <dgm:resizeHandles val="exact"/>
        </dgm:presLayoutVars>
      </dgm:prSet>
      <dgm:spPr/>
      <dgm:t>
        <a:bodyPr/>
        <a:lstStyle/>
        <a:p>
          <a:endParaRPr lang="en-US"/>
        </a:p>
      </dgm:t>
    </dgm:pt>
    <dgm:pt modelId="{8D15A953-2F10-44C2-A588-71E27CA7247D}" type="pres">
      <dgm:prSet presAssocID="{04339DC4-6439-4EC1-8AB6-50D594511CF6}" presName="centerShape" presStyleLbl="node0" presStyleIdx="0" presStyleCnt="1" custScaleX="214242" custScaleY="70007"/>
      <dgm:spPr/>
      <dgm:t>
        <a:bodyPr/>
        <a:lstStyle/>
        <a:p>
          <a:endParaRPr lang="en-US"/>
        </a:p>
      </dgm:t>
    </dgm:pt>
    <dgm:pt modelId="{CBB68131-2269-468F-A525-8DF2ACC11A2B}" type="pres">
      <dgm:prSet presAssocID="{B0664163-6938-4033-9F13-1BFE9199BB1B}" presName="parTrans" presStyleLbl="bgSibTrans2D1" presStyleIdx="0" presStyleCnt="2"/>
      <dgm:spPr/>
      <dgm:t>
        <a:bodyPr/>
        <a:lstStyle/>
        <a:p>
          <a:endParaRPr lang="en-US"/>
        </a:p>
      </dgm:t>
    </dgm:pt>
    <dgm:pt modelId="{9DE13A72-5D27-471A-BF9B-AD5A738CF3F1}" type="pres">
      <dgm:prSet presAssocID="{69696E65-8335-4923-90DB-84076C722E57}" presName="node" presStyleLbl="node1" presStyleIdx="0" presStyleCnt="2" custScaleX="208433" custScaleY="51574">
        <dgm:presLayoutVars>
          <dgm:bulletEnabled val="1"/>
        </dgm:presLayoutVars>
      </dgm:prSet>
      <dgm:spPr/>
      <dgm:t>
        <a:bodyPr/>
        <a:lstStyle/>
        <a:p>
          <a:endParaRPr lang="en-US"/>
        </a:p>
      </dgm:t>
    </dgm:pt>
    <dgm:pt modelId="{825755CC-3626-4CC6-A593-F10711CF99F1}" type="pres">
      <dgm:prSet presAssocID="{70A26827-658D-4684-BC99-88A603C0C2F8}" presName="parTrans" presStyleLbl="bgSibTrans2D1" presStyleIdx="1" presStyleCnt="2"/>
      <dgm:spPr/>
      <dgm:t>
        <a:bodyPr/>
        <a:lstStyle/>
        <a:p>
          <a:endParaRPr lang="en-US"/>
        </a:p>
      </dgm:t>
    </dgm:pt>
    <dgm:pt modelId="{2E048A42-40E4-423B-B89C-DFF74FCF1030}" type="pres">
      <dgm:prSet presAssocID="{B3B84347-9D43-4662-A220-27CB5E542C85}" presName="node" presStyleLbl="node1" presStyleIdx="1" presStyleCnt="2" custScaleX="194637" custScaleY="51574">
        <dgm:presLayoutVars>
          <dgm:bulletEnabled val="1"/>
        </dgm:presLayoutVars>
      </dgm:prSet>
      <dgm:spPr/>
      <dgm:t>
        <a:bodyPr/>
        <a:lstStyle/>
        <a:p>
          <a:endParaRPr lang="en-US"/>
        </a:p>
      </dgm:t>
    </dgm:pt>
  </dgm:ptLst>
  <dgm:cxnLst>
    <dgm:cxn modelId="{843ABA94-3434-4D6D-81B9-8AE445220CCF}" type="presOf" srcId="{04339DC4-6439-4EC1-8AB6-50D594511CF6}" destId="{8D15A953-2F10-44C2-A588-71E27CA7247D}" srcOrd="0" destOrd="0" presId="urn:microsoft.com/office/officeart/2005/8/layout/radial4"/>
    <dgm:cxn modelId="{26E55529-D6CD-4EC3-B463-99573F2B58F9}" type="presOf" srcId="{69696E65-8335-4923-90DB-84076C722E57}" destId="{9DE13A72-5D27-471A-BF9B-AD5A738CF3F1}" srcOrd="0" destOrd="0" presId="urn:microsoft.com/office/officeart/2005/8/layout/radial4"/>
    <dgm:cxn modelId="{DB6EE266-5347-47E6-AB28-F068456BF3A6}" type="presOf" srcId="{70A26827-658D-4684-BC99-88A603C0C2F8}" destId="{825755CC-3626-4CC6-A593-F10711CF99F1}" srcOrd="0" destOrd="0" presId="urn:microsoft.com/office/officeart/2005/8/layout/radial4"/>
    <dgm:cxn modelId="{AB06DC5F-47A5-42B1-BBDF-AF410668AFDA}" srcId="{04339DC4-6439-4EC1-8AB6-50D594511CF6}" destId="{B3B84347-9D43-4662-A220-27CB5E542C85}" srcOrd="1" destOrd="0" parTransId="{70A26827-658D-4684-BC99-88A603C0C2F8}" sibTransId="{F2AF67F4-293A-4C7C-955F-984ABE5900BA}"/>
    <dgm:cxn modelId="{37A7D508-EE74-4520-BB6A-CE245BB709A4}" type="presOf" srcId="{B3B84347-9D43-4662-A220-27CB5E542C85}" destId="{2E048A42-40E4-423B-B89C-DFF74FCF1030}" srcOrd="0" destOrd="0" presId="urn:microsoft.com/office/officeart/2005/8/layout/radial4"/>
    <dgm:cxn modelId="{EC810CFD-0280-49C2-8791-64CC3CED754C}" srcId="{04339DC4-6439-4EC1-8AB6-50D594511CF6}" destId="{69696E65-8335-4923-90DB-84076C722E57}" srcOrd="0" destOrd="0" parTransId="{B0664163-6938-4033-9F13-1BFE9199BB1B}" sibTransId="{7785439E-2E07-4C82-B0DF-FC158C1E1AC7}"/>
    <dgm:cxn modelId="{0769ECAE-2EB3-4E15-BEDB-311B5CBE4E65}" type="presOf" srcId="{AB1F45BE-9640-493D-B371-467D76A92BCB}" destId="{0EBE549B-4B26-47AA-B3B8-58C94A13912E}" srcOrd="0" destOrd="0" presId="urn:microsoft.com/office/officeart/2005/8/layout/radial4"/>
    <dgm:cxn modelId="{B57416A5-9200-4987-A47F-74DF995D2163}" srcId="{AB1F45BE-9640-493D-B371-467D76A92BCB}" destId="{04339DC4-6439-4EC1-8AB6-50D594511CF6}" srcOrd="0" destOrd="0" parTransId="{6ADB0DEB-AA40-447A-B6DF-AC5E3A283BDD}" sibTransId="{90CFC64E-E1BB-4ED2-AF21-8B5190D2AD04}"/>
    <dgm:cxn modelId="{52C27ACB-3938-458D-938B-AD6412C33D89}" type="presOf" srcId="{B0664163-6938-4033-9F13-1BFE9199BB1B}" destId="{CBB68131-2269-468F-A525-8DF2ACC11A2B}" srcOrd="0" destOrd="0" presId="urn:microsoft.com/office/officeart/2005/8/layout/radial4"/>
    <dgm:cxn modelId="{9BE415D2-5D01-45E6-963A-A4F723FFCDD2}" type="presParOf" srcId="{0EBE549B-4B26-47AA-B3B8-58C94A13912E}" destId="{8D15A953-2F10-44C2-A588-71E27CA7247D}" srcOrd="0" destOrd="0" presId="urn:microsoft.com/office/officeart/2005/8/layout/radial4"/>
    <dgm:cxn modelId="{9AC9A0BF-A3D1-4928-BDB9-F0F1BBD8D00B}" type="presParOf" srcId="{0EBE549B-4B26-47AA-B3B8-58C94A13912E}" destId="{CBB68131-2269-468F-A525-8DF2ACC11A2B}" srcOrd="1" destOrd="0" presId="urn:microsoft.com/office/officeart/2005/8/layout/radial4"/>
    <dgm:cxn modelId="{17D7CFB6-83E9-4759-885B-22E73659FE59}" type="presParOf" srcId="{0EBE549B-4B26-47AA-B3B8-58C94A13912E}" destId="{9DE13A72-5D27-471A-BF9B-AD5A738CF3F1}" srcOrd="2" destOrd="0" presId="urn:microsoft.com/office/officeart/2005/8/layout/radial4"/>
    <dgm:cxn modelId="{F14D3A8D-2568-41A4-81FE-E26B6AD71D17}" type="presParOf" srcId="{0EBE549B-4B26-47AA-B3B8-58C94A13912E}" destId="{825755CC-3626-4CC6-A593-F10711CF99F1}" srcOrd="3" destOrd="0" presId="urn:microsoft.com/office/officeart/2005/8/layout/radial4"/>
    <dgm:cxn modelId="{A449C9E7-140F-423E-853C-DA80563E1727}" type="presParOf" srcId="{0EBE549B-4B26-47AA-B3B8-58C94A13912E}" destId="{2E048A42-40E4-423B-B89C-DFF74FCF1030}" srcOrd="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D411035-44C5-4E71-AB15-F1EBD1C809AE}"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n-US"/>
        </a:p>
      </dgm:t>
    </dgm:pt>
    <dgm:pt modelId="{833C3544-7F51-4B89-8DE2-4CC2C1958A32}">
      <dgm:prSet phldrT="[Text]"/>
      <dgm:spPr/>
      <dgm:t>
        <a:bodyPr/>
        <a:lstStyle/>
        <a:p>
          <a:r>
            <a:rPr lang="en-US" dirty="0" err="1" smtClean="0"/>
            <a:t>Kerusakan</a:t>
          </a:r>
          <a:r>
            <a:rPr lang="en-US" dirty="0" smtClean="0"/>
            <a:t> </a:t>
          </a:r>
          <a:r>
            <a:rPr lang="en-US" b="1" dirty="0" smtClean="0"/>
            <a:t>liver</a:t>
          </a:r>
          <a:r>
            <a:rPr lang="en-US" dirty="0" smtClean="0"/>
            <a:t> </a:t>
          </a:r>
          <a:r>
            <a:rPr lang="en-US" dirty="0" err="1" smtClean="0"/>
            <a:t>akibat</a:t>
          </a:r>
          <a:r>
            <a:rPr lang="en-US" dirty="0" smtClean="0"/>
            <a:t> </a:t>
          </a:r>
          <a:r>
            <a:rPr lang="en-US" dirty="0" err="1" smtClean="0"/>
            <a:t>bahan</a:t>
          </a:r>
          <a:r>
            <a:rPr lang="en-US" dirty="0" smtClean="0"/>
            <a:t> </a:t>
          </a:r>
          <a:r>
            <a:rPr lang="en-US" dirty="0" err="1" smtClean="0"/>
            <a:t>kimia</a:t>
          </a:r>
          <a:endParaRPr lang="en-US" dirty="0"/>
        </a:p>
      </dgm:t>
    </dgm:pt>
    <dgm:pt modelId="{9B067F2F-3A3A-4B7A-B61E-7F46816A822D}" type="parTrans" cxnId="{66EFDB12-4861-4704-AB99-3875582D1740}">
      <dgm:prSet/>
      <dgm:spPr/>
      <dgm:t>
        <a:bodyPr/>
        <a:lstStyle/>
        <a:p>
          <a:endParaRPr lang="en-US"/>
        </a:p>
      </dgm:t>
    </dgm:pt>
    <dgm:pt modelId="{99B55222-D9E8-4D81-9641-FF3307E49BA3}" type="sibTrans" cxnId="{66EFDB12-4861-4704-AB99-3875582D1740}">
      <dgm:prSet/>
      <dgm:spPr/>
      <dgm:t>
        <a:bodyPr/>
        <a:lstStyle/>
        <a:p>
          <a:endParaRPr lang="en-US"/>
        </a:p>
      </dgm:t>
    </dgm:pt>
    <dgm:pt modelId="{6C8E1784-ECD1-4B6A-B9CA-0DB91D35F15C}" type="pres">
      <dgm:prSet presAssocID="{CD411035-44C5-4E71-AB15-F1EBD1C809AE}" presName="hierChild1" presStyleCnt="0">
        <dgm:presLayoutVars>
          <dgm:chPref val="1"/>
          <dgm:dir/>
          <dgm:animOne val="branch"/>
          <dgm:animLvl val="lvl"/>
          <dgm:resizeHandles/>
        </dgm:presLayoutVars>
      </dgm:prSet>
      <dgm:spPr/>
      <dgm:t>
        <a:bodyPr/>
        <a:lstStyle/>
        <a:p>
          <a:endParaRPr lang="en-US"/>
        </a:p>
      </dgm:t>
    </dgm:pt>
    <dgm:pt modelId="{3A216E22-F05F-48D4-995E-8AF1C3C40D8B}" type="pres">
      <dgm:prSet presAssocID="{833C3544-7F51-4B89-8DE2-4CC2C1958A32}" presName="hierRoot1" presStyleCnt="0"/>
      <dgm:spPr/>
    </dgm:pt>
    <dgm:pt modelId="{355FF347-2B90-4F3A-B119-03CDBBF53844}" type="pres">
      <dgm:prSet presAssocID="{833C3544-7F51-4B89-8DE2-4CC2C1958A32}" presName="composite" presStyleCnt="0"/>
      <dgm:spPr/>
    </dgm:pt>
    <dgm:pt modelId="{4A911397-DBE6-4E06-B092-31E64E6601A3}" type="pres">
      <dgm:prSet presAssocID="{833C3544-7F51-4B89-8DE2-4CC2C1958A32}" presName="background" presStyleLbl="node0" presStyleIdx="0" presStyleCnt="1"/>
      <dgm:spPr/>
    </dgm:pt>
    <dgm:pt modelId="{7E6FD32F-EE58-4F10-9FC3-D11DBAC21B20}" type="pres">
      <dgm:prSet presAssocID="{833C3544-7F51-4B89-8DE2-4CC2C1958A32}" presName="text" presStyleLbl="fgAcc0" presStyleIdx="0" presStyleCnt="1">
        <dgm:presLayoutVars>
          <dgm:chPref val="3"/>
        </dgm:presLayoutVars>
      </dgm:prSet>
      <dgm:spPr/>
      <dgm:t>
        <a:bodyPr/>
        <a:lstStyle/>
        <a:p>
          <a:endParaRPr lang="en-US"/>
        </a:p>
      </dgm:t>
    </dgm:pt>
    <dgm:pt modelId="{C3256AE9-CB68-45AF-8794-5D7DCBA2E391}" type="pres">
      <dgm:prSet presAssocID="{833C3544-7F51-4B89-8DE2-4CC2C1958A32}" presName="hierChild2" presStyleCnt="0"/>
      <dgm:spPr/>
    </dgm:pt>
  </dgm:ptLst>
  <dgm:cxnLst>
    <dgm:cxn modelId="{3D2B9740-EFDF-4EDB-9ED4-977FB5A05588}" type="presOf" srcId="{CD411035-44C5-4E71-AB15-F1EBD1C809AE}" destId="{6C8E1784-ECD1-4B6A-B9CA-0DB91D35F15C}" srcOrd="0" destOrd="0" presId="urn:microsoft.com/office/officeart/2005/8/layout/hierarchy1"/>
    <dgm:cxn modelId="{66EFDB12-4861-4704-AB99-3875582D1740}" srcId="{CD411035-44C5-4E71-AB15-F1EBD1C809AE}" destId="{833C3544-7F51-4B89-8DE2-4CC2C1958A32}" srcOrd="0" destOrd="0" parTransId="{9B067F2F-3A3A-4B7A-B61E-7F46816A822D}" sibTransId="{99B55222-D9E8-4D81-9641-FF3307E49BA3}"/>
    <dgm:cxn modelId="{8E5EE300-4A47-43E4-8AE5-0CF1BB687E35}" type="presOf" srcId="{833C3544-7F51-4B89-8DE2-4CC2C1958A32}" destId="{7E6FD32F-EE58-4F10-9FC3-D11DBAC21B20}" srcOrd="0" destOrd="0" presId="urn:microsoft.com/office/officeart/2005/8/layout/hierarchy1"/>
    <dgm:cxn modelId="{994D12AE-DE4A-4C24-9B25-C60738984EA2}" type="presParOf" srcId="{6C8E1784-ECD1-4B6A-B9CA-0DB91D35F15C}" destId="{3A216E22-F05F-48D4-995E-8AF1C3C40D8B}" srcOrd="0" destOrd="0" presId="urn:microsoft.com/office/officeart/2005/8/layout/hierarchy1"/>
    <dgm:cxn modelId="{B22DC51E-2C54-413D-AEFC-050B60A22A8E}" type="presParOf" srcId="{3A216E22-F05F-48D4-995E-8AF1C3C40D8B}" destId="{355FF347-2B90-4F3A-B119-03CDBBF53844}" srcOrd="0" destOrd="0" presId="urn:microsoft.com/office/officeart/2005/8/layout/hierarchy1"/>
    <dgm:cxn modelId="{DC6A94A6-64B4-44D1-BDB6-1548DD9E1915}" type="presParOf" srcId="{355FF347-2B90-4F3A-B119-03CDBBF53844}" destId="{4A911397-DBE6-4E06-B092-31E64E6601A3}" srcOrd="0" destOrd="0" presId="urn:microsoft.com/office/officeart/2005/8/layout/hierarchy1"/>
    <dgm:cxn modelId="{B33147F7-991A-460D-ACC6-E2CEECA257D0}" type="presParOf" srcId="{355FF347-2B90-4F3A-B119-03CDBBF53844}" destId="{7E6FD32F-EE58-4F10-9FC3-D11DBAC21B20}" srcOrd="1" destOrd="0" presId="urn:microsoft.com/office/officeart/2005/8/layout/hierarchy1"/>
    <dgm:cxn modelId="{A3652606-D5B6-4814-BC65-8F6D47B1C3A3}" type="presParOf" srcId="{3A216E22-F05F-48D4-995E-8AF1C3C40D8B}" destId="{C3256AE9-CB68-45AF-8794-5D7DCBA2E391}"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3759261-9557-4340-B22D-D63CA2B6E9D0}"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n-US"/>
        </a:p>
      </dgm:t>
    </dgm:pt>
    <dgm:pt modelId="{5A55CD4B-489A-49E8-AC3B-72C28DD0EC5E}">
      <dgm:prSet phldrT="[Text]"/>
      <dgm:spPr/>
      <dgm:t>
        <a:bodyPr/>
        <a:lstStyle/>
        <a:p>
          <a:r>
            <a:rPr lang="en-US" dirty="0" smtClean="0"/>
            <a:t>‘Cardiac Sensitization’</a:t>
          </a:r>
          <a:endParaRPr lang="en-US" dirty="0"/>
        </a:p>
      </dgm:t>
    </dgm:pt>
    <dgm:pt modelId="{25568A04-82A5-4894-AB6D-85C65459A839}" type="parTrans" cxnId="{97B4A045-89EE-4B95-81FC-AACC9492C033}">
      <dgm:prSet/>
      <dgm:spPr/>
      <dgm:t>
        <a:bodyPr/>
        <a:lstStyle/>
        <a:p>
          <a:endParaRPr lang="en-US"/>
        </a:p>
      </dgm:t>
    </dgm:pt>
    <dgm:pt modelId="{40B4A13D-538A-40E7-A5FD-69E6A80A30B5}" type="sibTrans" cxnId="{97B4A045-89EE-4B95-81FC-AACC9492C033}">
      <dgm:prSet/>
      <dgm:spPr/>
      <dgm:t>
        <a:bodyPr/>
        <a:lstStyle/>
        <a:p>
          <a:endParaRPr lang="en-US"/>
        </a:p>
      </dgm:t>
    </dgm:pt>
    <dgm:pt modelId="{9305DBEC-3568-40B7-A616-022F142482C7}">
      <dgm:prSet phldrT="[Text]"/>
      <dgm:spPr/>
      <dgm:t>
        <a:bodyPr/>
        <a:lstStyle/>
        <a:p>
          <a:r>
            <a:rPr lang="en-US" dirty="0" err="1" smtClean="0"/>
            <a:t>Jantung</a:t>
          </a:r>
          <a:r>
            <a:rPr lang="en-US" dirty="0" smtClean="0"/>
            <a:t> </a:t>
          </a:r>
          <a:r>
            <a:rPr lang="en-US" dirty="0" err="1" smtClean="0"/>
            <a:t>terpapar</a:t>
          </a:r>
          <a:r>
            <a:rPr lang="en-US" dirty="0" smtClean="0"/>
            <a:t> </a:t>
          </a:r>
          <a:r>
            <a:rPr lang="en-US" dirty="0" err="1" smtClean="0"/>
            <a:t>bahan</a:t>
          </a:r>
          <a:r>
            <a:rPr lang="en-US" dirty="0" smtClean="0"/>
            <a:t> </a:t>
          </a:r>
          <a:r>
            <a:rPr lang="en-US" dirty="0" err="1" smtClean="0"/>
            <a:t>kimia</a:t>
          </a:r>
          <a:r>
            <a:rPr lang="en-US" dirty="0" smtClean="0"/>
            <a:t> </a:t>
          </a:r>
          <a:r>
            <a:rPr lang="en-US" dirty="0" err="1" smtClean="0"/>
            <a:t>hidrokarbon</a:t>
          </a:r>
          <a:r>
            <a:rPr lang="en-US" dirty="0" smtClean="0"/>
            <a:t> </a:t>
          </a:r>
          <a:r>
            <a:rPr lang="en-US" dirty="0" err="1" smtClean="0"/>
            <a:t>seperti</a:t>
          </a:r>
          <a:r>
            <a:rPr lang="en-US" dirty="0" smtClean="0"/>
            <a:t> </a:t>
          </a:r>
          <a:r>
            <a:rPr lang="en-US" dirty="0" err="1" smtClean="0"/>
            <a:t>kloroform</a:t>
          </a:r>
          <a:r>
            <a:rPr lang="en-US" dirty="0" smtClean="0"/>
            <a:t> </a:t>
          </a:r>
          <a:r>
            <a:rPr lang="en-US" dirty="0" err="1" smtClean="0"/>
            <a:t>dan</a:t>
          </a:r>
          <a:r>
            <a:rPr lang="en-US" dirty="0" smtClean="0"/>
            <a:t> </a:t>
          </a:r>
          <a:r>
            <a:rPr lang="en-US" dirty="0" err="1" smtClean="0"/>
            <a:t>cyclopropane</a:t>
          </a:r>
          <a:r>
            <a:rPr lang="en-US" dirty="0" smtClean="0"/>
            <a:t>  </a:t>
          </a:r>
          <a:endParaRPr lang="en-US" dirty="0"/>
        </a:p>
      </dgm:t>
    </dgm:pt>
    <dgm:pt modelId="{845B5549-BD7D-4A7B-8572-37FE2A908B04}" type="parTrans" cxnId="{7A862E73-C75F-4ADC-9C9C-920A2B536A53}">
      <dgm:prSet/>
      <dgm:spPr/>
      <dgm:t>
        <a:bodyPr/>
        <a:lstStyle/>
        <a:p>
          <a:endParaRPr lang="en-US"/>
        </a:p>
      </dgm:t>
    </dgm:pt>
    <dgm:pt modelId="{F536E7CE-B183-4DD3-8E60-E244CFA136BF}" type="sibTrans" cxnId="{7A862E73-C75F-4ADC-9C9C-920A2B536A53}">
      <dgm:prSet/>
      <dgm:spPr/>
      <dgm:t>
        <a:bodyPr/>
        <a:lstStyle/>
        <a:p>
          <a:endParaRPr lang="en-US"/>
        </a:p>
      </dgm:t>
    </dgm:pt>
    <dgm:pt modelId="{32453A6B-4413-4835-AB2B-884BB3B53A97}">
      <dgm:prSet phldrT="[Text]"/>
      <dgm:spPr/>
      <dgm:t>
        <a:bodyPr/>
        <a:lstStyle/>
        <a:p>
          <a:r>
            <a:rPr lang="en-US" dirty="0" err="1" smtClean="0"/>
            <a:t>Menghirup</a:t>
          </a:r>
          <a:r>
            <a:rPr lang="en-US" dirty="0" smtClean="0"/>
            <a:t> </a:t>
          </a:r>
          <a:r>
            <a:rPr lang="en-US" dirty="0" err="1" smtClean="0"/>
            <a:t>lem</a:t>
          </a:r>
          <a:r>
            <a:rPr lang="en-US" dirty="0" smtClean="0"/>
            <a:t> </a:t>
          </a:r>
          <a:r>
            <a:rPr lang="en-US" dirty="0" err="1" smtClean="0"/>
            <a:t>atau</a:t>
          </a:r>
          <a:r>
            <a:rPr lang="en-US" dirty="0" smtClean="0"/>
            <a:t> </a:t>
          </a:r>
          <a:r>
            <a:rPr lang="en-US" dirty="0" err="1" smtClean="0"/>
            <a:t>terpapar</a:t>
          </a:r>
          <a:r>
            <a:rPr lang="en-US" dirty="0" smtClean="0"/>
            <a:t> </a:t>
          </a:r>
          <a:r>
            <a:rPr lang="en-US" dirty="0" err="1" smtClean="0"/>
            <a:t>uap</a:t>
          </a:r>
          <a:r>
            <a:rPr lang="en-US" dirty="0" smtClean="0"/>
            <a:t> </a:t>
          </a:r>
          <a:r>
            <a:rPr lang="en-US" dirty="0" err="1" smtClean="0"/>
            <a:t>pelarut</a:t>
          </a:r>
          <a:r>
            <a:rPr lang="en-US" dirty="0" smtClean="0"/>
            <a:t> aerosol</a:t>
          </a:r>
          <a:endParaRPr lang="en-US" dirty="0"/>
        </a:p>
      </dgm:t>
    </dgm:pt>
    <dgm:pt modelId="{B06FD189-E9DC-4E29-ABF8-6DC32837FE35}" type="parTrans" cxnId="{2F7DD00D-34FE-4ED4-98A3-BE829BA989DA}">
      <dgm:prSet/>
      <dgm:spPr/>
      <dgm:t>
        <a:bodyPr/>
        <a:lstStyle/>
        <a:p>
          <a:endParaRPr lang="en-US"/>
        </a:p>
      </dgm:t>
    </dgm:pt>
    <dgm:pt modelId="{71EBDA33-7FF3-4A99-A4CF-A7C9BA749E1D}" type="sibTrans" cxnId="{2F7DD00D-34FE-4ED4-98A3-BE829BA989DA}">
      <dgm:prSet/>
      <dgm:spPr/>
      <dgm:t>
        <a:bodyPr/>
        <a:lstStyle/>
        <a:p>
          <a:endParaRPr lang="en-US"/>
        </a:p>
      </dgm:t>
    </dgm:pt>
    <dgm:pt modelId="{BC4C0D1F-4BDC-448E-A54D-D1B9201B7BFB}" type="pres">
      <dgm:prSet presAssocID="{A3759261-9557-4340-B22D-D63CA2B6E9D0}" presName="hierChild1" presStyleCnt="0">
        <dgm:presLayoutVars>
          <dgm:chPref val="1"/>
          <dgm:dir/>
          <dgm:animOne val="branch"/>
          <dgm:animLvl val="lvl"/>
          <dgm:resizeHandles/>
        </dgm:presLayoutVars>
      </dgm:prSet>
      <dgm:spPr/>
      <dgm:t>
        <a:bodyPr/>
        <a:lstStyle/>
        <a:p>
          <a:endParaRPr lang="en-US"/>
        </a:p>
      </dgm:t>
    </dgm:pt>
    <dgm:pt modelId="{93948663-1EB1-4395-8C41-C83DBD3D335B}" type="pres">
      <dgm:prSet presAssocID="{5A55CD4B-489A-49E8-AC3B-72C28DD0EC5E}" presName="hierRoot1" presStyleCnt="0"/>
      <dgm:spPr/>
    </dgm:pt>
    <dgm:pt modelId="{28E9185E-4700-4A10-B0BD-D22E1C6B5157}" type="pres">
      <dgm:prSet presAssocID="{5A55CD4B-489A-49E8-AC3B-72C28DD0EC5E}" presName="composite" presStyleCnt="0"/>
      <dgm:spPr/>
    </dgm:pt>
    <dgm:pt modelId="{56841661-81D7-46CD-87AB-5A8EE54B72F6}" type="pres">
      <dgm:prSet presAssocID="{5A55CD4B-489A-49E8-AC3B-72C28DD0EC5E}" presName="background" presStyleLbl="node0" presStyleIdx="0" presStyleCnt="1"/>
      <dgm:spPr/>
    </dgm:pt>
    <dgm:pt modelId="{FA879A0A-8B40-42EE-A6AD-3D85564F39EA}" type="pres">
      <dgm:prSet presAssocID="{5A55CD4B-489A-49E8-AC3B-72C28DD0EC5E}" presName="text" presStyleLbl="fgAcc0" presStyleIdx="0" presStyleCnt="1">
        <dgm:presLayoutVars>
          <dgm:chPref val="3"/>
        </dgm:presLayoutVars>
      </dgm:prSet>
      <dgm:spPr/>
      <dgm:t>
        <a:bodyPr/>
        <a:lstStyle/>
        <a:p>
          <a:endParaRPr lang="en-US"/>
        </a:p>
      </dgm:t>
    </dgm:pt>
    <dgm:pt modelId="{173E20B8-72D7-437A-AA49-C7F00271A138}" type="pres">
      <dgm:prSet presAssocID="{5A55CD4B-489A-49E8-AC3B-72C28DD0EC5E}" presName="hierChild2" presStyleCnt="0"/>
      <dgm:spPr/>
    </dgm:pt>
    <dgm:pt modelId="{0DABF94C-3C7B-40DD-A6F6-CA8E8E3191EE}" type="pres">
      <dgm:prSet presAssocID="{845B5549-BD7D-4A7B-8572-37FE2A908B04}" presName="Name10" presStyleLbl="parChTrans1D2" presStyleIdx="0" presStyleCnt="2"/>
      <dgm:spPr/>
      <dgm:t>
        <a:bodyPr/>
        <a:lstStyle/>
        <a:p>
          <a:endParaRPr lang="en-US"/>
        </a:p>
      </dgm:t>
    </dgm:pt>
    <dgm:pt modelId="{98C3FF25-0DC9-4325-85A7-00E021689CBC}" type="pres">
      <dgm:prSet presAssocID="{9305DBEC-3568-40B7-A616-022F142482C7}" presName="hierRoot2" presStyleCnt="0"/>
      <dgm:spPr/>
    </dgm:pt>
    <dgm:pt modelId="{0BBDC8FE-5765-4D47-8070-52FC6560503B}" type="pres">
      <dgm:prSet presAssocID="{9305DBEC-3568-40B7-A616-022F142482C7}" presName="composite2" presStyleCnt="0"/>
      <dgm:spPr/>
    </dgm:pt>
    <dgm:pt modelId="{21186F6E-00D5-4B0B-ABCC-C0A7AD5F705A}" type="pres">
      <dgm:prSet presAssocID="{9305DBEC-3568-40B7-A616-022F142482C7}" presName="background2" presStyleLbl="node2" presStyleIdx="0" presStyleCnt="2"/>
      <dgm:spPr/>
    </dgm:pt>
    <dgm:pt modelId="{C773209E-7E34-4E9F-8F17-9CDE24185D9F}" type="pres">
      <dgm:prSet presAssocID="{9305DBEC-3568-40B7-A616-022F142482C7}" presName="text2" presStyleLbl="fgAcc2" presStyleIdx="0" presStyleCnt="2">
        <dgm:presLayoutVars>
          <dgm:chPref val="3"/>
        </dgm:presLayoutVars>
      </dgm:prSet>
      <dgm:spPr/>
      <dgm:t>
        <a:bodyPr/>
        <a:lstStyle/>
        <a:p>
          <a:endParaRPr lang="en-US"/>
        </a:p>
      </dgm:t>
    </dgm:pt>
    <dgm:pt modelId="{6AD20967-EB02-44BC-BA5B-DCCD56C3595F}" type="pres">
      <dgm:prSet presAssocID="{9305DBEC-3568-40B7-A616-022F142482C7}" presName="hierChild3" presStyleCnt="0"/>
      <dgm:spPr/>
    </dgm:pt>
    <dgm:pt modelId="{440EC4FE-541C-40C6-B92B-BA56D90D0C17}" type="pres">
      <dgm:prSet presAssocID="{B06FD189-E9DC-4E29-ABF8-6DC32837FE35}" presName="Name10" presStyleLbl="parChTrans1D2" presStyleIdx="1" presStyleCnt="2"/>
      <dgm:spPr/>
      <dgm:t>
        <a:bodyPr/>
        <a:lstStyle/>
        <a:p>
          <a:endParaRPr lang="en-US"/>
        </a:p>
      </dgm:t>
    </dgm:pt>
    <dgm:pt modelId="{76E6100E-C697-4565-90AD-501B45543985}" type="pres">
      <dgm:prSet presAssocID="{32453A6B-4413-4835-AB2B-884BB3B53A97}" presName="hierRoot2" presStyleCnt="0"/>
      <dgm:spPr/>
    </dgm:pt>
    <dgm:pt modelId="{FE0C5402-56C6-45D0-A85E-36D3322C9787}" type="pres">
      <dgm:prSet presAssocID="{32453A6B-4413-4835-AB2B-884BB3B53A97}" presName="composite2" presStyleCnt="0"/>
      <dgm:spPr/>
    </dgm:pt>
    <dgm:pt modelId="{00D2061A-5252-4029-84BC-D1B8D3717B65}" type="pres">
      <dgm:prSet presAssocID="{32453A6B-4413-4835-AB2B-884BB3B53A97}" presName="background2" presStyleLbl="node2" presStyleIdx="1" presStyleCnt="2"/>
      <dgm:spPr/>
    </dgm:pt>
    <dgm:pt modelId="{2D790268-C0C0-419D-8F01-F7C2095170A6}" type="pres">
      <dgm:prSet presAssocID="{32453A6B-4413-4835-AB2B-884BB3B53A97}" presName="text2" presStyleLbl="fgAcc2" presStyleIdx="1" presStyleCnt="2">
        <dgm:presLayoutVars>
          <dgm:chPref val="3"/>
        </dgm:presLayoutVars>
      </dgm:prSet>
      <dgm:spPr/>
      <dgm:t>
        <a:bodyPr/>
        <a:lstStyle/>
        <a:p>
          <a:endParaRPr lang="en-US"/>
        </a:p>
      </dgm:t>
    </dgm:pt>
    <dgm:pt modelId="{0575AEFD-1A91-4AFE-8684-30EC72E46E90}" type="pres">
      <dgm:prSet presAssocID="{32453A6B-4413-4835-AB2B-884BB3B53A97}" presName="hierChild3" presStyleCnt="0"/>
      <dgm:spPr/>
    </dgm:pt>
  </dgm:ptLst>
  <dgm:cxnLst>
    <dgm:cxn modelId="{7A862E73-C75F-4ADC-9C9C-920A2B536A53}" srcId="{5A55CD4B-489A-49E8-AC3B-72C28DD0EC5E}" destId="{9305DBEC-3568-40B7-A616-022F142482C7}" srcOrd="0" destOrd="0" parTransId="{845B5549-BD7D-4A7B-8572-37FE2A908B04}" sibTransId="{F536E7CE-B183-4DD3-8E60-E244CFA136BF}"/>
    <dgm:cxn modelId="{67510A5D-BD06-4F2D-A947-64FFB25C4B95}" type="presOf" srcId="{32453A6B-4413-4835-AB2B-884BB3B53A97}" destId="{2D790268-C0C0-419D-8F01-F7C2095170A6}" srcOrd="0" destOrd="0" presId="urn:microsoft.com/office/officeart/2005/8/layout/hierarchy1"/>
    <dgm:cxn modelId="{97B4A045-89EE-4B95-81FC-AACC9492C033}" srcId="{A3759261-9557-4340-B22D-D63CA2B6E9D0}" destId="{5A55CD4B-489A-49E8-AC3B-72C28DD0EC5E}" srcOrd="0" destOrd="0" parTransId="{25568A04-82A5-4894-AB6D-85C65459A839}" sibTransId="{40B4A13D-538A-40E7-A5FD-69E6A80A30B5}"/>
    <dgm:cxn modelId="{C2F82F58-2CE1-4235-A9BA-29EB8C3F1BE3}" type="presOf" srcId="{845B5549-BD7D-4A7B-8572-37FE2A908B04}" destId="{0DABF94C-3C7B-40DD-A6F6-CA8E8E3191EE}" srcOrd="0" destOrd="0" presId="urn:microsoft.com/office/officeart/2005/8/layout/hierarchy1"/>
    <dgm:cxn modelId="{74C376D5-59D2-48F3-8CFC-EC323CC3B962}" type="presOf" srcId="{A3759261-9557-4340-B22D-D63CA2B6E9D0}" destId="{BC4C0D1F-4BDC-448E-A54D-D1B9201B7BFB}" srcOrd="0" destOrd="0" presId="urn:microsoft.com/office/officeart/2005/8/layout/hierarchy1"/>
    <dgm:cxn modelId="{2F7DD00D-34FE-4ED4-98A3-BE829BA989DA}" srcId="{5A55CD4B-489A-49E8-AC3B-72C28DD0EC5E}" destId="{32453A6B-4413-4835-AB2B-884BB3B53A97}" srcOrd="1" destOrd="0" parTransId="{B06FD189-E9DC-4E29-ABF8-6DC32837FE35}" sibTransId="{71EBDA33-7FF3-4A99-A4CF-A7C9BA749E1D}"/>
    <dgm:cxn modelId="{47B7AC5A-22CD-4360-A467-0F42A0168A71}" type="presOf" srcId="{B06FD189-E9DC-4E29-ABF8-6DC32837FE35}" destId="{440EC4FE-541C-40C6-B92B-BA56D90D0C17}" srcOrd="0" destOrd="0" presId="urn:microsoft.com/office/officeart/2005/8/layout/hierarchy1"/>
    <dgm:cxn modelId="{CAB98E25-628F-4BD6-A326-8BCCA7D25006}" type="presOf" srcId="{9305DBEC-3568-40B7-A616-022F142482C7}" destId="{C773209E-7E34-4E9F-8F17-9CDE24185D9F}" srcOrd="0" destOrd="0" presId="urn:microsoft.com/office/officeart/2005/8/layout/hierarchy1"/>
    <dgm:cxn modelId="{66E952C9-6443-4A32-A4AB-93E9AA6F5B9F}" type="presOf" srcId="{5A55CD4B-489A-49E8-AC3B-72C28DD0EC5E}" destId="{FA879A0A-8B40-42EE-A6AD-3D85564F39EA}" srcOrd="0" destOrd="0" presId="urn:microsoft.com/office/officeart/2005/8/layout/hierarchy1"/>
    <dgm:cxn modelId="{6C7A0724-D673-4CBB-9C3D-104549781914}" type="presParOf" srcId="{BC4C0D1F-4BDC-448E-A54D-D1B9201B7BFB}" destId="{93948663-1EB1-4395-8C41-C83DBD3D335B}" srcOrd="0" destOrd="0" presId="urn:microsoft.com/office/officeart/2005/8/layout/hierarchy1"/>
    <dgm:cxn modelId="{5A63ECFB-2EF4-41EB-A5C6-5E0E6DB43452}" type="presParOf" srcId="{93948663-1EB1-4395-8C41-C83DBD3D335B}" destId="{28E9185E-4700-4A10-B0BD-D22E1C6B5157}" srcOrd="0" destOrd="0" presId="urn:microsoft.com/office/officeart/2005/8/layout/hierarchy1"/>
    <dgm:cxn modelId="{6F3146F3-D15A-4AA4-AE57-F58B396BF6D4}" type="presParOf" srcId="{28E9185E-4700-4A10-B0BD-D22E1C6B5157}" destId="{56841661-81D7-46CD-87AB-5A8EE54B72F6}" srcOrd="0" destOrd="0" presId="urn:microsoft.com/office/officeart/2005/8/layout/hierarchy1"/>
    <dgm:cxn modelId="{A15E241B-796E-43AD-BEAC-17B71FCD0BB7}" type="presParOf" srcId="{28E9185E-4700-4A10-B0BD-D22E1C6B5157}" destId="{FA879A0A-8B40-42EE-A6AD-3D85564F39EA}" srcOrd="1" destOrd="0" presId="urn:microsoft.com/office/officeart/2005/8/layout/hierarchy1"/>
    <dgm:cxn modelId="{84E531F4-B95A-4898-90B8-8E7C7564E0B3}" type="presParOf" srcId="{93948663-1EB1-4395-8C41-C83DBD3D335B}" destId="{173E20B8-72D7-437A-AA49-C7F00271A138}" srcOrd="1" destOrd="0" presId="urn:microsoft.com/office/officeart/2005/8/layout/hierarchy1"/>
    <dgm:cxn modelId="{5B9D4252-CFB3-4318-BF00-39147DE5B828}" type="presParOf" srcId="{173E20B8-72D7-437A-AA49-C7F00271A138}" destId="{0DABF94C-3C7B-40DD-A6F6-CA8E8E3191EE}" srcOrd="0" destOrd="0" presId="urn:microsoft.com/office/officeart/2005/8/layout/hierarchy1"/>
    <dgm:cxn modelId="{3DE43BD1-1341-4384-8FEC-1EC38412C595}" type="presParOf" srcId="{173E20B8-72D7-437A-AA49-C7F00271A138}" destId="{98C3FF25-0DC9-4325-85A7-00E021689CBC}" srcOrd="1" destOrd="0" presId="urn:microsoft.com/office/officeart/2005/8/layout/hierarchy1"/>
    <dgm:cxn modelId="{45853E94-53EA-468F-8A4D-40228EE4C0B0}" type="presParOf" srcId="{98C3FF25-0DC9-4325-85A7-00E021689CBC}" destId="{0BBDC8FE-5765-4D47-8070-52FC6560503B}" srcOrd="0" destOrd="0" presId="urn:microsoft.com/office/officeart/2005/8/layout/hierarchy1"/>
    <dgm:cxn modelId="{276969E4-DC3D-47D1-9822-1783BA527319}" type="presParOf" srcId="{0BBDC8FE-5765-4D47-8070-52FC6560503B}" destId="{21186F6E-00D5-4B0B-ABCC-C0A7AD5F705A}" srcOrd="0" destOrd="0" presId="urn:microsoft.com/office/officeart/2005/8/layout/hierarchy1"/>
    <dgm:cxn modelId="{9DCE5364-A932-4EED-B700-4962B820C60C}" type="presParOf" srcId="{0BBDC8FE-5765-4D47-8070-52FC6560503B}" destId="{C773209E-7E34-4E9F-8F17-9CDE24185D9F}" srcOrd="1" destOrd="0" presId="urn:microsoft.com/office/officeart/2005/8/layout/hierarchy1"/>
    <dgm:cxn modelId="{1930B378-C53D-499D-8C79-DA97AD0815DB}" type="presParOf" srcId="{98C3FF25-0DC9-4325-85A7-00E021689CBC}" destId="{6AD20967-EB02-44BC-BA5B-DCCD56C3595F}" srcOrd="1" destOrd="0" presId="urn:microsoft.com/office/officeart/2005/8/layout/hierarchy1"/>
    <dgm:cxn modelId="{88228003-4975-48F0-8531-A348E0CBF642}" type="presParOf" srcId="{173E20B8-72D7-437A-AA49-C7F00271A138}" destId="{440EC4FE-541C-40C6-B92B-BA56D90D0C17}" srcOrd="2" destOrd="0" presId="urn:microsoft.com/office/officeart/2005/8/layout/hierarchy1"/>
    <dgm:cxn modelId="{8706705F-D711-4D8D-BBA1-3F6A69B1B59C}" type="presParOf" srcId="{173E20B8-72D7-437A-AA49-C7F00271A138}" destId="{76E6100E-C697-4565-90AD-501B45543985}" srcOrd="3" destOrd="0" presId="urn:microsoft.com/office/officeart/2005/8/layout/hierarchy1"/>
    <dgm:cxn modelId="{95FDE1DC-3A9B-4DE9-ABE4-426C79DBDFA0}" type="presParOf" srcId="{76E6100E-C697-4565-90AD-501B45543985}" destId="{FE0C5402-56C6-45D0-A85E-36D3322C9787}" srcOrd="0" destOrd="0" presId="urn:microsoft.com/office/officeart/2005/8/layout/hierarchy1"/>
    <dgm:cxn modelId="{E4AF903F-A9D3-4897-BEA1-86B9C7475561}" type="presParOf" srcId="{FE0C5402-56C6-45D0-A85E-36D3322C9787}" destId="{00D2061A-5252-4029-84BC-D1B8D3717B65}" srcOrd="0" destOrd="0" presId="urn:microsoft.com/office/officeart/2005/8/layout/hierarchy1"/>
    <dgm:cxn modelId="{1B49EF83-F4C6-429B-8E94-49D9C026C56B}" type="presParOf" srcId="{FE0C5402-56C6-45D0-A85E-36D3322C9787}" destId="{2D790268-C0C0-419D-8F01-F7C2095170A6}" srcOrd="1" destOrd="0" presId="urn:microsoft.com/office/officeart/2005/8/layout/hierarchy1"/>
    <dgm:cxn modelId="{98975E90-C391-48EA-8740-857FC12006B5}" type="presParOf" srcId="{76E6100E-C697-4565-90AD-501B45543985}" destId="{0575AEFD-1A91-4AFE-8684-30EC72E46E9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7A210-370D-4DFA-9596-9B7D0D222AC7}">
      <dsp:nvSpPr>
        <dsp:cNvPr id="0" name=""/>
        <dsp:cNvSpPr/>
      </dsp:nvSpPr>
      <dsp:spPr>
        <a:xfrm rot="16200000">
          <a:off x="533399" y="-533399"/>
          <a:ext cx="3048000" cy="4114800"/>
        </a:xfrm>
        <a:prstGeom prst="round1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US" sz="3700" kern="1200" dirty="0" smtClean="0">
              <a:latin typeface="Berlin Sans FB" pitchFamily="34" charset="0"/>
            </a:rPr>
            <a:t>Inhalation (</a:t>
          </a:r>
          <a:r>
            <a:rPr lang="en-US" sz="3700" kern="1200" dirty="0" err="1" smtClean="0">
              <a:latin typeface="Berlin Sans FB" pitchFamily="34" charset="0"/>
            </a:rPr>
            <a:t>pernapasan</a:t>
          </a:r>
          <a:r>
            <a:rPr lang="en-US" sz="3700" kern="1200" dirty="0" smtClean="0">
              <a:latin typeface="Berlin Sans FB" pitchFamily="34" charset="0"/>
            </a:rPr>
            <a:t>)</a:t>
          </a:r>
          <a:endParaRPr lang="en-US" sz="3700" kern="1200" dirty="0">
            <a:latin typeface="Berlin Sans FB" pitchFamily="34" charset="0"/>
          </a:endParaRPr>
        </a:p>
      </dsp:txBody>
      <dsp:txXfrm rot="5400000">
        <a:off x="-1" y="1"/>
        <a:ext cx="4114800" cy="2286000"/>
      </dsp:txXfrm>
    </dsp:sp>
    <dsp:sp modelId="{360AED74-6D0B-4019-B595-246F810E62A8}">
      <dsp:nvSpPr>
        <dsp:cNvPr id="0" name=""/>
        <dsp:cNvSpPr/>
      </dsp:nvSpPr>
      <dsp:spPr>
        <a:xfrm>
          <a:off x="4114800" y="0"/>
          <a:ext cx="4114800" cy="3048000"/>
        </a:xfrm>
        <a:prstGeom prst="round1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lvl="0" algn="ctr" defTabSz="2400300">
            <a:lnSpc>
              <a:spcPct val="90000"/>
            </a:lnSpc>
            <a:spcBef>
              <a:spcPct val="0"/>
            </a:spcBef>
            <a:spcAft>
              <a:spcPct val="35000"/>
            </a:spcAft>
          </a:pPr>
          <a:r>
            <a:rPr lang="en-US" sz="5400" kern="1200" dirty="0" smtClean="0">
              <a:latin typeface="Berlin Sans FB" pitchFamily="34" charset="0"/>
            </a:rPr>
            <a:t>Skin (</a:t>
          </a:r>
          <a:r>
            <a:rPr lang="en-US" sz="5400" kern="1200" dirty="0" err="1" smtClean="0">
              <a:latin typeface="Berlin Sans FB" pitchFamily="34" charset="0"/>
            </a:rPr>
            <a:t>kulit</a:t>
          </a:r>
          <a:r>
            <a:rPr lang="en-US" sz="5400" kern="1200" dirty="0" smtClean="0">
              <a:latin typeface="Berlin Sans FB" pitchFamily="34" charset="0"/>
            </a:rPr>
            <a:t>)</a:t>
          </a:r>
          <a:endParaRPr lang="en-US" sz="5400" kern="1200" dirty="0">
            <a:latin typeface="Berlin Sans FB" pitchFamily="34" charset="0"/>
          </a:endParaRPr>
        </a:p>
      </dsp:txBody>
      <dsp:txXfrm>
        <a:off x="4114800" y="0"/>
        <a:ext cx="4114800" cy="2286000"/>
      </dsp:txXfrm>
    </dsp:sp>
    <dsp:sp modelId="{C7D3F9FF-31EA-4C56-BCF9-91324ADC6448}">
      <dsp:nvSpPr>
        <dsp:cNvPr id="0" name=""/>
        <dsp:cNvSpPr/>
      </dsp:nvSpPr>
      <dsp:spPr>
        <a:xfrm rot="10800000">
          <a:off x="0" y="3048000"/>
          <a:ext cx="4114800" cy="3048000"/>
        </a:xfrm>
        <a:prstGeom prst="round1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US" sz="3700" kern="1200" dirty="0" smtClean="0">
              <a:latin typeface="Berlin Sans FB" pitchFamily="34" charset="0"/>
            </a:rPr>
            <a:t>Ingestion (</a:t>
          </a:r>
          <a:r>
            <a:rPr lang="en-US" sz="3700" kern="1200" dirty="0" err="1" smtClean="0">
              <a:latin typeface="Berlin Sans FB" pitchFamily="34" charset="0"/>
            </a:rPr>
            <a:t>pencernaan</a:t>
          </a:r>
          <a:r>
            <a:rPr lang="en-US" sz="3700" kern="1200" dirty="0" smtClean="0">
              <a:latin typeface="Berlin Sans FB" pitchFamily="34" charset="0"/>
            </a:rPr>
            <a:t>)</a:t>
          </a:r>
          <a:endParaRPr lang="en-US" sz="3700" kern="1200" dirty="0">
            <a:latin typeface="Berlin Sans FB" pitchFamily="34" charset="0"/>
          </a:endParaRPr>
        </a:p>
      </dsp:txBody>
      <dsp:txXfrm rot="10800000">
        <a:off x="0" y="3810000"/>
        <a:ext cx="4114800" cy="2286000"/>
      </dsp:txXfrm>
    </dsp:sp>
    <dsp:sp modelId="{8C6519FC-5DF5-4B03-8684-97C3D18A8ADD}">
      <dsp:nvSpPr>
        <dsp:cNvPr id="0" name=""/>
        <dsp:cNvSpPr/>
      </dsp:nvSpPr>
      <dsp:spPr>
        <a:xfrm rot="5400000">
          <a:off x="4648200" y="2514600"/>
          <a:ext cx="3048000" cy="4114800"/>
        </a:xfrm>
        <a:prstGeom prst="round1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endParaRPr lang="id-ID" sz="3700" kern="1200" dirty="0" smtClean="0">
            <a:latin typeface="Berlin Sans FB" pitchFamily="34" charset="0"/>
          </a:endParaRPr>
        </a:p>
        <a:p>
          <a:pPr lvl="0" algn="ctr" defTabSz="1644650">
            <a:lnSpc>
              <a:spcPct val="90000"/>
            </a:lnSpc>
            <a:spcBef>
              <a:spcPct val="0"/>
            </a:spcBef>
            <a:spcAft>
              <a:spcPct val="35000"/>
            </a:spcAft>
          </a:pPr>
          <a:r>
            <a:rPr lang="id-ID" sz="3700" kern="1200" dirty="0" smtClean="0">
              <a:latin typeface="Berlin Sans FB" pitchFamily="34" charset="0"/>
            </a:rPr>
            <a:t>Injection</a:t>
          </a:r>
        </a:p>
        <a:p>
          <a:pPr lvl="0" algn="ctr" defTabSz="1644650">
            <a:lnSpc>
              <a:spcPct val="90000"/>
            </a:lnSpc>
            <a:spcBef>
              <a:spcPct val="0"/>
            </a:spcBef>
            <a:spcAft>
              <a:spcPct val="35000"/>
            </a:spcAft>
          </a:pPr>
          <a:r>
            <a:rPr lang="id-ID" sz="3700" kern="1200" dirty="0" smtClean="0">
              <a:latin typeface="Berlin Sans FB" pitchFamily="34" charset="0"/>
            </a:rPr>
            <a:t>(injeksi)</a:t>
          </a:r>
          <a:endParaRPr lang="en-US" sz="3700" kern="1200" dirty="0">
            <a:latin typeface="Berlin Sans FB" pitchFamily="34" charset="0"/>
          </a:endParaRPr>
        </a:p>
      </dsp:txBody>
      <dsp:txXfrm rot="-5400000">
        <a:off x="4114799" y="3810000"/>
        <a:ext cx="4114800" cy="2286000"/>
      </dsp:txXfrm>
    </dsp:sp>
    <dsp:sp modelId="{5227B68E-C6FE-4AFD-AD84-88B7DE237000}">
      <dsp:nvSpPr>
        <dsp:cNvPr id="0" name=""/>
        <dsp:cNvSpPr/>
      </dsp:nvSpPr>
      <dsp:spPr>
        <a:xfrm>
          <a:off x="914403" y="1905000"/>
          <a:ext cx="6400793" cy="2286000"/>
        </a:xfrm>
        <a:prstGeom prst="roundRect">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n-US" sz="6000" b="1" kern="1200" dirty="0" smtClean="0">
              <a:latin typeface="Arial Rounded MT Bold" pitchFamily="34" charset="0"/>
            </a:rPr>
            <a:t>Route Of Body Entry</a:t>
          </a:r>
          <a:endParaRPr lang="en-US" sz="6000" b="1" kern="1200" dirty="0">
            <a:latin typeface="Arial Rounded MT Bold" pitchFamily="34" charset="0"/>
          </a:endParaRPr>
        </a:p>
      </dsp:txBody>
      <dsp:txXfrm>
        <a:off x="1025996" y="2016593"/>
        <a:ext cx="6177607" cy="2062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F0895-8C48-408C-88DF-2A055F85AD9C}" type="datetimeFigureOut">
              <a:rPr lang="id-ID" smtClean="0"/>
              <a:t>10/11/2020</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5A81-0927-4351-BC2B-9CBEEF79B61F}" type="slidenum">
              <a:rPr lang="id-ID" smtClean="0"/>
              <a:t>‹#›</a:t>
            </a:fld>
            <a:endParaRPr lang="id-ID"/>
          </a:p>
        </p:txBody>
      </p:sp>
    </p:spTree>
    <p:extLst>
      <p:ext uri="{BB962C8B-B14F-4D97-AF65-F5344CB8AC3E}">
        <p14:creationId xmlns:p14="http://schemas.microsoft.com/office/powerpoint/2010/main" val="1908915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3BB4E-6658-4DBE-9854-C6E28228D1A7}" type="slidenum">
              <a:rPr lang="en-US" smtClean="0"/>
              <a:pPr/>
              <a:t>1</a:t>
            </a:fld>
            <a:endParaRPr lang="en-US"/>
          </a:p>
        </p:txBody>
      </p:sp>
    </p:spTree>
    <p:extLst>
      <p:ext uri="{BB962C8B-B14F-4D97-AF65-F5344CB8AC3E}">
        <p14:creationId xmlns:p14="http://schemas.microsoft.com/office/powerpoint/2010/main" val="113912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30DD65-0E21-464C-BC2C-A1FB4663346F}" type="slidenum">
              <a:rPr lang="en-GB" altLang="en-US"/>
              <a:pPr/>
              <a:t>12</a:t>
            </a:fld>
            <a:endParaRPr lang="en-GB" altLang="en-US"/>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533888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386335-976A-45B9-B78D-69D11EEA297E}" type="slidenum">
              <a:rPr lang="en-GB" altLang="en-US"/>
              <a:pPr/>
              <a:t>13</a:t>
            </a:fld>
            <a:endParaRPr lang="en-GB" altLang="en-US"/>
          </a:p>
        </p:txBody>
      </p:sp>
      <p:sp>
        <p:nvSpPr>
          <p:cNvPr id="624642" name="Rectangle 2"/>
          <p:cNvSpPr>
            <a:spLocks noGrp="1" noRot="1" noChangeAspect="1" noChangeArrowheads="1" noTextEdit="1"/>
          </p:cNvSpPr>
          <p:nvPr>
            <p:ph type="sldImg"/>
          </p:nvPr>
        </p:nvSpPr>
        <p:spPr bwMode="auto">
          <a:xfrm>
            <a:off x="1143000" y="684213"/>
            <a:ext cx="4572000" cy="3429000"/>
          </a:xfrm>
          <a:prstGeom prst="rect">
            <a:avLst/>
          </a:prstGeom>
          <a:solidFill>
            <a:srgbClr val="FFFFFF"/>
          </a:solidFill>
          <a:ln>
            <a:solidFill>
              <a:srgbClr val="000000"/>
            </a:solidFill>
            <a:miter lim="800000"/>
            <a:headEnd/>
            <a:tailEnd/>
          </a:ln>
        </p:spPr>
      </p:sp>
      <p:sp>
        <p:nvSpPr>
          <p:cNvPr id="624643" name="Rectangle 3"/>
          <p:cNvSpPr>
            <a:spLocks noGrp="1" noChangeArrowheads="1"/>
          </p:cNvSpPr>
          <p:nvPr>
            <p:ph type="body" idx="1"/>
          </p:nvPr>
        </p:nvSpPr>
        <p:spPr bwMode="auto">
          <a:xfrm>
            <a:off x="914712" y="4344026"/>
            <a:ext cx="5028578" cy="4114488"/>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1938757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35B247-C1A7-4773-9B3E-46AD0C5640BF}" type="slidenum">
              <a:rPr lang="en-GB" altLang="en-US"/>
              <a:pPr/>
              <a:t>14</a:t>
            </a:fld>
            <a:endParaRPr lang="en-GB" altLang="en-US"/>
          </a:p>
        </p:txBody>
      </p:sp>
      <p:sp>
        <p:nvSpPr>
          <p:cNvPr id="626690" name="Rectangle 2"/>
          <p:cNvSpPr>
            <a:spLocks noGrp="1" noRot="1" noChangeAspect="1" noChangeArrowheads="1" noTextEdit="1"/>
          </p:cNvSpPr>
          <p:nvPr>
            <p:ph type="sldImg"/>
          </p:nvPr>
        </p:nvSpPr>
        <p:spPr bwMode="auto">
          <a:xfrm>
            <a:off x="1143000" y="684213"/>
            <a:ext cx="4572000" cy="3429000"/>
          </a:xfrm>
          <a:prstGeom prst="rect">
            <a:avLst/>
          </a:prstGeom>
          <a:solidFill>
            <a:srgbClr val="FFFFFF"/>
          </a:solidFill>
          <a:ln>
            <a:solidFill>
              <a:srgbClr val="000000"/>
            </a:solidFill>
            <a:miter lim="800000"/>
            <a:headEnd/>
            <a:tailEnd/>
          </a:ln>
        </p:spPr>
      </p:sp>
      <p:sp>
        <p:nvSpPr>
          <p:cNvPr id="626691" name="Rectangle 3"/>
          <p:cNvSpPr>
            <a:spLocks noGrp="1" noChangeArrowheads="1"/>
          </p:cNvSpPr>
          <p:nvPr>
            <p:ph type="body" idx="1"/>
          </p:nvPr>
        </p:nvSpPr>
        <p:spPr bwMode="auto">
          <a:xfrm>
            <a:off x="914712" y="4344026"/>
            <a:ext cx="5028578" cy="4114488"/>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1574476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CAE36A-37D6-4B07-AD38-C4DFD8DE87FC}" type="slidenum">
              <a:rPr lang="en-GB" altLang="en-US"/>
              <a:pPr/>
              <a:t>15</a:t>
            </a:fld>
            <a:endParaRPr lang="en-GB" altLang="en-US"/>
          </a:p>
        </p:txBody>
      </p:sp>
      <p:sp>
        <p:nvSpPr>
          <p:cNvPr id="628738" name="Rectangle 2"/>
          <p:cNvSpPr>
            <a:spLocks noGrp="1" noRot="1" noChangeAspect="1" noChangeArrowheads="1" noTextEdit="1"/>
          </p:cNvSpPr>
          <p:nvPr>
            <p:ph type="sldImg"/>
          </p:nvPr>
        </p:nvSpPr>
        <p:spPr bwMode="auto">
          <a:xfrm>
            <a:off x="1143000" y="684213"/>
            <a:ext cx="4572000" cy="3429000"/>
          </a:xfrm>
          <a:prstGeom prst="rect">
            <a:avLst/>
          </a:prstGeom>
          <a:solidFill>
            <a:srgbClr val="FFFFFF"/>
          </a:solidFill>
          <a:ln>
            <a:solidFill>
              <a:srgbClr val="000000"/>
            </a:solidFill>
            <a:miter lim="800000"/>
            <a:headEnd/>
            <a:tailEnd/>
          </a:ln>
        </p:spPr>
      </p:sp>
      <p:sp>
        <p:nvSpPr>
          <p:cNvPr id="628739" name="Rectangle 3"/>
          <p:cNvSpPr>
            <a:spLocks noGrp="1" noChangeArrowheads="1"/>
          </p:cNvSpPr>
          <p:nvPr>
            <p:ph type="body" idx="1"/>
          </p:nvPr>
        </p:nvSpPr>
        <p:spPr bwMode="auto">
          <a:xfrm>
            <a:off x="914712" y="4344026"/>
            <a:ext cx="5028578" cy="4114488"/>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150628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881ADB-B14D-42A4-9F0D-6F4BE067421D}" type="slidenum">
              <a:rPr lang="en-GB" altLang="en-US"/>
              <a:pPr/>
              <a:t>16</a:t>
            </a:fld>
            <a:endParaRPr lang="en-GB" altLang="en-US"/>
          </a:p>
        </p:txBody>
      </p:sp>
      <p:sp>
        <p:nvSpPr>
          <p:cNvPr id="630786" name="Rectangle 2"/>
          <p:cNvSpPr>
            <a:spLocks noGrp="1" noRot="1" noChangeAspect="1" noChangeArrowheads="1" noTextEdit="1"/>
          </p:cNvSpPr>
          <p:nvPr>
            <p:ph type="sldImg"/>
          </p:nvPr>
        </p:nvSpPr>
        <p:spPr bwMode="auto">
          <a:xfrm>
            <a:off x="1143000" y="684213"/>
            <a:ext cx="4572000" cy="3429000"/>
          </a:xfrm>
          <a:prstGeom prst="rect">
            <a:avLst/>
          </a:prstGeom>
          <a:solidFill>
            <a:srgbClr val="FFFFFF"/>
          </a:solidFill>
          <a:ln>
            <a:solidFill>
              <a:srgbClr val="000000"/>
            </a:solidFill>
            <a:miter lim="800000"/>
            <a:headEnd/>
            <a:tailEnd/>
          </a:ln>
        </p:spPr>
      </p:sp>
      <p:sp>
        <p:nvSpPr>
          <p:cNvPr id="630787" name="Rectangle 3"/>
          <p:cNvSpPr>
            <a:spLocks noGrp="1" noChangeArrowheads="1"/>
          </p:cNvSpPr>
          <p:nvPr>
            <p:ph type="body" idx="1"/>
          </p:nvPr>
        </p:nvSpPr>
        <p:spPr bwMode="auto">
          <a:xfrm>
            <a:off x="914712" y="4344026"/>
            <a:ext cx="5028578" cy="4114488"/>
          </a:xfrm>
          <a:prstGeom prst="rect">
            <a:avLst/>
          </a:prstGeom>
          <a:solidFill>
            <a:srgbClr val="FFFFFF"/>
          </a:solidFill>
          <a:ln>
            <a:solidFill>
              <a:srgbClr val="000000"/>
            </a:solidFill>
            <a:miter lim="800000"/>
            <a:headEnd/>
            <a:tailEnd/>
          </a:ln>
        </p:spPr>
        <p:txBody>
          <a:bodyPr/>
          <a:lstStyle/>
          <a:p>
            <a:endParaRPr lang="en-GB"/>
          </a:p>
        </p:txBody>
      </p:sp>
    </p:spTree>
    <p:extLst>
      <p:ext uri="{BB962C8B-B14F-4D97-AF65-F5344CB8AC3E}">
        <p14:creationId xmlns:p14="http://schemas.microsoft.com/office/powerpoint/2010/main" val="342528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2FEEEBD-C8CD-4E5E-94AA-299926B3CFF0}" type="datetimeFigureOut">
              <a:rPr lang="en-US"/>
              <a:pPr>
                <a:defRPr/>
              </a:pPr>
              <a:t>11/10/2020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4434D33-A240-477D-8DDD-B78A95DB7B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4A1FD5D-91D7-4A8D-A3A3-2713AC51CDF1}" type="datetimeFigureOut">
              <a:rPr lang="en-US"/>
              <a:pPr>
                <a:defRPr/>
              </a:pPr>
              <a:t>11/10/2020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25B365-9FB2-4C26-AEFA-8CCAA0E1857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3B92226-6AAA-4CDE-B742-B2F20B940E4C}" type="datetimeFigureOut">
              <a:rPr lang="en-US"/>
              <a:pPr>
                <a:defRPr/>
              </a:pPr>
              <a:t>11/10/2020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0B801A-01D9-4472-BD93-6247832ED28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764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1981200"/>
            <a:ext cx="3962400" cy="4191000"/>
          </a:xfrm>
        </p:spPr>
        <p:txBody>
          <a:bodyPr/>
          <a:lstStyle/>
          <a:p>
            <a:endParaRPr lang="en-US"/>
          </a:p>
        </p:txBody>
      </p:sp>
      <p:sp>
        <p:nvSpPr>
          <p:cNvPr id="4" name="Text Placeholder 3"/>
          <p:cNvSpPr>
            <a:spLocks noGrp="1"/>
          </p:cNvSpPr>
          <p:nvPr>
            <p:ph type="body" sz="half" idx="2"/>
          </p:nvPr>
        </p:nvSpPr>
        <p:spPr>
          <a:xfrm>
            <a:off x="5029200" y="1981200"/>
            <a:ext cx="39624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457200" y="6342063"/>
            <a:ext cx="261938" cy="211137"/>
          </a:xfrm>
        </p:spPr>
        <p:txBody>
          <a:bodyPr/>
          <a:lstStyle>
            <a:lvl1pPr>
              <a:defRPr/>
            </a:lvl1pPr>
          </a:lstStyle>
          <a:p>
            <a:fld id="{FA9BD1D8-2002-4995-8C7A-81F7D5D9259F}" type="slidenum">
              <a:rPr lang="en-US"/>
              <a:pPr/>
              <a:t>‹#›</a:t>
            </a:fld>
            <a:endParaRPr lang="en-US"/>
          </a:p>
        </p:txBody>
      </p:sp>
    </p:spTree>
  </p:cSld>
  <p:clrMapOvr>
    <a:masterClrMapping/>
  </p:clrMapOvr>
  <p:transition>
    <p:cu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4996" name="Rectangle 4"/>
          <p:cNvSpPr>
            <a:spLocks noGrp="1" noChangeArrowheads="1"/>
          </p:cNvSpPr>
          <p:nvPr>
            <p:ph type="ctrTitle" sz="quarter"/>
          </p:nvPr>
        </p:nvSpPr>
        <p:spPr>
          <a:xfrm>
            <a:off x="1752600" y="781050"/>
            <a:ext cx="7086600" cy="1143000"/>
          </a:xfrm>
        </p:spPr>
        <p:txBody>
          <a:bodyPr anchor="b"/>
          <a:lstStyle>
            <a:lvl1pPr>
              <a:defRPr sz="5400"/>
            </a:lvl1pPr>
          </a:lstStyle>
          <a:p>
            <a:r>
              <a:rPr lang="en-US"/>
              <a:t>Click to edit Master title style</a:t>
            </a:r>
          </a:p>
        </p:txBody>
      </p:sp>
    </p:spTree>
    <p:extLst>
      <p:ext uri="{BB962C8B-B14F-4D97-AF65-F5344CB8AC3E}">
        <p14:creationId xmlns:p14="http://schemas.microsoft.com/office/powerpoint/2010/main" val="340364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5BA3038-98DC-4421-8719-D2A59BE75988}" type="datetimeFigureOut">
              <a:rPr lang="en-US"/>
              <a:pPr>
                <a:defRPr/>
              </a:pPr>
              <a:t>11/10/2020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6AF245-8505-46A7-B8DC-B3A1B81AAEF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EA9C46B-EE2A-4723-9EF0-1E578D988837}" type="datetimeFigureOut">
              <a:rPr lang="en-US"/>
              <a:pPr>
                <a:defRPr/>
              </a:pPr>
              <a:t>11/10/2020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963754-0E49-4B86-AFAE-8E3AE6FA0D7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01ADD4D-AD17-4472-A945-9E035E7C42E4}" type="datetimeFigureOut">
              <a:rPr lang="en-US"/>
              <a:pPr>
                <a:defRPr/>
              </a:pPr>
              <a:t>11/10/2020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644AFFE-9D75-4316-8CBE-EB38178C8B7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5C1D9FA-2492-4138-8564-5A883EFEE06E}" type="datetimeFigureOut">
              <a:rPr lang="en-US"/>
              <a:pPr>
                <a:defRPr/>
              </a:pPr>
              <a:t>11/10/2020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AA06BE0-31F7-478D-8649-1AF2745E548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78841-DCA2-4F66-AA32-80EC1553B5A0}" type="datetimeFigureOut">
              <a:rPr lang="en-US"/>
              <a:pPr>
                <a:defRPr/>
              </a:pPr>
              <a:t>11/10/2020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3D69831-D439-45FD-98F6-E34046DCC26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77A81B5-224C-407C-A407-35597AA19C33}" type="datetimeFigureOut">
              <a:rPr lang="en-US"/>
              <a:pPr>
                <a:defRPr/>
              </a:pPr>
              <a:t>11/10/2020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4E53430-2CEE-4B09-8D13-39CD5BCF0EB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3E3C6DE-46B4-4E48-A0CA-C41DC9F339A5}" type="datetimeFigureOut">
              <a:rPr lang="en-US"/>
              <a:pPr>
                <a:defRPr/>
              </a:pPr>
              <a:t>11/10/2020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7A025B1-E813-4ABC-BC20-1C7C4C05F2E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8512341-6026-46A4-9A4F-CD012DCA8F84}" type="datetimeFigureOut">
              <a:rPr lang="en-US"/>
              <a:pPr>
                <a:defRPr/>
              </a:pPr>
              <a:t>11/10/2020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C221A2-D6F8-427E-B5F1-78BC91CABE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E78C580-5A46-4721-9663-DB55639856D6}" type="datetimeFigureOut">
              <a:rPr lang="en-US"/>
              <a:pPr>
                <a:defRPr/>
              </a:pPr>
              <a:t>11/10/2020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0D986E6-DD92-4592-A819-79903C9C102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7696200" y="-278606"/>
            <a:ext cx="663575" cy="2374900"/>
          </a:xfrm>
          <a:prstGeom prst="rect">
            <a:avLst/>
          </a:prstGeom>
          <a:noFill/>
          <a:ln w="12700">
            <a:noFill/>
            <a:miter lim="800000"/>
            <a:headEnd/>
            <a:tailEnd/>
          </a:ln>
          <a:effectLst/>
        </p:spPr>
        <p:txBody>
          <a:bodyPr lIns="90488" tIns="44450" rIns="90488" bIns="44450">
            <a:spAutoFit/>
          </a:bodyPr>
          <a:lstStyle/>
          <a:p>
            <a:pPr>
              <a:spcBef>
                <a:spcPct val="50000"/>
              </a:spcBef>
            </a:pPr>
            <a:r>
              <a:rPr lang="en-US" sz="15000" dirty="0" smtClean="0">
                <a:solidFill>
                  <a:srgbClr val="FC0128"/>
                </a:solidFill>
                <a:latin typeface="Times New Roman" pitchFamily="18" charset="0"/>
              </a:rPr>
              <a:t>8</a:t>
            </a:r>
            <a:endParaRPr lang="en-US" sz="15000" dirty="0">
              <a:solidFill>
                <a:srgbClr val="FC0128"/>
              </a:solidFill>
              <a:latin typeface="Times New Roman" pitchFamily="18" charset="0"/>
            </a:endParaRPr>
          </a:p>
        </p:txBody>
      </p:sp>
      <p:sp>
        <p:nvSpPr>
          <p:cNvPr id="6147" name="Rectangle 3"/>
          <p:cNvSpPr>
            <a:spLocks noChangeArrowheads="1"/>
          </p:cNvSpPr>
          <p:nvPr/>
        </p:nvSpPr>
        <p:spPr bwMode="auto">
          <a:xfrm>
            <a:off x="6172200" y="696913"/>
            <a:ext cx="1738313" cy="423862"/>
          </a:xfrm>
          <a:prstGeom prst="rect">
            <a:avLst/>
          </a:prstGeom>
          <a:noFill/>
          <a:ln w="12700">
            <a:noFill/>
            <a:miter lim="800000"/>
            <a:headEnd/>
            <a:tailEnd/>
          </a:ln>
          <a:effectLst/>
        </p:spPr>
        <p:txBody>
          <a:bodyPr lIns="90488" tIns="44450" rIns="90488" bIns="44450">
            <a:spAutoFit/>
          </a:bodyPr>
          <a:lstStyle/>
          <a:p>
            <a:pPr algn="r">
              <a:spcBef>
                <a:spcPct val="50000"/>
              </a:spcBef>
            </a:pPr>
            <a:r>
              <a:rPr lang="en-US" sz="2200" b="0">
                <a:solidFill>
                  <a:schemeClr val="folHlink"/>
                </a:solidFill>
                <a:effectLst>
                  <a:outerShdw blurRad="38100" dist="38100" dir="2700000" algn="tl">
                    <a:srgbClr val="C0C0C0"/>
                  </a:outerShdw>
                </a:effectLst>
                <a:latin typeface="Arial" charset="0"/>
              </a:rPr>
              <a:t>Bab </a:t>
            </a:r>
          </a:p>
        </p:txBody>
      </p:sp>
      <p:sp>
        <p:nvSpPr>
          <p:cNvPr id="6148" name="Rectangle 4"/>
          <p:cNvSpPr>
            <a:spLocks noChangeArrowheads="1"/>
          </p:cNvSpPr>
          <p:nvPr/>
        </p:nvSpPr>
        <p:spPr bwMode="auto">
          <a:xfrm>
            <a:off x="827584" y="2331420"/>
            <a:ext cx="7758113" cy="828432"/>
          </a:xfrm>
          <a:prstGeom prst="rect">
            <a:avLst/>
          </a:prstGeom>
          <a:noFill/>
          <a:ln w="12700">
            <a:noFill/>
            <a:miter lim="800000"/>
            <a:headEnd/>
            <a:tailEnd/>
          </a:ln>
          <a:effectLst/>
        </p:spPr>
        <p:txBody>
          <a:bodyPr wrap="square" lIns="90488" tIns="44450" rIns="90488" bIns="44450">
            <a:spAutoFit/>
          </a:bodyPr>
          <a:lstStyle/>
          <a:p>
            <a:pPr algn="r">
              <a:spcBef>
                <a:spcPts val="0"/>
              </a:spcBef>
            </a:pPr>
            <a:r>
              <a:rPr lang="en-US" sz="4800" dirty="0" err="1" smtClean="0">
                <a:solidFill>
                  <a:srgbClr val="FC0128"/>
                </a:solidFill>
                <a:latin typeface="Times New Roman" pitchFamily="18" charset="0"/>
              </a:rPr>
              <a:t>Toksikologi</a:t>
            </a:r>
            <a:r>
              <a:rPr lang="en-US" sz="4800" dirty="0" smtClean="0">
                <a:solidFill>
                  <a:srgbClr val="FC0128"/>
                </a:solidFill>
                <a:latin typeface="Times New Roman" pitchFamily="18" charset="0"/>
              </a:rPr>
              <a:t> di </a:t>
            </a:r>
            <a:r>
              <a:rPr lang="en-US" sz="4800" dirty="0" err="1" smtClean="0">
                <a:solidFill>
                  <a:srgbClr val="FC0128"/>
                </a:solidFill>
                <a:latin typeface="Times New Roman" pitchFamily="18" charset="0"/>
              </a:rPr>
              <a:t>Tempat</a:t>
            </a:r>
            <a:r>
              <a:rPr lang="en-US" sz="4800" dirty="0" smtClean="0">
                <a:solidFill>
                  <a:srgbClr val="FC0128"/>
                </a:solidFill>
                <a:latin typeface="Times New Roman" pitchFamily="18" charset="0"/>
              </a:rPr>
              <a:t> </a:t>
            </a:r>
            <a:r>
              <a:rPr lang="en-US" sz="4800" dirty="0" err="1" smtClean="0">
                <a:solidFill>
                  <a:srgbClr val="FC0128"/>
                </a:solidFill>
                <a:latin typeface="Times New Roman" pitchFamily="18" charset="0"/>
              </a:rPr>
              <a:t>Kerja</a:t>
            </a:r>
            <a:endParaRPr lang="en-US" sz="4800" dirty="0">
              <a:solidFill>
                <a:srgbClr val="FC0128"/>
              </a:solidFill>
              <a:latin typeface="Times New Roman" pitchFamily="18" charset="0"/>
            </a:endParaRPr>
          </a:p>
        </p:txBody>
      </p:sp>
      <p:sp>
        <p:nvSpPr>
          <p:cNvPr id="2" name="TextBox 1"/>
          <p:cNvSpPr txBox="1"/>
          <p:nvPr/>
        </p:nvSpPr>
        <p:spPr>
          <a:xfrm>
            <a:off x="3671724" y="5085184"/>
            <a:ext cx="4913973" cy="830997"/>
          </a:xfrm>
          <a:prstGeom prst="rect">
            <a:avLst/>
          </a:prstGeom>
          <a:noFill/>
        </p:spPr>
        <p:txBody>
          <a:bodyPr wrap="none" rtlCol="0">
            <a:spAutoFit/>
          </a:bodyPr>
          <a:lstStyle/>
          <a:p>
            <a:pPr algn="r"/>
            <a:r>
              <a:rPr lang="en-US" sz="2400" dirty="0" err="1" smtClean="0"/>
              <a:t>Disusun</a:t>
            </a:r>
            <a:r>
              <a:rPr lang="en-US" sz="2400" dirty="0" smtClean="0"/>
              <a:t> </a:t>
            </a:r>
            <a:r>
              <a:rPr lang="en-US" sz="2400" dirty="0" err="1" smtClean="0"/>
              <a:t>oleh</a:t>
            </a:r>
            <a:r>
              <a:rPr lang="en-US" sz="2400" dirty="0" smtClean="0"/>
              <a:t> Tim </a:t>
            </a:r>
            <a:r>
              <a:rPr lang="en-US" sz="2400" dirty="0" err="1" smtClean="0"/>
              <a:t>Dosen</a:t>
            </a:r>
            <a:r>
              <a:rPr lang="en-US" sz="2400" dirty="0" smtClean="0"/>
              <a:t> K3L FTUI</a:t>
            </a:r>
          </a:p>
          <a:p>
            <a:pPr algn="r"/>
            <a:r>
              <a:rPr lang="en-US" sz="2400" dirty="0" err="1" smtClean="0"/>
              <a:t>Genap</a:t>
            </a:r>
            <a:r>
              <a:rPr lang="en-US" sz="2400" dirty="0" smtClean="0"/>
              <a:t> 2019/2020</a:t>
            </a:r>
          </a:p>
        </p:txBody>
      </p:sp>
    </p:spTree>
    <p:extLst>
      <p:ext uri="{BB962C8B-B14F-4D97-AF65-F5344CB8AC3E}">
        <p14:creationId xmlns:p14="http://schemas.microsoft.com/office/powerpoint/2010/main" val="2586559632"/>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err="1" smtClean="0"/>
              <a:t>Pengenalan</a:t>
            </a:r>
            <a:r>
              <a:rPr lang="en-US" b="1" dirty="0" smtClean="0"/>
              <a:t> </a:t>
            </a:r>
            <a:r>
              <a:rPr lang="en-US" b="1" dirty="0" err="1" smtClean="0"/>
              <a:t>Bahaya</a:t>
            </a:r>
            <a:r>
              <a:rPr lang="en-US" b="1" dirty="0" smtClean="0"/>
              <a:t> </a:t>
            </a:r>
            <a:r>
              <a:rPr lang="en-US" b="1" dirty="0" err="1" smtClean="0"/>
              <a:t>Bahan</a:t>
            </a:r>
            <a:r>
              <a:rPr lang="en-US" b="1" dirty="0" smtClean="0"/>
              <a:t> Kimia</a:t>
            </a:r>
            <a:endParaRPr lang="en-US" b="1"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5572132" y="2214554"/>
            <a:ext cx="3147384" cy="3000396"/>
          </a:xfrm>
          <a:prstGeom prst="rect">
            <a:avLst/>
          </a:prstGeom>
          <a:noFill/>
          <a:ln w="9525">
            <a:noFill/>
            <a:miter lim="800000"/>
            <a:headEnd/>
            <a:tailEnd/>
          </a:ln>
          <a:effectLst/>
        </p:spPr>
      </p:pic>
      <p:sp>
        <p:nvSpPr>
          <p:cNvPr id="6" name="Rectangle 5"/>
          <p:cNvSpPr/>
          <p:nvPr/>
        </p:nvSpPr>
        <p:spPr>
          <a:xfrm>
            <a:off x="428596" y="1571612"/>
            <a:ext cx="5072098" cy="4316566"/>
          </a:xfrm>
          <a:prstGeom prst="rect">
            <a:avLst/>
          </a:prstGeom>
        </p:spPr>
        <p:txBody>
          <a:bodyPr wrap="square">
            <a:spAutoFit/>
          </a:bodyPr>
          <a:lstStyle/>
          <a:p>
            <a:pPr lvl="1">
              <a:lnSpc>
                <a:spcPct val="150000"/>
              </a:lnSpc>
            </a:pPr>
            <a:r>
              <a:rPr lang="en-US" sz="2000" b="1" dirty="0" err="1" smtClean="0"/>
              <a:t>Mempelajari</a:t>
            </a:r>
            <a:r>
              <a:rPr lang="en-US" sz="2000" b="1" dirty="0" smtClean="0"/>
              <a:t> MSDS</a:t>
            </a:r>
            <a:r>
              <a:rPr lang="en-US" sz="2000" i="1" dirty="0" smtClean="0"/>
              <a:t> (Material Safety Data Sheet)</a:t>
            </a:r>
            <a:r>
              <a:rPr lang="en-US" sz="2000" dirty="0" smtClean="0"/>
              <a:t> </a:t>
            </a:r>
            <a:r>
              <a:rPr lang="en-US" sz="2000" dirty="0" err="1" smtClean="0"/>
              <a:t>atau</a:t>
            </a:r>
            <a:r>
              <a:rPr lang="en-US" sz="2000" dirty="0" smtClean="0"/>
              <a:t> </a:t>
            </a:r>
            <a:r>
              <a:rPr lang="en-US" sz="2000" dirty="0" err="1" smtClean="0"/>
              <a:t>Lembar</a:t>
            </a:r>
            <a:r>
              <a:rPr lang="en-US" sz="2000" dirty="0" smtClean="0"/>
              <a:t> Data </a:t>
            </a:r>
            <a:r>
              <a:rPr lang="en-US" sz="2000" dirty="0" err="1" smtClean="0"/>
              <a:t>Bahan</a:t>
            </a:r>
            <a:r>
              <a:rPr lang="en-US" sz="2000" dirty="0" smtClean="0"/>
              <a:t> Kimia </a:t>
            </a:r>
            <a:r>
              <a:rPr lang="en-US" sz="2000" dirty="0" err="1" smtClean="0"/>
              <a:t>yakni</a:t>
            </a:r>
            <a:r>
              <a:rPr lang="en-US" sz="2000" dirty="0" smtClean="0"/>
              <a:t> </a:t>
            </a:r>
            <a:r>
              <a:rPr lang="en-US" sz="2000" dirty="0" err="1" smtClean="0"/>
              <a:t>suatu</a:t>
            </a:r>
            <a:r>
              <a:rPr lang="en-US" sz="2000" dirty="0" smtClean="0"/>
              <a:t> </a:t>
            </a:r>
            <a:r>
              <a:rPr lang="en-US" sz="2000" dirty="0" err="1" smtClean="0"/>
              <a:t>dokumen</a:t>
            </a:r>
            <a:r>
              <a:rPr lang="en-US" sz="2000" dirty="0" smtClean="0"/>
              <a:t> </a:t>
            </a:r>
            <a:r>
              <a:rPr lang="en-US" sz="2000" dirty="0" err="1" smtClean="0"/>
              <a:t>teknik</a:t>
            </a:r>
            <a:r>
              <a:rPr lang="en-US" sz="2000" dirty="0" smtClean="0"/>
              <a:t> yang </a:t>
            </a:r>
            <a:r>
              <a:rPr lang="en-US" sz="2000" dirty="0" err="1" smtClean="0"/>
              <a:t>memberikan</a:t>
            </a:r>
            <a:r>
              <a:rPr lang="en-US" sz="2000" dirty="0" smtClean="0"/>
              <a:t> </a:t>
            </a:r>
            <a:r>
              <a:rPr lang="en-US" sz="2000" dirty="0" err="1" smtClean="0"/>
              <a:t>informasi</a:t>
            </a:r>
            <a:r>
              <a:rPr lang="en-US" sz="2000" dirty="0" smtClean="0"/>
              <a:t> </a:t>
            </a:r>
            <a:r>
              <a:rPr lang="en-US" sz="2000" dirty="0" err="1" smtClean="0"/>
              <a:t>tentang</a:t>
            </a:r>
            <a:r>
              <a:rPr lang="en-US" sz="2000" dirty="0" smtClean="0"/>
              <a:t> </a:t>
            </a:r>
            <a:r>
              <a:rPr lang="en-US" sz="2000" dirty="0" err="1" smtClean="0"/>
              <a:t>komposisi</a:t>
            </a:r>
            <a:r>
              <a:rPr lang="en-US" sz="2000" dirty="0" smtClean="0"/>
              <a:t>, </a:t>
            </a:r>
            <a:r>
              <a:rPr lang="en-US" sz="2000" dirty="0" err="1" smtClean="0"/>
              <a:t>karakteristik</a:t>
            </a:r>
            <a:r>
              <a:rPr lang="en-US" sz="2000" dirty="0" smtClean="0"/>
              <a:t>, </a:t>
            </a:r>
            <a:r>
              <a:rPr lang="en-US" sz="2000" dirty="0" err="1" smtClean="0"/>
              <a:t>bahan</a:t>
            </a:r>
            <a:r>
              <a:rPr lang="en-US" sz="2000" dirty="0" smtClean="0"/>
              <a:t> </a:t>
            </a:r>
            <a:r>
              <a:rPr lang="en-US" sz="2000" dirty="0" err="1" smtClean="0"/>
              <a:t>fisik</a:t>
            </a:r>
            <a:r>
              <a:rPr lang="en-US" sz="2000" dirty="0" smtClean="0"/>
              <a:t> </a:t>
            </a:r>
            <a:r>
              <a:rPr lang="en-US" sz="2000" dirty="0" err="1" smtClean="0"/>
              <a:t>dan</a:t>
            </a:r>
            <a:r>
              <a:rPr lang="en-US" sz="2000" dirty="0" smtClean="0"/>
              <a:t> </a:t>
            </a:r>
            <a:r>
              <a:rPr lang="en-US" sz="2000" dirty="0" err="1" smtClean="0"/>
              <a:t>potensi</a:t>
            </a:r>
            <a:r>
              <a:rPr lang="en-US" sz="2000" dirty="0" smtClean="0"/>
              <a:t> </a:t>
            </a:r>
            <a:r>
              <a:rPr lang="en-US" sz="2000" dirty="0" err="1" smtClean="0"/>
              <a:t>bahaya</a:t>
            </a:r>
            <a:r>
              <a:rPr lang="en-US" sz="2000" dirty="0" smtClean="0"/>
              <a:t> </a:t>
            </a:r>
            <a:r>
              <a:rPr lang="en-US" sz="2000" dirty="0" err="1" smtClean="0"/>
              <a:t>kesehatan</a:t>
            </a:r>
            <a:r>
              <a:rPr lang="en-US" sz="2000" dirty="0" smtClean="0"/>
              <a:t>, </a:t>
            </a:r>
            <a:r>
              <a:rPr lang="en-US" sz="2000" dirty="0" err="1" smtClean="0"/>
              <a:t>cara</a:t>
            </a:r>
            <a:r>
              <a:rPr lang="en-US" sz="2000" dirty="0" smtClean="0"/>
              <a:t> </a:t>
            </a:r>
            <a:r>
              <a:rPr lang="en-US" sz="2000" dirty="0" err="1" smtClean="0"/>
              <a:t>penanganan</a:t>
            </a:r>
            <a:r>
              <a:rPr lang="en-US" sz="2000" dirty="0" smtClean="0"/>
              <a:t> </a:t>
            </a:r>
            <a:r>
              <a:rPr lang="en-US" sz="2000" dirty="0" err="1" smtClean="0"/>
              <a:t>dan</a:t>
            </a:r>
            <a:r>
              <a:rPr lang="en-US" sz="2000" dirty="0" smtClean="0"/>
              <a:t> </a:t>
            </a:r>
            <a:r>
              <a:rPr lang="en-US" sz="2000" dirty="0" err="1" smtClean="0"/>
              <a:t>penyimpanan</a:t>
            </a:r>
            <a:r>
              <a:rPr lang="en-US" sz="2000" dirty="0" smtClean="0"/>
              <a:t> </a:t>
            </a:r>
            <a:r>
              <a:rPr lang="en-US" sz="2000" dirty="0" err="1" smtClean="0"/>
              <a:t>bahan</a:t>
            </a:r>
            <a:r>
              <a:rPr lang="en-US" sz="2000" dirty="0" smtClean="0"/>
              <a:t> yang </a:t>
            </a:r>
            <a:r>
              <a:rPr lang="en-US" sz="2000" dirty="0" err="1" smtClean="0"/>
              <a:t>aman</a:t>
            </a:r>
            <a:r>
              <a:rPr lang="en-US" sz="2000" dirty="0" smtClean="0"/>
              <a:t>, </a:t>
            </a:r>
            <a:r>
              <a:rPr lang="en-US" sz="2000" dirty="0" err="1" smtClean="0"/>
              <a:t>tindakan</a:t>
            </a:r>
            <a:r>
              <a:rPr lang="en-US" sz="2000" dirty="0" smtClean="0"/>
              <a:t> </a:t>
            </a:r>
            <a:r>
              <a:rPr lang="en-US" sz="2000" dirty="0" err="1" smtClean="0"/>
              <a:t>pertolongan</a:t>
            </a:r>
            <a:r>
              <a:rPr lang="en-US" sz="2000" dirty="0" smtClean="0"/>
              <a:t> </a:t>
            </a:r>
            <a:r>
              <a:rPr lang="en-US" sz="2000" dirty="0" err="1" smtClean="0"/>
              <a:t>pertama</a:t>
            </a:r>
            <a:r>
              <a:rPr lang="en-US" sz="2000" dirty="0" smtClean="0"/>
              <a:t> </a:t>
            </a:r>
            <a:r>
              <a:rPr lang="en-US" sz="2000" dirty="0" err="1" smtClean="0"/>
              <a:t>dan</a:t>
            </a:r>
            <a:r>
              <a:rPr lang="en-US" sz="2000" dirty="0" smtClean="0"/>
              <a:t> </a:t>
            </a:r>
            <a:r>
              <a:rPr lang="en-US" sz="2000" dirty="0" err="1" smtClean="0"/>
              <a:t>prosedur</a:t>
            </a:r>
            <a:r>
              <a:rPr lang="en-US" sz="2000" dirty="0" smtClean="0"/>
              <a:t> </a:t>
            </a:r>
            <a:r>
              <a:rPr lang="en-US" sz="2000" dirty="0" err="1" smtClean="0"/>
              <a:t>khusus</a:t>
            </a:r>
            <a:r>
              <a:rPr lang="en-US" sz="2000" dirty="0" smtClean="0"/>
              <a:t> </a:t>
            </a:r>
            <a:r>
              <a:rPr lang="en-US" sz="2000" dirty="0" err="1" smtClean="0"/>
              <a:t>lainnya</a:t>
            </a:r>
            <a:r>
              <a:rPr lang="en-US" sz="2300"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81000"/>
          <a:ext cx="82296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0"/>
          </p:nvPr>
        </p:nvSpPr>
        <p:spPr/>
        <p:txBody>
          <a:bodyPr/>
          <a:lstStyle/>
          <a:p>
            <a:fld id="{6750FB20-A389-4A7C-9E73-598CADA4C474}" type="slidenum">
              <a:rPr lang="en-US"/>
              <a:pPr/>
              <a:t>12</a:t>
            </a:fld>
            <a:endParaRPr lang="en-US"/>
          </a:p>
        </p:txBody>
      </p:sp>
      <p:sp>
        <p:nvSpPr>
          <p:cNvPr id="538626" name="Rectangle 2"/>
          <p:cNvSpPr>
            <a:spLocks noGrp="1" noChangeArrowheads="1"/>
          </p:cNvSpPr>
          <p:nvPr>
            <p:ph type="title"/>
          </p:nvPr>
        </p:nvSpPr>
        <p:spPr>
          <a:xfrm>
            <a:off x="0" y="0"/>
            <a:ext cx="9144000" cy="1066800"/>
          </a:xfrm>
        </p:spPr>
        <p:txBody>
          <a:bodyPr/>
          <a:lstStyle/>
          <a:p>
            <a:r>
              <a:rPr lang="en-AU" altLang="en-US"/>
              <a:t>Route of body en</a:t>
            </a:r>
            <a:r>
              <a:rPr lang="en-US" altLang="en-US"/>
              <a:t>try</a:t>
            </a:r>
            <a:endParaRPr lang="en-GB" altLang="en-US"/>
          </a:p>
        </p:txBody>
      </p:sp>
      <p:sp>
        <p:nvSpPr>
          <p:cNvPr id="538628"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538629"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538630" name="Text Box 6"/>
          <p:cNvSpPr txBox="1">
            <a:spLocks noChangeArrowheads="1"/>
          </p:cNvSpPr>
          <p:nvPr/>
        </p:nvSpPr>
        <p:spPr bwMode="black">
          <a:xfrm>
            <a:off x="304800" y="6477000"/>
            <a:ext cx="169863" cy="211138"/>
          </a:xfrm>
          <a:prstGeom prst="rect">
            <a:avLst/>
          </a:prstGeom>
          <a:noFill/>
          <a:ln w="9525">
            <a:noFill/>
            <a:miter lim="800000"/>
            <a:headEnd/>
            <a:tailEnd/>
          </a:ln>
          <a:effectLst/>
        </p:spPr>
        <p:txBody>
          <a:bodyPr wrap="none" lIns="0" bIns="0">
            <a:spAutoFit/>
          </a:bodyPr>
          <a:lstStyle/>
          <a:p>
            <a:pPr>
              <a:lnSpc>
                <a:spcPts val="1300"/>
              </a:lnSpc>
            </a:pPr>
            <a:fld id="{4F8AF539-38BD-4E63-BAAD-D769507FF5E8}" type="slidenum">
              <a:rPr lang="en-US" sz="1100">
                <a:solidFill>
                  <a:schemeClr val="accent1"/>
                </a:solidFill>
              </a:rPr>
              <a:pPr>
                <a:lnSpc>
                  <a:spcPts val="1300"/>
                </a:lnSpc>
              </a:pPr>
              <a:t>12</a:t>
            </a:fld>
            <a:endParaRPr lang="en-US" sz="1100">
              <a:solidFill>
                <a:schemeClr val="accent1"/>
              </a:solidFill>
            </a:endParaRPr>
          </a:p>
        </p:txBody>
      </p:sp>
      <p:sp>
        <p:nvSpPr>
          <p:cNvPr id="538631" name="Rectangle 7"/>
          <p:cNvSpPr>
            <a:spLocks noGrp="1" noChangeArrowheads="1"/>
          </p:cNvSpPr>
          <p:nvPr>
            <p:ph type="body" sz="half" idx="2"/>
          </p:nvPr>
        </p:nvSpPr>
        <p:spPr>
          <a:xfrm>
            <a:off x="4114800" y="1295400"/>
            <a:ext cx="4876800" cy="5029200"/>
          </a:xfrm>
        </p:spPr>
        <p:txBody>
          <a:bodyPr/>
          <a:lstStyle/>
          <a:p>
            <a:pPr algn="just">
              <a:lnSpc>
                <a:spcPct val="99000"/>
              </a:lnSpc>
            </a:pPr>
            <a:r>
              <a:rPr lang="en-AU" altLang="en-US" sz="1800" b="1"/>
              <a:t>The route of entry into the body plays an important role in chemical toxicity. The toxic effects of a substance are dependent upon how it gains entrance into the body and, further, into the bloodstream. </a:t>
            </a:r>
          </a:p>
          <a:p>
            <a:pPr algn="just">
              <a:lnSpc>
                <a:spcPct val="99000"/>
              </a:lnSpc>
            </a:pPr>
            <a:r>
              <a:rPr lang="en-US" altLang="en-US" sz="1800" b="1"/>
              <a:t>The most common routes of entry into the body are inhalation, absorption through the skin, ingestion, and injection.</a:t>
            </a:r>
          </a:p>
          <a:p>
            <a:pPr algn="just">
              <a:lnSpc>
                <a:spcPct val="99000"/>
              </a:lnSpc>
            </a:pPr>
            <a:r>
              <a:rPr lang="en-US" altLang="en-US" sz="1800" b="1"/>
              <a:t>A substance can enter via more than one route at a time, depending upon the chemical properties and surrounding conditions (i.e. </a:t>
            </a:r>
            <a:r>
              <a:rPr lang="en-US" altLang="en-US" sz="1800" b="1">
                <a:solidFill>
                  <a:srgbClr val="FF3300"/>
                </a:solidFill>
              </a:rPr>
              <a:t>by both inhalation and skin absorption</a:t>
            </a:r>
            <a:r>
              <a:rPr lang="en-US" altLang="en-US" sz="1800" b="1"/>
              <a:t>).</a:t>
            </a:r>
          </a:p>
          <a:p>
            <a:pPr algn="just">
              <a:lnSpc>
                <a:spcPct val="99000"/>
              </a:lnSpc>
            </a:pPr>
            <a:r>
              <a:rPr lang="en-US" altLang="en-US" sz="1800" b="1"/>
              <a:t>Once the chemical has entered the bloodstream, the toxic effect may be general or specific to certain organs or tissue.</a:t>
            </a:r>
          </a:p>
          <a:p>
            <a:pPr algn="just">
              <a:lnSpc>
                <a:spcPct val="99000"/>
              </a:lnSpc>
            </a:pPr>
            <a:endParaRPr lang="en-US" sz="1800" b="1" i="1"/>
          </a:p>
        </p:txBody>
      </p:sp>
      <p:grpSp>
        <p:nvGrpSpPr>
          <p:cNvPr id="2" name="Group 17"/>
          <p:cNvGrpSpPr>
            <a:grpSpLocks/>
          </p:cNvGrpSpPr>
          <p:nvPr/>
        </p:nvGrpSpPr>
        <p:grpSpPr bwMode="auto">
          <a:xfrm>
            <a:off x="347663" y="1371600"/>
            <a:ext cx="3462337" cy="4862513"/>
            <a:chOff x="219" y="864"/>
            <a:chExt cx="2181" cy="3063"/>
          </a:xfrm>
        </p:grpSpPr>
        <p:pic>
          <p:nvPicPr>
            <p:cNvPr id="538639" name="Picture 15" descr="G:\Hrs\Common_HRS\_PwC Images\NEW World Images\intravenous feeding bag.jpg"/>
            <p:cNvPicPr>
              <a:picLocks noChangeAspect="1" noChangeArrowheads="1"/>
            </p:cNvPicPr>
            <p:nvPr/>
          </p:nvPicPr>
          <p:blipFill>
            <a:blip r:embed="rId3" cstate="print"/>
            <a:srcRect/>
            <a:stretch>
              <a:fillRect/>
            </a:stretch>
          </p:blipFill>
          <p:spPr bwMode="auto">
            <a:xfrm>
              <a:off x="219" y="864"/>
              <a:ext cx="2181" cy="2784"/>
            </a:xfrm>
            <a:prstGeom prst="rect">
              <a:avLst/>
            </a:prstGeom>
            <a:noFill/>
          </p:spPr>
        </p:pic>
        <p:sp>
          <p:nvSpPr>
            <p:cNvPr id="538640" name="Rectangle 16"/>
            <p:cNvSpPr>
              <a:spLocks noChangeArrowheads="1"/>
            </p:cNvSpPr>
            <p:nvPr/>
          </p:nvSpPr>
          <p:spPr bwMode="auto">
            <a:xfrm>
              <a:off x="624" y="3744"/>
              <a:ext cx="1324" cy="183"/>
            </a:xfrm>
            <a:prstGeom prst="rect">
              <a:avLst/>
            </a:prstGeom>
            <a:noFill/>
            <a:ln w="9525">
              <a:noFill/>
              <a:miter lim="800000"/>
              <a:headEnd/>
              <a:tailEnd/>
            </a:ln>
            <a:effectLst/>
          </p:spPr>
          <p:txBody>
            <a:bodyPr wrap="none">
              <a:spAutoFit/>
            </a:bodyPr>
            <a:lstStyle/>
            <a:p>
              <a:r>
                <a:rPr lang="en-US" sz="1300" b="1">
                  <a:solidFill>
                    <a:srgbClr val="000000"/>
                  </a:solidFill>
                </a:rPr>
                <a:t>Intravenous feeding bag</a:t>
              </a:r>
              <a:endParaRPr lang="en-GB" sz="1300" b="1">
                <a:solidFill>
                  <a:srgbClr val="000000"/>
                </a:solidFill>
              </a:endParaRPr>
            </a:p>
          </p:txBody>
        </p:sp>
      </p:grpSp>
    </p:spTree>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0"/>
          </p:nvPr>
        </p:nvSpPr>
        <p:spPr/>
        <p:txBody>
          <a:bodyPr/>
          <a:lstStyle/>
          <a:p>
            <a:fld id="{0C858C8C-7F3A-495C-AA46-D3F38B63B0F6}" type="slidenum">
              <a:rPr lang="en-US"/>
              <a:pPr/>
              <a:t>13</a:t>
            </a:fld>
            <a:endParaRPr lang="en-US"/>
          </a:p>
        </p:txBody>
      </p:sp>
      <p:sp>
        <p:nvSpPr>
          <p:cNvPr id="623618" name="Rectangle 2"/>
          <p:cNvSpPr>
            <a:spLocks noGrp="1" noChangeArrowheads="1"/>
          </p:cNvSpPr>
          <p:nvPr>
            <p:ph type="title"/>
          </p:nvPr>
        </p:nvSpPr>
        <p:spPr>
          <a:xfrm>
            <a:off x="0" y="0"/>
            <a:ext cx="9144000" cy="1066800"/>
          </a:xfrm>
        </p:spPr>
        <p:txBody>
          <a:bodyPr/>
          <a:lstStyle/>
          <a:p>
            <a:r>
              <a:rPr lang="en-AU" altLang="en-US"/>
              <a:t>Route of body en</a:t>
            </a:r>
            <a:r>
              <a:rPr lang="en-US" altLang="en-US"/>
              <a:t>try (cont)</a:t>
            </a:r>
            <a:endParaRPr lang="en-GB" altLang="en-US"/>
          </a:p>
        </p:txBody>
      </p:sp>
      <p:sp>
        <p:nvSpPr>
          <p:cNvPr id="623620"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23621"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23622" name="Text Box 6"/>
          <p:cNvSpPr txBox="1">
            <a:spLocks noChangeArrowheads="1"/>
          </p:cNvSpPr>
          <p:nvPr/>
        </p:nvSpPr>
        <p:spPr bwMode="black">
          <a:xfrm>
            <a:off x="304800" y="6477000"/>
            <a:ext cx="169863" cy="211138"/>
          </a:xfrm>
          <a:prstGeom prst="rect">
            <a:avLst/>
          </a:prstGeom>
          <a:noFill/>
          <a:ln w="9525">
            <a:noFill/>
            <a:miter lim="800000"/>
            <a:headEnd/>
            <a:tailEnd/>
          </a:ln>
          <a:effectLst/>
        </p:spPr>
        <p:txBody>
          <a:bodyPr wrap="none" lIns="0" bIns="0">
            <a:spAutoFit/>
          </a:bodyPr>
          <a:lstStyle/>
          <a:p>
            <a:pPr>
              <a:lnSpc>
                <a:spcPts val="1300"/>
              </a:lnSpc>
            </a:pPr>
            <a:fld id="{246D60FC-9948-43AB-9DBD-97CD57AF40F8}" type="slidenum">
              <a:rPr lang="en-US" sz="1100">
                <a:solidFill>
                  <a:schemeClr val="accent1"/>
                </a:solidFill>
              </a:rPr>
              <a:pPr>
                <a:lnSpc>
                  <a:spcPts val="1300"/>
                </a:lnSpc>
              </a:pPr>
              <a:t>13</a:t>
            </a:fld>
            <a:endParaRPr lang="en-US" sz="1100">
              <a:solidFill>
                <a:schemeClr val="accent1"/>
              </a:solidFill>
            </a:endParaRPr>
          </a:p>
        </p:txBody>
      </p:sp>
      <p:sp>
        <p:nvSpPr>
          <p:cNvPr id="623623" name="Rectangle 7"/>
          <p:cNvSpPr>
            <a:spLocks noGrp="1" noChangeArrowheads="1"/>
          </p:cNvSpPr>
          <p:nvPr>
            <p:ph type="body" sz="half" idx="2"/>
          </p:nvPr>
        </p:nvSpPr>
        <p:spPr>
          <a:xfrm>
            <a:off x="5105400" y="1981200"/>
            <a:ext cx="3810000" cy="2971800"/>
          </a:xfrm>
        </p:spPr>
        <p:txBody>
          <a:bodyPr/>
          <a:lstStyle/>
          <a:p>
            <a:pPr algn="just"/>
            <a:endParaRPr lang="en-US" sz="2000" b="1"/>
          </a:p>
          <a:p>
            <a:pPr algn="just"/>
            <a:r>
              <a:rPr lang="en-US" sz="1800" b="1"/>
              <a:t>When air and its contaminates are inhaled, they first pass through the upper respiratory tract: the nose, throat, trachea, and bronchial tubes. </a:t>
            </a:r>
            <a:endParaRPr lang="en-US" sz="1800" b="1" i="1"/>
          </a:p>
        </p:txBody>
      </p:sp>
      <p:sp>
        <p:nvSpPr>
          <p:cNvPr id="623627" name="Rectangle 11"/>
          <p:cNvSpPr>
            <a:spLocks noChangeArrowheads="1"/>
          </p:cNvSpPr>
          <p:nvPr/>
        </p:nvSpPr>
        <p:spPr bwMode="auto">
          <a:xfrm>
            <a:off x="542925" y="5689600"/>
            <a:ext cx="3419475" cy="635000"/>
          </a:xfrm>
          <a:prstGeom prst="rect">
            <a:avLst/>
          </a:prstGeom>
          <a:noFill/>
          <a:ln w="9525">
            <a:noFill/>
            <a:miter lim="800000"/>
            <a:headEnd/>
            <a:tailEnd/>
          </a:ln>
          <a:effectLst/>
        </p:spPr>
        <p:txBody>
          <a:bodyPr>
            <a:spAutoFit/>
          </a:bodyPr>
          <a:lstStyle/>
          <a:p>
            <a:pPr>
              <a:lnSpc>
                <a:spcPct val="99000"/>
              </a:lnSpc>
              <a:spcBef>
                <a:spcPct val="55000"/>
              </a:spcBef>
              <a:buClr>
                <a:srgbClr val="1E6E04"/>
              </a:buClr>
            </a:pPr>
            <a:r>
              <a:rPr lang="en-AU" altLang="en-US" b="1"/>
              <a:t>The major parts of the human respiratory </a:t>
            </a:r>
            <a:r>
              <a:rPr lang="en-US" altLang="en-US" b="1"/>
              <a:t>system. </a:t>
            </a:r>
          </a:p>
        </p:txBody>
      </p:sp>
      <p:pic>
        <p:nvPicPr>
          <p:cNvPr id="623628" name="Picture 12" descr="A:\respiratory-1.jpg"/>
          <p:cNvPicPr>
            <a:picLocks noChangeAspect="1" noChangeArrowheads="1"/>
          </p:cNvPicPr>
          <p:nvPr/>
        </p:nvPicPr>
        <p:blipFill>
          <a:blip r:embed="rId3" cstate="print"/>
          <a:srcRect/>
          <a:stretch>
            <a:fillRect/>
          </a:stretch>
        </p:blipFill>
        <p:spPr bwMode="auto">
          <a:xfrm>
            <a:off x="152400" y="1371600"/>
            <a:ext cx="4495800" cy="3962400"/>
          </a:xfrm>
          <a:prstGeom prst="rect">
            <a:avLst/>
          </a:prstGeom>
          <a:noFill/>
        </p:spPr>
      </p:pic>
    </p:spTree>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0"/>
          </p:nvPr>
        </p:nvSpPr>
        <p:spPr/>
        <p:txBody>
          <a:bodyPr/>
          <a:lstStyle/>
          <a:p>
            <a:fld id="{B6E15788-C80E-4CD7-87DD-6DF0D5F8BA26}" type="slidenum">
              <a:rPr lang="en-US"/>
              <a:pPr/>
              <a:t>14</a:t>
            </a:fld>
            <a:endParaRPr lang="en-US"/>
          </a:p>
        </p:txBody>
      </p:sp>
      <p:sp>
        <p:nvSpPr>
          <p:cNvPr id="625666" name="Rectangle 2"/>
          <p:cNvSpPr>
            <a:spLocks noGrp="1" noChangeArrowheads="1"/>
          </p:cNvSpPr>
          <p:nvPr>
            <p:ph type="title"/>
          </p:nvPr>
        </p:nvSpPr>
        <p:spPr>
          <a:xfrm>
            <a:off x="0" y="0"/>
            <a:ext cx="9144000" cy="1066800"/>
          </a:xfrm>
        </p:spPr>
        <p:txBody>
          <a:bodyPr/>
          <a:lstStyle/>
          <a:p>
            <a:r>
              <a:rPr lang="en-AU" altLang="en-US"/>
              <a:t>Route of body en</a:t>
            </a:r>
            <a:r>
              <a:rPr lang="en-US" altLang="en-US"/>
              <a:t>try (cont)</a:t>
            </a:r>
            <a:endParaRPr lang="en-GB" altLang="en-US"/>
          </a:p>
        </p:txBody>
      </p:sp>
      <p:sp>
        <p:nvSpPr>
          <p:cNvPr id="625668"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25669"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25670" name="Text Box 6"/>
          <p:cNvSpPr txBox="1">
            <a:spLocks noChangeArrowheads="1"/>
          </p:cNvSpPr>
          <p:nvPr/>
        </p:nvSpPr>
        <p:spPr bwMode="black">
          <a:xfrm>
            <a:off x="304800" y="6477000"/>
            <a:ext cx="169863" cy="211138"/>
          </a:xfrm>
          <a:prstGeom prst="rect">
            <a:avLst/>
          </a:prstGeom>
          <a:noFill/>
          <a:ln w="9525">
            <a:noFill/>
            <a:miter lim="800000"/>
            <a:headEnd/>
            <a:tailEnd/>
          </a:ln>
          <a:effectLst/>
        </p:spPr>
        <p:txBody>
          <a:bodyPr wrap="none" lIns="0" bIns="0">
            <a:spAutoFit/>
          </a:bodyPr>
          <a:lstStyle/>
          <a:p>
            <a:pPr>
              <a:lnSpc>
                <a:spcPts val="1300"/>
              </a:lnSpc>
            </a:pPr>
            <a:fld id="{F7312210-74D1-4705-A245-8EBEA7F7A1B9}" type="slidenum">
              <a:rPr lang="en-US" sz="1100">
                <a:solidFill>
                  <a:schemeClr val="accent1"/>
                </a:solidFill>
              </a:rPr>
              <a:pPr>
                <a:lnSpc>
                  <a:spcPts val="1300"/>
                </a:lnSpc>
              </a:pPr>
              <a:t>14</a:t>
            </a:fld>
            <a:endParaRPr lang="en-US" sz="1100">
              <a:solidFill>
                <a:schemeClr val="accent1"/>
              </a:solidFill>
            </a:endParaRPr>
          </a:p>
        </p:txBody>
      </p:sp>
      <p:sp>
        <p:nvSpPr>
          <p:cNvPr id="625671" name="Rectangle 7"/>
          <p:cNvSpPr>
            <a:spLocks noGrp="1" noChangeArrowheads="1"/>
          </p:cNvSpPr>
          <p:nvPr>
            <p:ph type="body" sz="half" idx="2"/>
          </p:nvPr>
        </p:nvSpPr>
        <p:spPr>
          <a:xfrm>
            <a:off x="4800600" y="1981200"/>
            <a:ext cx="4038600" cy="2590800"/>
          </a:xfrm>
        </p:spPr>
        <p:txBody>
          <a:bodyPr/>
          <a:lstStyle/>
          <a:p>
            <a:pPr algn="just"/>
            <a:endParaRPr lang="en-US" altLang="en-US" sz="2000" b="1"/>
          </a:p>
          <a:p>
            <a:pPr algn="just"/>
            <a:r>
              <a:rPr lang="en-US" altLang="en-US" sz="1800" b="1"/>
              <a:t>The air is transported to the alveoli, where the gases are diffused across thin membrane cells walls. </a:t>
            </a:r>
          </a:p>
          <a:p>
            <a:pPr algn="just"/>
            <a:endParaRPr lang="en-US" sz="1800" b="1" i="1"/>
          </a:p>
        </p:txBody>
      </p:sp>
      <p:sp>
        <p:nvSpPr>
          <p:cNvPr id="625675" name="Rectangle 11"/>
          <p:cNvSpPr>
            <a:spLocks noChangeArrowheads="1"/>
          </p:cNvSpPr>
          <p:nvPr/>
        </p:nvSpPr>
        <p:spPr bwMode="auto">
          <a:xfrm>
            <a:off x="533400" y="5861050"/>
            <a:ext cx="3581400" cy="692150"/>
          </a:xfrm>
          <a:prstGeom prst="rect">
            <a:avLst/>
          </a:prstGeom>
          <a:noFill/>
          <a:ln w="9525">
            <a:noFill/>
            <a:miter lim="800000"/>
            <a:headEnd/>
            <a:tailEnd/>
          </a:ln>
          <a:effectLst/>
        </p:spPr>
        <p:txBody>
          <a:bodyPr>
            <a:spAutoFit/>
          </a:bodyPr>
          <a:lstStyle/>
          <a:p>
            <a:pPr>
              <a:lnSpc>
                <a:spcPct val="109000"/>
              </a:lnSpc>
              <a:spcBef>
                <a:spcPct val="55000"/>
              </a:spcBef>
              <a:buClr>
                <a:srgbClr val="1E6E04"/>
              </a:buClr>
            </a:pPr>
            <a:r>
              <a:rPr lang="en-AU" altLang="en-US" b="1"/>
              <a:t>The gas exchange of air in an alveolus.</a:t>
            </a:r>
          </a:p>
        </p:txBody>
      </p:sp>
      <p:pic>
        <p:nvPicPr>
          <p:cNvPr id="625676" name="Picture 12" descr="A:\respiratory-2.jpg"/>
          <p:cNvPicPr>
            <a:picLocks noChangeAspect="1" noChangeArrowheads="1"/>
          </p:cNvPicPr>
          <p:nvPr/>
        </p:nvPicPr>
        <p:blipFill>
          <a:blip r:embed="rId3" cstate="print"/>
          <a:srcRect/>
          <a:stretch>
            <a:fillRect/>
          </a:stretch>
        </p:blipFill>
        <p:spPr bwMode="auto">
          <a:xfrm>
            <a:off x="304800" y="1219200"/>
            <a:ext cx="3973513" cy="4648200"/>
          </a:xfrm>
          <a:prstGeom prst="rect">
            <a:avLst/>
          </a:prstGeom>
          <a:noFill/>
        </p:spPr>
      </p:pic>
    </p:spTree>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0"/>
          </p:nvPr>
        </p:nvSpPr>
        <p:spPr/>
        <p:txBody>
          <a:bodyPr/>
          <a:lstStyle/>
          <a:p>
            <a:fld id="{CDFD7B5F-BFA4-4449-BF58-ABEDF949D44A}" type="slidenum">
              <a:rPr lang="en-US"/>
              <a:pPr/>
              <a:t>15</a:t>
            </a:fld>
            <a:endParaRPr lang="en-US"/>
          </a:p>
        </p:txBody>
      </p:sp>
      <p:sp>
        <p:nvSpPr>
          <p:cNvPr id="627714" name="Rectangle 2"/>
          <p:cNvSpPr>
            <a:spLocks noGrp="1" noChangeArrowheads="1"/>
          </p:cNvSpPr>
          <p:nvPr>
            <p:ph type="title"/>
          </p:nvPr>
        </p:nvSpPr>
        <p:spPr>
          <a:xfrm>
            <a:off x="0" y="0"/>
            <a:ext cx="9144000" cy="1066800"/>
          </a:xfrm>
        </p:spPr>
        <p:txBody>
          <a:bodyPr/>
          <a:lstStyle/>
          <a:p>
            <a:r>
              <a:rPr lang="en-AU" altLang="en-US"/>
              <a:t>Route of body en</a:t>
            </a:r>
            <a:r>
              <a:rPr lang="en-US" altLang="en-US"/>
              <a:t>try (cont)</a:t>
            </a:r>
            <a:endParaRPr lang="en-GB" altLang="en-US"/>
          </a:p>
        </p:txBody>
      </p:sp>
      <p:sp>
        <p:nvSpPr>
          <p:cNvPr id="627716"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27717"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27718" name="Text Box 6"/>
          <p:cNvSpPr txBox="1">
            <a:spLocks noChangeArrowheads="1"/>
          </p:cNvSpPr>
          <p:nvPr/>
        </p:nvSpPr>
        <p:spPr bwMode="black">
          <a:xfrm>
            <a:off x="304800" y="6477000"/>
            <a:ext cx="169863" cy="211138"/>
          </a:xfrm>
          <a:prstGeom prst="rect">
            <a:avLst/>
          </a:prstGeom>
          <a:noFill/>
          <a:ln w="9525">
            <a:noFill/>
            <a:miter lim="800000"/>
            <a:headEnd/>
            <a:tailEnd/>
          </a:ln>
          <a:effectLst/>
        </p:spPr>
        <p:txBody>
          <a:bodyPr wrap="none" lIns="0" bIns="0">
            <a:spAutoFit/>
          </a:bodyPr>
          <a:lstStyle/>
          <a:p>
            <a:pPr>
              <a:lnSpc>
                <a:spcPts val="1300"/>
              </a:lnSpc>
            </a:pPr>
            <a:fld id="{10A84175-0F0E-49D6-989F-D95BDA2C9397}" type="slidenum">
              <a:rPr lang="en-US" sz="1100">
                <a:solidFill>
                  <a:schemeClr val="accent1"/>
                </a:solidFill>
              </a:rPr>
              <a:pPr>
                <a:lnSpc>
                  <a:spcPts val="1300"/>
                </a:lnSpc>
              </a:pPr>
              <a:t>15</a:t>
            </a:fld>
            <a:endParaRPr lang="en-US" sz="1100">
              <a:solidFill>
                <a:schemeClr val="accent1"/>
              </a:solidFill>
            </a:endParaRPr>
          </a:p>
        </p:txBody>
      </p:sp>
      <p:sp>
        <p:nvSpPr>
          <p:cNvPr id="627719" name="Rectangle 7"/>
          <p:cNvSpPr>
            <a:spLocks noGrp="1" noChangeArrowheads="1"/>
          </p:cNvSpPr>
          <p:nvPr>
            <p:ph type="body" sz="half" idx="2"/>
          </p:nvPr>
        </p:nvSpPr>
        <p:spPr>
          <a:xfrm>
            <a:off x="5029200" y="1752600"/>
            <a:ext cx="3886200" cy="3048000"/>
          </a:xfrm>
        </p:spPr>
        <p:txBody>
          <a:bodyPr/>
          <a:lstStyle/>
          <a:p>
            <a:pPr algn="just"/>
            <a:endParaRPr lang="en-US" altLang="en-US" sz="2000" b="1"/>
          </a:p>
          <a:p>
            <a:pPr algn="just"/>
            <a:r>
              <a:rPr lang="en-US" altLang="en-US" sz="1800" b="1"/>
              <a:t>This gas diffusion model is based mainly upon the differential partial pressures of oxygen and carbon dioxide in the respiratory system.</a:t>
            </a:r>
          </a:p>
          <a:p>
            <a:pPr algn="just"/>
            <a:endParaRPr lang="en-US" sz="1800" b="1" i="1"/>
          </a:p>
        </p:txBody>
      </p:sp>
      <p:sp>
        <p:nvSpPr>
          <p:cNvPr id="627723" name="Rectangle 11"/>
          <p:cNvSpPr>
            <a:spLocks noChangeArrowheads="1"/>
          </p:cNvSpPr>
          <p:nvPr/>
        </p:nvSpPr>
        <p:spPr bwMode="auto">
          <a:xfrm>
            <a:off x="152400" y="5632450"/>
            <a:ext cx="4419600" cy="692150"/>
          </a:xfrm>
          <a:prstGeom prst="rect">
            <a:avLst/>
          </a:prstGeom>
          <a:noFill/>
          <a:ln w="9525">
            <a:noFill/>
            <a:miter lim="800000"/>
            <a:headEnd/>
            <a:tailEnd/>
          </a:ln>
          <a:effectLst/>
        </p:spPr>
        <p:txBody>
          <a:bodyPr>
            <a:spAutoFit/>
          </a:bodyPr>
          <a:lstStyle/>
          <a:p>
            <a:pPr>
              <a:lnSpc>
                <a:spcPct val="109000"/>
              </a:lnSpc>
              <a:spcBef>
                <a:spcPct val="55000"/>
              </a:spcBef>
              <a:buClr>
                <a:srgbClr val="1E6E04"/>
              </a:buClr>
            </a:pPr>
            <a:r>
              <a:rPr lang="en-AU" altLang="en-US" b="1"/>
              <a:t>Gas diffusion model for the respiratory system and the bloodstream.</a:t>
            </a:r>
          </a:p>
        </p:txBody>
      </p:sp>
      <p:pic>
        <p:nvPicPr>
          <p:cNvPr id="627724" name="Picture 12" descr="A:\respiratory-3.jpg"/>
          <p:cNvPicPr>
            <a:picLocks noChangeAspect="1" noChangeArrowheads="1"/>
          </p:cNvPicPr>
          <p:nvPr/>
        </p:nvPicPr>
        <p:blipFill>
          <a:blip r:embed="rId3" cstate="print"/>
          <a:srcRect/>
          <a:stretch>
            <a:fillRect/>
          </a:stretch>
        </p:blipFill>
        <p:spPr bwMode="auto">
          <a:xfrm>
            <a:off x="228600" y="1295400"/>
            <a:ext cx="4186238" cy="4267200"/>
          </a:xfrm>
          <a:prstGeom prst="rect">
            <a:avLst/>
          </a:prstGeom>
          <a:noFill/>
        </p:spPr>
      </p:pic>
    </p:spTree>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0"/>
          </p:nvPr>
        </p:nvSpPr>
        <p:spPr/>
        <p:txBody>
          <a:bodyPr/>
          <a:lstStyle/>
          <a:p>
            <a:fld id="{37E068E6-47E1-4F48-B810-C349DCDA5F70}" type="slidenum">
              <a:rPr lang="en-US"/>
              <a:pPr/>
              <a:t>16</a:t>
            </a:fld>
            <a:endParaRPr lang="en-US"/>
          </a:p>
        </p:txBody>
      </p:sp>
      <p:sp>
        <p:nvSpPr>
          <p:cNvPr id="629762" name="Rectangle 2"/>
          <p:cNvSpPr>
            <a:spLocks noGrp="1" noChangeArrowheads="1"/>
          </p:cNvSpPr>
          <p:nvPr>
            <p:ph type="title"/>
          </p:nvPr>
        </p:nvSpPr>
        <p:spPr>
          <a:xfrm>
            <a:off x="0" y="0"/>
            <a:ext cx="9144000" cy="1066800"/>
          </a:xfrm>
        </p:spPr>
        <p:txBody>
          <a:bodyPr/>
          <a:lstStyle/>
          <a:p>
            <a:r>
              <a:rPr lang="en-AU" altLang="en-US"/>
              <a:t>Route of body en</a:t>
            </a:r>
            <a:r>
              <a:rPr lang="en-US" altLang="en-US"/>
              <a:t>try (cont)</a:t>
            </a:r>
            <a:endParaRPr lang="en-GB" altLang="en-US"/>
          </a:p>
        </p:txBody>
      </p:sp>
      <p:sp>
        <p:nvSpPr>
          <p:cNvPr id="629764"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29765"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29766" name="Text Box 6"/>
          <p:cNvSpPr txBox="1">
            <a:spLocks noChangeArrowheads="1"/>
          </p:cNvSpPr>
          <p:nvPr/>
        </p:nvSpPr>
        <p:spPr bwMode="black">
          <a:xfrm>
            <a:off x="304800" y="6477000"/>
            <a:ext cx="169863" cy="211138"/>
          </a:xfrm>
          <a:prstGeom prst="rect">
            <a:avLst/>
          </a:prstGeom>
          <a:noFill/>
          <a:ln w="9525">
            <a:noFill/>
            <a:miter lim="800000"/>
            <a:headEnd/>
            <a:tailEnd/>
          </a:ln>
          <a:effectLst/>
        </p:spPr>
        <p:txBody>
          <a:bodyPr wrap="none" lIns="0" bIns="0">
            <a:spAutoFit/>
          </a:bodyPr>
          <a:lstStyle/>
          <a:p>
            <a:pPr>
              <a:lnSpc>
                <a:spcPts val="1300"/>
              </a:lnSpc>
            </a:pPr>
            <a:fld id="{F2B5ECEF-F974-476A-A776-19A99A5AEB64}" type="slidenum">
              <a:rPr lang="en-US" sz="1100">
                <a:solidFill>
                  <a:schemeClr val="accent1"/>
                </a:solidFill>
              </a:rPr>
              <a:pPr>
                <a:lnSpc>
                  <a:spcPts val="1300"/>
                </a:lnSpc>
              </a:pPr>
              <a:t>16</a:t>
            </a:fld>
            <a:endParaRPr lang="en-US" sz="1100">
              <a:solidFill>
                <a:schemeClr val="accent1"/>
              </a:solidFill>
            </a:endParaRPr>
          </a:p>
        </p:txBody>
      </p:sp>
      <p:sp>
        <p:nvSpPr>
          <p:cNvPr id="629767" name="Rectangle 7"/>
          <p:cNvSpPr>
            <a:spLocks noGrp="1" noChangeArrowheads="1"/>
          </p:cNvSpPr>
          <p:nvPr>
            <p:ph type="body" sz="half" idx="2"/>
          </p:nvPr>
        </p:nvSpPr>
        <p:spPr>
          <a:xfrm>
            <a:off x="4114800" y="1295400"/>
            <a:ext cx="4876800" cy="5029200"/>
          </a:xfrm>
        </p:spPr>
        <p:txBody>
          <a:bodyPr/>
          <a:lstStyle/>
          <a:p>
            <a:pPr algn="just">
              <a:lnSpc>
                <a:spcPct val="99000"/>
              </a:lnSpc>
            </a:pPr>
            <a:r>
              <a:rPr lang="en-US" altLang="en-US" sz="1600" b="1"/>
              <a:t>The oxygen concentration in the bloodstream is greater than in the tissue cells, causing oxygen to permeate the capillary walls to increase the level of oxygen in the tissue cells. </a:t>
            </a:r>
          </a:p>
          <a:p>
            <a:pPr algn="just">
              <a:lnSpc>
                <a:spcPct val="99000"/>
              </a:lnSpc>
            </a:pPr>
            <a:r>
              <a:rPr lang="en-US" sz="1600" b="1"/>
              <a:t>Oxygen deficiency for normal adults:</a:t>
            </a:r>
          </a:p>
          <a:p>
            <a:pPr algn="just">
              <a:lnSpc>
                <a:spcPct val="85000"/>
              </a:lnSpc>
              <a:buFont typeface="Wingdings" pitchFamily="2" charset="2"/>
              <a:buChar char="Ø"/>
            </a:pPr>
            <a:r>
              <a:rPr lang="en-US" sz="1600" b="1"/>
              <a:t>   21% to 15% :  no immediate effects</a:t>
            </a:r>
          </a:p>
          <a:p>
            <a:pPr algn="just">
              <a:lnSpc>
                <a:spcPct val="85000"/>
              </a:lnSpc>
              <a:buFont typeface="Wingdings" pitchFamily="2" charset="2"/>
              <a:buChar char="Ø"/>
            </a:pPr>
            <a:r>
              <a:rPr lang="en-US" sz="1600" b="1"/>
              <a:t>   15% to 10% : dizziness and breathless</a:t>
            </a:r>
          </a:p>
          <a:p>
            <a:pPr algn="just">
              <a:lnSpc>
                <a:spcPct val="85000"/>
              </a:lnSpc>
              <a:buFont typeface="Wingdings" pitchFamily="2" charset="2"/>
              <a:buChar char="Ø"/>
            </a:pPr>
            <a:r>
              <a:rPr lang="en-US" sz="1600" b="1"/>
              <a:t>   7% to 5%     : life-threatening conditions</a:t>
            </a:r>
          </a:p>
          <a:p>
            <a:pPr algn="just">
              <a:lnSpc>
                <a:spcPct val="85000"/>
              </a:lnSpc>
              <a:buFont typeface="Wingdings" pitchFamily="2" charset="2"/>
              <a:buChar char="Ø"/>
            </a:pPr>
            <a:r>
              <a:rPr lang="en-US" sz="1600" b="1"/>
              <a:t>         </a:t>
            </a:r>
            <a:r>
              <a:rPr lang="en-US" sz="1600" b="1">
                <a:cs typeface="Arial" pitchFamily="34" charset="0"/>
              </a:rPr>
              <a:t>&lt;</a:t>
            </a:r>
            <a:r>
              <a:rPr lang="en-US" sz="1600" b="1"/>
              <a:t> 5%       : death in minutes.</a:t>
            </a:r>
          </a:p>
          <a:p>
            <a:pPr algn="just">
              <a:lnSpc>
                <a:spcPct val="85000"/>
              </a:lnSpc>
              <a:buFont typeface="Wingdings" pitchFamily="2" charset="2"/>
              <a:buNone/>
            </a:pPr>
            <a:r>
              <a:rPr lang="en-US" sz="1600" b="1"/>
              <a:t>Possible outcomes when a chemical in contact with skin:</a:t>
            </a:r>
          </a:p>
          <a:p>
            <a:pPr algn="just">
              <a:lnSpc>
                <a:spcPct val="85000"/>
              </a:lnSpc>
              <a:buFont typeface="Wingdings" pitchFamily="2" charset="2"/>
              <a:buChar char="Ø"/>
            </a:pPr>
            <a:r>
              <a:rPr lang="en-US" sz="1600" b="1"/>
              <a:t>   The skin may block entry into the body</a:t>
            </a:r>
          </a:p>
          <a:p>
            <a:pPr algn="just">
              <a:lnSpc>
                <a:spcPct val="85000"/>
              </a:lnSpc>
              <a:buFont typeface="Wingdings" pitchFamily="2" charset="2"/>
              <a:buChar char="Ø"/>
            </a:pPr>
            <a:r>
              <a:rPr lang="en-US" sz="1600" b="1"/>
              <a:t>   The chemical may cause skin irritation</a:t>
            </a:r>
          </a:p>
          <a:p>
            <a:pPr algn="just">
              <a:lnSpc>
                <a:spcPct val="85000"/>
              </a:lnSpc>
              <a:buFont typeface="Wingdings" pitchFamily="2" charset="2"/>
              <a:buChar char="Ø"/>
            </a:pPr>
            <a:r>
              <a:rPr lang="en-US" sz="1600" b="1"/>
              <a:t>   It may produce skin sensitization</a:t>
            </a:r>
          </a:p>
          <a:p>
            <a:pPr algn="just">
              <a:lnSpc>
                <a:spcPct val="85000"/>
              </a:lnSpc>
              <a:buFont typeface="Wingdings" pitchFamily="2" charset="2"/>
              <a:buChar char="Ø"/>
            </a:pPr>
            <a:r>
              <a:rPr lang="en-US" sz="1600" b="1"/>
              <a:t>   It may penetrate the skin and enter </a:t>
            </a:r>
          </a:p>
          <a:p>
            <a:pPr algn="just">
              <a:lnSpc>
                <a:spcPct val="85000"/>
              </a:lnSpc>
              <a:buFont typeface="Wingdings" pitchFamily="2" charset="2"/>
              <a:buNone/>
            </a:pPr>
            <a:r>
              <a:rPr lang="en-US" sz="1600" b="1"/>
              <a:t>      the bloodstream.</a:t>
            </a:r>
          </a:p>
          <a:p>
            <a:pPr algn="just">
              <a:lnSpc>
                <a:spcPct val="99000"/>
              </a:lnSpc>
            </a:pPr>
            <a:endParaRPr lang="en-US" sz="1600" b="1" i="1"/>
          </a:p>
        </p:txBody>
      </p:sp>
      <p:sp>
        <p:nvSpPr>
          <p:cNvPr id="629768" name="Rectangle 8"/>
          <p:cNvSpPr>
            <a:spLocks noChangeArrowheads="1"/>
          </p:cNvSpPr>
          <p:nvPr/>
        </p:nvSpPr>
        <p:spPr bwMode="auto">
          <a:xfrm>
            <a:off x="304800" y="5486400"/>
            <a:ext cx="3505200" cy="692150"/>
          </a:xfrm>
          <a:prstGeom prst="rect">
            <a:avLst/>
          </a:prstGeom>
          <a:noFill/>
          <a:ln w="9525">
            <a:noFill/>
            <a:miter lim="800000"/>
            <a:headEnd/>
            <a:tailEnd/>
          </a:ln>
          <a:effectLst/>
        </p:spPr>
        <p:txBody>
          <a:bodyPr>
            <a:spAutoFit/>
          </a:bodyPr>
          <a:lstStyle/>
          <a:p>
            <a:pPr algn="just">
              <a:lnSpc>
                <a:spcPct val="109000"/>
              </a:lnSpc>
              <a:spcBef>
                <a:spcPct val="55000"/>
              </a:spcBef>
              <a:buClr>
                <a:srgbClr val="1E6E04"/>
              </a:buClr>
            </a:pPr>
            <a:r>
              <a:rPr lang="en-AU" altLang="en-US" b="1"/>
              <a:t>Gas diffusion model for the blood</a:t>
            </a:r>
            <a:r>
              <a:rPr lang="en-US" altLang="en-US" b="1"/>
              <a:t>stream and tissue cells. </a:t>
            </a:r>
            <a:endParaRPr lang="en-AU" altLang="en-US" b="1"/>
          </a:p>
        </p:txBody>
      </p:sp>
      <p:pic>
        <p:nvPicPr>
          <p:cNvPr id="629769" name="Picture 9" descr="A:\respiratory-4.jpg"/>
          <p:cNvPicPr>
            <a:picLocks noChangeAspect="1" noChangeArrowheads="1"/>
          </p:cNvPicPr>
          <p:nvPr/>
        </p:nvPicPr>
        <p:blipFill>
          <a:blip r:embed="rId3" cstate="print"/>
          <a:srcRect/>
          <a:stretch>
            <a:fillRect/>
          </a:stretch>
        </p:blipFill>
        <p:spPr bwMode="auto">
          <a:xfrm>
            <a:off x="152400" y="2362200"/>
            <a:ext cx="3733800" cy="2438400"/>
          </a:xfrm>
          <a:prstGeom prst="rect">
            <a:avLst/>
          </a:prstGeom>
          <a:noFill/>
        </p:spPr>
      </p:pic>
    </p:spTree>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err="1" smtClean="0"/>
              <a:t>Hubungan</a:t>
            </a:r>
            <a:r>
              <a:rPr lang="en-AU" dirty="0" smtClean="0"/>
              <a:t> </a:t>
            </a:r>
            <a:r>
              <a:rPr lang="en-AU" dirty="0" err="1" smtClean="0"/>
              <a:t>Dosis</a:t>
            </a:r>
            <a:r>
              <a:rPr lang="en-AU" dirty="0" smtClean="0"/>
              <a:t> </a:t>
            </a:r>
            <a:r>
              <a:rPr lang="en-AU" dirty="0" err="1" smtClean="0"/>
              <a:t>Respon</a:t>
            </a:r>
            <a:endParaRPr lang="en-A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err="1" smtClean="0"/>
              <a:t>Hubungan</a:t>
            </a:r>
            <a:r>
              <a:rPr lang="en-AU" dirty="0" smtClean="0"/>
              <a:t> </a:t>
            </a:r>
            <a:r>
              <a:rPr lang="en-AU" dirty="0" err="1" smtClean="0"/>
              <a:t>Dosis</a:t>
            </a:r>
            <a:r>
              <a:rPr lang="en-AU" dirty="0" smtClean="0"/>
              <a:t> </a:t>
            </a:r>
            <a:r>
              <a:rPr lang="en-AU" dirty="0" err="1" smtClean="0"/>
              <a:t>Respon</a:t>
            </a:r>
            <a:endParaRPr lang="en-AU" dirty="0"/>
          </a:p>
        </p:txBody>
      </p:sp>
      <p:sp>
        <p:nvSpPr>
          <p:cNvPr id="2" name="Content Placeholder 1"/>
          <p:cNvSpPr>
            <a:spLocks noGrp="1"/>
          </p:cNvSpPr>
          <p:nvPr>
            <p:ph idx="1"/>
          </p:nvPr>
        </p:nvSpPr>
        <p:spPr/>
        <p:txBody>
          <a:bodyPr/>
          <a:lstStyle/>
          <a:p>
            <a:r>
              <a:rPr lang="en-AU" dirty="0" err="1" smtClean="0"/>
              <a:t>Hubungan</a:t>
            </a:r>
            <a:r>
              <a:rPr lang="en-AU" dirty="0" smtClean="0"/>
              <a:t> </a:t>
            </a:r>
            <a:r>
              <a:rPr lang="en-AU" dirty="0" err="1" smtClean="0"/>
              <a:t>ini</a:t>
            </a:r>
            <a:r>
              <a:rPr lang="en-AU" dirty="0" smtClean="0"/>
              <a:t> </a:t>
            </a:r>
            <a:r>
              <a:rPr lang="en-AU" dirty="0" err="1" smtClean="0"/>
              <a:t>merupakan</a:t>
            </a:r>
            <a:r>
              <a:rPr lang="en-AU" dirty="0" smtClean="0"/>
              <a:t> </a:t>
            </a:r>
            <a:r>
              <a:rPr lang="en-AU" dirty="0" err="1" smtClean="0"/>
              <a:t>suatu</a:t>
            </a:r>
            <a:r>
              <a:rPr lang="en-AU" dirty="0" smtClean="0"/>
              <a:t> </a:t>
            </a:r>
            <a:r>
              <a:rPr lang="en-AU" dirty="0" err="1" smtClean="0"/>
              <a:t>pertimbangan</a:t>
            </a:r>
            <a:r>
              <a:rPr lang="en-AU" dirty="0" smtClean="0"/>
              <a:t> </a:t>
            </a:r>
            <a:r>
              <a:rPr lang="en-AU" dirty="0" err="1" smtClean="0"/>
              <a:t>dasar</a:t>
            </a:r>
            <a:r>
              <a:rPr lang="en-AU" dirty="0" smtClean="0"/>
              <a:t> </a:t>
            </a:r>
            <a:r>
              <a:rPr lang="en-AU" dirty="0" err="1" smtClean="0"/>
              <a:t>pada</a:t>
            </a:r>
            <a:r>
              <a:rPr lang="en-AU" dirty="0" smtClean="0"/>
              <a:t> </a:t>
            </a:r>
            <a:r>
              <a:rPr lang="en-AU" dirty="0" err="1" smtClean="0"/>
              <a:t>toksikologi</a:t>
            </a:r>
            <a:endParaRPr lang="en-AU" dirty="0" smtClean="0"/>
          </a:p>
          <a:p>
            <a:r>
              <a:rPr lang="en-AU" dirty="0" err="1" smtClean="0"/>
              <a:t>Hubungan</a:t>
            </a:r>
            <a:r>
              <a:rPr lang="en-AU" dirty="0" smtClean="0"/>
              <a:t> </a:t>
            </a:r>
            <a:r>
              <a:rPr lang="en-AU" dirty="0" err="1" smtClean="0"/>
              <a:t>diperoleh</a:t>
            </a:r>
            <a:r>
              <a:rPr lang="en-AU" dirty="0" smtClean="0"/>
              <a:t> </a:t>
            </a:r>
            <a:r>
              <a:rPr lang="en-AU" dirty="0" err="1" smtClean="0"/>
              <a:t>melalui</a:t>
            </a:r>
            <a:r>
              <a:rPr lang="en-AU" dirty="0" smtClean="0"/>
              <a:t> </a:t>
            </a:r>
            <a:r>
              <a:rPr lang="en-AU" dirty="0" err="1" smtClean="0"/>
              <a:t>uji</a:t>
            </a:r>
            <a:r>
              <a:rPr lang="en-AU" dirty="0" smtClean="0"/>
              <a:t> </a:t>
            </a:r>
            <a:r>
              <a:rPr lang="en-AU" dirty="0" err="1" smtClean="0"/>
              <a:t>laboratorium</a:t>
            </a:r>
            <a:r>
              <a:rPr lang="en-AU" dirty="0" smtClean="0"/>
              <a:t> </a:t>
            </a:r>
            <a:r>
              <a:rPr lang="en-AU" dirty="0" err="1" smtClean="0"/>
              <a:t>dan</a:t>
            </a:r>
            <a:r>
              <a:rPr lang="en-AU" dirty="0" smtClean="0"/>
              <a:t> </a:t>
            </a:r>
            <a:r>
              <a:rPr lang="en-AU" dirty="0" err="1" smtClean="0"/>
              <a:t>hasilnya</a:t>
            </a:r>
            <a:r>
              <a:rPr lang="en-AU" dirty="0" smtClean="0"/>
              <a:t> </a:t>
            </a:r>
            <a:r>
              <a:rPr lang="en-AU" dirty="0" err="1" smtClean="0"/>
              <a:t>diplot</a:t>
            </a:r>
            <a:r>
              <a:rPr lang="en-AU" dirty="0" smtClean="0"/>
              <a:t> </a:t>
            </a:r>
            <a:r>
              <a:rPr lang="en-AU" dirty="0" err="1" smtClean="0"/>
              <a:t>pada</a:t>
            </a:r>
            <a:r>
              <a:rPr lang="en-AU" dirty="0" smtClean="0"/>
              <a:t> </a:t>
            </a:r>
            <a:r>
              <a:rPr lang="en-AU" dirty="0" err="1" smtClean="0"/>
              <a:t>kurva</a:t>
            </a:r>
            <a:endParaRPr lang="en-AU" dirty="0" smtClean="0"/>
          </a:p>
          <a:p>
            <a:r>
              <a:rPr lang="en-AU" dirty="0" err="1" smtClean="0"/>
              <a:t>Kemiringan</a:t>
            </a:r>
            <a:r>
              <a:rPr lang="en-AU" dirty="0" smtClean="0"/>
              <a:t> </a:t>
            </a:r>
            <a:r>
              <a:rPr lang="en-AU" dirty="0" err="1" smtClean="0"/>
              <a:t>kurva</a:t>
            </a:r>
            <a:r>
              <a:rPr lang="en-AU" dirty="0" smtClean="0"/>
              <a:t> </a:t>
            </a:r>
            <a:r>
              <a:rPr lang="en-AU" dirty="0" err="1" smtClean="0"/>
              <a:t>dosis</a:t>
            </a:r>
            <a:r>
              <a:rPr lang="en-AU" dirty="0" smtClean="0"/>
              <a:t> </a:t>
            </a:r>
            <a:r>
              <a:rPr lang="en-AU" dirty="0" err="1" smtClean="0"/>
              <a:t>respon</a:t>
            </a:r>
            <a:r>
              <a:rPr lang="en-AU" dirty="0" smtClean="0"/>
              <a:t> </a:t>
            </a:r>
            <a:r>
              <a:rPr lang="en-AU" dirty="0" err="1" smtClean="0"/>
              <a:t>dapat</a:t>
            </a:r>
            <a:r>
              <a:rPr lang="en-AU" dirty="0" smtClean="0"/>
              <a:t> </a:t>
            </a:r>
            <a:r>
              <a:rPr lang="en-AU" dirty="0" err="1" smtClean="0"/>
              <a:t>memberikan</a:t>
            </a:r>
            <a:r>
              <a:rPr lang="en-AU" dirty="0" smtClean="0"/>
              <a:t> </a:t>
            </a:r>
            <a:r>
              <a:rPr lang="en-AU" dirty="0" err="1" smtClean="0"/>
              <a:t>batas</a:t>
            </a:r>
            <a:r>
              <a:rPr lang="en-AU" dirty="0" smtClean="0"/>
              <a:t> </a:t>
            </a:r>
            <a:r>
              <a:rPr lang="en-AU" dirty="0" err="1" smtClean="0"/>
              <a:t>aman,sedang</a:t>
            </a:r>
            <a:r>
              <a:rPr lang="en-AU" dirty="0" smtClean="0"/>
              <a:t>, </a:t>
            </a:r>
            <a:r>
              <a:rPr lang="en-AU" dirty="0" err="1" smtClean="0"/>
              <a:t>sampai</a:t>
            </a:r>
            <a:r>
              <a:rPr lang="en-AU" dirty="0" smtClean="0"/>
              <a:t> </a:t>
            </a:r>
            <a:r>
              <a:rPr lang="en-AU" dirty="0" err="1" smtClean="0"/>
              <a:t>mematikan</a:t>
            </a:r>
            <a:r>
              <a:rPr lang="en-AU" dirty="0" smtClean="0"/>
              <a:t> </a:t>
            </a:r>
            <a:r>
              <a:rPr lang="en-AU" dirty="0" err="1" smtClean="0"/>
              <a:t>dari</a:t>
            </a:r>
            <a:r>
              <a:rPr lang="en-AU" dirty="0" smtClean="0"/>
              <a:t> </a:t>
            </a:r>
            <a:r>
              <a:rPr lang="en-AU" dirty="0" err="1" smtClean="0"/>
              <a:t>suatu</a:t>
            </a:r>
            <a:r>
              <a:rPr lang="en-AU" dirty="0" smtClean="0"/>
              <a:t> </a:t>
            </a:r>
            <a:r>
              <a:rPr lang="en-AU" dirty="0" err="1" smtClean="0"/>
              <a:t>bahan</a:t>
            </a:r>
            <a:r>
              <a:rPr lang="en-AU" dirty="0" smtClean="0"/>
              <a:t> </a:t>
            </a:r>
            <a:r>
              <a:rPr lang="en-AU" dirty="0" err="1" smtClean="0"/>
              <a:t>kimia</a:t>
            </a:r>
            <a:endParaRPr lang="en-AU" dirty="0" smtClean="0"/>
          </a:p>
          <a:p>
            <a:endParaRPr lang="en-A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449159" y="692696"/>
            <a:ext cx="8438709" cy="51845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50FD3E31-6AC6-428C-BA24-E7F77CCEB47A}" type="slidenum">
              <a:rPr lang="en-US"/>
              <a:pPr/>
              <a:t>2</a:t>
            </a:fld>
            <a:endParaRPr lang="en-US"/>
          </a:p>
        </p:txBody>
      </p:sp>
      <p:sp>
        <p:nvSpPr>
          <p:cNvPr id="531458" name="Rectangle 1026"/>
          <p:cNvSpPr>
            <a:spLocks noGrp="1" noChangeArrowheads="1"/>
          </p:cNvSpPr>
          <p:nvPr>
            <p:ph type="title"/>
          </p:nvPr>
        </p:nvSpPr>
        <p:spPr>
          <a:xfrm>
            <a:off x="0" y="0"/>
            <a:ext cx="9144000" cy="1219200"/>
          </a:xfrm>
        </p:spPr>
        <p:txBody>
          <a:bodyPr/>
          <a:lstStyle/>
          <a:p>
            <a:r>
              <a:rPr lang="en-GB" dirty="0" err="1" smtClean="0"/>
              <a:t>Materi</a:t>
            </a:r>
            <a:r>
              <a:rPr lang="en-GB" dirty="0" smtClean="0"/>
              <a:t> </a:t>
            </a:r>
            <a:r>
              <a:rPr lang="en-GB" dirty="0" err="1" smtClean="0"/>
              <a:t>kuliah</a:t>
            </a:r>
            <a:endParaRPr lang="en-GB" dirty="0"/>
          </a:p>
        </p:txBody>
      </p:sp>
      <p:sp>
        <p:nvSpPr>
          <p:cNvPr id="531459" name="Rectangle 1027"/>
          <p:cNvSpPr>
            <a:spLocks noGrp="1" noChangeArrowheads="1"/>
          </p:cNvSpPr>
          <p:nvPr>
            <p:ph type="body" idx="1"/>
          </p:nvPr>
        </p:nvSpPr>
        <p:spPr>
          <a:xfrm>
            <a:off x="1066800" y="1524000"/>
            <a:ext cx="7467600" cy="4191000"/>
          </a:xfrm>
        </p:spPr>
        <p:txBody>
          <a:bodyPr/>
          <a:lstStyle/>
          <a:p>
            <a:pPr marL="387350" indent="-387350">
              <a:lnSpc>
                <a:spcPct val="99000"/>
              </a:lnSpc>
              <a:buClr>
                <a:schemeClr val="tx1"/>
              </a:buClr>
              <a:buSzPct val="130000"/>
              <a:buFontTx/>
              <a:buChar char="•"/>
            </a:pPr>
            <a:r>
              <a:rPr lang="en-AU" sz="2200" b="1" dirty="0"/>
              <a:t>Introduction</a:t>
            </a:r>
          </a:p>
          <a:p>
            <a:pPr marL="387350" indent="-387350">
              <a:lnSpc>
                <a:spcPct val="99000"/>
              </a:lnSpc>
              <a:buClr>
                <a:schemeClr val="tx1"/>
              </a:buClr>
              <a:buSzPct val="130000"/>
              <a:buFontTx/>
              <a:buChar char="•"/>
            </a:pPr>
            <a:r>
              <a:rPr lang="en-AU" sz="2200" b="1" dirty="0"/>
              <a:t>Route of Body Entry</a:t>
            </a:r>
          </a:p>
          <a:p>
            <a:pPr marL="387350" indent="-387350">
              <a:lnSpc>
                <a:spcPct val="99000"/>
              </a:lnSpc>
              <a:buClr>
                <a:schemeClr val="tx1"/>
              </a:buClr>
              <a:buSzPct val="130000"/>
              <a:buFontTx/>
              <a:buChar char="•"/>
            </a:pPr>
            <a:r>
              <a:rPr lang="en-AU" sz="2200" b="1" dirty="0"/>
              <a:t>Dose-response relationship</a:t>
            </a:r>
          </a:p>
          <a:p>
            <a:pPr marL="387350" indent="-387350">
              <a:lnSpc>
                <a:spcPct val="99000"/>
              </a:lnSpc>
              <a:buClr>
                <a:schemeClr val="tx1"/>
              </a:buClr>
              <a:buSzPct val="130000"/>
              <a:buFontTx/>
              <a:buChar char="•"/>
            </a:pPr>
            <a:r>
              <a:rPr lang="en-AU" sz="2200" b="1" dirty="0"/>
              <a:t>Acute and chronic effect</a:t>
            </a:r>
          </a:p>
          <a:p>
            <a:pPr marL="387350" indent="-387350">
              <a:lnSpc>
                <a:spcPct val="99000"/>
              </a:lnSpc>
              <a:buClr>
                <a:schemeClr val="tx1"/>
              </a:buClr>
              <a:buSzPct val="130000"/>
              <a:buFontTx/>
              <a:buChar char="•"/>
            </a:pPr>
            <a:r>
              <a:rPr lang="en-AU" sz="2200" b="1" dirty="0"/>
              <a:t>Air-contaminate exposure</a:t>
            </a:r>
          </a:p>
          <a:p>
            <a:pPr marL="387350" indent="-387350">
              <a:lnSpc>
                <a:spcPct val="99000"/>
              </a:lnSpc>
              <a:buClr>
                <a:schemeClr val="tx1"/>
              </a:buClr>
              <a:buSzPct val="130000"/>
              <a:buFontTx/>
              <a:buChar char="•"/>
            </a:pPr>
            <a:r>
              <a:rPr lang="en-AU" sz="2200" b="1" dirty="0" err="1"/>
              <a:t>Neoplasms</a:t>
            </a:r>
            <a:endParaRPr lang="en-AU" sz="2200" b="1" dirty="0"/>
          </a:p>
          <a:p>
            <a:pPr marL="387350" indent="-387350">
              <a:lnSpc>
                <a:spcPct val="99000"/>
              </a:lnSpc>
              <a:buClr>
                <a:schemeClr val="tx1"/>
              </a:buClr>
              <a:buSzPct val="130000"/>
              <a:buFontTx/>
              <a:buChar char="•"/>
            </a:pPr>
            <a:r>
              <a:rPr lang="en-AU" sz="2200" b="1" dirty="0"/>
              <a:t>Permissible exposure limits</a:t>
            </a:r>
          </a:p>
          <a:p>
            <a:pPr marL="387350" indent="-387350">
              <a:lnSpc>
                <a:spcPct val="99000"/>
              </a:lnSpc>
              <a:buClr>
                <a:schemeClr val="tx1"/>
              </a:buClr>
              <a:buSzPct val="130000"/>
              <a:buFontTx/>
              <a:buChar char="•"/>
            </a:pPr>
            <a:r>
              <a:rPr lang="en-AU" sz="2200" b="1" dirty="0"/>
              <a:t>Problems</a:t>
            </a:r>
            <a:endParaRPr lang="en-GB" sz="2200" b="1" dirty="0"/>
          </a:p>
        </p:txBody>
      </p:sp>
      <p:sp>
        <p:nvSpPr>
          <p:cNvPr id="531460" name="Text Box 1028"/>
          <p:cNvSpPr txBox="1">
            <a:spLocks noChangeArrowheads="1"/>
          </p:cNvSpPr>
          <p:nvPr/>
        </p:nvSpPr>
        <p:spPr bwMode="auto">
          <a:xfrm>
            <a:off x="974725" y="5959475"/>
            <a:ext cx="6721475" cy="517525"/>
          </a:xfrm>
          <a:prstGeom prst="rect">
            <a:avLst/>
          </a:prstGeom>
          <a:noFill/>
          <a:ln w="9525">
            <a:noFill/>
            <a:miter lim="800000"/>
            <a:headEnd/>
            <a:tailEnd/>
          </a:ln>
          <a:effectLst/>
        </p:spPr>
        <p:txBody>
          <a:bodyPr>
            <a:spAutoFit/>
          </a:bodyPr>
          <a:lstStyle/>
          <a:p>
            <a:r>
              <a:rPr lang="en-AU" sz="1400" b="1" i="1"/>
              <a:t>Reference :</a:t>
            </a:r>
          </a:p>
          <a:p>
            <a:r>
              <a:rPr lang="en-AU" sz="1400" b="1" i="1"/>
              <a:t>Charles A. Wentz, Safety, Health and Environmental Protection, MGH, 1998.</a:t>
            </a:r>
            <a:endParaRPr lang="en-GB" sz="1400" b="1" i="1"/>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err="1" smtClean="0"/>
              <a:t>Hubungan</a:t>
            </a:r>
            <a:r>
              <a:rPr lang="en-AU" dirty="0" smtClean="0"/>
              <a:t> </a:t>
            </a:r>
            <a:r>
              <a:rPr lang="en-AU" dirty="0" err="1" smtClean="0"/>
              <a:t>Dosis</a:t>
            </a:r>
            <a:r>
              <a:rPr lang="en-AU" dirty="0" smtClean="0"/>
              <a:t> </a:t>
            </a:r>
            <a:r>
              <a:rPr lang="en-AU" dirty="0" err="1" smtClean="0"/>
              <a:t>Respon</a:t>
            </a:r>
            <a:endParaRPr lang="en-AU" dirty="0"/>
          </a:p>
        </p:txBody>
      </p:sp>
      <p:sp>
        <p:nvSpPr>
          <p:cNvPr id="2" name="Content Placeholder 1"/>
          <p:cNvSpPr>
            <a:spLocks noGrp="1"/>
          </p:cNvSpPr>
          <p:nvPr>
            <p:ph idx="1"/>
          </p:nvPr>
        </p:nvSpPr>
        <p:spPr/>
        <p:txBody>
          <a:bodyPr>
            <a:normAutofit fontScale="92500"/>
          </a:bodyPr>
          <a:lstStyle/>
          <a:p>
            <a:r>
              <a:rPr lang="en-AU" dirty="0" err="1" smtClean="0"/>
              <a:t>Dosis</a:t>
            </a:r>
            <a:r>
              <a:rPr lang="en-AU" dirty="0" smtClean="0"/>
              <a:t> level </a:t>
            </a:r>
            <a:r>
              <a:rPr lang="en-AU" dirty="0" err="1" smtClean="0"/>
              <a:t>dapat</a:t>
            </a:r>
            <a:r>
              <a:rPr lang="en-AU" dirty="0" smtClean="0"/>
              <a:t> </a:t>
            </a:r>
            <a:r>
              <a:rPr lang="en-AU" dirty="0" err="1" smtClean="0"/>
              <a:t>dilaporkan</a:t>
            </a:r>
            <a:r>
              <a:rPr lang="en-AU" dirty="0" smtClean="0"/>
              <a:t> </a:t>
            </a:r>
            <a:r>
              <a:rPr lang="en-AU" dirty="0" err="1" smtClean="0"/>
              <a:t>sebagai</a:t>
            </a:r>
            <a:r>
              <a:rPr lang="en-AU" dirty="0" smtClean="0"/>
              <a:t>:</a:t>
            </a:r>
          </a:p>
          <a:p>
            <a:pPr lvl="1"/>
            <a:r>
              <a:rPr lang="en-AU" dirty="0" err="1" smtClean="0"/>
              <a:t>Kuantitas</a:t>
            </a:r>
            <a:r>
              <a:rPr lang="en-AU" dirty="0" smtClean="0"/>
              <a:t> per unit </a:t>
            </a:r>
            <a:r>
              <a:rPr lang="en-AU" dirty="0" err="1" smtClean="0"/>
              <a:t>dari</a:t>
            </a:r>
            <a:r>
              <a:rPr lang="en-AU" dirty="0" smtClean="0"/>
              <a:t> </a:t>
            </a:r>
            <a:r>
              <a:rPr lang="en-AU" dirty="0" err="1" smtClean="0"/>
              <a:t>berat</a:t>
            </a:r>
            <a:r>
              <a:rPr lang="en-AU" dirty="0" smtClean="0"/>
              <a:t> </a:t>
            </a:r>
            <a:r>
              <a:rPr lang="en-AU" dirty="0" err="1" smtClean="0"/>
              <a:t>tubuh</a:t>
            </a:r>
            <a:endParaRPr lang="en-AU" dirty="0" smtClean="0"/>
          </a:p>
          <a:p>
            <a:pPr lvl="1"/>
            <a:r>
              <a:rPr lang="en-AU" dirty="0" err="1" smtClean="0"/>
              <a:t>Kuantitas</a:t>
            </a:r>
            <a:r>
              <a:rPr lang="en-AU" dirty="0" smtClean="0"/>
              <a:t> per unit </a:t>
            </a:r>
            <a:r>
              <a:rPr lang="en-AU" dirty="0" err="1" smtClean="0"/>
              <a:t>dari</a:t>
            </a:r>
            <a:r>
              <a:rPr lang="en-AU" dirty="0" smtClean="0"/>
              <a:t> volume </a:t>
            </a:r>
            <a:r>
              <a:rPr lang="en-AU" dirty="0" err="1" smtClean="0"/>
              <a:t>udara</a:t>
            </a:r>
            <a:r>
              <a:rPr lang="en-AU" dirty="0" smtClean="0"/>
              <a:t> yang </a:t>
            </a:r>
            <a:r>
              <a:rPr lang="en-AU" dirty="0" err="1" smtClean="0"/>
              <a:t>terserap</a:t>
            </a:r>
            <a:endParaRPr lang="en-AU" dirty="0" smtClean="0"/>
          </a:p>
          <a:p>
            <a:pPr lvl="1"/>
            <a:r>
              <a:rPr lang="en-AU" dirty="0" err="1" smtClean="0"/>
              <a:t>Kuantitas</a:t>
            </a:r>
            <a:r>
              <a:rPr lang="en-AU" dirty="0" smtClean="0"/>
              <a:t> per unit </a:t>
            </a:r>
            <a:r>
              <a:rPr lang="en-AU" dirty="0" err="1" smtClean="0"/>
              <a:t>dari</a:t>
            </a:r>
            <a:r>
              <a:rPr lang="en-AU" dirty="0" smtClean="0"/>
              <a:t> </a:t>
            </a:r>
            <a:r>
              <a:rPr lang="en-AU" dirty="0" err="1" smtClean="0"/>
              <a:t>paparan</a:t>
            </a:r>
            <a:r>
              <a:rPr lang="en-AU" dirty="0" smtClean="0"/>
              <a:t> </a:t>
            </a:r>
            <a:r>
              <a:rPr lang="en-AU" dirty="0" err="1" smtClean="0"/>
              <a:t>permukaan</a:t>
            </a:r>
            <a:r>
              <a:rPr lang="en-AU" dirty="0" smtClean="0"/>
              <a:t> </a:t>
            </a:r>
            <a:r>
              <a:rPr lang="en-AU" dirty="0" err="1" smtClean="0"/>
              <a:t>kulit</a:t>
            </a:r>
            <a:endParaRPr lang="en-AU" dirty="0" smtClean="0"/>
          </a:p>
          <a:p>
            <a:r>
              <a:rPr lang="en-AU" dirty="0" err="1" smtClean="0"/>
              <a:t>Terdapat</a:t>
            </a:r>
            <a:r>
              <a:rPr lang="en-AU" dirty="0" smtClean="0"/>
              <a:t> </a:t>
            </a:r>
            <a:r>
              <a:rPr lang="en-AU" dirty="0" err="1" smtClean="0"/>
              <a:t>hubungan</a:t>
            </a:r>
            <a:r>
              <a:rPr lang="en-AU" dirty="0" smtClean="0"/>
              <a:t> </a:t>
            </a:r>
            <a:r>
              <a:rPr lang="en-AU" dirty="0" err="1" smtClean="0"/>
              <a:t>antara</a:t>
            </a:r>
            <a:r>
              <a:rPr lang="en-AU" dirty="0" smtClean="0"/>
              <a:t> </a:t>
            </a:r>
            <a:r>
              <a:rPr lang="en-AU" dirty="0" err="1" smtClean="0"/>
              <a:t>waktu</a:t>
            </a:r>
            <a:r>
              <a:rPr lang="en-AU" dirty="0" smtClean="0"/>
              <a:t> </a:t>
            </a:r>
            <a:r>
              <a:rPr lang="en-AU" dirty="0" err="1" smtClean="0"/>
              <a:t>papar</a:t>
            </a:r>
            <a:r>
              <a:rPr lang="en-AU" dirty="0" smtClean="0"/>
              <a:t> </a:t>
            </a:r>
            <a:r>
              <a:rPr lang="en-AU" dirty="0" err="1" smtClean="0"/>
              <a:t>dengan</a:t>
            </a:r>
            <a:r>
              <a:rPr lang="en-AU" dirty="0" smtClean="0"/>
              <a:t> </a:t>
            </a:r>
            <a:r>
              <a:rPr lang="en-AU" dirty="0" err="1" smtClean="0"/>
              <a:t>dosis</a:t>
            </a:r>
            <a:r>
              <a:rPr lang="en-AU" dirty="0" smtClean="0"/>
              <a:t> </a:t>
            </a:r>
            <a:r>
              <a:rPr lang="en-AU" dirty="0" err="1" smtClean="0"/>
              <a:t>respon</a:t>
            </a:r>
            <a:endParaRPr lang="en-AU" dirty="0" smtClean="0"/>
          </a:p>
          <a:p>
            <a:r>
              <a:rPr lang="en-AU" dirty="0" err="1" smtClean="0"/>
              <a:t>Dapat</a:t>
            </a:r>
            <a:r>
              <a:rPr lang="en-AU" dirty="0" smtClean="0"/>
              <a:t> </a:t>
            </a:r>
            <a:r>
              <a:rPr lang="en-AU" dirty="0" err="1" smtClean="0"/>
              <a:t>digunakan</a:t>
            </a:r>
            <a:r>
              <a:rPr lang="en-AU" dirty="0" smtClean="0"/>
              <a:t> </a:t>
            </a:r>
            <a:r>
              <a:rPr lang="en-AU" dirty="0" err="1" smtClean="0"/>
              <a:t>untuk</a:t>
            </a:r>
            <a:r>
              <a:rPr lang="en-AU" dirty="0" smtClean="0"/>
              <a:t> </a:t>
            </a:r>
            <a:r>
              <a:rPr lang="en-AU" dirty="0" err="1" smtClean="0"/>
              <a:t>mengantisipasi</a:t>
            </a:r>
            <a:r>
              <a:rPr lang="en-AU" dirty="0" smtClean="0"/>
              <a:t> </a:t>
            </a:r>
            <a:r>
              <a:rPr lang="en-AU" dirty="0" err="1" smtClean="0"/>
              <a:t>efek</a:t>
            </a:r>
            <a:r>
              <a:rPr lang="en-AU" dirty="0" smtClean="0"/>
              <a:t> </a:t>
            </a:r>
            <a:r>
              <a:rPr lang="en-AU" dirty="0" err="1" smtClean="0"/>
              <a:t>racun</a:t>
            </a:r>
            <a:r>
              <a:rPr lang="en-AU" dirty="0" smtClean="0"/>
              <a:t> </a:t>
            </a:r>
            <a:r>
              <a:rPr lang="en-AU" dirty="0" err="1" smtClean="0"/>
              <a:t>dari</a:t>
            </a:r>
            <a:r>
              <a:rPr lang="en-AU" dirty="0" smtClean="0"/>
              <a:t> </a:t>
            </a:r>
            <a:r>
              <a:rPr lang="en-AU" dirty="0" err="1" smtClean="0"/>
              <a:t>bahan</a:t>
            </a:r>
            <a:r>
              <a:rPr lang="en-AU" dirty="0" smtClean="0"/>
              <a:t> </a:t>
            </a:r>
            <a:r>
              <a:rPr lang="en-AU" dirty="0" err="1" smtClean="0"/>
              <a:t>kimia</a:t>
            </a:r>
            <a:r>
              <a:rPr lang="en-AU" dirty="0" smtClean="0"/>
              <a:t> </a:t>
            </a:r>
            <a:r>
              <a:rPr lang="en-AU" dirty="0" err="1" smtClean="0"/>
              <a:t>pada</a:t>
            </a:r>
            <a:r>
              <a:rPr lang="en-AU" dirty="0" smtClean="0"/>
              <a:t> </a:t>
            </a:r>
            <a:r>
              <a:rPr lang="en-AU" dirty="0" err="1" smtClean="0"/>
              <a:t>rentang</a:t>
            </a:r>
            <a:r>
              <a:rPr lang="en-AU" dirty="0" smtClean="0"/>
              <a:t> </a:t>
            </a:r>
            <a:r>
              <a:rPr lang="en-AU" dirty="0" err="1" smtClean="0"/>
              <a:t>tengah</a:t>
            </a:r>
            <a:r>
              <a:rPr lang="en-AU" dirty="0" smtClean="0"/>
              <a:t> </a:t>
            </a:r>
            <a:r>
              <a:rPr lang="en-AU" dirty="0" err="1" smtClean="0"/>
              <a:t>kurva</a:t>
            </a:r>
            <a:endParaRPr lang="en-AU"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err="1" smtClean="0"/>
              <a:t>Hubungan</a:t>
            </a:r>
            <a:r>
              <a:rPr lang="en-AU" dirty="0" smtClean="0"/>
              <a:t> </a:t>
            </a:r>
            <a:r>
              <a:rPr lang="en-AU" dirty="0" err="1" smtClean="0"/>
              <a:t>Dosis</a:t>
            </a:r>
            <a:r>
              <a:rPr lang="en-AU" dirty="0" smtClean="0"/>
              <a:t> </a:t>
            </a:r>
            <a:r>
              <a:rPr lang="en-AU" dirty="0" err="1" smtClean="0"/>
              <a:t>Respon</a:t>
            </a:r>
            <a:endParaRPr lang="en-AU" dirty="0"/>
          </a:p>
        </p:txBody>
      </p:sp>
      <p:sp>
        <p:nvSpPr>
          <p:cNvPr id="2" name="Content Placeholder 1"/>
          <p:cNvSpPr>
            <a:spLocks noGrp="1"/>
          </p:cNvSpPr>
          <p:nvPr>
            <p:ph idx="1"/>
          </p:nvPr>
        </p:nvSpPr>
        <p:spPr/>
        <p:txBody>
          <a:bodyPr/>
          <a:lstStyle/>
          <a:p>
            <a:r>
              <a:rPr lang="en-AU" dirty="0" err="1" smtClean="0"/>
              <a:t>Terdapat</a:t>
            </a:r>
            <a:r>
              <a:rPr lang="en-AU" dirty="0" smtClean="0"/>
              <a:t> </a:t>
            </a:r>
            <a:r>
              <a:rPr lang="en-AU" dirty="0" err="1" smtClean="0"/>
              <a:t>beberapa</a:t>
            </a:r>
            <a:r>
              <a:rPr lang="en-AU" dirty="0" smtClean="0"/>
              <a:t> </a:t>
            </a:r>
            <a:r>
              <a:rPr lang="en-AU" dirty="0" err="1" smtClean="0"/>
              <a:t>asumsi</a:t>
            </a:r>
            <a:r>
              <a:rPr lang="en-AU" dirty="0" smtClean="0"/>
              <a:t> </a:t>
            </a:r>
            <a:r>
              <a:rPr lang="en-AU" dirty="0" err="1" smtClean="0"/>
              <a:t>dasar</a:t>
            </a:r>
            <a:r>
              <a:rPr lang="en-AU" dirty="0" smtClean="0"/>
              <a:t> </a:t>
            </a:r>
            <a:r>
              <a:rPr lang="en-AU" dirty="0" err="1" smtClean="0"/>
              <a:t>untuk</a:t>
            </a:r>
            <a:r>
              <a:rPr lang="en-AU" dirty="0" smtClean="0"/>
              <a:t> </a:t>
            </a:r>
            <a:r>
              <a:rPr lang="en-AU" dirty="0" err="1" smtClean="0"/>
              <a:t>membangun</a:t>
            </a:r>
            <a:r>
              <a:rPr lang="en-AU" dirty="0" smtClean="0"/>
              <a:t> </a:t>
            </a:r>
            <a:r>
              <a:rPr lang="en-AU" dirty="0" err="1" smtClean="0"/>
              <a:t>hubungan</a:t>
            </a:r>
            <a:r>
              <a:rPr lang="en-AU" dirty="0" smtClean="0"/>
              <a:t> </a:t>
            </a:r>
            <a:r>
              <a:rPr lang="en-AU" dirty="0" err="1" smtClean="0"/>
              <a:t>dosis</a:t>
            </a:r>
            <a:r>
              <a:rPr lang="en-AU" dirty="0" smtClean="0"/>
              <a:t> </a:t>
            </a:r>
            <a:r>
              <a:rPr lang="en-AU" dirty="0" err="1" smtClean="0"/>
              <a:t>respon</a:t>
            </a:r>
            <a:endParaRPr lang="en-AU" dirty="0" smtClean="0"/>
          </a:p>
          <a:p>
            <a:pPr lvl="1"/>
            <a:r>
              <a:rPr lang="en-AU" dirty="0" err="1" smtClean="0"/>
              <a:t>Respon</a:t>
            </a:r>
            <a:r>
              <a:rPr lang="en-AU" dirty="0" smtClean="0"/>
              <a:t> </a:t>
            </a:r>
            <a:r>
              <a:rPr lang="en-AU" dirty="0" err="1" smtClean="0"/>
              <a:t>disebabkan</a:t>
            </a:r>
            <a:r>
              <a:rPr lang="en-AU" dirty="0" smtClean="0"/>
              <a:t> </a:t>
            </a:r>
            <a:r>
              <a:rPr lang="en-AU" dirty="0" err="1" smtClean="0"/>
              <a:t>oleh</a:t>
            </a:r>
            <a:r>
              <a:rPr lang="en-AU" dirty="0" smtClean="0"/>
              <a:t> </a:t>
            </a:r>
            <a:r>
              <a:rPr lang="en-AU" dirty="0" err="1" smtClean="0"/>
              <a:t>bahan</a:t>
            </a:r>
            <a:r>
              <a:rPr lang="en-AU" dirty="0" smtClean="0"/>
              <a:t> </a:t>
            </a:r>
            <a:r>
              <a:rPr lang="en-AU" dirty="0" err="1" smtClean="0"/>
              <a:t>kimia</a:t>
            </a:r>
            <a:r>
              <a:rPr lang="en-AU" dirty="0" smtClean="0"/>
              <a:t> yang </a:t>
            </a:r>
            <a:r>
              <a:rPr lang="en-AU" dirty="0" err="1" smtClean="0"/>
              <a:t>diberikan</a:t>
            </a:r>
            <a:endParaRPr lang="en-AU" dirty="0" smtClean="0"/>
          </a:p>
          <a:p>
            <a:pPr lvl="1"/>
            <a:r>
              <a:rPr lang="en-AU" dirty="0" err="1" smtClean="0"/>
              <a:t>Respon</a:t>
            </a:r>
            <a:r>
              <a:rPr lang="en-AU" dirty="0" smtClean="0"/>
              <a:t> </a:t>
            </a:r>
            <a:r>
              <a:rPr lang="en-AU" dirty="0" err="1" smtClean="0"/>
              <a:t>berkaitan</a:t>
            </a:r>
            <a:r>
              <a:rPr lang="en-AU" dirty="0" smtClean="0"/>
              <a:t> </a:t>
            </a:r>
            <a:r>
              <a:rPr lang="en-AU" dirty="0" err="1" smtClean="0"/>
              <a:t>dengan</a:t>
            </a:r>
            <a:r>
              <a:rPr lang="en-AU" dirty="0" smtClean="0"/>
              <a:t> </a:t>
            </a:r>
            <a:r>
              <a:rPr lang="en-AU" dirty="0" err="1" smtClean="0"/>
              <a:t>tingkat</a:t>
            </a:r>
            <a:r>
              <a:rPr lang="en-AU" dirty="0" smtClean="0"/>
              <a:t> </a:t>
            </a:r>
            <a:r>
              <a:rPr lang="en-AU" dirty="0" err="1" smtClean="0"/>
              <a:t>dosis</a:t>
            </a:r>
            <a:endParaRPr lang="en-AU" dirty="0" smtClean="0"/>
          </a:p>
          <a:p>
            <a:pPr lvl="1"/>
            <a:r>
              <a:rPr lang="en-AU" dirty="0" err="1" smtClean="0"/>
              <a:t>Dosis</a:t>
            </a:r>
            <a:r>
              <a:rPr lang="en-AU" dirty="0" smtClean="0"/>
              <a:t> </a:t>
            </a:r>
            <a:r>
              <a:rPr lang="en-AU" dirty="0" err="1" smtClean="0"/>
              <a:t>dan</a:t>
            </a:r>
            <a:r>
              <a:rPr lang="en-AU" dirty="0" smtClean="0"/>
              <a:t> </a:t>
            </a:r>
            <a:r>
              <a:rPr lang="en-AU" dirty="0" err="1" smtClean="0"/>
              <a:t>respon</a:t>
            </a:r>
            <a:r>
              <a:rPr lang="en-AU" dirty="0" smtClean="0"/>
              <a:t> </a:t>
            </a:r>
            <a:r>
              <a:rPr lang="en-AU" dirty="0" err="1" smtClean="0"/>
              <a:t>dapat</a:t>
            </a:r>
            <a:r>
              <a:rPr lang="en-AU" dirty="0" smtClean="0"/>
              <a:t> </a:t>
            </a:r>
            <a:r>
              <a:rPr lang="en-AU" dirty="0" err="1" smtClean="0"/>
              <a:t>diukur</a:t>
            </a:r>
            <a:r>
              <a:rPr lang="en-AU" dirty="0" smtClean="0"/>
              <a:t> </a:t>
            </a:r>
            <a:r>
              <a:rPr lang="en-AU" dirty="0" err="1" smtClean="0"/>
              <a:t>secara</a:t>
            </a:r>
            <a:r>
              <a:rPr lang="en-AU" dirty="0" smtClean="0"/>
              <a:t> </a:t>
            </a:r>
            <a:r>
              <a:rPr lang="en-AU" dirty="0" err="1" smtClean="0"/>
              <a:t>kuantitatif</a:t>
            </a:r>
            <a:endParaRPr lang="en-AU" dirty="0" smtClean="0"/>
          </a:p>
          <a:p>
            <a:r>
              <a:rPr lang="en-AU" dirty="0" err="1" smtClean="0"/>
              <a:t>Terdapat</a:t>
            </a:r>
            <a:r>
              <a:rPr lang="en-AU" dirty="0" smtClean="0"/>
              <a:t> </a:t>
            </a:r>
            <a:r>
              <a:rPr lang="en-AU" dirty="0" err="1" smtClean="0"/>
              <a:t>nilai</a:t>
            </a:r>
            <a:r>
              <a:rPr lang="en-AU" dirty="0" smtClean="0"/>
              <a:t> </a:t>
            </a:r>
            <a:r>
              <a:rPr lang="en-AU" dirty="0" err="1" smtClean="0"/>
              <a:t>ambang</a:t>
            </a:r>
            <a:r>
              <a:rPr lang="en-AU" dirty="0" smtClean="0"/>
              <a:t> </a:t>
            </a:r>
            <a:r>
              <a:rPr lang="en-AU" dirty="0" err="1" smtClean="0"/>
              <a:t>dimana</a:t>
            </a:r>
            <a:r>
              <a:rPr lang="en-AU" dirty="0" smtClean="0"/>
              <a:t> </a:t>
            </a:r>
            <a:r>
              <a:rPr lang="en-AU" dirty="0" err="1" smtClean="0"/>
              <a:t>terdapat</a:t>
            </a:r>
            <a:r>
              <a:rPr lang="en-AU" dirty="0" smtClean="0"/>
              <a:t> </a:t>
            </a:r>
            <a:r>
              <a:rPr lang="en-AU" dirty="0" err="1" smtClean="0"/>
              <a:t>tidak</a:t>
            </a:r>
            <a:r>
              <a:rPr lang="en-AU" dirty="0" smtClean="0"/>
              <a:t> </a:t>
            </a:r>
            <a:r>
              <a:rPr lang="en-AU" dirty="0" err="1" smtClean="0"/>
              <a:t>adanya</a:t>
            </a:r>
            <a:r>
              <a:rPr lang="en-AU" dirty="0" smtClean="0"/>
              <a:t> </a:t>
            </a:r>
            <a:r>
              <a:rPr lang="en-AU" dirty="0" err="1" smtClean="0"/>
              <a:t>pengaruh</a:t>
            </a:r>
            <a:r>
              <a:rPr lang="en-AU" dirty="0" smtClean="0"/>
              <a:t> </a:t>
            </a:r>
            <a:r>
              <a:rPr lang="en-AU" dirty="0" err="1" smtClean="0"/>
              <a:t>bahan</a:t>
            </a:r>
            <a:r>
              <a:rPr lang="en-AU" dirty="0" smtClean="0"/>
              <a:t> </a:t>
            </a:r>
            <a:r>
              <a:rPr lang="en-AU" dirty="0" err="1" smtClean="0"/>
              <a:t>kimia</a:t>
            </a:r>
            <a:r>
              <a:rPr lang="en-AU" dirty="0" smtClean="0"/>
              <a:t>.</a:t>
            </a:r>
          </a:p>
          <a:p>
            <a:endParaRPr lang="en-AU"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467544" y="260648"/>
            <a:ext cx="7992888" cy="56166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err="1" smtClean="0"/>
              <a:t>Hubungan</a:t>
            </a:r>
            <a:r>
              <a:rPr lang="en-AU" dirty="0" smtClean="0"/>
              <a:t> </a:t>
            </a:r>
            <a:r>
              <a:rPr lang="en-AU" dirty="0" err="1" smtClean="0"/>
              <a:t>Dosis</a:t>
            </a:r>
            <a:r>
              <a:rPr lang="en-AU" dirty="0" smtClean="0"/>
              <a:t> </a:t>
            </a:r>
            <a:r>
              <a:rPr lang="en-AU" dirty="0" err="1" smtClean="0"/>
              <a:t>Respon</a:t>
            </a:r>
            <a:endParaRPr lang="en-AU" dirty="0"/>
          </a:p>
        </p:txBody>
      </p:sp>
      <p:sp>
        <p:nvSpPr>
          <p:cNvPr id="2" name="Content Placeholder 1"/>
          <p:cNvSpPr>
            <a:spLocks noGrp="1"/>
          </p:cNvSpPr>
          <p:nvPr>
            <p:ph idx="1"/>
          </p:nvPr>
        </p:nvSpPr>
        <p:spPr/>
        <p:txBody>
          <a:bodyPr>
            <a:normAutofit lnSpcReduction="10000"/>
          </a:bodyPr>
          <a:lstStyle/>
          <a:p>
            <a:r>
              <a:rPr lang="en-AU" sz="2800" dirty="0" err="1" smtClean="0"/>
              <a:t>Berdasarkan</a:t>
            </a:r>
            <a:r>
              <a:rPr lang="en-AU" sz="2800" dirty="0" smtClean="0"/>
              <a:t> </a:t>
            </a:r>
            <a:r>
              <a:rPr lang="en-AU" sz="2800" dirty="0" err="1" smtClean="0"/>
              <a:t>kurva,dapat</a:t>
            </a:r>
            <a:r>
              <a:rPr lang="en-AU" sz="2800" dirty="0" smtClean="0"/>
              <a:t> </a:t>
            </a:r>
            <a:r>
              <a:rPr lang="en-AU" sz="2800" dirty="0" err="1" smtClean="0"/>
              <a:t>menentukan</a:t>
            </a:r>
            <a:r>
              <a:rPr lang="en-AU" sz="2800" dirty="0" smtClean="0"/>
              <a:t> </a:t>
            </a:r>
            <a:r>
              <a:rPr lang="en-AU" sz="2800" dirty="0" err="1" smtClean="0"/>
              <a:t>tingkat</a:t>
            </a:r>
            <a:r>
              <a:rPr lang="en-AU" sz="2800" dirty="0" smtClean="0"/>
              <a:t> </a:t>
            </a:r>
            <a:r>
              <a:rPr lang="en-AU" sz="2800" dirty="0" err="1" smtClean="0"/>
              <a:t>toksisitas</a:t>
            </a:r>
            <a:r>
              <a:rPr lang="en-AU" sz="2800" dirty="0" smtClean="0"/>
              <a:t> </a:t>
            </a:r>
            <a:r>
              <a:rPr lang="en-AU" sz="2800" dirty="0" err="1" smtClean="0"/>
              <a:t>zat</a:t>
            </a:r>
            <a:endParaRPr lang="en-AU" sz="2800" dirty="0" smtClean="0"/>
          </a:p>
          <a:p>
            <a:r>
              <a:rPr lang="en-AU" sz="2800" dirty="0" err="1" smtClean="0"/>
              <a:t>Pemberian</a:t>
            </a:r>
            <a:r>
              <a:rPr lang="en-AU" sz="2800" dirty="0" smtClean="0"/>
              <a:t> </a:t>
            </a:r>
            <a:r>
              <a:rPr lang="en-AU" sz="2800" dirty="0" err="1" smtClean="0"/>
              <a:t>dosis</a:t>
            </a:r>
            <a:r>
              <a:rPr lang="en-AU" sz="2800" dirty="0" smtClean="0"/>
              <a:t> </a:t>
            </a:r>
            <a:r>
              <a:rPr lang="en-AU" sz="2800" dirty="0" err="1" smtClean="0"/>
              <a:t>rendah</a:t>
            </a:r>
            <a:r>
              <a:rPr lang="en-AU" sz="2800" dirty="0" smtClean="0"/>
              <a:t> </a:t>
            </a:r>
            <a:r>
              <a:rPr lang="en-AU" sz="2800" dirty="0" err="1" smtClean="0"/>
              <a:t>tapi</a:t>
            </a:r>
            <a:r>
              <a:rPr lang="en-AU" sz="2800" dirty="0" smtClean="0"/>
              <a:t> </a:t>
            </a:r>
            <a:r>
              <a:rPr lang="en-AU" sz="2800" dirty="0" err="1" smtClean="0"/>
              <a:t>berulang</a:t>
            </a:r>
            <a:r>
              <a:rPr lang="en-AU" sz="2800" dirty="0" smtClean="0"/>
              <a:t> </a:t>
            </a:r>
            <a:r>
              <a:rPr lang="en-AU" sz="2800" dirty="0" err="1" smtClean="0"/>
              <a:t>lebih</a:t>
            </a:r>
            <a:r>
              <a:rPr lang="en-AU" sz="2800" dirty="0" smtClean="0"/>
              <a:t> </a:t>
            </a:r>
            <a:r>
              <a:rPr lang="en-AU" sz="2800" dirty="0" err="1" smtClean="0"/>
              <a:t>aman</a:t>
            </a:r>
            <a:r>
              <a:rPr lang="en-AU" sz="2800" dirty="0" smtClean="0"/>
              <a:t> </a:t>
            </a:r>
            <a:r>
              <a:rPr lang="en-AU" sz="2800" dirty="0" err="1" smtClean="0"/>
              <a:t>dibanding</a:t>
            </a:r>
            <a:r>
              <a:rPr lang="en-AU" sz="2800" dirty="0" smtClean="0"/>
              <a:t> </a:t>
            </a:r>
            <a:r>
              <a:rPr lang="en-AU" sz="2800" dirty="0" err="1" smtClean="0"/>
              <a:t>pemberian</a:t>
            </a:r>
            <a:r>
              <a:rPr lang="en-AU" sz="2800" dirty="0" smtClean="0"/>
              <a:t> </a:t>
            </a:r>
            <a:r>
              <a:rPr lang="en-AU" sz="2800" dirty="0" err="1" smtClean="0"/>
              <a:t>jumlah</a:t>
            </a:r>
            <a:r>
              <a:rPr lang="en-AU" sz="2800" dirty="0" smtClean="0"/>
              <a:t> yang </a:t>
            </a:r>
            <a:r>
              <a:rPr lang="en-AU" sz="2800" dirty="0" err="1" smtClean="0"/>
              <a:t>sama</a:t>
            </a:r>
            <a:r>
              <a:rPr lang="en-AU" sz="2800" dirty="0" smtClean="0"/>
              <a:t> </a:t>
            </a:r>
            <a:r>
              <a:rPr lang="en-AU" sz="2800" dirty="0" err="1" smtClean="0"/>
              <a:t>tapi</a:t>
            </a:r>
            <a:r>
              <a:rPr lang="en-AU" sz="2800" dirty="0" smtClean="0"/>
              <a:t> </a:t>
            </a:r>
            <a:r>
              <a:rPr lang="en-AU" sz="2800" dirty="0" err="1" smtClean="0"/>
              <a:t>untuk</a:t>
            </a:r>
            <a:r>
              <a:rPr lang="en-AU" sz="2800" dirty="0" smtClean="0"/>
              <a:t> </a:t>
            </a:r>
            <a:r>
              <a:rPr lang="en-AU" sz="2800" dirty="0" err="1" smtClean="0"/>
              <a:t>dosis</a:t>
            </a:r>
            <a:r>
              <a:rPr lang="en-AU" sz="2800" dirty="0" smtClean="0"/>
              <a:t> </a:t>
            </a:r>
            <a:r>
              <a:rPr lang="en-AU" sz="2800" dirty="0" err="1" smtClean="0"/>
              <a:t>tunggal</a:t>
            </a:r>
            <a:endParaRPr lang="en-AU" sz="2800" dirty="0" smtClean="0"/>
          </a:p>
          <a:p>
            <a:r>
              <a:rPr lang="en-AU" sz="2800" dirty="0" err="1" smtClean="0"/>
              <a:t>Pada</a:t>
            </a:r>
            <a:r>
              <a:rPr lang="en-AU" sz="2800" dirty="0" smtClean="0"/>
              <a:t> </a:t>
            </a:r>
            <a:r>
              <a:rPr lang="en-AU" sz="2800" dirty="0" err="1" smtClean="0"/>
              <a:t>dasarnya</a:t>
            </a:r>
            <a:r>
              <a:rPr lang="en-AU" sz="2800" dirty="0" smtClean="0"/>
              <a:t> </a:t>
            </a:r>
            <a:r>
              <a:rPr lang="en-AU" sz="2800" dirty="0" err="1" smtClean="0"/>
              <a:t>tubuh</a:t>
            </a:r>
            <a:r>
              <a:rPr lang="en-AU" sz="2800" dirty="0" smtClean="0"/>
              <a:t> </a:t>
            </a:r>
            <a:r>
              <a:rPr lang="en-AU" sz="2800" dirty="0" err="1" smtClean="0"/>
              <a:t>memiliki</a:t>
            </a:r>
            <a:r>
              <a:rPr lang="en-AU" sz="2800" dirty="0" smtClean="0"/>
              <a:t> </a:t>
            </a:r>
            <a:r>
              <a:rPr lang="en-AU" sz="2800" dirty="0" err="1" smtClean="0"/>
              <a:t>sistem</a:t>
            </a:r>
            <a:r>
              <a:rPr lang="en-AU" sz="2800" dirty="0" smtClean="0"/>
              <a:t> </a:t>
            </a:r>
            <a:r>
              <a:rPr lang="en-AU" sz="2800" dirty="0" err="1" smtClean="0"/>
              <a:t>detoksifikasi</a:t>
            </a:r>
            <a:r>
              <a:rPr lang="en-AU" sz="2800" dirty="0" smtClean="0"/>
              <a:t> </a:t>
            </a:r>
            <a:r>
              <a:rPr lang="en-AU" sz="2800" dirty="0" err="1" smtClean="0"/>
              <a:t>sendiri</a:t>
            </a:r>
            <a:endParaRPr lang="en-AU" sz="2800" dirty="0" smtClean="0"/>
          </a:p>
          <a:p>
            <a:r>
              <a:rPr lang="en-AU" sz="2800" dirty="0" err="1" smtClean="0"/>
              <a:t>Bahan</a:t>
            </a:r>
            <a:r>
              <a:rPr lang="en-AU" sz="2800" dirty="0" smtClean="0"/>
              <a:t> </a:t>
            </a:r>
            <a:r>
              <a:rPr lang="en-AU" sz="2800" dirty="0" err="1" smtClean="0"/>
              <a:t>berbahaya</a:t>
            </a:r>
            <a:r>
              <a:rPr lang="en-AU" sz="2800" dirty="0" smtClean="0"/>
              <a:t> </a:t>
            </a:r>
            <a:r>
              <a:rPr lang="en-AU" sz="2800" dirty="0" err="1" smtClean="0"/>
              <a:t>bisa</a:t>
            </a:r>
            <a:r>
              <a:rPr lang="en-AU" sz="2800" dirty="0" smtClean="0"/>
              <a:t> </a:t>
            </a:r>
            <a:r>
              <a:rPr lang="en-AU" sz="2800" dirty="0" err="1" smtClean="0"/>
              <a:t>sangat</a:t>
            </a:r>
            <a:r>
              <a:rPr lang="en-AU" sz="2800" dirty="0" smtClean="0"/>
              <a:t> fatal </a:t>
            </a:r>
            <a:r>
              <a:rPr lang="en-AU" sz="2800" dirty="0" err="1" smtClean="0"/>
              <a:t>jika</a:t>
            </a:r>
            <a:r>
              <a:rPr lang="en-AU" sz="2800" dirty="0" smtClean="0"/>
              <a:t> </a:t>
            </a:r>
            <a:r>
              <a:rPr lang="en-AU" sz="2800" dirty="0" err="1" smtClean="0"/>
              <a:t>paparan</a:t>
            </a:r>
            <a:r>
              <a:rPr lang="en-AU" sz="2800" dirty="0" smtClean="0"/>
              <a:t> yang </a:t>
            </a:r>
            <a:r>
              <a:rPr lang="en-AU" sz="2800" dirty="0" err="1" smtClean="0"/>
              <a:t>diterima</a:t>
            </a:r>
            <a:r>
              <a:rPr lang="en-AU" sz="2800" dirty="0" smtClean="0"/>
              <a:t> </a:t>
            </a:r>
            <a:r>
              <a:rPr lang="en-AU" sz="2800" dirty="0" err="1" smtClean="0"/>
              <a:t>lebih</a:t>
            </a:r>
            <a:r>
              <a:rPr lang="en-AU" sz="2800" dirty="0" smtClean="0"/>
              <a:t> </a:t>
            </a:r>
            <a:r>
              <a:rPr lang="en-AU" sz="2800" dirty="0" err="1" smtClean="0"/>
              <a:t>besar</a:t>
            </a:r>
            <a:r>
              <a:rPr lang="en-AU" sz="2800" dirty="0" smtClean="0"/>
              <a:t> </a:t>
            </a:r>
            <a:r>
              <a:rPr lang="en-AU" sz="2800" dirty="0" err="1" smtClean="0"/>
              <a:t>dibanding</a:t>
            </a:r>
            <a:r>
              <a:rPr lang="en-AU" sz="2800" dirty="0" smtClean="0"/>
              <a:t> </a:t>
            </a:r>
            <a:r>
              <a:rPr lang="en-AU" sz="2800" dirty="0" err="1" smtClean="0"/>
              <a:t>laju</a:t>
            </a:r>
            <a:r>
              <a:rPr lang="en-AU" sz="2800" dirty="0" smtClean="0"/>
              <a:t> </a:t>
            </a:r>
            <a:r>
              <a:rPr lang="en-AU" sz="2800" dirty="0" err="1" smtClean="0"/>
              <a:t>detoksifikasi</a:t>
            </a:r>
            <a:r>
              <a:rPr lang="en-AU" sz="2800" dirty="0" smtClean="0"/>
              <a:t> </a:t>
            </a:r>
            <a:r>
              <a:rPr lang="en-AU" sz="2800" dirty="0" err="1" smtClean="0"/>
              <a:t>dalam</a:t>
            </a:r>
            <a:r>
              <a:rPr lang="en-AU" sz="2800" dirty="0" smtClean="0"/>
              <a:t> </a:t>
            </a:r>
            <a:r>
              <a:rPr lang="en-AU" sz="2800" dirty="0" err="1" smtClean="0"/>
              <a:t>tubuh</a:t>
            </a:r>
            <a:r>
              <a:rPr lang="en-AU" sz="2800" dirty="0" smtClean="0"/>
              <a:t> </a:t>
            </a:r>
            <a:r>
              <a:rPr lang="en-AU" sz="2800" dirty="0" err="1" smtClean="0"/>
              <a:t>kita</a:t>
            </a:r>
            <a:endParaRPr lang="en-AU"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err="1" smtClean="0"/>
              <a:t>Hubungan</a:t>
            </a:r>
            <a:r>
              <a:rPr lang="en-AU" dirty="0" smtClean="0"/>
              <a:t> </a:t>
            </a:r>
            <a:r>
              <a:rPr lang="en-AU" dirty="0" err="1" smtClean="0"/>
              <a:t>Dosis</a:t>
            </a:r>
            <a:r>
              <a:rPr lang="en-AU" dirty="0" smtClean="0"/>
              <a:t> </a:t>
            </a:r>
            <a:r>
              <a:rPr lang="en-AU" dirty="0" err="1" smtClean="0"/>
              <a:t>Respon</a:t>
            </a:r>
            <a:endParaRPr lang="en-AU" dirty="0"/>
          </a:p>
        </p:txBody>
      </p:sp>
      <p:sp>
        <p:nvSpPr>
          <p:cNvPr id="2" name="Content Placeholder 1"/>
          <p:cNvSpPr>
            <a:spLocks noGrp="1"/>
          </p:cNvSpPr>
          <p:nvPr>
            <p:ph idx="1"/>
          </p:nvPr>
        </p:nvSpPr>
        <p:spPr/>
        <p:txBody>
          <a:bodyPr>
            <a:normAutofit fontScale="92500" lnSpcReduction="20000"/>
          </a:bodyPr>
          <a:lstStyle/>
          <a:p>
            <a:r>
              <a:rPr lang="en-AU" dirty="0" err="1" smtClean="0"/>
              <a:t>Kurva</a:t>
            </a:r>
            <a:r>
              <a:rPr lang="en-AU" dirty="0" smtClean="0"/>
              <a:t> </a:t>
            </a:r>
            <a:r>
              <a:rPr lang="en-AU" dirty="0" err="1" smtClean="0"/>
              <a:t>dosis</a:t>
            </a:r>
            <a:r>
              <a:rPr lang="en-AU" dirty="0" smtClean="0"/>
              <a:t> </a:t>
            </a:r>
            <a:r>
              <a:rPr lang="en-AU" dirty="0" err="1" smtClean="0"/>
              <a:t>respon</a:t>
            </a:r>
            <a:r>
              <a:rPr lang="en-AU" dirty="0" smtClean="0"/>
              <a:t> </a:t>
            </a:r>
            <a:r>
              <a:rPr lang="en-AU" dirty="0" err="1" smtClean="0"/>
              <a:t>dapat</a:t>
            </a:r>
            <a:r>
              <a:rPr lang="en-AU" dirty="0" smtClean="0"/>
              <a:t> </a:t>
            </a:r>
            <a:r>
              <a:rPr lang="en-AU" dirty="0" err="1" smtClean="0"/>
              <a:t>digunakan</a:t>
            </a:r>
            <a:r>
              <a:rPr lang="en-AU" dirty="0" smtClean="0"/>
              <a:t> </a:t>
            </a:r>
            <a:r>
              <a:rPr lang="en-AU" dirty="0" err="1" smtClean="0"/>
              <a:t>untuk</a:t>
            </a:r>
            <a:r>
              <a:rPr lang="en-AU" dirty="0" smtClean="0"/>
              <a:t> </a:t>
            </a:r>
            <a:r>
              <a:rPr lang="en-AU" dirty="0" err="1" smtClean="0"/>
              <a:t>mempelajari</a:t>
            </a:r>
            <a:r>
              <a:rPr lang="en-AU" dirty="0" smtClean="0"/>
              <a:t> Lethal </a:t>
            </a:r>
            <a:r>
              <a:rPr lang="en-AU" dirty="0" err="1" smtClean="0"/>
              <a:t>dosis</a:t>
            </a:r>
            <a:r>
              <a:rPr lang="en-AU" dirty="0" smtClean="0"/>
              <a:t> (LD) </a:t>
            </a:r>
            <a:r>
              <a:rPr lang="en-AU" dirty="0" err="1" smtClean="0"/>
              <a:t>pada</a:t>
            </a:r>
            <a:r>
              <a:rPr lang="en-AU" dirty="0" smtClean="0"/>
              <a:t> </a:t>
            </a:r>
            <a:r>
              <a:rPr lang="en-AU" dirty="0" err="1" smtClean="0"/>
              <a:t>hewan</a:t>
            </a:r>
            <a:r>
              <a:rPr lang="en-AU" dirty="0" smtClean="0"/>
              <a:t> </a:t>
            </a:r>
            <a:r>
              <a:rPr lang="en-AU" dirty="0" err="1" smtClean="0"/>
              <a:t>uji</a:t>
            </a:r>
            <a:endParaRPr lang="en-AU" dirty="0" smtClean="0"/>
          </a:p>
          <a:p>
            <a:r>
              <a:rPr lang="en-AU" dirty="0" smtClean="0"/>
              <a:t>Lethal </a:t>
            </a:r>
            <a:r>
              <a:rPr lang="en-AU" dirty="0" err="1" smtClean="0"/>
              <a:t>dosis</a:t>
            </a:r>
            <a:r>
              <a:rPr lang="en-AU" dirty="0" smtClean="0"/>
              <a:t> </a:t>
            </a:r>
            <a:r>
              <a:rPr lang="en-AU" dirty="0" err="1" smtClean="0"/>
              <a:t>dipengaruhi</a:t>
            </a:r>
            <a:r>
              <a:rPr lang="en-AU" dirty="0" smtClean="0"/>
              <a:t> </a:t>
            </a:r>
            <a:r>
              <a:rPr lang="en-AU" dirty="0" err="1" smtClean="0"/>
              <a:t>oleh</a:t>
            </a:r>
            <a:endParaRPr lang="en-AU" dirty="0" smtClean="0"/>
          </a:p>
          <a:p>
            <a:pPr lvl="1"/>
            <a:r>
              <a:rPr lang="en-AU" dirty="0" err="1" smtClean="0"/>
              <a:t>Jenis</a:t>
            </a:r>
            <a:r>
              <a:rPr lang="en-AU" dirty="0" smtClean="0"/>
              <a:t> </a:t>
            </a:r>
            <a:r>
              <a:rPr lang="en-AU" dirty="0" err="1" smtClean="0"/>
              <a:t>hewan</a:t>
            </a:r>
            <a:endParaRPr lang="en-AU" dirty="0" smtClean="0"/>
          </a:p>
          <a:p>
            <a:pPr lvl="1"/>
            <a:r>
              <a:rPr lang="en-AU" dirty="0" smtClean="0"/>
              <a:t>Cara </a:t>
            </a:r>
            <a:r>
              <a:rPr lang="en-AU" dirty="0" err="1" smtClean="0"/>
              <a:t>pemberian</a:t>
            </a:r>
            <a:r>
              <a:rPr lang="en-AU" dirty="0" smtClean="0"/>
              <a:t> </a:t>
            </a:r>
          </a:p>
          <a:p>
            <a:pPr lvl="1"/>
            <a:r>
              <a:rPr lang="en-AU" dirty="0" err="1" smtClean="0"/>
              <a:t>Kemurnia</a:t>
            </a:r>
            <a:r>
              <a:rPr lang="id-ID" dirty="0" smtClean="0"/>
              <a:t>n</a:t>
            </a:r>
            <a:r>
              <a:rPr lang="en-AU" dirty="0" smtClean="0"/>
              <a:t> </a:t>
            </a:r>
            <a:r>
              <a:rPr lang="en-AU" dirty="0" err="1" smtClean="0"/>
              <a:t>bahan</a:t>
            </a:r>
            <a:r>
              <a:rPr lang="en-AU" dirty="0" smtClean="0"/>
              <a:t> </a:t>
            </a:r>
            <a:r>
              <a:rPr lang="en-AU" dirty="0" err="1" smtClean="0"/>
              <a:t>kimia</a:t>
            </a:r>
            <a:endParaRPr lang="en-AU" dirty="0" smtClean="0"/>
          </a:p>
          <a:p>
            <a:pPr lvl="1"/>
            <a:r>
              <a:rPr lang="en-AU" dirty="0" err="1" smtClean="0"/>
              <a:t>Periode</a:t>
            </a:r>
            <a:r>
              <a:rPr lang="en-AU" dirty="0" smtClean="0"/>
              <a:t> </a:t>
            </a:r>
            <a:r>
              <a:rPr lang="en-AU" dirty="0" err="1" smtClean="0"/>
              <a:t>waktu</a:t>
            </a:r>
            <a:r>
              <a:rPr lang="en-AU" dirty="0" smtClean="0"/>
              <a:t> </a:t>
            </a:r>
            <a:r>
              <a:rPr lang="en-AU" dirty="0" err="1" smtClean="0"/>
              <a:t>pemberian</a:t>
            </a:r>
            <a:r>
              <a:rPr lang="en-AU" dirty="0" smtClean="0"/>
              <a:t> </a:t>
            </a:r>
          </a:p>
          <a:p>
            <a:r>
              <a:rPr lang="en-AU" dirty="0" err="1" smtClean="0"/>
              <a:t>Paparan</a:t>
            </a:r>
            <a:r>
              <a:rPr lang="en-AU" dirty="0" smtClean="0"/>
              <a:t> </a:t>
            </a:r>
            <a:r>
              <a:rPr lang="en-AU" dirty="0" err="1" smtClean="0"/>
              <a:t>dari</a:t>
            </a:r>
            <a:r>
              <a:rPr lang="en-AU" dirty="0" smtClean="0"/>
              <a:t> </a:t>
            </a:r>
            <a:r>
              <a:rPr lang="en-AU" dirty="0" err="1" smtClean="0"/>
              <a:t>pernapasan</a:t>
            </a:r>
            <a:r>
              <a:rPr lang="en-AU" dirty="0" smtClean="0"/>
              <a:t> </a:t>
            </a:r>
            <a:r>
              <a:rPr lang="en-AU" dirty="0" err="1" smtClean="0"/>
              <a:t>dinyatakan</a:t>
            </a:r>
            <a:r>
              <a:rPr lang="en-AU" dirty="0" smtClean="0"/>
              <a:t> </a:t>
            </a:r>
            <a:r>
              <a:rPr lang="en-AU" dirty="0" err="1" smtClean="0"/>
              <a:t>sebagai</a:t>
            </a:r>
            <a:r>
              <a:rPr lang="en-AU" dirty="0" smtClean="0"/>
              <a:t> (LC),</a:t>
            </a:r>
            <a:r>
              <a:rPr lang="en-AU" dirty="0" err="1" smtClean="0"/>
              <a:t>adalah</a:t>
            </a:r>
            <a:r>
              <a:rPr lang="en-AU" dirty="0" smtClean="0"/>
              <a:t> </a:t>
            </a:r>
            <a:r>
              <a:rPr lang="en-AU" dirty="0" err="1" smtClean="0"/>
              <a:t>konsentrasi</a:t>
            </a:r>
            <a:r>
              <a:rPr lang="en-AU" dirty="0" smtClean="0"/>
              <a:t> </a:t>
            </a:r>
            <a:r>
              <a:rPr lang="en-AU" dirty="0" err="1" smtClean="0"/>
              <a:t>zat</a:t>
            </a:r>
            <a:r>
              <a:rPr lang="en-AU" dirty="0" smtClean="0"/>
              <a:t> </a:t>
            </a:r>
            <a:r>
              <a:rPr lang="en-AU" dirty="0" err="1" smtClean="0"/>
              <a:t>kimia</a:t>
            </a:r>
            <a:r>
              <a:rPr lang="en-AU" dirty="0" smtClean="0"/>
              <a:t> </a:t>
            </a:r>
            <a:r>
              <a:rPr lang="en-AU" dirty="0" err="1" smtClean="0"/>
              <a:t>pada</a:t>
            </a:r>
            <a:r>
              <a:rPr lang="en-AU" dirty="0" smtClean="0"/>
              <a:t> </a:t>
            </a:r>
            <a:r>
              <a:rPr lang="en-AU" dirty="0" err="1" smtClean="0"/>
              <a:t>udara</a:t>
            </a:r>
            <a:r>
              <a:rPr lang="en-AU" dirty="0" smtClean="0"/>
              <a:t> yang </a:t>
            </a:r>
            <a:r>
              <a:rPr lang="en-AU" dirty="0" err="1" smtClean="0"/>
              <a:t>sering</a:t>
            </a:r>
            <a:r>
              <a:rPr lang="en-AU" dirty="0" smtClean="0"/>
              <a:t> </a:t>
            </a:r>
            <a:r>
              <a:rPr lang="en-AU" dirty="0" err="1" smtClean="0"/>
              <a:t>sekali</a:t>
            </a:r>
            <a:r>
              <a:rPr lang="en-AU" dirty="0" smtClean="0"/>
              <a:t> </a:t>
            </a:r>
            <a:r>
              <a:rPr lang="en-AU" dirty="0" err="1" smtClean="0"/>
              <a:t>menyebabkan</a:t>
            </a:r>
            <a:r>
              <a:rPr lang="en-AU" dirty="0" smtClean="0"/>
              <a:t> </a:t>
            </a:r>
            <a:r>
              <a:rPr lang="en-AU" dirty="0" err="1" smtClean="0"/>
              <a:t>kematian</a:t>
            </a:r>
            <a:r>
              <a:rPr lang="en-AU" dirty="0" smtClean="0"/>
              <a:t> </a:t>
            </a:r>
            <a:r>
              <a:rPr lang="en-AU" dirty="0" err="1" smtClean="0"/>
              <a:t>pada</a:t>
            </a:r>
            <a:r>
              <a:rPr lang="en-AU" dirty="0" smtClean="0"/>
              <a:t> </a:t>
            </a:r>
            <a:r>
              <a:rPr lang="en-AU" dirty="0" err="1" smtClean="0"/>
              <a:t>beberapa</a:t>
            </a:r>
            <a:r>
              <a:rPr lang="en-AU" dirty="0" smtClean="0"/>
              <a:t> </a:t>
            </a:r>
            <a:r>
              <a:rPr lang="en-AU" dirty="0" err="1" smtClean="0"/>
              <a:t>hewan</a:t>
            </a:r>
            <a:r>
              <a:rPr lang="en-AU" dirty="0" smtClean="0"/>
              <a:t> </a:t>
            </a:r>
            <a:r>
              <a:rPr lang="en-AU" dirty="0" err="1" smtClean="0"/>
              <a:t>uji</a:t>
            </a:r>
            <a:r>
              <a:rPr lang="en-AU" dirty="0" smtClean="0"/>
              <a:t> (</a:t>
            </a:r>
            <a:r>
              <a:rPr lang="en-AU" dirty="0" err="1" smtClean="0"/>
              <a:t>ppm</a:t>
            </a:r>
            <a:r>
              <a:rPr lang="en-AU" dirty="0" smtClean="0"/>
              <a:t>) </a:t>
            </a:r>
          </a:p>
          <a:p>
            <a:endParaRPr lang="en-A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err="1" smtClean="0"/>
              <a:t>Hubungan</a:t>
            </a:r>
            <a:r>
              <a:rPr lang="en-AU" dirty="0" smtClean="0"/>
              <a:t> </a:t>
            </a:r>
            <a:r>
              <a:rPr lang="en-AU" dirty="0" err="1" smtClean="0"/>
              <a:t>Dosis</a:t>
            </a:r>
            <a:r>
              <a:rPr lang="en-AU" dirty="0" smtClean="0"/>
              <a:t> </a:t>
            </a:r>
            <a:r>
              <a:rPr lang="en-AU" dirty="0" err="1" smtClean="0"/>
              <a:t>Respon</a:t>
            </a:r>
            <a:endParaRPr lang="en-AU"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066800" y="1524000"/>
            <a:ext cx="6264696" cy="48965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err="1" smtClean="0"/>
              <a:t>Hubungan</a:t>
            </a:r>
            <a:r>
              <a:rPr lang="en-AU" dirty="0" smtClean="0"/>
              <a:t> </a:t>
            </a:r>
            <a:r>
              <a:rPr lang="en-AU" dirty="0" err="1" smtClean="0"/>
              <a:t>Dosis</a:t>
            </a:r>
            <a:r>
              <a:rPr lang="en-AU" dirty="0" smtClean="0"/>
              <a:t> </a:t>
            </a:r>
            <a:r>
              <a:rPr lang="en-AU" dirty="0" err="1" smtClean="0"/>
              <a:t>Respon</a:t>
            </a:r>
            <a:endParaRPr lang="en-AU" dirty="0"/>
          </a:p>
        </p:txBody>
      </p:sp>
      <p:sp>
        <p:nvSpPr>
          <p:cNvPr id="2" name="Content Placeholder 1"/>
          <p:cNvSpPr>
            <a:spLocks noGrp="1"/>
          </p:cNvSpPr>
          <p:nvPr>
            <p:ph idx="1"/>
          </p:nvPr>
        </p:nvSpPr>
        <p:spPr/>
        <p:txBody>
          <a:bodyPr/>
          <a:lstStyle/>
          <a:p>
            <a:r>
              <a:rPr lang="en-AU" dirty="0" err="1" smtClean="0"/>
              <a:t>Aksi</a:t>
            </a:r>
            <a:r>
              <a:rPr lang="en-AU" dirty="0" smtClean="0"/>
              <a:t> </a:t>
            </a:r>
            <a:r>
              <a:rPr lang="en-AU" dirty="0" err="1" smtClean="0"/>
              <a:t>dari</a:t>
            </a:r>
            <a:r>
              <a:rPr lang="en-AU" dirty="0" smtClean="0"/>
              <a:t> </a:t>
            </a:r>
            <a:r>
              <a:rPr lang="en-AU" dirty="0" err="1" smtClean="0"/>
              <a:t>bahan</a:t>
            </a:r>
            <a:r>
              <a:rPr lang="en-AU" dirty="0" smtClean="0"/>
              <a:t> </a:t>
            </a:r>
            <a:r>
              <a:rPr lang="en-AU" dirty="0" err="1" smtClean="0"/>
              <a:t>beracun</a:t>
            </a:r>
            <a:r>
              <a:rPr lang="en-AU" dirty="0" smtClean="0"/>
              <a:t> </a:t>
            </a:r>
            <a:r>
              <a:rPr lang="en-AU" dirty="0" err="1" smtClean="0"/>
              <a:t>juga</a:t>
            </a:r>
            <a:r>
              <a:rPr lang="en-AU" dirty="0" smtClean="0"/>
              <a:t> </a:t>
            </a:r>
            <a:r>
              <a:rPr lang="en-AU" dirty="0" err="1" smtClean="0"/>
              <a:t>bisa</a:t>
            </a:r>
            <a:r>
              <a:rPr lang="en-AU" dirty="0" smtClean="0"/>
              <a:t> </a:t>
            </a:r>
            <a:r>
              <a:rPr lang="en-AU" dirty="0" err="1" smtClean="0"/>
              <a:t>dilihat</a:t>
            </a:r>
            <a:r>
              <a:rPr lang="en-AU" dirty="0" smtClean="0"/>
              <a:t> </a:t>
            </a:r>
            <a:r>
              <a:rPr lang="en-AU" dirty="0" err="1" smtClean="0"/>
              <a:t>dari</a:t>
            </a:r>
            <a:r>
              <a:rPr lang="en-AU" dirty="0" smtClean="0"/>
              <a:t> organ </a:t>
            </a:r>
            <a:r>
              <a:rPr lang="en-AU" dirty="0" err="1" smtClean="0"/>
              <a:t>dalam,khususnya</a:t>
            </a:r>
            <a:r>
              <a:rPr lang="en-AU" dirty="0" smtClean="0"/>
              <a:t> </a:t>
            </a:r>
            <a:r>
              <a:rPr lang="en-AU" dirty="0" err="1" smtClean="0"/>
              <a:t>hati</a:t>
            </a:r>
            <a:r>
              <a:rPr lang="en-AU" dirty="0" smtClean="0"/>
              <a:t> </a:t>
            </a:r>
            <a:r>
              <a:rPr lang="en-AU" dirty="0" err="1" smtClean="0"/>
              <a:t>dan</a:t>
            </a:r>
            <a:r>
              <a:rPr lang="en-AU" dirty="0" smtClean="0"/>
              <a:t> </a:t>
            </a:r>
            <a:r>
              <a:rPr lang="en-AU" dirty="0" err="1" smtClean="0"/>
              <a:t>ginjal</a:t>
            </a:r>
            <a:endParaRPr lang="en-AU" dirty="0" smtClean="0"/>
          </a:p>
          <a:p>
            <a:r>
              <a:rPr lang="en-AU" dirty="0" err="1" smtClean="0"/>
              <a:t>Bahan</a:t>
            </a:r>
            <a:r>
              <a:rPr lang="en-AU" dirty="0" smtClean="0"/>
              <a:t> </a:t>
            </a:r>
            <a:r>
              <a:rPr lang="en-AU" dirty="0" err="1" smtClean="0"/>
              <a:t>beracun</a:t>
            </a:r>
            <a:r>
              <a:rPr lang="en-AU" dirty="0" smtClean="0"/>
              <a:t> </a:t>
            </a:r>
            <a:r>
              <a:rPr lang="en-AU" dirty="0" err="1" smtClean="0"/>
              <a:t>dapat</a:t>
            </a:r>
            <a:r>
              <a:rPr lang="en-AU" dirty="0" smtClean="0"/>
              <a:t> </a:t>
            </a:r>
            <a:r>
              <a:rPr lang="en-AU" dirty="0" err="1" smtClean="0"/>
              <a:t>tersimpan</a:t>
            </a:r>
            <a:r>
              <a:rPr lang="en-AU" dirty="0" smtClean="0"/>
              <a:t> </a:t>
            </a:r>
            <a:r>
              <a:rPr lang="en-AU" dirty="0" err="1" smtClean="0"/>
              <a:t>dalam</a:t>
            </a:r>
            <a:r>
              <a:rPr lang="en-AU" dirty="0" smtClean="0"/>
              <a:t> </a:t>
            </a:r>
            <a:r>
              <a:rPr lang="en-AU" dirty="0" err="1" smtClean="0"/>
              <a:t>ginjal,hati</a:t>
            </a:r>
            <a:r>
              <a:rPr lang="en-AU" dirty="0" smtClean="0"/>
              <a:t> </a:t>
            </a:r>
            <a:r>
              <a:rPr lang="en-AU" dirty="0" err="1" smtClean="0"/>
              <a:t>dan</a:t>
            </a:r>
            <a:r>
              <a:rPr lang="en-AU" dirty="0" smtClean="0"/>
              <a:t> </a:t>
            </a:r>
            <a:r>
              <a:rPr lang="en-AU" dirty="0" err="1" smtClean="0"/>
              <a:t>tulang</a:t>
            </a:r>
            <a:endParaRPr lang="en-AU" dirty="0" smtClean="0"/>
          </a:p>
          <a:p>
            <a:endParaRPr lang="en-A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Threshold Limit Values</a:t>
            </a:r>
            <a:endParaRPr lang="en-US" dirty="0"/>
          </a:p>
        </p:txBody>
      </p:sp>
      <p:sp>
        <p:nvSpPr>
          <p:cNvPr id="3" name="Subtitle 2"/>
          <p:cNvSpPr>
            <a:spLocks noGrp="1"/>
          </p:cNvSpPr>
          <p:nvPr>
            <p:ph type="subTitle" idx="1"/>
          </p:nvPr>
        </p:nvSpPr>
        <p:spPr/>
        <p:txBody>
          <a:bodyPr/>
          <a:lstStyle/>
          <a:p>
            <a:r>
              <a:rPr lang="id-ID" dirty="0" smtClean="0"/>
              <a:t>Nilai Ambang Batas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8229600" cy="1143000"/>
          </a:xfrm>
        </p:spPr>
        <p:txBody>
          <a:bodyPr>
            <a:normAutofit/>
          </a:bodyPr>
          <a:lstStyle/>
          <a:p>
            <a:pPr algn="ctr"/>
            <a:r>
              <a:rPr lang="en-US" b="1" dirty="0" smtClean="0"/>
              <a:t>Permissible Exposure Limits</a:t>
            </a:r>
            <a:endParaRPr lang="en-US" b="1" dirty="0"/>
          </a:p>
        </p:txBody>
      </p:sp>
      <p:sp>
        <p:nvSpPr>
          <p:cNvPr id="3" name="Content Placeholder 2"/>
          <p:cNvSpPr>
            <a:spLocks noGrp="1"/>
          </p:cNvSpPr>
          <p:nvPr>
            <p:ph idx="1"/>
          </p:nvPr>
        </p:nvSpPr>
        <p:spPr>
          <a:xfrm>
            <a:off x="500034" y="1357298"/>
            <a:ext cx="8229600" cy="5500702"/>
          </a:xfrm>
        </p:spPr>
        <p:txBody>
          <a:bodyPr>
            <a:noAutofit/>
          </a:bodyPr>
          <a:lstStyle/>
          <a:p>
            <a:pPr lvl="1" algn="just">
              <a:lnSpc>
                <a:spcPct val="120000"/>
              </a:lnSpc>
              <a:buFont typeface="Wingdings" pitchFamily="2" charset="2"/>
              <a:buBlip>
                <a:blip r:embed="rId2"/>
              </a:buBlip>
            </a:pPr>
            <a:r>
              <a:rPr lang="en-US" sz="2000" dirty="0" smtClean="0"/>
              <a:t>NAB </a:t>
            </a:r>
            <a:r>
              <a:rPr lang="en-US" sz="2000" dirty="0" err="1" smtClean="0"/>
              <a:t>batas</a:t>
            </a:r>
            <a:r>
              <a:rPr lang="en-US" sz="2000" dirty="0" smtClean="0"/>
              <a:t> </a:t>
            </a:r>
            <a:r>
              <a:rPr lang="en-US" sz="2000" dirty="0" err="1" smtClean="0"/>
              <a:t>pemajanan</a:t>
            </a:r>
            <a:r>
              <a:rPr lang="en-US" sz="2000" dirty="0" smtClean="0"/>
              <a:t> </a:t>
            </a:r>
            <a:r>
              <a:rPr lang="en-US" sz="2000" dirty="0" err="1" smtClean="0"/>
              <a:t>singkat</a:t>
            </a:r>
            <a:r>
              <a:rPr lang="en-US" sz="2000" dirty="0" smtClean="0"/>
              <a:t> </a:t>
            </a:r>
            <a:r>
              <a:rPr lang="en-US" sz="2000" i="1" dirty="0" err="1" smtClean="0"/>
              <a:t>atau</a:t>
            </a:r>
            <a:r>
              <a:rPr lang="en-US" sz="2000" i="1" dirty="0" smtClean="0"/>
              <a:t> TLV-STEL (Threshold Limit Value-Short Term Exposure Limit)</a:t>
            </a:r>
            <a:r>
              <a:rPr lang="en-US" sz="2000" dirty="0" smtClean="0"/>
              <a:t> </a:t>
            </a:r>
            <a:r>
              <a:rPr lang="en-US" sz="2000" dirty="0" err="1" smtClean="0"/>
              <a:t>atau</a:t>
            </a:r>
            <a:r>
              <a:rPr lang="en-US" sz="2000" dirty="0" smtClean="0"/>
              <a:t> PSD (</a:t>
            </a:r>
            <a:r>
              <a:rPr lang="en-US" sz="2000" dirty="0" err="1" smtClean="0"/>
              <a:t>Pemajanan</a:t>
            </a:r>
            <a:r>
              <a:rPr lang="en-US" sz="2000" dirty="0" smtClean="0"/>
              <a:t> </a:t>
            </a:r>
            <a:r>
              <a:rPr lang="en-US" sz="2000" dirty="0" err="1" smtClean="0"/>
              <a:t>Singkat</a:t>
            </a:r>
            <a:r>
              <a:rPr lang="en-US" sz="2000" dirty="0" smtClean="0"/>
              <a:t> yang </a:t>
            </a:r>
            <a:r>
              <a:rPr lang="en-US" sz="2000" dirty="0" err="1" smtClean="0"/>
              <a:t>Diperkenankan</a:t>
            </a:r>
            <a:r>
              <a:rPr lang="en-US" sz="2000" dirty="0" smtClean="0"/>
              <a:t>) </a:t>
            </a:r>
            <a:r>
              <a:rPr lang="en-US" sz="2000" dirty="0" err="1" smtClean="0"/>
              <a:t>yakni</a:t>
            </a:r>
            <a:r>
              <a:rPr lang="en-US" sz="2000" dirty="0" smtClean="0"/>
              <a:t> </a:t>
            </a:r>
            <a:r>
              <a:rPr lang="en-US" sz="2000" dirty="0" err="1" smtClean="0"/>
              <a:t>kadar</a:t>
            </a:r>
            <a:r>
              <a:rPr lang="en-US" sz="2000" dirty="0" smtClean="0"/>
              <a:t> </a:t>
            </a:r>
            <a:r>
              <a:rPr lang="en-US" sz="2000" dirty="0" err="1" smtClean="0"/>
              <a:t>bahan</a:t>
            </a:r>
            <a:r>
              <a:rPr lang="en-US" sz="2000" dirty="0" smtClean="0"/>
              <a:t> </a:t>
            </a:r>
            <a:r>
              <a:rPr lang="en-US" sz="2000" dirty="0" err="1" smtClean="0"/>
              <a:t>kimia</a:t>
            </a:r>
            <a:r>
              <a:rPr lang="en-US" sz="2000" dirty="0" smtClean="0"/>
              <a:t> yang </a:t>
            </a:r>
            <a:r>
              <a:rPr lang="en-US" sz="2000" dirty="0" err="1" smtClean="0"/>
              <a:t>diperkenankan</a:t>
            </a:r>
            <a:r>
              <a:rPr lang="en-US" sz="2000" dirty="0" smtClean="0"/>
              <a:t> </a:t>
            </a:r>
            <a:r>
              <a:rPr lang="en-US" sz="2000" dirty="0" err="1" smtClean="0"/>
              <a:t>untuk</a:t>
            </a:r>
            <a:r>
              <a:rPr lang="en-US" sz="2000" dirty="0" smtClean="0"/>
              <a:t> </a:t>
            </a:r>
            <a:r>
              <a:rPr lang="en-US" sz="2000" dirty="0" err="1" smtClean="0"/>
              <a:t>pemajanan</a:t>
            </a:r>
            <a:r>
              <a:rPr lang="en-US" sz="2000" dirty="0" smtClean="0"/>
              <a:t> </a:t>
            </a:r>
            <a:r>
              <a:rPr lang="en-US" sz="2000" dirty="0" err="1" smtClean="0"/>
              <a:t>tidak</a:t>
            </a:r>
            <a:r>
              <a:rPr lang="en-US" sz="2000" dirty="0" smtClean="0"/>
              <a:t> </a:t>
            </a:r>
            <a:r>
              <a:rPr lang="en-US" sz="2000" dirty="0" err="1" smtClean="0"/>
              <a:t>lebih</a:t>
            </a:r>
            <a:r>
              <a:rPr lang="en-US" sz="2000" dirty="0" smtClean="0"/>
              <a:t> </a:t>
            </a:r>
            <a:r>
              <a:rPr lang="en-US" sz="2000" dirty="0" err="1" smtClean="0"/>
              <a:t>dari</a:t>
            </a:r>
            <a:r>
              <a:rPr lang="en-US" sz="2000" dirty="0" smtClean="0"/>
              <a:t> 15 </a:t>
            </a:r>
            <a:r>
              <a:rPr lang="en-US" sz="2000" dirty="0" err="1" smtClean="0"/>
              <a:t>menit</a:t>
            </a:r>
            <a:r>
              <a:rPr lang="en-US" sz="2000" dirty="0" smtClean="0"/>
              <a:t> </a:t>
            </a:r>
            <a:r>
              <a:rPr lang="en-US" sz="2000" dirty="0" err="1" smtClean="0"/>
              <a:t>atau</a:t>
            </a:r>
            <a:r>
              <a:rPr lang="en-US" sz="2000" dirty="0" smtClean="0"/>
              <a:t> </a:t>
            </a:r>
            <a:r>
              <a:rPr lang="en-US" sz="2000" dirty="0" err="1" smtClean="0"/>
              <a:t>tidak</a:t>
            </a:r>
            <a:r>
              <a:rPr lang="en-US" sz="2000" dirty="0" smtClean="0"/>
              <a:t> </a:t>
            </a:r>
            <a:r>
              <a:rPr lang="en-US" sz="2000" dirty="0" err="1" smtClean="0"/>
              <a:t>lebih</a:t>
            </a:r>
            <a:r>
              <a:rPr lang="en-US" sz="2000" dirty="0" smtClean="0"/>
              <a:t> </a:t>
            </a:r>
            <a:r>
              <a:rPr lang="en-US" sz="2000" dirty="0" err="1" smtClean="0"/>
              <a:t>dari</a:t>
            </a:r>
            <a:r>
              <a:rPr lang="en-US" sz="2000" dirty="0" smtClean="0"/>
              <a:t> 4 kali </a:t>
            </a:r>
            <a:r>
              <a:rPr lang="en-US" sz="2000" dirty="0" err="1" smtClean="0"/>
              <a:t>pemajanan</a:t>
            </a:r>
            <a:r>
              <a:rPr lang="en-US" sz="2000" dirty="0" smtClean="0"/>
              <a:t> per </a:t>
            </a:r>
            <a:r>
              <a:rPr lang="en-US" sz="2000" dirty="0" err="1" smtClean="0"/>
              <a:t>hari</a:t>
            </a:r>
            <a:r>
              <a:rPr lang="en-US" sz="2000" dirty="0" smtClean="0"/>
              <a:t>. Interval </a:t>
            </a:r>
            <a:r>
              <a:rPr lang="en-US" sz="2000" dirty="0" err="1" smtClean="0"/>
              <a:t>antara</a:t>
            </a:r>
            <a:r>
              <a:rPr lang="en-US" sz="2000" dirty="0" smtClean="0"/>
              <a:t> </a:t>
            </a:r>
            <a:r>
              <a:rPr lang="en-US" sz="2000" dirty="0" err="1" smtClean="0"/>
              <a:t>dua</a:t>
            </a:r>
            <a:r>
              <a:rPr lang="en-US" sz="2000" dirty="0" smtClean="0"/>
              <a:t> </a:t>
            </a:r>
            <a:r>
              <a:rPr lang="en-US" sz="2000" dirty="0" err="1" smtClean="0"/>
              <a:t>periode</a:t>
            </a:r>
            <a:r>
              <a:rPr lang="en-US" sz="2000" dirty="0" smtClean="0"/>
              <a:t> </a:t>
            </a:r>
            <a:r>
              <a:rPr lang="en-US" sz="2000" dirty="0" err="1" smtClean="0"/>
              <a:t>pemajanan</a:t>
            </a:r>
            <a:r>
              <a:rPr lang="en-US" sz="2000" dirty="0" smtClean="0"/>
              <a:t> </a:t>
            </a:r>
            <a:r>
              <a:rPr lang="en-US" sz="2000" dirty="0" err="1" smtClean="0"/>
              <a:t>tidak</a:t>
            </a:r>
            <a:r>
              <a:rPr lang="en-US" sz="2000" dirty="0" smtClean="0"/>
              <a:t> </a:t>
            </a:r>
            <a:r>
              <a:rPr lang="en-US" sz="2000" dirty="0" err="1" smtClean="0"/>
              <a:t>boleh</a:t>
            </a:r>
            <a:r>
              <a:rPr lang="en-US" sz="2000" dirty="0" smtClean="0"/>
              <a:t> </a:t>
            </a:r>
            <a:r>
              <a:rPr lang="en-US" sz="2000" dirty="0" err="1" smtClean="0"/>
              <a:t>kurang</a:t>
            </a:r>
            <a:r>
              <a:rPr lang="en-US" sz="2000" dirty="0" smtClean="0"/>
              <a:t> </a:t>
            </a:r>
            <a:r>
              <a:rPr lang="en-US" sz="2000" dirty="0" err="1" smtClean="0"/>
              <a:t>dari</a:t>
            </a:r>
            <a:r>
              <a:rPr lang="en-US" sz="2000" dirty="0" smtClean="0"/>
              <a:t> 60 </a:t>
            </a:r>
            <a:r>
              <a:rPr lang="en-US" sz="2000" dirty="0" err="1" smtClean="0"/>
              <a:t>menit</a:t>
            </a:r>
            <a:r>
              <a:rPr lang="en-US" sz="2000" dirty="0" smtClean="0"/>
              <a:t>.</a:t>
            </a:r>
          </a:p>
          <a:p>
            <a:pPr lvl="1" algn="just">
              <a:lnSpc>
                <a:spcPct val="120000"/>
              </a:lnSpc>
              <a:buFont typeface="Wingdings" pitchFamily="2" charset="2"/>
              <a:buBlip>
                <a:blip r:embed="rId2"/>
              </a:buBlip>
            </a:pPr>
            <a:r>
              <a:rPr lang="en-US" sz="2800" dirty="0" smtClean="0"/>
              <a:t>NAB </a:t>
            </a:r>
            <a:r>
              <a:rPr lang="en-US" sz="2800" i="1" dirty="0" err="1" smtClean="0"/>
              <a:t>tertinggi</a:t>
            </a:r>
            <a:r>
              <a:rPr lang="en-US" sz="2800" dirty="0" smtClean="0"/>
              <a:t> </a:t>
            </a:r>
            <a:r>
              <a:rPr lang="en-US" sz="2800" dirty="0" err="1" smtClean="0"/>
              <a:t>atau</a:t>
            </a:r>
            <a:r>
              <a:rPr lang="en-US" sz="2800" dirty="0" smtClean="0"/>
              <a:t> TLV-C (</a:t>
            </a:r>
            <a:r>
              <a:rPr lang="en-US" sz="2800" i="1" dirty="0" smtClean="0"/>
              <a:t>Threshold Limit Ceiling) </a:t>
            </a:r>
            <a:r>
              <a:rPr lang="en-US" sz="2800" dirty="0" err="1" smtClean="0"/>
              <a:t>yakni</a:t>
            </a:r>
            <a:r>
              <a:rPr lang="en-US" sz="2800" dirty="0" smtClean="0"/>
              <a:t> </a:t>
            </a:r>
            <a:r>
              <a:rPr lang="en-US" sz="2800" dirty="0" err="1" smtClean="0"/>
              <a:t>kadar</a:t>
            </a:r>
            <a:r>
              <a:rPr lang="en-US" sz="2800" dirty="0" smtClean="0"/>
              <a:t> </a:t>
            </a:r>
            <a:r>
              <a:rPr lang="en-US" sz="2800" dirty="0" err="1" smtClean="0"/>
              <a:t>tertinggi</a:t>
            </a:r>
            <a:r>
              <a:rPr lang="en-US" sz="2800" dirty="0" smtClean="0"/>
              <a:t> </a:t>
            </a:r>
            <a:r>
              <a:rPr lang="en-US" sz="2800" dirty="0" err="1" smtClean="0"/>
              <a:t>bahan</a:t>
            </a:r>
            <a:r>
              <a:rPr lang="en-US" sz="2800" dirty="0" smtClean="0"/>
              <a:t> </a:t>
            </a:r>
            <a:r>
              <a:rPr lang="en-US" sz="2800" dirty="0" err="1" smtClean="0"/>
              <a:t>kimia</a:t>
            </a:r>
            <a:r>
              <a:rPr lang="en-US" sz="2800" dirty="0" smtClean="0"/>
              <a:t> </a:t>
            </a:r>
            <a:r>
              <a:rPr lang="en-US" sz="2800" dirty="0" err="1" smtClean="0"/>
              <a:t>di</a:t>
            </a:r>
            <a:r>
              <a:rPr lang="en-US" sz="2800" dirty="0" smtClean="0"/>
              <a:t> </a:t>
            </a:r>
            <a:r>
              <a:rPr lang="en-US" sz="2800" dirty="0" err="1" smtClean="0"/>
              <a:t>udara</a:t>
            </a:r>
            <a:r>
              <a:rPr lang="en-US" sz="2800" dirty="0" smtClean="0"/>
              <a:t> </a:t>
            </a:r>
            <a:r>
              <a:rPr lang="en-US" sz="2800" dirty="0" err="1" smtClean="0"/>
              <a:t>tempat</a:t>
            </a:r>
            <a:r>
              <a:rPr lang="en-US" sz="2800" dirty="0" smtClean="0"/>
              <a:t> </a:t>
            </a:r>
            <a:r>
              <a:rPr lang="en-US" sz="2800" dirty="0" err="1" smtClean="0"/>
              <a:t>kerja</a:t>
            </a:r>
            <a:r>
              <a:rPr lang="en-US" sz="2800" dirty="0" smtClean="0"/>
              <a:t> yang </a:t>
            </a:r>
            <a:r>
              <a:rPr lang="en-US" sz="2800" dirty="0" err="1" smtClean="0"/>
              <a:t>tidak</a:t>
            </a:r>
            <a:r>
              <a:rPr lang="en-US" sz="2800" dirty="0" smtClean="0"/>
              <a:t> </a:t>
            </a:r>
            <a:r>
              <a:rPr lang="en-US" sz="2800" dirty="0" err="1" smtClean="0"/>
              <a:t>boleh</a:t>
            </a:r>
            <a:r>
              <a:rPr lang="en-US" sz="2800" dirty="0" smtClean="0"/>
              <a:t> </a:t>
            </a:r>
            <a:r>
              <a:rPr lang="en-US" sz="2800" dirty="0" err="1" smtClean="0"/>
              <a:t>dilewati</a:t>
            </a:r>
            <a:r>
              <a:rPr lang="en-US" sz="2800" dirty="0" smtClean="0"/>
              <a:t> </a:t>
            </a:r>
            <a:r>
              <a:rPr lang="en-US" sz="2800" dirty="0" err="1" smtClean="0"/>
              <a:t>selama</a:t>
            </a:r>
            <a:r>
              <a:rPr lang="en-US" sz="2800" dirty="0" smtClean="0"/>
              <a:t> </a:t>
            </a:r>
            <a:r>
              <a:rPr lang="en-US" sz="2800" dirty="0" err="1" smtClean="0"/>
              <a:t>melakukan</a:t>
            </a:r>
            <a:r>
              <a:rPr lang="en-US" sz="2800" dirty="0" smtClean="0"/>
              <a:t> </a:t>
            </a:r>
            <a:r>
              <a:rPr lang="en-US" sz="2800" dirty="0" err="1" smtClean="0"/>
              <a:t>pekerjaan</a:t>
            </a:r>
            <a:r>
              <a:rPr lang="en-US" sz="2800" dirty="0" smtClean="0"/>
              <a:t>. </a:t>
            </a:r>
            <a:r>
              <a:rPr lang="en-US" sz="2800" dirty="0" err="1" smtClean="0"/>
              <a:t>Sering</a:t>
            </a:r>
            <a:r>
              <a:rPr lang="en-US" sz="2800" dirty="0" smtClean="0"/>
              <a:t> </a:t>
            </a:r>
            <a:r>
              <a:rPr lang="en-US" sz="2800" dirty="0" err="1" smtClean="0"/>
              <a:t>di</a:t>
            </a:r>
            <a:r>
              <a:rPr lang="en-US" sz="2800" dirty="0" smtClean="0"/>
              <a:t> </a:t>
            </a:r>
            <a:r>
              <a:rPr lang="en-US" sz="2800" dirty="0" err="1" smtClean="0"/>
              <a:t>sebut</a:t>
            </a:r>
            <a:r>
              <a:rPr lang="en-US" sz="2800" dirty="0" smtClean="0"/>
              <a:t> </a:t>
            </a:r>
            <a:r>
              <a:rPr lang="en-US" sz="2800" dirty="0" err="1" smtClean="0"/>
              <a:t>juga</a:t>
            </a:r>
            <a:r>
              <a:rPr lang="en-US" sz="2800" dirty="0" smtClean="0"/>
              <a:t> </a:t>
            </a:r>
            <a:r>
              <a:rPr lang="en-US" sz="2800" dirty="0" err="1" smtClean="0"/>
              <a:t>sebagai</a:t>
            </a:r>
            <a:r>
              <a:rPr lang="en-US" sz="2800" dirty="0" smtClean="0"/>
              <a:t> KTD (Kadar </a:t>
            </a:r>
            <a:r>
              <a:rPr lang="en-US" sz="2800" dirty="0" err="1" smtClean="0"/>
              <a:t>Tertinggi</a:t>
            </a:r>
            <a:r>
              <a:rPr lang="en-US" sz="2800" dirty="0" smtClean="0"/>
              <a:t> yang </a:t>
            </a:r>
            <a:r>
              <a:rPr lang="en-US" sz="2800" dirty="0" err="1" smtClean="0"/>
              <a:t>Diperkenankan</a:t>
            </a:r>
            <a:r>
              <a:rPr lang="en-US" sz="2800" dirty="0" smtClean="0"/>
              <a:t>). </a:t>
            </a:r>
            <a:endParaRPr lang="en-US" sz="2800" i="1" dirty="0" smtClean="0"/>
          </a:p>
          <a:p>
            <a:pPr>
              <a:lnSpc>
                <a:spcPct val="120000"/>
              </a:lnSpc>
            </a:pP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pPr algn="ctr"/>
            <a:r>
              <a:rPr lang="en-US" b="1" dirty="0" smtClean="0"/>
              <a:t>Permissible Exposure Limits</a:t>
            </a:r>
            <a:endParaRPr lang="en-US" b="1" dirty="0"/>
          </a:p>
        </p:txBody>
      </p:sp>
      <p:sp>
        <p:nvSpPr>
          <p:cNvPr id="3" name="Content Placeholder 2"/>
          <p:cNvSpPr>
            <a:spLocks noGrp="1"/>
          </p:cNvSpPr>
          <p:nvPr>
            <p:ph idx="1"/>
          </p:nvPr>
        </p:nvSpPr>
        <p:spPr>
          <a:xfrm>
            <a:off x="500034" y="1285860"/>
            <a:ext cx="8229600" cy="5572140"/>
          </a:xfrm>
        </p:spPr>
        <p:txBody>
          <a:bodyPr>
            <a:noAutofit/>
          </a:bodyPr>
          <a:lstStyle/>
          <a:p>
            <a:pPr algn="just">
              <a:lnSpc>
                <a:spcPct val="110000"/>
              </a:lnSpc>
              <a:buFont typeface="Wingdings" pitchFamily="2" charset="2"/>
              <a:buBlip>
                <a:blip r:embed="rId2"/>
              </a:buBlip>
            </a:pPr>
            <a:r>
              <a:rPr lang="en-US" sz="2000" dirty="0" err="1" smtClean="0"/>
              <a:t>Oleh</a:t>
            </a:r>
            <a:r>
              <a:rPr lang="en-US" sz="2000" dirty="0" smtClean="0"/>
              <a:t> ACGIH (</a:t>
            </a:r>
            <a:r>
              <a:rPr lang="en-US" sz="2000" i="1" dirty="0" smtClean="0"/>
              <a:t>American Conference of Governmental and Industrial Hygienist</a:t>
            </a:r>
            <a:r>
              <a:rPr lang="en-US" sz="2000" dirty="0" smtClean="0"/>
              <a:t>) </a:t>
            </a:r>
            <a:r>
              <a:rPr lang="en-US" sz="2000" dirty="0" err="1" smtClean="0"/>
              <a:t>dikembangkan</a:t>
            </a:r>
            <a:r>
              <a:rPr lang="en-US" sz="2000" dirty="0" smtClean="0"/>
              <a:t> </a:t>
            </a:r>
            <a:r>
              <a:rPr lang="en-US" sz="2000" dirty="0" err="1" smtClean="0"/>
              <a:t>konsep</a:t>
            </a:r>
            <a:r>
              <a:rPr lang="en-US" sz="2000" dirty="0" smtClean="0"/>
              <a:t> TLV (</a:t>
            </a:r>
            <a:r>
              <a:rPr lang="en-US" sz="2000" i="1" dirty="0" err="1" smtClean="0"/>
              <a:t>Thershold</a:t>
            </a:r>
            <a:r>
              <a:rPr lang="en-US" sz="2000" i="1" dirty="0" smtClean="0"/>
              <a:t> Limit Value</a:t>
            </a:r>
            <a:r>
              <a:rPr lang="en-US" sz="2000" dirty="0" smtClean="0"/>
              <a:t>) </a:t>
            </a:r>
            <a:r>
              <a:rPr lang="en-US" sz="2000" dirty="0" err="1" smtClean="0"/>
              <a:t>atau</a:t>
            </a:r>
            <a:r>
              <a:rPr lang="en-US" sz="2000" dirty="0" smtClean="0"/>
              <a:t> </a:t>
            </a:r>
            <a:r>
              <a:rPr lang="en-US" sz="2000" dirty="0" err="1" smtClean="0"/>
              <a:t>Nilai</a:t>
            </a:r>
            <a:r>
              <a:rPr lang="en-US" sz="2000" dirty="0" smtClean="0"/>
              <a:t> </a:t>
            </a:r>
            <a:r>
              <a:rPr lang="en-US" sz="2000" dirty="0" err="1" smtClean="0"/>
              <a:t>Ambang</a:t>
            </a:r>
            <a:r>
              <a:rPr lang="en-US" sz="2000" dirty="0" smtClean="0"/>
              <a:t> Batas (NAB) yang </a:t>
            </a:r>
            <a:r>
              <a:rPr lang="en-US" sz="2000" dirty="0" err="1" smtClean="0"/>
              <a:t>menunjukkan</a:t>
            </a:r>
            <a:r>
              <a:rPr lang="en-US" sz="2000" dirty="0" smtClean="0"/>
              <a:t> </a:t>
            </a:r>
            <a:r>
              <a:rPr lang="en-US" sz="2000" dirty="0" err="1" smtClean="0"/>
              <a:t>kadar</a:t>
            </a:r>
            <a:r>
              <a:rPr lang="en-US" sz="2000" dirty="0" smtClean="0"/>
              <a:t> </a:t>
            </a:r>
            <a:r>
              <a:rPr lang="en-US" sz="2000" dirty="0" err="1" smtClean="0"/>
              <a:t>suatu</a:t>
            </a:r>
            <a:r>
              <a:rPr lang="en-US" sz="2000" dirty="0" smtClean="0"/>
              <a:t> </a:t>
            </a:r>
            <a:r>
              <a:rPr lang="en-US" sz="2000" dirty="0" err="1" smtClean="0"/>
              <a:t>bahan</a:t>
            </a:r>
            <a:r>
              <a:rPr lang="en-US" sz="2000" dirty="0" smtClean="0"/>
              <a:t> </a:t>
            </a:r>
            <a:r>
              <a:rPr lang="en-US" sz="2000" dirty="0" err="1" smtClean="0"/>
              <a:t>kimia</a:t>
            </a:r>
            <a:r>
              <a:rPr lang="en-US" sz="2000" dirty="0" smtClean="0"/>
              <a:t> yang </a:t>
            </a:r>
            <a:r>
              <a:rPr lang="en-US" sz="2000" dirty="0" err="1" smtClean="0"/>
              <a:t>manusia</a:t>
            </a:r>
            <a:r>
              <a:rPr lang="en-US" sz="2000" dirty="0" smtClean="0"/>
              <a:t> </a:t>
            </a:r>
            <a:r>
              <a:rPr lang="en-US" sz="2000" dirty="0" err="1" smtClean="0"/>
              <a:t>dapat</a:t>
            </a:r>
            <a:r>
              <a:rPr lang="en-US" sz="2000" dirty="0" smtClean="0"/>
              <a:t> </a:t>
            </a:r>
            <a:r>
              <a:rPr lang="en-US" sz="2000" dirty="0" err="1" smtClean="0"/>
              <a:t>menghadapinya</a:t>
            </a:r>
            <a:r>
              <a:rPr lang="en-US" sz="2000" dirty="0" smtClean="0"/>
              <a:t> </a:t>
            </a:r>
            <a:r>
              <a:rPr lang="en-US" sz="2000" dirty="0" err="1" smtClean="0"/>
              <a:t>secara</a:t>
            </a:r>
            <a:r>
              <a:rPr lang="en-US" sz="2000" dirty="0" smtClean="0"/>
              <a:t> </a:t>
            </a:r>
            <a:r>
              <a:rPr lang="en-US" sz="2000" dirty="0" err="1" smtClean="0"/>
              <a:t>fisiologik</a:t>
            </a:r>
            <a:r>
              <a:rPr lang="en-US" sz="2000" dirty="0" smtClean="0"/>
              <a:t> </a:t>
            </a:r>
            <a:r>
              <a:rPr lang="en-US" sz="2000" dirty="0" err="1" smtClean="0"/>
              <a:t>tanpa</a:t>
            </a:r>
            <a:r>
              <a:rPr lang="en-US" sz="2000" dirty="0" smtClean="0"/>
              <a:t> </a:t>
            </a:r>
            <a:r>
              <a:rPr lang="en-US" sz="2000" dirty="0" err="1" smtClean="0"/>
              <a:t>terganggu</a:t>
            </a:r>
            <a:r>
              <a:rPr lang="en-US" sz="2000" dirty="0" smtClean="0"/>
              <a:t> </a:t>
            </a:r>
            <a:r>
              <a:rPr lang="en-US" sz="2000" dirty="0" err="1" smtClean="0"/>
              <a:t>kesehatannya</a:t>
            </a:r>
            <a:r>
              <a:rPr lang="en-US" sz="2000" dirty="0" smtClean="0"/>
              <a:t>.</a:t>
            </a:r>
          </a:p>
          <a:p>
            <a:pPr algn="just">
              <a:lnSpc>
                <a:spcPct val="110000"/>
              </a:lnSpc>
              <a:buFont typeface="Wingdings" pitchFamily="2" charset="2"/>
              <a:buBlip>
                <a:blip r:embed="rId2"/>
              </a:buBlip>
            </a:pPr>
            <a:r>
              <a:rPr lang="en-US" sz="2000" dirty="0" err="1" smtClean="0"/>
              <a:t>Terdapat</a:t>
            </a:r>
            <a:r>
              <a:rPr lang="en-US" sz="2000" dirty="0" smtClean="0"/>
              <a:t> 3 (</a:t>
            </a:r>
            <a:r>
              <a:rPr lang="en-US" sz="2000" dirty="0" err="1" smtClean="0"/>
              <a:t>tiga</a:t>
            </a:r>
            <a:r>
              <a:rPr lang="en-US" sz="2000" dirty="0" smtClean="0"/>
              <a:t>) </a:t>
            </a:r>
            <a:r>
              <a:rPr lang="en-US" sz="2000" dirty="0" err="1" smtClean="0"/>
              <a:t>macam</a:t>
            </a:r>
            <a:r>
              <a:rPr lang="en-US" sz="2000" dirty="0" smtClean="0"/>
              <a:t> NAB yang </a:t>
            </a:r>
            <a:r>
              <a:rPr lang="en-US" sz="2000" dirty="0" err="1" smtClean="0"/>
              <a:t>spesifik</a:t>
            </a:r>
            <a:r>
              <a:rPr lang="en-US" sz="2000" dirty="0" smtClean="0"/>
              <a:t>, </a:t>
            </a:r>
            <a:r>
              <a:rPr lang="en-US" sz="2000" dirty="0" err="1" smtClean="0"/>
              <a:t>yaitu</a:t>
            </a:r>
            <a:r>
              <a:rPr lang="en-US" sz="2000" dirty="0" smtClean="0"/>
              <a:t> :</a:t>
            </a:r>
          </a:p>
          <a:p>
            <a:pPr lvl="1" algn="just">
              <a:lnSpc>
                <a:spcPct val="110000"/>
              </a:lnSpc>
              <a:buFont typeface="Wingdings" pitchFamily="2" charset="2"/>
              <a:buBlip>
                <a:blip r:embed="rId3"/>
              </a:buBlip>
            </a:pPr>
            <a:r>
              <a:rPr lang="en-US" sz="2400" dirty="0" smtClean="0"/>
              <a:t>NAB rata-rata </a:t>
            </a:r>
            <a:r>
              <a:rPr lang="en-US" sz="2400" dirty="0" err="1" smtClean="0"/>
              <a:t>selama</a:t>
            </a:r>
            <a:r>
              <a:rPr lang="en-US" sz="2400" dirty="0" smtClean="0"/>
              <a:t> jam </a:t>
            </a:r>
            <a:r>
              <a:rPr lang="en-US" sz="2400" dirty="0" err="1" smtClean="0"/>
              <a:t>kerja</a:t>
            </a:r>
            <a:r>
              <a:rPr lang="en-US" sz="2400" dirty="0" smtClean="0"/>
              <a:t> </a:t>
            </a:r>
            <a:r>
              <a:rPr lang="en-US" sz="2400" dirty="0" err="1" smtClean="0"/>
              <a:t>atau</a:t>
            </a:r>
            <a:r>
              <a:rPr lang="en-US" sz="2400" dirty="0" smtClean="0"/>
              <a:t> TLV-TWA (Threshold Limit Value-Time Weighted Average) </a:t>
            </a:r>
            <a:r>
              <a:rPr lang="en-US" sz="2400" dirty="0" err="1" smtClean="0"/>
              <a:t>yakni</a:t>
            </a:r>
            <a:r>
              <a:rPr lang="en-US" sz="2400" dirty="0" smtClean="0"/>
              <a:t> </a:t>
            </a:r>
            <a:r>
              <a:rPr lang="en-US" sz="2400" dirty="0" err="1" smtClean="0"/>
              <a:t>kadar</a:t>
            </a:r>
            <a:r>
              <a:rPr lang="en-US" sz="2400" dirty="0" smtClean="0"/>
              <a:t> </a:t>
            </a:r>
            <a:r>
              <a:rPr lang="en-US" sz="2400" dirty="0" err="1" smtClean="0"/>
              <a:t>bahan</a:t>
            </a:r>
            <a:r>
              <a:rPr lang="en-US" sz="2400" dirty="0" smtClean="0"/>
              <a:t> </a:t>
            </a:r>
            <a:r>
              <a:rPr lang="en-US" sz="2400" dirty="0" err="1" smtClean="0"/>
              <a:t>kimia</a:t>
            </a:r>
            <a:r>
              <a:rPr lang="en-US" sz="2400" dirty="0" smtClean="0"/>
              <a:t> </a:t>
            </a:r>
            <a:r>
              <a:rPr lang="en-US" sz="2400" dirty="0" err="1" smtClean="0"/>
              <a:t>diudara</a:t>
            </a:r>
            <a:r>
              <a:rPr lang="en-US" sz="2400" dirty="0" smtClean="0"/>
              <a:t> </a:t>
            </a:r>
            <a:r>
              <a:rPr lang="en-US" sz="2400" dirty="0" err="1" smtClean="0"/>
              <a:t>tempat</a:t>
            </a:r>
            <a:r>
              <a:rPr lang="en-US" sz="2400" dirty="0" smtClean="0"/>
              <a:t> </a:t>
            </a:r>
            <a:r>
              <a:rPr lang="en-US" sz="2400" dirty="0" err="1" smtClean="0"/>
              <a:t>kerja</a:t>
            </a:r>
            <a:r>
              <a:rPr lang="en-US" sz="2400" dirty="0" smtClean="0"/>
              <a:t> </a:t>
            </a:r>
            <a:r>
              <a:rPr lang="en-US" sz="2400" dirty="0" err="1" smtClean="0"/>
              <a:t>selama</a:t>
            </a:r>
            <a:r>
              <a:rPr lang="en-US" sz="2400" dirty="0" smtClean="0"/>
              <a:t> 8 jam </a:t>
            </a:r>
            <a:r>
              <a:rPr lang="en-US" sz="2400" dirty="0" err="1" smtClean="0"/>
              <a:t>sehari</a:t>
            </a:r>
            <a:r>
              <a:rPr lang="en-US" sz="2400" dirty="0" smtClean="0"/>
              <a:t> </a:t>
            </a:r>
            <a:r>
              <a:rPr lang="en-US" sz="2400" dirty="0" err="1" smtClean="0"/>
              <a:t>atau</a:t>
            </a:r>
            <a:r>
              <a:rPr lang="en-US" sz="2400" dirty="0" smtClean="0"/>
              <a:t> 40 jam </a:t>
            </a:r>
            <a:r>
              <a:rPr lang="en-US" sz="2400" dirty="0" err="1" smtClean="0"/>
              <a:t>seminggu</a:t>
            </a:r>
            <a:r>
              <a:rPr lang="en-US" sz="2400" dirty="0" smtClean="0"/>
              <a:t> </a:t>
            </a:r>
            <a:r>
              <a:rPr lang="en-US" sz="2400" dirty="0" err="1" smtClean="0"/>
              <a:t>yg</a:t>
            </a:r>
            <a:r>
              <a:rPr lang="en-US" sz="2400" dirty="0" smtClean="0"/>
              <a:t> </a:t>
            </a:r>
            <a:r>
              <a:rPr lang="en-US" sz="2400" dirty="0" err="1" smtClean="0"/>
              <a:t>hampir</a:t>
            </a:r>
            <a:r>
              <a:rPr lang="en-US" sz="2400" dirty="0" smtClean="0"/>
              <a:t> </a:t>
            </a:r>
            <a:r>
              <a:rPr lang="en-US" sz="2400" dirty="0" err="1" smtClean="0"/>
              <a:t>semua</a:t>
            </a:r>
            <a:r>
              <a:rPr lang="en-US" sz="2400" dirty="0" smtClean="0"/>
              <a:t> </a:t>
            </a:r>
            <a:r>
              <a:rPr lang="en-US" sz="2400" dirty="0" err="1" smtClean="0"/>
              <a:t>tenaga</a:t>
            </a:r>
            <a:r>
              <a:rPr lang="en-US" sz="2400" dirty="0" smtClean="0"/>
              <a:t> </a:t>
            </a:r>
            <a:r>
              <a:rPr lang="en-US" sz="2400" dirty="0" err="1" smtClean="0"/>
              <a:t>kerja</a:t>
            </a:r>
            <a:r>
              <a:rPr lang="en-US" sz="2400" dirty="0" smtClean="0"/>
              <a:t> </a:t>
            </a:r>
            <a:r>
              <a:rPr lang="en-US" sz="2400" dirty="0" err="1" smtClean="0"/>
              <a:t>dapat</a:t>
            </a:r>
            <a:r>
              <a:rPr lang="en-US" sz="2400" dirty="0" smtClean="0"/>
              <a:t> </a:t>
            </a:r>
            <a:r>
              <a:rPr lang="en-US" sz="2400" dirty="0" err="1" smtClean="0"/>
              <a:t>terpajan</a:t>
            </a:r>
            <a:r>
              <a:rPr lang="en-US" sz="2400" dirty="0" smtClean="0"/>
              <a:t> </a:t>
            </a:r>
            <a:r>
              <a:rPr lang="en-US" sz="2400" dirty="0" err="1" smtClean="0"/>
              <a:t>berulang</a:t>
            </a:r>
            <a:r>
              <a:rPr lang="en-US" sz="2400" dirty="0" smtClean="0"/>
              <a:t> kali </a:t>
            </a:r>
            <a:r>
              <a:rPr lang="en-US" sz="2400" dirty="0" err="1" smtClean="0"/>
              <a:t>sehari-hari</a:t>
            </a:r>
            <a:r>
              <a:rPr lang="en-US" sz="2400" dirty="0" smtClean="0"/>
              <a:t> </a:t>
            </a:r>
            <a:r>
              <a:rPr lang="en-US" sz="2400" dirty="0" err="1" smtClean="0"/>
              <a:t>dalam</a:t>
            </a:r>
            <a:r>
              <a:rPr lang="en-US" sz="2400" dirty="0" smtClean="0"/>
              <a:t> </a:t>
            </a:r>
            <a:r>
              <a:rPr lang="en-US" sz="2400" dirty="0" err="1" smtClean="0"/>
              <a:t>melakukan</a:t>
            </a:r>
            <a:r>
              <a:rPr lang="en-US" sz="2400" dirty="0" smtClean="0"/>
              <a:t> </a:t>
            </a:r>
            <a:r>
              <a:rPr lang="en-US" sz="2400" dirty="0" err="1" smtClean="0"/>
              <a:t>pekerjaan</a:t>
            </a:r>
            <a:r>
              <a:rPr lang="en-US" sz="2400" dirty="0" smtClean="0"/>
              <a:t> </a:t>
            </a:r>
            <a:r>
              <a:rPr lang="en-US" sz="2400" dirty="0" err="1" smtClean="0"/>
              <a:t>tanpa</a:t>
            </a:r>
            <a:r>
              <a:rPr lang="en-US" sz="2400" dirty="0" smtClean="0"/>
              <a:t> </a:t>
            </a:r>
            <a:r>
              <a:rPr lang="en-US" sz="2400" dirty="0" err="1" smtClean="0"/>
              <a:t>terganggu</a:t>
            </a:r>
            <a:r>
              <a:rPr lang="en-US" sz="2400" dirty="0" smtClean="0"/>
              <a:t> </a:t>
            </a:r>
            <a:r>
              <a:rPr lang="en-US" sz="2400" dirty="0" err="1" smtClean="0"/>
              <a:t>kesehatannya</a:t>
            </a:r>
            <a:r>
              <a:rPr lang="en-US" sz="2400" dirty="0" smtClean="0"/>
              <a:t>. </a:t>
            </a:r>
          </a:p>
          <a:p>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0"/>
          </p:nvPr>
        </p:nvSpPr>
        <p:spPr/>
        <p:txBody>
          <a:bodyPr/>
          <a:lstStyle/>
          <a:p>
            <a:fld id="{AEF3C990-B093-4FFD-8CD9-789FC11D24A9}" type="slidenum">
              <a:rPr lang="en-US"/>
              <a:pPr/>
              <a:t>3</a:t>
            </a:fld>
            <a:endParaRPr lang="en-US"/>
          </a:p>
        </p:txBody>
      </p:sp>
      <p:sp>
        <p:nvSpPr>
          <p:cNvPr id="537602" name="Rectangle 1026"/>
          <p:cNvSpPr>
            <a:spLocks noGrp="1" noChangeArrowheads="1"/>
          </p:cNvSpPr>
          <p:nvPr>
            <p:ph type="title"/>
          </p:nvPr>
        </p:nvSpPr>
        <p:spPr>
          <a:xfrm>
            <a:off x="0" y="0"/>
            <a:ext cx="9144000" cy="1066800"/>
          </a:xfrm>
        </p:spPr>
        <p:txBody>
          <a:bodyPr/>
          <a:lstStyle/>
          <a:p>
            <a:r>
              <a:rPr lang="en-AU" altLang="en-US" dirty="0" err="1" smtClean="0"/>
              <a:t>Pengantar</a:t>
            </a:r>
            <a:endParaRPr lang="en-GB" altLang="en-US" dirty="0"/>
          </a:p>
        </p:txBody>
      </p:sp>
      <p:sp>
        <p:nvSpPr>
          <p:cNvPr id="537604" name="Rectangle 1028"/>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537605" name="Rectangle 1029"/>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537609" name="Text Box 1033"/>
          <p:cNvSpPr txBox="1">
            <a:spLocks noChangeArrowheads="1"/>
          </p:cNvSpPr>
          <p:nvPr/>
        </p:nvSpPr>
        <p:spPr bwMode="black">
          <a:xfrm>
            <a:off x="304800" y="6477000"/>
            <a:ext cx="169863" cy="211138"/>
          </a:xfrm>
          <a:prstGeom prst="rect">
            <a:avLst/>
          </a:prstGeom>
          <a:noFill/>
          <a:ln w="9525">
            <a:noFill/>
            <a:miter lim="800000"/>
            <a:headEnd/>
            <a:tailEnd/>
          </a:ln>
          <a:effectLst/>
        </p:spPr>
        <p:txBody>
          <a:bodyPr wrap="none" lIns="0" bIns="0">
            <a:spAutoFit/>
          </a:bodyPr>
          <a:lstStyle/>
          <a:p>
            <a:pPr>
              <a:lnSpc>
                <a:spcPts val="1300"/>
              </a:lnSpc>
            </a:pPr>
            <a:fld id="{514F36F1-15E0-4231-B8DD-DA9A95F9E12D}" type="slidenum">
              <a:rPr lang="en-US" sz="1100">
                <a:solidFill>
                  <a:schemeClr val="accent1"/>
                </a:solidFill>
              </a:rPr>
              <a:pPr>
                <a:lnSpc>
                  <a:spcPts val="1300"/>
                </a:lnSpc>
              </a:pPr>
              <a:t>3</a:t>
            </a:fld>
            <a:endParaRPr lang="en-US" sz="1100">
              <a:solidFill>
                <a:schemeClr val="accent1"/>
              </a:solidFill>
            </a:endParaRPr>
          </a:p>
        </p:txBody>
      </p:sp>
      <p:sp>
        <p:nvSpPr>
          <p:cNvPr id="537611" name="Rectangle 1035"/>
          <p:cNvSpPr>
            <a:spLocks noGrp="1" noChangeArrowheads="1"/>
          </p:cNvSpPr>
          <p:nvPr>
            <p:ph type="body" sz="half" idx="2"/>
          </p:nvPr>
        </p:nvSpPr>
        <p:spPr>
          <a:xfrm>
            <a:off x="4191000" y="1295400"/>
            <a:ext cx="4800600" cy="5029200"/>
          </a:xfrm>
        </p:spPr>
        <p:txBody>
          <a:bodyPr/>
          <a:lstStyle/>
          <a:p>
            <a:pPr algn="just">
              <a:lnSpc>
                <a:spcPct val="99000"/>
              </a:lnSpc>
            </a:pPr>
            <a:r>
              <a:rPr lang="en-AU" altLang="en-US" sz="2000" b="1" dirty="0"/>
              <a:t>Toxicology is the study of the adverse effects of chemicals on living organism</a:t>
            </a:r>
            <a:r>
              <a:rPr lang="en-US" altLang="en-US" sz="2000" b="1" dirty="0"/>
              <a:t>s. The science of toxicology is concerned mainly with the toxic or poisonous properties of chemical substances. </a:t>
            </a:r>
          </a:p>
          <a:p>
            <a:pPr algn="just">
              <a:lnSpc>
                <a:spcPct val="99000"/>
              </a:lnSpc>
            </a:pPr>
            <a:r>
              <a:rPr lang="en-US" altLang="en-US" sz="2000" b="1" dirty="0"/>
              <a:t>At sufficiently </a:t>
            </a:r>
            <a:r>
              <a:rPr lang="en-US" altLang="en-US" sz="2000" b="1" dirty="0">
                <a:solidFill>
                  <a:srgbClr val="E01D08"/>
                </a:solidFill>
              </a:rPr>
              <a:t>high</a:t>
            </a:r>
            <a:r>
              <a:rPr lang="en-US" altLang="en-US" sz="2000" b="1" dirty="0"/>
              <a:t> concentrations and levels of exposure, all chemicals have the potential of being a hazard. But, at sufficiently </a:t>
            </a:r>
            <a:r>
              <a:rPr lang="en-US" altLang="en-US" sz="2000" b="1" dirty="0">
                <a:solidFill>
                  <a:schemeClr val="bg2"/>
                </a:solidFill>
              </a:rPr>
              <a:t>low</a:t>
            </a:r>
            <a:r>
              <a:rPr lang="en-US" altLang="en-US" sz="2000" b="1" dirty="0"/>
              <a:t> concentration and level of exposure, all chemicals are safe and do not have the potential of being a hazard.</a:t>
            </a:r>
          </a:p>
          <a:p>
            <a:pPr algn="just">
              <a:lnSpc>
                <a:spcPct val="99000"/>
              </a:lnSpc>
            </a:pPr>
            <a:r>
              <a:rPr lang="en-US" sz="2000" b="1" dirty="0"/>
              <a:t>Medication, vaccines, and chemical exposure can result in side effects that are life-threatening. The benefit of medicines must be weighted against their adverse effects.</a:t>
            </a:r>
          </a:p>
          <a:p>
            <a:pPr algn="just">
              <a:lnSpc>
                <a:spcPct val="99000"/>
              </a:lnSpc>
            </a:pPr>
            <a:endParaRPr lang="en-US" sz="2000" b="1" i="1" dirty="0"/>
          </a:p>
        </p:txBody>
      </p:sp>
      <p:grpSp>
        <p:nvGrpSpPr>
          <p:cNvPr id="2" name="Group 1046"/>
          <p:cNvGrpSpPr>
            <a:grpSpLocks/>
          </p:cNvGrpSpPr>
          <p:nvPr/>
        </p:nvGrpSpPr>
        <p:grpSpPr bwMode="auto">
          <a:xfrm>
            <a:off x="180975" y="2133600"/>
            <a:ext cx="3476625" cy="3581400"/>
            <a:chOff x="114" y="1344"/>
            <a:chExt cx="2190" cy="2256"/>
          </a:xfrm>
        </p:grpSpPr>
        <p:pic>
          <p:nvPicPr>
            <p:cNvPr id="537620" name="Picture 1044" descr="G:\Hrs\Common_HRS\_PwC Images\NEW World Images\vaccine ampoules.jpg"/>
            <p:cNvPicPr>
              <a:picLocks noChangeAspect="1" noChangeArrowheads="1"/>
            </p:cNvPicPr>
            <p:nvPr/>
          </p:nvPicPr>
          <p:blipFill>
            <a:blip r:embed="rId2" cstate="print"/>
            <a:srcRect/>
            <a:stretch>
              <a:fillRect/>
            </a:stretch>
          </p:blipFill>
          <p:spPr bwMode="auto">
            <a:xfrm>
              <a:off x="114" y="1344"/>
              <a:ext cx="2190" cy="1974"/>
            </a:xfrm>
            <a:prstGeom prst="rect">
              <a:avLst/>
            </a:prstGeom>
            <a:noFill/>
          </p:spPr>
        </p:pic>
        <p:sp>
          <p:nvSpPr>
            <p:cNvPr id="537621" name="Rectangle 1045"/>
            <p:cNvSpPr>
              <a:spLocks noChangeArrowheads="1"/>
            </p:cNvSpPr>
            <p:nvPr/>
          </p:nvSpPr>
          <p:spPr bwMode="auto">
            <a:xfrm>
              <a:off x="685" y="3417"/>
              <a:ext cx="1026" cy="183"/>
            </a:xfrm>
            <a:prstGeom prst="rect">
              <a:avLst/>
            </a:prstGeom>
            <a:noFill/>
            <a:ln w="9525">
              <a:noFill/>
              <a:miter lim="800000"/>
              <a:headEnd/>
              <a:tailEnd/>
            </a:ln>
            <a:effectLst/>
          </p:spPr>
          <p:txBody>
            <a:bodyPr wrap="none">
              <a:spAutoFit/>
            </a:bodyPr>
            <a:lstStyle/>
            <a:p>
              <a:r>
                <a:rPr lang="en-GB" altLang="en-US" sz="1300" b="1">
                  <a:solidFill>
                    <a:srgbClr val="000000"/>
                  </a:solidFill>
                </a:rPr>
                <a:t>Vaccine </a:t>
              </a:r>
              <a:r>
                <a:rPr lang="en-AU" altLang="en-US" sz="1300" b="1">
                  <a:solidFill>
                    <a:srgbClr val="000000"/>
                  </a:solidFill>
                </a:rPr>
                <a:t>a</a:t>
              </a:r>
              <a:r>
                <a:rPr lang="en-GB" altLang="en-US" sz="1300" b="1">
                  <a:solidFill>
                    <a:srgbClr val="000000"/>
                  </a:solidFill>
                </a:rPr>
                <a:t>mp</a:t>
              </a:r>
              <a:r>
                <a:rPr lang="en-AU" altLang="en-US" sz="1300" b="1">
                  <a:solidFill>
                    <a:srgbClr val="000000"/>
                  </a:solidFill>
                </a:rPr>
                <a:t>o</a:t>
              </a:r>
              <a:r>
                <a:rPr lang="en-GB" altLang="en-US" sz="1300" b="1">
                  <a:solidFill>
                    <a:srgbClr val="000000"/>
                  </a:solidFill>
                </a:rPr>
                <a:t>ules</a:t>
              </a:r>
              <a:endParaRPr lang="en-GB" sz="1300" b="1">
                <a:solidFill>
                  <a:srgbClr val="000000"/>
                </a:solidFill>
              </a:endParaRPr>
            </a:p>
          </p:txBody>
        </p:sp>
      </p:grpSp>
    </p:spTree>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Satuan Umum</a:t>
            </a:r>
            <a:endParaRPr lang="en-US" dirty="0"/>
          </a:p>
        </p:txBody>
      </p:sp>
      <p:sp>
        <p:nvSpPr>
          <p:cNvPr id="3" name="Content Placeholder 2"/>
          <p:cNvSpPr>
            <a:spLocks noGrp="1"/>
          </p:cNvSpPr>
          <p:nvPr>
            <p:ph idx="1"/>
          </p:nvPr>
        </p:nvSpPr>
        <p:spPr/>
        <p:txBody>
          <a:bodyPr/>
          <a:lstStyle/>
          <a:p>
            <a:r>
              <a:rPr lang="id-ID" dirty="0" smtClean="0"/>
              <a:t>Untuk gas ppm atau mg/m</a:t>
            </a:r>
            <a:r>
              <a:rPr lang="id-ID" baseline="30000" dirty="0" smtClean="0"/>
              <a:t>3</a:t>
            </a:r>
          </a:p>
          <a:p>
            <a:r>
              <a:rPr lang="id-ID" dirty="0" smtClean="0"/>
              <a:t>Untuk partikulat mg/m</a:t>
            </a:r>
            <a:r>
              <a:rPr lang="id-ID" baseline="30000" dirty="0" smtClean="0"/>
              <a:t>3</a:t>
            </a:r>
          </a:p>
          <a:p>
            <a:r>
              <a:rPr lang="id-ID" dirty="0" smtClean="0"/>
              <a:t>Untuk asbestos fibers/cm</a:t>
            </a:r>
            <a:r>
              <a:rPr lang="id-ID" baseline="30000" dirty="0" smtClean="0"/>
              <a:t>3</a:t>
            </a:r>
            <a:r>
              <a:rPr lang="id-ID" dirty="0" smtClean="0"/>
              <a:t> udara</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smtClean="0"/>
              <a:t>Threshold Limit Values, time-weighted average</a:t>
            </a:r>
            <a:endParaRPr lang="en-US" sz="3200" dirty="0"/>
          </a:p>
        </p:txBody>
      </p:sp>
      <p:sp>
        <p:nvSpPr>
          <p:cNvPr id="3" name="Content Placeholder 2"/>
          <p:cNvSpPr>
            <a:spLocks noGrp="1"/>
          </p:cNvSpPr>
          <p:nvPr>
            <p:ph idx="1"/>
          </p:nvPr>
        </p:nvSpPr>
        <p:spPr/>
        <p:txBody>
          <a:bodyPr/>
          <a:lstStyle/>
          <a:p>
            <a:r>
              <a:rPr lang="id-ID" dirty="0" smtClean="0"/>
              <a:t>Waktu rata-rata terukur konsentrasi paparan pada pekerja setiap 8 jam hari kerja normal dan 40 jam dalam 1 minggu, tanpa timbul efek samping</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762000" y="838200"/>
            <a:ext cx="7696200" cy="474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Equation</a:t>
            </a:r>
            <a:endParaRPr lang="en-US" dirty="0"/>
          </a:p>
        </p:txBody>
      </p:sp>
      <p:sp>
        <p:nvSpPr>
          <p:cNvPr id="3" name="Content Placeholder 2"/>
          <p:cNvSpPr>
            <a:spLocks noGrp="1"/>
          </p:cNvSpPr>
          <p:nvPr>
            <p:ph idx="1"/>
          </p:nvPr>
        </p:nvSpPr>
        <p:spPr>
          <a:xfrm>
            <a:off x="533400" y="2971800"/>
            <a:ext cx="8229600" cy="4525963"/>
          </a:xfrm>
        </p:spPr>
        <p:txBody>
          <a:bodyPr/>
          <a:lstStyle/>
          <a:p>
            <a:r>
              <a:rPr lang="id-ID" sz="2000" dirty="0" smtClean="0"/>
              <a:t>TLV-TWA 	= Threshold Limit Value, time weighted average (ppm)</a:t>
            </a:r>
          </a:p>
          <a:p>
            <a:r>
              <a:rPr lang="id-ID" sz="2000" dirty="0"/>
              <a:t>t</a:t>
            </a:r>
            <a:r>
              <a:rPr lang="id-ID" sz="2000" baseline="-25000" dirty="0" smtClean="0"/>
              <a:t>i</a:t>
            </a:r>
            <a:r>
              <a:rPr lang="id-ID" sz="2000" dirty="0" smtClean="0"/>
              <a:t> 		= exposure time at contentration i (h)</a:t>
            </a:r>
          </a:p>
          <a:p>
            <a:r>
              <a:rPr lang="id-ID" sz="2000" dirty="0" smtClean="0"/>
              <a:t>C</a:t>
            </a:r>
            <a:r>
              <a:rPr lang="id-ID" sz="2000" baseline="-25000" dirty="0" smtClean="0"/>
              <a:t>i 		</a:t>
            </a:r>
            <a:r>
              <a:rPr lang="id-ID" sz="2000" dirty="0" smtClean="0"/>
              <a:t>= contentration of chemical (ppm)</a:t>
            </a:r>
          </a:p>
          <a:p>
            <a:r>
              <a:rPr lang="id-ID" sz="2000" dirty="0" smtClean="0"/>
              <a:t>n 		= total time periods</a:t>
            </a:r>
            <a:endParaRPr lang="en-US" sz="2000"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2362200" y="1600200"/>
            <a:ext cx="3455987" cy="9572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Perhitungan</a:t>
            </a:r>
            <a:endParaRPr lang="en-US" dirty="0"/>
          </a:p>
        </p:txBody>
      </p:sp>
      <p:sp>
        <p:nvSpPr>
          <p:cNvPr id="3" name="Content Placeholder 2"/>
          <p:cNvSpPr>
            <a:spLocks noGrp="1"/>
          </p:cNvSpPr>
          <p:nvPr>
            <p:ph idx="1"/>
          </p:nvPr>
        </p:nvSpPr>
        <p:spPr/>
        <p:txBody>
          <a:bodyPr/>
          <a:lstStyle/>
          <a:p>
            <a:r>
              <a:rPr lang="id-ID" dirty="0" smtClean="0"/>
              <a:t>Rumus TLV-TWA umum</a:t>
            </a:r>
            <a:endParaRPr lang="en-US" dirty="0"/>
          </a:p>
        </p:txBody>
      </p:sp>
      <p:pic>
        <p:nvPicPr>
          <p:cNvPr id="21506" name="Picture 2"/>
          <p:cNvPicPr>
            <a:picLocks noChangeAspect="1" noChangeArrowheads="1"/>
          </p:cNvPicPr>
          <p:nvPr/>
        </p:nvPicPr>
        <p:blipFill>
          <a:blip r:embed="rId2" cstate="print"/>
          <a:srcRect/>
          <a:stretch>
            <a:fillRect/>
          </a:stretch>
        </p:blipFill>
        <p:spPr bwMode="auto">
          <a:xfrm>
            <a:off x="1524000" y="2209800"/>
            <a:ext cx="4724400" cy="1047750"/>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cstate="print"/>
          <a:srcRect/>
          <a:stretch>
            <a:fillRect/>
          </a:stretch>
        </p:blipFill>
        <p:spPr bwMode="auto">
          <a:xfrm>
            <a:off x="1524000" y="3810000"/>
            <a:ext cx="5381625" cy="1009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CONSO</a:t>
            </a:r>
            <a:endParaRPr lang="en-US" dirty="0"/>
          </a:p>
        </p:txBody>
      </p:sp>
      <p:sp>
        <p:nvSpPr>
          <p:cNvPr id="3" name="Content Placeholder 2"/>
          <p:cNvSpPr>
            <a:spLocks noGrp="1"/>
          </p:cNvSpPr>
          <p:nvPr>
            <p:ph idx="1"/>
          </p:nvPr>
        </p:nvSpPr>
        <p:spPr/>
        <p:txBody>
          <a:bodyPr/>
          <a:lstStyle/>
          <a:p>
            <a:r>
              <a:rPr lang="id-ID" dirty="0" smtClean="0"/>
              <a:t>Zat anu mempunyai PEL=12 ppm, terpapar pada si anu:</a:t>
            </a:r>
          </a:p>
          <a:p>
            <a:pPr>
              <a:buFontTx/>
              <a:buChar char="-"/>
            </a:pPr>
            <a:r>
              <a:rPr lang="id-ID" dirty="0" smtClean="0"/>
              <a:t>4 jam @ 11 ppm</a:t>
            </a:r>
          </a:p>
          <a:p>
            <a:pPr>
              <a:buFontTx/>
              <a:buChar char="-"/>
            </a:pPr>
            <a:r>
              <a:rPr lang="id-ID" dirty="0" smtClean="0"/>
              <a:t>2 jam @ 14 ppm</a:t>
            </a:r>
          </a:p>
          <a:p>
            <a:pPr>
              <a:buFontTx/>
              <a:buChar char="-"/>
            </a:pPr>
            <a:r>
              <a:rPr lang="id-ID" dirty="0" smtClean="0"/>
              <a:t>2 jam @ 20 ppm</a:t>
            </a:r>
            <a:endParaRPr lang="en-US" dirty="0"/>
          </a:p>
        </p:txBody>
      </p:sp>
      <p:pic>
        <p:nvPicPr>
          <p:cNvPr id="22530" name="Picture 2"/>
          <p:cNvPicPr>
            <a:picLocks noChangeAspect="1" noChangeArrowheads="1"/>
          </p:cNvPicPr>
          <p:nvPr/>
        </p:nvPicPr>
        <p:blipFill>
          <a:blip r:embed="rId2" cstate="print"/>
          <a:srcRect/>
          <a:stretch>
            <a:fillRect/>
          </a:stretch>
        </p:blipFill>
        <p:spPr bwMode="auto">
          <a:xfrm>
            <a:off x="838200" y="4572000"/>
            <a:ext cx="7248525" cy="1571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CONSO</a:t>
            </a:r>
            <a:endParaRPr lang="en-US" dirty="0"/>
          </a:p>
        </p:txBody>
      </p:sp>
      <p:pic>
        <p:nvPicPr>
          <p:cNvPr id="23554" name="Picture 2"/>
          <p:cNvPicPr>
            <a:picLocks noChangeAspect="1" noChangeArrowheads="1"/>
          </p:cNvPicPr>
          <p:nvPr/>
        </p:nvPicPr>
        <p:blipFill>
          <a:blip r:embed="rId2" cstate="print"/>
          <a:srcRect/>
          <a:stretch>
            <a:fillRect/>
          </a:stretch>
        </p:blipFill>
        <p:spPr bwMode="auto">
          <a:xfrm>
            <a:off x="838200" y="3352800"/>
            <a:ext cx="4981575" cy="1057275"/>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cstate="print"/>
          <a:srcRect/>
          <a:stretch>
            <a:fillRect/>
          </a:stretch>
        </p:blipFill>
        <p:spPr bwMode="auto">
          <a:xfrm>
            <a:off x="838200" y="2362200"/>
            <a:ext cx="7134225" cy="981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b="1" dirty="0" smtClean="0"/>
              <a:t>Threshold Limit Values, short-term-exposure limit</a:t>
            </a:r>
            <a:endParaRPr lang="en-US" sz="3200" b="1" dirty="0"/>
          </a:p>
        </p:txBody>
      </p:sp>
      <p:sp>
        <p:nvSpPr>
          <p:cNvPr id="3" name="Content Placeholder 2"/>
          <p:cNvSpPr>
            <a:spLocks noGrp="1"/>
          </p:cNvSpPr>
          <p:nvPr>
            <p:ph idx="1"/>
          </p:nvPr>
        </p:nvSpPr>
        <p:spPr/>
        <p:txBody>
          <a:bodyPr>
            <a:normAutofit lnSpcReduction="10000"/>
          </a:bodyPr>
          <a:lstStyle/>
          <a:p>
            <a:r>
              <a:rPr lang="id-ID" dirty="0" smtClean="0"/>
              <a:t>Ukuran konsentrasi dimana pekerja dapat terpapar secara terus menerus untuk waktu yang singkat tanpa mengalami iritasi maupun kerusakan jaringan yang kronis, atau tanpa mengalami narkosis yang dapat meningkatkan kemungkinan terjadinya kecelakaan yang menimbulkan cedera, penyelamatan yang merusak diri, mengurangi efisiensi kerja.</a:t>
            </a:r>
          </a:p>
          <a:p>
            <a:r>
              <a:rPr lang="id-ID" dirty="0" smtClean="0"/>
              <a:t>Tidak boleh melebihi TLV-TWA harian.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Equation</a:t>
            </a:r>
            <a:endParaRPr lang="en-US" dirty="0"/>
          </a:p>
        </p:txBody>
      </p:sp>
      <p:sp>
        <p:nvSpPr>
          <p:cNvPr id="3" name="Content Placeholder 2"/>
          <p:cNvSpPr>
            <a:spLocks noGrp="1"/>
          </p:cNvSpPr>
          <p:nvPr>
            <p:ph idx="1"/>
          </p:nvPr>
        </p:nvSpPr>
        <p:spPr>
          <a:xfrm>
            <a:off x="457200" y="2971800"/>
            <a:ext cx="8229600" cy="4525963"/>
          </a:xfrm>
        </p:spPr>
        <p:txBody>
          <a:bodyPr/>
          <a:lstStyle/>
          <a:p>
            <a:r>
              <a:rPr lang="id-ID" sz="2000" dirty="0" smtClean="0"/>
              <a:t>TLV-STEL 	= Threshold Limit Value, short time exposure limit (ppm)</a:t>
            </a:r>
          </a:p>
          <a:p>
            <a:r>
              <a:rPr lang="id-ID" sz="2000" dirty="0" smtClean="0"/>
              <a:t>t</a:t>
            </a:r>
            <a:r>
              <a:rPr lang="id-ID" sz="2000" baseline="-25000" dirty="0" smtClean="0"/>
              <a:t>i</a:t>
            </a:r>
            <a:r>
              <a:rPr lang="id-ID" sz="2000" dirty="0" smtClean="0"/>
              <a:t> 		= exposure time at contentration i (h)</a:t>
            </a:r>
          </a:p>
          <a:p>
            <a:r>
              <a:rPr lang="id-ID" sz="2000" dirty="0" smtClean="0"/>
              <a:t>C</a:t>
            </a:r>
            <a:r>
              <a:rPr lang="id-ID" sz="2000" baseline="-25000" dirty="0" smtClean="0"/>
              <a:t>i 		</a:t>
            </a:r>
            <a:r>
              <a:rPr lang="id-ID" sz="2000" dirty="0" smtClean="0"/>
              <a:t>= contentration of chemical (ppm)</a:t>
            </a:r>
          </a:p>
          <a:p>
            <a:r>
              <a:rPr lang="id-ID" sz="2000" dirty="0" smtClean="0"/>
              <a:t>n 		= total time periods</a:t>
            </a:r>
            <a:endParaRPr lang="en-US" sz="2000" dirty="0" smtClean="0"/>
          </a:p>
          <a:p>
            <a:endParaRPr lang="en-US" dirty="0"/>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2743200" y="1600200"/>
            <a:ext cx="3359150" cy="817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Threshold Limit Value, ceiling</a:t>
            </a:r>
            <a:endParaRPr lang="en-US" dirty="0"/>
          </a:p>
        </p:txBody>
      </p:sp>
      <p:sp>
        <p:nvSpPr>
          <p:cNvPr id="3" name="Content Placeholder 2"/>
          <p:cNvSpPr>
            <a:spLocks noGrp="1"/>
          </p:cNvSpPr>
          <p:nvPr>
            <p:ph idx="1"/>
          </p:nvPr>
        </p:nvSpPr>
        <p:spPr/>
        <p:txBody>
          <a:bodyPr/>
          <a:lstStyle/>
          <a:p>
            <a:r>
              <a:rPr lang="id-ID" dirty="0" smtClean="0"/>
              <a:t>Nilai konsentrasi yang tidak boleh dilebihi, kapan pun, dimana pun, siapa pun, ampun..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0"/>
          </p:nvPr>
        </p:nvSpPr>
        <p:spPr/>
        <p:txBody>
          <a:bodyPr/>
          <a:lstStyle/>
          <a:p>
            <a:fld id="{D1A8B004-F467-43A9-99A9-0B461D04FD8F}" type="slidenum">
              <a:rPr lang="en-US"/>
              <a:pPr/>
              <a:t>4</a:t>
            </a:fld>
            <a:endParaRPr lang="en-US"/>
          </a:p>
        </p:txBody>
      </p:sp>
      <p:sp>
        <p:nvSpPr>
          <p:cNvPr id="621570" name="Rectangle 2"/>
          <p:cNvSpPr>
            <a:spLocks noGrp="1" noChangeArrowheads="1"/>
          </p:cNvSpPr>
          <p:nvPr>
            <p:ph type="title"/>
          </p:nvPr>
        </p:nvSpPr>
        <p:spPr>
          <a:xfrm>
            <a:off x="0" y="0"/>
            <a:ext cx="9144000" cy="1066800"/>
          </a:xfrm>
        </p:spPr>
        <p:txBody>
          <a:bodyPr/>
          <a:lstStyle/>
          <a:p>
            <a:r>
              <a:rPr lang="en-AU" altLang="en-US" dirty="0" err="1" smtClean="0"/>
              <a:t>Pengantar</a:t>
            </a:r>
            <a:r>
              <a:rPr lang="en-AU" altLang="en-US" dirty="0" smtClean="0"/>
              <a:t> (</a:t>
            </a:r>
            <a:r>
              <a:rPr lang="en-AU" altLang="en-US" dirty="0" err="1" smtClean="0"/>
              <a:t>lanj</a:t>
            </a:r>
            <a:r>
              <a:rPr lang="en-AU" altLang="en-US" dirty="0" smtClean="0"/>
              <a:t>)</a:t>
            </a:r>
            <a:endParaRPr lang="en-GB" altLang="en-US" dirty="0"/>
          </a:p>
        </p:txBody>
      </p:sp>
      <p:sp>
        <p:nvSpPr>
          <p:cNvPr id="621572"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21573"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21574" name="Text Box 6"/>
          <p:cNvSpPr txBox="1">
            <a:spLocks noChangeArrowheads="1"/>
          </p:cNvSpPr>
          <p:nvPr/>
        </p:nvSpPr>
        <p:spPr bwMode="black">
          <a:xfrm>
            <a:off x="304800" y="6477000"/>
            <a:ext cx="169863" cy="211138"/>
          </a:xfrm>
          <a:prstGeom prst="rect">
            <a:avLst/>
          </a:prstGeom>
          <a:noFill/>
          <a:ln w="9525">
            <a:noFill/>
            <a:miter lim="800000"/>
            <a:headEnd/>
            <a:tailEnd/>
          </a:ln>
          <a:effectLst/>
        </p:spPr>
        <p:txBody>
          <a:bodyPr wrap="none" lIns="0" bIns="0">
            <a:spAutoFit/>
          </a:bodyPr>
          <a:lstStyle/>
          <a:p>
            <a:pPr>
              <a:lnSpc>
                <a:spcPts val="1300"/>
              </a:lnSpc>
            </a:pPr>
            <a:fld id="{5B549223-2A25-4DB1-A5C3-DE9D385A5B97}" type="slidenum">
              <a:rPr lang="en-US" sz="1100">
                <a:solidFill>
                  <a:schemeClr val="accent1"/>
                </a:solidFill>
              </a:rPr>
              <a:pPr>
                <a:lnSpc>
                  <a:spcPts val="1300"/>
                </a:lnSpc>
              </a:pPr>
              <a:t>4</a:t>
            </a:fld>
            <a:endParaRPr lang="en-US" sz="1100">
              <a:solidFill>
                <a:schemeClr val="accent1"/>
              </a:solidFill>
            </a:endParaRPr>
          </a:p>
        </p:txBody>
      </p:sp>
      <p:sp>
        <p:nvSpPr>
          <p:cNvPr id="621575" name="Rectangle 7"/>
          <p:cNvSpPr>
            <a:spLocks noGrp="1" noChangeArrowheads="1"/>
          </p:cNvSpPr>
          <p:nvPr>
            <p:ph type="body" sz="half" idx="2"/>
          </p:nvPr>
        </p:nvSpPr>
        <p:spPr>
          <a:xfrm>
            <a:off x="4191000" y="1295400"/>
            <a:ext cx="4800600" cy="5029200"/>
          </a:xfrm>
        </p:spPr>
        <p:txBody>
          <a:bodyPr/>
          <a:lstStyle/>
          <a:p>
            <a:pPr algn="just"/>
            <a:r>
              <a:rPr lang="en-AU" altLang="en-US" sz="2000" b="1" dirty="0"/>
              <a:t>The main objectives of toxicology is to define how much is unacceptable and to recommend precautionary measures and constraints to assure that under normal workplace conditions employees are not exposed to those unacceptable levels.</a:t>
            </a:r>
            <a:endParaRPr lang="en-US" altLang="en-US" sz="2000" b="1" dirty="0"/>
          </a:p>
          <a:p>
            <a:pPr algn="just"/>
            <a:r>
              <a:rPr lang="en-US" sz="2000" b="1" dirty="0"/>
              <a:t>Main factors contribute to toxicity:</a:t>
            </a:r>
          </a:p>
          <a:p>
            <a:pPr algn="just">
              <a:buFont typeface="Wingdings" pitchFamily="2" charset="2"/>
              <a:buChar char="Ø"/>
            </a:pPr>
            <a:r>
              <a:rPr lang="en-US" sz="2000" b="1" dirty="0">
                <a:solidFill>
                  <a:srgbClr val="28105E"/>
                </a:solidFill>
              </a:rPr>
              <a:t> </a:t>
            </a:r>
            <a:r>
              <a:rPr lang="en-US" sz="2000" b="1" dirty="0">
                <a:solidFill>
                  <a:srgbClr val="4E1FB7"/>
                </a:solidFill>
              </a:rPr>
              <a:t>Route of entry</a:t>
            </a:r>
          </a:p>
          <a:p>
            <a:pPr algn="just">
              <a:buFont typeface="Wingdings" pitchFamily="2" charset="2"/>
              <a:buChar char="Ø"/>
            </a:pPr>
            <a:r>
              <a:rPr lang="en-US" sz="2000" b="1" dirty="0">
                <a:solidFill>
                  <a:srgbClr val="4E1FB7"/>
                </a:solidFill>
              </a:rPr>
              <a:t> Dosage level</a:t>
            </a:r>
          </a:p>
          <a:p>
            <a:pPr algn="just">
              <a:buFont typeface="Wingdings" pitchFamily="2" charset="2"/>
              <a:buChar char="Ø"/>
            </a:pPr>
            <a:r>
              <a:rPr lang="en-US" sz="2000" b="1" dirty="0">
                <a:solidFill>
                  <a:srgbClr val="4E1FB7"/>
                </a:solidFill>
              </a:rPr>
              <a:t> Physiological state of the receiver</a:t>
            </a:r>
          </a:p>
          <a:p>
            <a:pPr algn="just">
              <a:buFont typeface="Wingdings" pitchFamily="2" charset="2"/>
              <a:buChar char="Ø"/>
            </a:pPr>
            <a:r>
              <a:rPr lang="en-US" sz="2000" b="1" dirty="0">
                <a:solidFill>
                  <a:srgbClr val="4E1FB7"/>
                </a:solidFill>
              </a:rPr>
              <a:t> Environmental conditions</a:t>
            </a:r>
          </a:p>
          <a:p>
            <a:pPr algn="just">
              <a:buFont typeface="Wingdings" pitchFamily="2" charset="2"/>
              <a:buChar char="Ø"/>
            </a:pPr>
            <a:r>
              <a:rPr lang="en-US" sz="2000" b="1" dirty="0">
                <a:solidFill>
                  <a:srgbClr val="4E1FB7"/>
                </a:solidFill>
              </a:rPr>
              <a:t> Physical properties of the chemical</a:t>
            </a:r>
          </a:p>
          <a:p>
            <a:pPr algn="just">
              <a:buFont typeface="Wingdings" pitchFamily="2" charset="2"/>
              <a:buChar char="Ø"/>
            </a:pPr>
            <a:r>
              <a:rPr lang="en-US" sz="2000" b="1" dirty="0">
                <a:solidFill>
                  <a:srgbClr val="4E1FB7"/>
                </a:solidFill>
              </a:rPr>
              <a:t> Chemical properties of the chemical</a:t>
            </a:r>
            <a:r>
              <a:rPr lang="en-US" sz="2000" b="1" dirty="0"/>
              <a:t> </a:t>
            </a:r>
            <a:endParaRPr lang="en-US" sz="2000" b="1" i="1" dirty="0"/>
          </a:p>
        </p:txBody>
      </p:sp>
      <p:grpSp>
        <p:nvGrpSpPr>
          <p:cNvPr id="2" name="Group 10"/>
          <p:cNvGrpSpPr>
            <a:grpSpLocks/>
          </p:cNvGrpSpPr>
          <p:nvPr/>
        </p:nvGrpSpPr>
        <p:grpSpPr bwMode="auto">
          <a:xfrm>
            <a:off x="228600" y="1752600"/>
            <a:ext cx="3505200" cy="4191000"/>
            <a:chOff x="144" y="1104"/>
            <a:chExt cx="2208" cy="2640"/>
          </a:xfrm>
        </p:grpSpPr>
        <p:pic>
          <p:nvPicPr>
            <p:cNvPr id="621576" name="Picture 8" descr="G:\Hrs\Common_HRS\_PwC Images\NEW World Images\pharmaceutical_samples.jpg"/>
            <p:cNvPicPr>
              <a:picLocks noChangeAspect="1" noChangeArrowheads="1"/>
            </p:cNvPicPr>
            <p:nvPr/>
          </p:nvPicPr>
          <p:blipFill>
            <a:blip r:embed="rId2" cstate="print"/>
            <a:srcRect/>
            <a:stretch>
              <a:fillRect/>
            </a:stretch>
          </p:blipFill>
          <p:spPr bwMode="auto">
            <a:xfrm>
              <a:off x="144" y="1104"/>
              <a:ext cx="2208" cy="2352"/>
            </a:xfrm>
            <a:prstGeom prst="rect">
              <a:avLst/>
            </a:prstGeom>
            <a:noFill/>
          </p:spPr>
        </p:pic>
        <p:sp>
          <p:nvSpPr>
            <p:cNvPr id="621577" name="Rectangle 9"/>
            <p:cNvSpPr>
              <a:spLocks noChangeArrowheads="1"/>
            </p:cNvSpPr>
            <p:nvPr/>
          </p:nvSpPr>
          <p:spPr bwMode="auto">
            <a:xfrm>
              <a:off x="624" y="3561"/>
              <a:ext cx="1332" cy="183"/>
            </a:xfrm>
            <a:prstGeom prst="rect">
              <a:avLst/>
            </a:prstGeom>
            <a:noFill/>
            <a:ln w="9525">
              <a:noFill/>
              <a:miter lim="800000"/>
              <a:headEnd/>
              <a:tailEnd/>
            </a:ln>
            <a:effectLst/>
          </p:spPr>
          <p:txBody>
            <a:bodyPr wrap="none">
              <a:spAutoFit/>
            </a:bodyPr>
            <a:lstStyle/>
            <a:p>
              <a:r>
                <a:rPr lang="en-US" sz="1300" b="1">
                  <a:solidFill>
                    <a:srgbClr val="000000"/>
                  </a:solidFill>
                </a:rPr>
                <a:t>Pharmaceutical samples</a:t>
              </a:r>
              <a:endParaRPr lang="en-GB" sz="1300" b="1">
                <a:solidFill>
                  <a:srgbClr val="000000"/>
                </a:solidFill>
              </a:endParaRPr>
            </a:p>
          </p:txBody>
        </p:sp>
      </p:grpSp>
    </p:spTree>
  </p:cSld>
  <p:clrMapOvr>
    <a:masterClrMapping/>
  </p:clrMapOvr>
  <p:transition>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data ACGIH</a:t>
            </a:r>
            <a:endParaRPr lang="en-US" dirty="0"/>
          </a:p>
        </p:txBody>
      </p:sp>
      <p:graphicFrame>
        <p:nvGraphicFramePr>
          <p:cNvPr id="4" name="Content Placeholder 3"/>
          <p:cNvGraphicFramePr>
            <a:graphicFrameLocks noGrp="1"/>
          </p:cNvGraphicFramePr>
          <p:nvPr>
            <p:ph idx="1"/>
          </p:nvPr>
        </p:nvGraphicFramePr>
        <p:xfrm>
          <a:off x="1066800" y="1447800"/>
          <a:ext cx="7162800" cy="4800595"/>
        </p:xfrm>
        <a:graphic>
          <a:graphicData uri="http://schemas.openxmlformats.org/drawingml/2006/table">
            <a:tbl>
              <a:tblPr/>
              <a:tblGrid>
                <a:gridCol w="2397406">
                  <a:extLst>
                    <a:ext uri="{9D8B030D-6E8A-4147-A177-3AD203B41FA5}">
                      <a16:colId xmlns:a16="http://schemas.microsoft.com/office/drawing/2014/main" xmlns="" val="20000"/>
                    </a:ext>
                  </a:extLst>
                </a:gridCol>
                <a:gridCol w="2117953">
                  <a:extLst>
                    <a:ext uri="{9D8B030D-6E8A-4147-A177-3AD203B41FA5}">
                      <a16:colId xmlns:a16="http://schemas.microsoft.com/office/drawing/2014/main" xmlns="" val="20001"/>
                    </a:ext>
                  </a:extLst>
                </a:gridCol>
                <a:gridCol w="2647441">
                  <a:extLst>
                    <a:ext uri="{9D8B030D-6E8A-4147-A177-3AD203B41FA5}">
                      <a16:colId xmlns:a16="http://schemas.microsoft.com/office/drawing/2014/main" xmlns="" val="20002"/>
                    </a:ext>
                  </a:extLst>
                </a:gridCol>
              </a:tblGrid>
              <a:tr h="422781">
                <a:tc>
                  <a:txBody>
                    <a:bodyPr/>
                    <a:lstStyle/>
                    <a:p>
                      <a:pPr algn="l" fontAlgn="ctr"/>
                      <a:r>
                        <a:rPr lang="en-US" sz="1600" b="0" i="0" u="none" strike="noStrike">
                          <a:solidFill>
                            <a:srgbClr val="000000"/>
                          </a:solidFill>
                          <a:latin typeface="Calibri"/>
                        </a:rPr>
                        <a:t>Chemical</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latin typeface="Calibri"/>
                        </a:rPr>
                        <a:t>Odor threshold (ppm)</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latin typeface="Calibri"/>
                        </a:rPr>
                        <a:t>Inhalation TLV - TWA (ppm)</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72761">
                <a:tc>
                  <a:txBody>
                    <a:bodyPr/>
                    <a:lstStyle/>
                    <a:p>
                      <a:pPr algn="l" fontAlgn="b"/>
                      <a:r>
                        <a:rPr lang="en-US" sz="1600" b="0" i="0" u="none" strike="noStrike">
                          <a:solidFill>
                            <a:srgbClr val="000000"/>
                          </a:solidFill>
                          <a:latin typeface="Calibri"/>
                        </a:rPr>
                        <a:t>Benzene</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000000"/>
                          </a:solidFill>
                          <a:latin typeface="Calibri"/>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000000"/>
                          </a:solidFill>
                          <a:latin typeface="Calibri"/>
                        </a:rPr>
                        <a:t>10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1"/>
                  </a:ext>
                </a:extLst>
              </a:tr>
              <a:tr h="272761">
                <a:tc>
                  <a:txBody>
                    <a:bodyPr/>
                    <a:lstStyle/>
                    <a:p>
                      <a:pPr algn="l" fontAlgn="b"/>
                      <a:r>
                        <a:rPr lang="en-US" sz="1600" b="0" i="0" u="none" strike="noStrike">
                          <a:solidFill>
                            <a:srgbClr val="000000"/>
                          </a:solidFill>
                          <a:latin typeface="Calibri"/>
                        </a:rPr>
                        <a:t>Carbon Monoxide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___</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25</a:t>
                      </a:r>
                    </a:p>
                  </a:txBody>
                  <a:tcPr marL="9525" marR="9525" marT="9525" marB="0" anchor="b">
                    <a:lnL>
                      <a:noFill/>
                    </a:lnL>
                    <a:lnR>
                      <a:noFill/>
                    </a:lnR>
                    <a:lnT>
                      <a:noFill/>
                    </a:lnT>
                    <a:lnB>
                      <a:noFill/>
                    </a:lnB>
                  </a:tcPr>
                </a:tc>
                <a:extLst>
                  <a:ext uri="{0D108BD9-81ED-4DB2-BD59-A6C34878D82A}">
                    <a16:rowId xmlns:a16="http://schemas.microsoft.com/office/drawing/2014/main" xmlns="" val="10002"/>
                  </a:ext>
                </a:extLst>
              </a:tr>
              <a:tr h="272761">
                <a:tc>
                  <a:txBody>
                    <a:bodyPr/>
                    <a:lstStyle/>
                    <a:p>
                      <a:pPr algn="l" fontAlgn="b"/>
                      <a:r>
                        <a:rPr lang="en-US" sz="1600" b="0" i="0" u="none" strike="noStrike">
                          <a:solidFill>
                            <a:srgbClr val="000000"/>
                          </a:solidFill>
                          <a:latin typeface="Calibri"/>
                        </a:rPr>
                        <a:t>Carbon tetrachloride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79</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5 skin</a:t>
                      </a:r>
                    </a:p>
                  </a:txBody>
                  <a:tcPr marL="9525" marR="9525" marT="9525" marB="0" anchor="b">
                    <a:lnL>
                      <a:noFill/>
                    </a:lnL>
                    <a:lnR>
                      <a:noFill/>
                    </a:lnR>
                    <a:lnT>
                      <a:noFill/>
                    </a:lnT>
                    <a:lnB>
                      <a:noFill/>
                    </a:lnB>
                  </a:tcPr>
                </a:tc>
                <a:extLst>
                  <a:ext uri="{0D108BD9-81ED-4DB2-BD59-A6C34878D82A}">
                    <a16:rowId xmlns:a16="http://schemas.microsoft.com/office/drawing/2014/main" xmlns="" val="10003"/>
                  </a:ext>
                </a:extLst>
              </a:tr>
              <a:tr h="272761">
                <a:tc>
                  <a:txBody>
                    <a:bodyPr/>
                    <a:lstStyle/>
                    <a:p>
                      <a:pPr algn="l" fontAlgn="b"/>
                      <a:r>
                        <a:rPr lang="en-US" sz="1600" b="0" i="0" u="none" strike="noStrike">
                          <a:solidFill>
                            <a:srgbClr val="000000"/>
                          </a:solidFill>
                          <a:latin typeface="Calibri"/>
                        </a:rPr>
                        <a:t>Chlorine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5</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0.5</a:t>
                      </a:r>
                    </a:p>
                  </a:txBody>
                  <a:tcPr marL="9525" marR="9525" marT="9525" marB="0" anchor="b">
                    <a:lnL>
                      <a:noFill/>
                    </a:lnL>
                    <a:lnR>
                      <a:noFill/>
                    </a:lnR>
                    <a:lnT>
                      <a:noFill/>
                    </a:lnT>
                    <a:lnB>
                      <a:noFill/>
                    </a:lnB>
                  </a:tcPr>
                </a:tc>
                <a:extLst>
                  <a:ext uri="{0D108BD9-81ED-4DB2-BD59-A6C34878D82A}">
                    <a16:rowId xmlns:a16="http://schemas.microsoft.com/office/drawing/2014/main" xmlns="" val="10004"/>
                  </a:ext>
                </a:extLst>
              </a:tr>
              <a:tr h="272761">
                <a:tc>
                  <a:txBody>
                    <a:bodyPr/>
                    <a:lstStyle/>
                    <a:p>
                      <a:pPr algn="l" fontAlgn="b"/>
                      <a:r>
                        <a:rPr lang="en-US" sz="1600" b="0" i="0" u="none" strike="noStrike">
                          <a:solidFill>
                            <a:srgbClr val="000000"/>
                          </a:solidFill>
                          <a:latin typeface="Calibri"/>
                        </a:rPr>
                        <a:t>Chlorobromomethane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400</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200</a:t>
                      </a:r>
                    </a:p>
                  </a:txBody>
                  <a:tcPr marL="9525" marR="9525" marT="9525" marB="0" anchor="b">
                    <a:lnL>
                      <a:noFill/>
                    </a:lnL>
                    <a:lnR>
                      <a:noFill/>
                    </a:lnR>
                    <a:lnT>
                      <a:noFill/>
                    </a:lnT>
                    <a:lnB>
                      <a:noFill/>
                    </a:lnB>
                  </a:tcPr>
                </a:tc>
                <a:extLst>
                  <a:ext uri="{0D108BD9-81ED-4DB2-BD59-A6C34878D82A}">
                    <a16:rowId xmlns:a16="http://schemas.microsoft.com/office/drawing/2014/main" xmlns="" val="10005"/>
                  </a:ext>
                </a:extLst>
              </a:tr>
              <a:tr h="272761">
                <a:tc>
                  <a:txBody>
                    <a:bodyPr/>
                    <a:lstStyle/>
                    <a:p>
                      <a:pPr algn="l" fontAlgn="b"/>
                      <a:r>
                        <a:rPr lang="en-US" sz="1600" b="0" i="0" u="none" strike="noStrike">
                          <a:solidFill>
                            <a:srgbClr val="000000"/>
                          </a:solidFill>
                          <a:latin typeface="Calibri"/>
                        </a:rPr>
                        <a:t>Chloroform</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200</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10</a:t>
                      </a:r>
                    </a:p>
                  </a:txBody>
                  <a:tcPr marL="9525" marR="9525" marT="9525" marB="0" anchor="b">
                    <a:lnL>
                      <a:noFill/>
                    </a:lnL>
                    <a:lnR>
                      <a:noFill/>
                    </a:lnR>
                    <a:lnT>
                      <a:noFill/>
                    </a:lnT>
                    <a:lnB>
                      <a:noFill/>
                    </a:lnB>
                  </a:tcPr>
                </a:tc>
                <a:extLst>
                  <a:ext uri="{0D108BD9-81ED-4DB2-BD59-A6C34878D82A}">
                    <a16:rowId xmlns:a16="http://schemas.microsoft.com/office/drawing/2014/main" xmlns="" val="10006"/>
                  </a:ext>
                </a:extLst>
              </a:tr>
              <a:tr h="272761">
                <a:tc>
                  <a:txBody>
                    <a:bodyPr/>
                    <a:lstStyle/>
                    <a:p>
                      <a:pPr algn="l" fontAlgn="b"/>
                      <a:r>
                        <a:rPr lang="en-US" sz="1600" b="0" i="0" u="none" strike="noStrike">
                          <a:solidFill>
                            <a:srgbClr val="000000"/>
                          </a:solidFill>
                          <a:latin typeface="Calibri"/>
                        </a:rPr>
                        <a:t>Epichlorohydrin</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10</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2 skin</a:t>
                      </a:r>
                    </a:p>
                  </a:txBody>
                  <a:tcPr marL="9525" marR="9525" marT="9525" marB="0" anchor="b">
                    <a:lnL>
                      <a:noFill/>
                    </a:lnL>
                    <a:lnR>
                      <a:noFill/>
                    </a:lnR>
                    <a:lnT>
                      <a:noFill/>
                    </a:lnT>
                    <a:lnB>
                      <a:noFill/>
                    </a:lnB>
                  </a:tcPr>
                </a:tc>
                <a:extLst>
                  <a:ext uri="{0D108BD9-81ED-4DB2-BD59-A6C34878D82A}">
                    <a16:rowId xmlns:a16="http://schemas.microsoft.com/office/drawing/2014/main" xmlns="" val="10007"/>
                  </a:ext>
                </a:extLst>
              </a:tr>
              <a:tr h="272761">
                <a:tc>
                  <a:txBody>
                    <a:bodyPr/>
                    <a:lstStyle/>
                    <a:p>
                      <a:pPr algn="l" fontAlgn="b"/>
                      <a:r>
                        <a:rPr lang="en-US" sz="1600" b="0" i="0" u="none" strike="noStrike">
                          <a:solidFill>
                            <a:srgbClr val="000000"/>
                          </a:solidFill>
                          <a:latin typeface="Calibri"/>
                        </a:rPr>
                        <a:t>Ethylene Oxide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300</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1</a:t>
                      </a:r>
                    </a:p>
                  </a:txBody>
                  <a:tcPr marL="9525" marR="9525" marT="9525" marB="0" anchor="b">
                    <a:lnL>
                      <a:noFill/>
                    </a:lnL>
                    <a:lnR>
                      <a:noFill/>
                    </a:lnR>
                    <a:lnT>
                      <a:noFill/>
                    </a:lnT>
                    <a:lnB>
                      <a:noFill/>
                    </a:lnB>
                  </a:tcPr>
                </a:tc>
                <a:extLst>
                  <a:ext uri="{0D108BD9-81ED-4DB2-BD59-A6C34878D82A}">
                    <a16:rowId xmlns:a16="http://schemas.microsoft.com/office/drawing/2014/main" xmlns="" val="10008"/>
                  </a:ext>
                </a:extLst>
              </a:tr>
              <a:tr h="272761">
                <a:tc>
                  <a:txBody>
                    <a:bodyPr/>
                    <a:lstStyle/>
                    <a:p>
                      <a:pPr algn="l" fontAlgn="b"/>
                      <a:r>
                        <a:rPr lang="en-US" sz="1600" b="0" i="0" u="none" strike="noStrike">
                          <a:solidFill>
                            <a:srgbClr val="000000"/>
                          </a:solidFill>
                          <a:latin typeface="Calibri"/>
                        </a:rPr>
                        <a:t>Isopropyl amine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10</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5</a:t>
                      </a:r>
                    </a:p>
                  </a:txBody>
                  <a:tcPr marL="9525" marR="9525" marT="9525" marB="0" anchor="b">
                    <a:lnL>
                      <a:noFill/>
                    </a:lnL>
                    <a:lnR>
                      <a:noFill/>
                    </a:lnR>
                    <a:lnT>
                      <a:noFill/>
                    </a:lnT>
                    <a:lnB>
                      <a:noFill/>
                    </a:lnB>
                  </a:tcPr>
                </a:tc>
                <a:extLst>
                  <a:ext uri="{0D108BD9-81ED-4DB2-BD59-A6C34878D82A}">
                    <a16:rowId xmlns:a16="http://schemas.microsoft.com/office/drawing/2014/main" xmlns="" val="10009"/>
                  </a:ext>
                </a:extLst>
              </a:tr>
              <a:tr h="272761">
                <a:tc>
                  <a:txBody>
                    <a:bodyPr/>
                    <a:lstStyle/>
                    <a:p>
                      <a:pPr algn="l" fontAlgn="b"/>
                      <a:r>
                        <a:rPr lang="en-US" sz="1600" b="0" i="0" u="none" strike="noStrike">
                          <a:solidFill>
                            <a:srgbClr val="000000"/>
                          </a:solidFill>
                          <a:latin typeface="Calibri"/>
                        </a:rPr>
                        <a:t>Methanol</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2000</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200 skin</a:t>
                      </a:r>
                    </a:p>
                  </a:txBody>
                  <a:tcPr marL="9525" marR="9525" marT="9525" marB="0" anchor="b">
                    <a:lnL>
                      <a:noFill/>
                    </a:lnL>
                    <a:lnR>
                      <a:noFill/>
                    </a:lnR>
                    <a:lnT>
                      <a:noFill/>
                    </a:lnT>
                    <a:lnB>
                      <a:noFill/>
                    </a:lnB>
                  </a:tcPr>
                </a:tc>
                <a:extLst>
                  <a:ext uri="{0D108BD9-81ED-4DB2-BD59-A6C34878D82A}">
                    <a16:rowId xmlns:a16="http://schemas.microsoft.com/office/drawing/2014/main" xmlns="" val="10010"/>
                  </a:ext>
                </a:extLst>
              </a:tr>
              <a:tr h="272761">
                <a:tc>
                  <a:txBody>
                    <a:bodyPr/>
                    <a:lstStyle/>
                    <a:p>
                      <a:pPr algn="l" fontAlgn="b"/>
                      <a:r>
                        <a:rPr lang="en-US" sz="1600" b="0" i="0" u="none" strike="noStrike">
                          <a:solidFill>
                            <a:srgbClr val="000000"/>
                          </a:solidFill>
                          <a:latin typeface="Calibri"/>
                        </a:rPr>
                        <a:t>Methylene chloride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300</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50</a:t>
                      </a:r>
                    </a:p>
                  </a:txBody>
                  <a:tcPr marL="9525" marR="9525" marT="9525" marB="0" anchor="b">
                    <a:lnL>
                      <a:noFill/>
                    </a:lnL>
                    <a:lnR>
                      <a:noFill/>
                    </a:lnR>
                    <a:lnT>
                      <a:noFill/>
                    </a:lnT>
                    <a:lnB>
                      <a:noFill/>
                    </a:lnB>
                  </a:tcPr>
                </a:tc>
                <a:extLst>
                  <a:ext uri="{0D108BD9-81ED-4DB2-BD59-A6C34878D82A}">
                    <a16:rowId xmlns:a16="http://schemas.microsoft.com/office/drawing/2014/main" xmlns="" val="10011"/>
                  </a:ext>
                </a:extLst>
              </a:tr>
              <a:tr h="272761">
                <a:tc>
                  <a:txBody>
                    <a:bodyPr/>
                    <a:lstStyle/>
                    <a:p>
                      <a:pPr algn="l" fontAlgn="b"/>
                      <a:r>
                        <a:rPr lang="en-US" sz="1600" b="0" i="0" u="none" strike="noStrike">
                          <a:solidFill>
                            <a:srgbClr val="000000"/>
                          </a:solidFill>
                          <a:latin typeface="Calibri"/>
                        </a:rPr>
                        <a:t>Nitromethane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200</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20</a:t>
                      </a:r>
                    </a:p>
                  </a:txBody>
                  <a:tcPr marL="9525" marR="9525" marT="9525" marB="0" anchor="b">
                    <a:lnL>
                      <a:noFill/>
                    </a:lnL>
                    <a:lnR>
                      <a:noFill/>
                    </a:lnR>
                    <a:lnT>
                      <a:noFill/>
                    </a:lnT>
                    <a:lnB>
                      <a:noFill/>
                    </a:lnB>
                  </a:tcPr>
                </a:tc>
                <a:extLst>
                  <a:ext uri="{0D108BD9-81ED-4DB2-BD59-A6C34878D82A}">
                    <a16:rowId xmlns:a16="http://schemas.microsoft.com/office/drawing/2014/main" xmlns="" val="10012"/>
                  </a:ext>
                </a:extLst>
              </a:tr>
              <a:tr h="272761">
                <a:tc>
                  <a:txBody>
                    <a:bodyPr/>
                    <a:lstStyle/>
                    <a:p>
                      <a:pPr algn="l" fontAlgn="b"/>
                      <a:r>
                        <a:rPr lang="en-US" sz="1600" b="0" i="0" u="none" strike="noStrike">
                          <a:solidFill>
                            <a:srgbClr val="000000"/>
                          </a:solidFill>
                          <a:latin typeface="Calibri"/>
                        </a:rPr>
                        <a:t>Propylene oxide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200</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20</a:t>
                      </a:r>
                    </a:p>
                  </a:txBody>
                  <a:tcPr marL="9525" marR="9525" marT="9525" marB="0" anchor="b">
                    <a:lnL>
                      <a:noFill/>
                    </a:lnL>
                    <a:lnR>
                      <a:noFill/>
                    </a:lnR>
                    <a:lnT>
                      <a:noFill/>
                    </a:lnT>
                    <a:lnB>
                      <a:noFill/>
                    </a:lnB>
                  </a:tcPr>
                </a:tc>
                <a:extLst>
                  <a:ext uri="{0D108BD9-81ED-4DB2-BD59-A6C34878D82A}">
                    <a16:rowId xmlns:a16="http://schemas.microsoft.com/office/drawing/2014/main" xmlns="" val="10013"/>
                  </a:ext>
                </a:extLst>
              </a:tr>
              <a:tr h="272761">
                <a:tc>
                  <a:txBody>
                    <a:bodyPr/>
                    <a:lstStyle/>
                    <a:p>
                      <a:pPr algn="l" fontAlgn="b"/>
                      <a:r>
                        <a:rPr lang="en-US" sz="1600" b="0" i="0" u="none" strike="noStrike">
                          <a:solidFill>
                            <a:srgbClr val="000000"/>
                          </a:solidFill>
                          <a:latin typeface="Calibri"/>
                        </a:rPr>
                        <a:t>Toluene-2,4-disocyanate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0.4</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0.005</a:t>
                      </a:r>
                    </a:p>
                  </a:txBody>
                  <a:tcPr marL="9525" marR="9525" marT="9525" marB="0" anchor="b">
                    <a:lnL>
                      <a:noFill/>
                    </a:lnL>
                    <a:lnR>
                      <a:noFill/>
                    </a:lnR>
                    <a:lnT>
                      <a:noFill/>
                    </a:lnT>
                    <a:lnB>
                      <a:noFill/>
                    </a:lnB>
                  </a:tcPr>
                </a:tc>
                <a:extLst>
                  <a:ext uri="{0D108BD9-81ED-4DB2-BD59-A6C34878D82A}">
                    <a16:rowId xmlns:a16="http://schemas.microsoft.com/office/drawing/2014/main" xmlns="" val="10014"/>
                  </a:ext>
                </a:extLst>
              </a:tr>
              <a:tr h="272761">
                <a:tc>
                  <a:txBody>
                    <a:bodyPr/>
                    <a:lstStyle/>
                    <a:p>
                      <a:pPr algn="l" fontAlgn="b"/>
                      <a:r>
                        <a:rPr lang="en-US" sz="1600" b="0" i="0" u="none" strike="noStrike">
                          <a:solidFill>
                            <a:srgbClr val="000000"/>
                          </a:solidFill>
                          <a:latin typeface="Calibri"/>
                        </a:rPr>
                        <a:t>Turpentine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200</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latin typeface="Calibri"/>
                        </a:rPr>
                        <a:t>100</a:t>
                      </a:r>
                    </a:p>
                  </a:txBody>
                  <a:tcPr marL="9525" marR="9525" marT="9525" marB="0" anchor="b">
                    <a:lnL>
                      <a:noFill/>
                    </a:lnL>
                    <a:lnR>
                      <a:noFill/>
                    </a:lnR>
                    <a:lnT>
                      <a:noFill/>
                    </a:lnT>
                    <a:lnB>
                      <a:noFill/>
                    </a:lnB>
                  </a:tcPr>
                </a:tc>
                <a:extLst>
                  <a:ext uri="{0D108BD9-81ED-4DB2-BD59-A6C34878D82A}">
                    <a16:rowId xmlns:a16="http://schemas.microsoft.com/office/drawing/2014/main" xmlns="" val="10015"/>
                  </a:ext>
                </a:extLst>
              </a:tr>
              <a:tr h="286399">
                <a:tc>
                  <a:txBody>
                    <a:bodyPr/>
                    <a:lstStyle/>
                    <a:p>
                      <a:pPr algn="l" fontAlgn="b"/>
                      <a:r>
                        <a:rPr lang="en-US" sz="1600" b="0" i="0" u="none" strike="noStrike">
                          <a:solidFill>
                            <a:srgbClr val="000000"/>
                          </a:solidFill>
                          <a:latin typeface="Calibri"/>
                        </a:rPr>
                        <a:t>Vynil chloride</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4100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Kata Kunci</a:t>
            </a:r>
            <a:endParaRPr lang="en-US" dirty="0"/>
          </a:p>
        </p:txBody>
      </p:sp>
      <p:sp>
        <p:nvSpPr>
          <p:cNvPr id="3" name="Content Placeholder 2"/>
          <p:cNvSpPr>
            <a:spLocks noGrp="1"/>
          </p:cNvSpPr>
          <p:nvPr>
            <p:ph idx="1"/>
          </p:nvPr>
        </p:nvSpPr>
        <p:spPr/>
        <p:txBody>
          <a:bodyPr>
            <a:normAutofit/>
          </a:bodyPr>
          <a:lstStyle/>
          <a:p>
            <a:r>
              <a:rPr lang="id-ID" dirty="0" smtClean="0"/>
              <a:t>TLV adalah pedoman dalam pengendalian </a:t>
            </a:r>
            <a:r>
              <a:rPr lang="id-ID" i="1" dirty="0" smtClean="0"/>
              <a:t>Health Hazard</a:t>
            </a:r>
          </a:p>
          <a:p>
            <a:r>
              <a:rPr lang="id-ID" dirty="0" smtClean="0"/>
              <a:t>TLV tidak bisa digunakan sebagai angka pasti antara kondisi aman dan bahaya</a:t>
            </a:r>
          </a:p>
          <a:p>
            <a:r>
              <a:rPr lang="id-ID" dirty="0" smtClean="0"/>
              <a:t>TLV tidak boleh digunakan sebagai standard legal</a:t>
            </a:r>
          </a:p>
          <a:p>
            <a:r>
              <a:rPr lang="id-ID" dirty="0" smtClean="0"/>
              <a:t>Namun dapat digunakan untuk pengembangan program health &amp; safety</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err="1" smtClean="0"/>
              <a:t>Efek</a:t>
            </a:r>
            <a:r>
              <a:rPr lang="en-US" sz="4800" dirty="0" smtClean="0"/>
              <a:t> </a:t>
            </a:r>
            <a:r>
              <a:rPr lang="en-US" sz="4800" dirty="0" err="1" smtClean="0"/>
              <a:t>Toksik</a:t>
            </a:r>
            <a:r>
              <a:rPr lang="en-US" sz="4800" dirty="0" smtClean="0"/>
              <a:t>/</a:t>
            </a:r>
            <a:r>
              <a:rPr lang="en-US" sz="4800" dirty="0" err="1" smtClean="0"/>
              <a:t>Toksisitas</a:t>
            </a:r>
            <a:endParaRPr lang="id-ID" dirty="0"/>
          </a:p>
        </p:txBody>
      </p:sp>
      <p:sp>
        <p:nvSpPr>
          <p:cNvPr id="3" name="Content Placeholder 2"/>
          <p:cNvSpPr>
            <a:spLocks noGrp="1"/>
          </p:cNvSpPr>
          <p:nvPr>
            <p:ph idx="1"/>
          </p:nvPr>
        </p:nvSpPr>
        <p:spPr/>
        <p:txBody>
          <a:bodyPr>
            <a:normAutofit fontScale="92500" lnSpcReduction="20000"/>
          </a:bodyPr>
          <a:lstStyle/>
          <a:p>
            <a:pPr marL="609600" indent="-609600"/>
            <a:r>
              <a:rPr lang="en-US" dirty="0" err="1" smtClean="0"/>
              <a:t>Definisi</a:t>
            </a:r>
            <a:r>
              <a:rPr lang="en-US" dirty="0" smtClean="0"/>
              <a:t> :</a:t>
            </a:r>
          </a:p>
          <a:p>
            <a:pPr marL="539750" lvl="1" indent="0">
              <a:buNone/>
            </a:pPr>
            <a:r>
              <a:rPr lang="en-US" dirty="0" err="1" smtClean="0"/>
              <a:t>Perubahan</a:t>
            </a:r>
            <a:r>
              <a:rPr lang="en-US" dirty="0" smtClean="0"/>
              <a:t> abnormal y</a:t>
            </a:r>
            <a:r>
              <a:rPr lang="id-ID" dirty="0" smtClean="0"/>
              <a:t>an</a:t>
            </a:r>
            <a:r>
              <a:rPr lang="en-US" dirty="0" smtClean="0"/>
              <a:t>g t</a:t>
            </a:r>
            <a:r>
              <a:rPr lang="id-ID" dirty="0" smtClean="0"/>
              <a:t>i</a:t>
            </a:r>
            <a:r>
              <a:rPr lang="en-US" dirty="0" smtClean="0"/>
              <a:t>d</a:t>
            </a:r>
            <a:r>
              <a:rPr lang="id-ID" dirty="0" smtClean="0"/>
              <a:t>a</a:t>
            </a:r>
            <a:r>
              <a:rPr lang="en-US" dirty="0" smtClean="0"/>
              <a:t>k </a:t>
            </a:r>
            <a:r>
              <a:rPr lang="en-US" dirty="0" err="1" smtClean="0"/>
              <a:t>diinginkan</a:t>
            </a:r>
            <a:r>
              <a:rPr lang="en-US" dirty="0" smtClean="0"/>
              <a:t> </a:t>
            </a:r>
            <a:r>
              <a:rPr lang="en-US" dirty="0" err="1" smtClean="0"/>
              <a:t>akibat</a:t>
            </a:r>
            <a:r>
              <a:rPr lang="id-ID" dirty="0" smtClean="0"/>
              <a:t> </a:t>
            </a:r>
            <a:r>
              <a:rPr lang="en-US" dirty="0" err="1" smtClean="0"/>
              <a:t>pemaparan</a:t>
            </a:r>
            <a:r>
              <a:rPr lang="en-US" dirty="0" smtClean="0"/>
              <a:t> </a:t>
            </a:r>
            <a:r>
              <a:rPr lang="en-US" dirty="0" err="1" smtClean="0"/>
              <a:t>zat</a:t>
            </a:r>
            <a:r>
              <a:rPr lang="en-US" dirty="0" smtClean="0"/>
              <a:t> </a:t>
            </a:r>
            <a:r>
              <a:rPr lang="en-US" dirty="0" err="1" smtClean="0"/>
              <a:t>kimia</a:t>
            </a:r>
            <a:r>
              <a:rPr lang="en-US" dirty="0" smtClean="0"/>
              <a:t> </a:t>
            </a:r>
            <a:r>
              <a:rPr lang="en-US" dirty="0" err="1" smtClean="0"/>
              <a:t>toksik</a:t>
            </a:r>
            <a:r>
              <a:rPr lang="en-US" dirty="0" smtClean="0"/>
              <a:t>.</a:t>
            </a:r>
          </a:p>
          <a:p>
            <a:pPr marL="609600" indent="-609600"/>
            <a:r>
              <a:rPr lang="en-US" dirty="0" err="1" smtClean="0"/>
              <a:t>Tergantung</a:t>
            </a:r>
            <a:r>
              <a:rPr lang="en-US" dirty="0" smtClean="0"/>
              <a:t> p</a:t>
            </a:r>
            <a:r>
              <a:rPr lang="id-ID" dirty="0" smtClean="0"/>
              <a:t>a</a:t>
            </a:r>
            <a:r>
              <a:rPr lang="en-US" dirty="0" smtClean="0"/>
              <a:t>d</a:t>
            </a:r>
            <a:r>
              <a:rPr lang="id-ID" dirty="0" smtClean="0"/>
              <a:t>a</a:t>
            </a:r>
            <a:r>
              <a:rPr lang="en-US" dirty="0" smtClean="0"/>
              <a:t> :</a:t>
            </a:r>
          </a:p>
          <a:p>
            <a:pPr marL="990600" lvl="1" indent="-533400">
              <a:buFontTx/>
              <a:buAutoNum type="arabicPeriod"/>
            </a:pPr>
            <a:r>
              <a:rPr lang="en-US" dirty="0" err="1" smtClean="0"/>
              <a:t>Jenis</a:t>
            </a:r>
            <a:r>
              <a:rPr lang="en-US" dirty="0" smtClean="0"/>
              <a:t> </a:t>
            </a:r>
            <a:r>
              <a:rPr lang="en-US" dirty="0" err="1" smtClean="0"/>
              <a:t>zat</a:t>
            </a:r>
            <a:r>
              <a:rPr lang="en-US" dirty="0" smtClean="0"/>
              <a:t> </a:t>
            </a:r>
            <a:r>
              <a:rPr lang="en-US" dirty="0" err="1" smtClean="0"/>
              <a:t>kimia</a:t>
            </a:r>
            <a:endParaRPr lang="en-US" dirty="0" smtClean="0"/>
          </a:p>
          <a:p>
            <a:pPr marL="990600" lvl="1" indent="-533400">
              <a:buFontTx/>
              <a:buAutoNum type="arabicPeriod"/>
            </a:pPr>
            <a:r>
              <a:rPr lang="en-US" dirty="0" err="1" smtClean="0"/>
              <a:t>Dosis</a:t>
            </a:r>
            <a:r>
              <a:rPr lang="en-US" dirty="0" smtClean="0"/>
              <a:t> </a:t>
            </a:r>
            <a:r>
              <a:rPr lang="en-US" dirty="0" err="1" smtClean="0"/>
              <a:t>zat</a:t>
            </a:r>
            <a:r>
              <a:rPr lang="en-US" dirty="0" smtClean="0"/>
              <a:t> </a:t>
            </a:r>
            <a:r>
              <a:rPr lang="en-US" dirty="0" err="1" smtClean="0"/>
              <a:t>kimia</a:t>
            </a:r>
            <a:endParaRPr lang="en-US" dirty="0" smtClean="0"/>
          </a:p>
          <a:p>
            <a:pPr marL="990600" lvl="1" indent="-533400">
              <a:buFontTx/>
              <a:buAutoNum type="arabicPeriod"/>
            </a:pPr>
            <a:r>
              <a:rPr lang="en-US" dirty="0" smtClean="0"/>
              <a:t>Port d’ entry (</a:t>
            </a:r>
            <a:r>
              <a:rPr lang="en-US" dirty="0" err="1" smtClean="0"/>
              <a:t>inhalasi</a:t>
            </a:r>
            <a:r>
              <a:rPr lang="en-US" dirty="0" smtClean="0"/>
              <a:t>, </a:t>
            </a:r>
            <a:r>
              <a:rPr lang="en-US" dirty="0" err="1" smtClean="0"/>
              <a:t>ingesti</a:t>
            </a:r>
            <a:r>
              <a:rPr lang="en-US" dirty="0" smtClean="0"/>
              <a:t>, </a:t>
            </a:r>
            <a:r>
              <a:rPr lang="en-US" dirty="0" err="1" smtClean="0"/>
              <a:t>absorbsi</a:t>
            </a:r>
            <a:r>
              <a:rPr lang="en-US" dirty="0" smtClean="0"/>
              <a:t> dermal)</a:t>
            </a:r>
          </a:p>
          <a:p>
            <a:pPr marL="990600" lvl="1" indent="-533400">
              <a:buFontTx/>
              <a:buAutoNum type="arabicPeriod"/>
            </a:pPr>
            <a:r>
              <a:rPr lang="en-US" dirty="0" err="1" smtClean="0"/>
              <a:t>Tipe</a:t>
            </a:r>
            <a:r>
              <a:rPr lang="en-US" dirty="0" smtClean="0"/>
              <a:t> </a:t>
            </a:r>
            <a:r>
              <a:rPr lang="en-US" dirty="0" err="1" smtClean="0"/>
              <a:t>paparan</a:t>
            </a:r>
            <a:r>
              <a:rPr lang="en-US" dirty="0" smtClean="0"/>
              <a:t> </a:t>
            </a:r>
          </a:p>
          <a:p>
            <a:pPr marL="1371600" lvl="2" indent="-457200">
              <a:buFontTx/>
              <a:buAutoNum type="arabicPeriod"/>
            </a:pPr>
            <a:r>
              <a:rPr lang="en-US" b="1" dirty="0" err="1" smtClean="0"/>
              <a:t>Akut</a:t>
            </a:r>
            <a:r>
              <a:rPr lang="en-US" b="1" dirty="0" smtClean="0"/>
              <a:t> : </a:t>
            </a:r>
            <a:r>
              <a:rPr lang="en-US" b="1" dirty="0" err="1" smtClean="0"/>
              <a:t>pemaparan</a:t>
            </a:r>
            <a:r>
              <a:rPr lang="en-US" b="1" dirty="0" smtClean="0"/>
              <a:t> &lt; 24 jam ~ </a:t>
            </a:r>
            <a:r>
              <a:rPr lang="en-US" b="1" dirty="0" err="1" smtClean="0"/>
              <a:t>dosis</a:t>
            </a:r>
            <a:r>
              <a:rPr lang="en-US" b="1" dirty="0" smtClean="0"/>
              <a:t> </a:t>
            </a:r>
            <a:r>
              <a:rPr lang="en-US" b="1" dirty="0" err="1" smtClean="0"/>
              <a:t>tunggal</a:t>
            </a:r>
            <a:endParaRPr lang="en-US" b="1" dirty="0" smtClean="0"/>
          </a:p>
          <a:p>
            <a:pPr marL="1371600" lvl="2" indent="-457200">
              <a:buFontTx/>
              <a:buAutoNum type="arabicPeriod"/>
            </a:pPr>
            <a:r>
              <a:rPr lang="en-US" b="1" dirty="0" err="1" smtClean="0"/>
              <a:t>Kronis</a:t>
            </a:r>
            <a:r>
              <a:rPr lang="en-US" b="1" dirty="0" smtClean="0"/>
              <a:t>: </a:t>
            </a:r>
            <a:r>
              <a:rPr lang="en-US" b="1" dirty="0" err="1" smtClean="0"/>
              <a:t>pemaparan</a:t>
            </a:r>
            <a:r>
              <a:rPr lang="en-US" b="1" dirty="0" smtClean="0"/>
              <a:t> </a:t>
            </a:r>
            <a:r>
              <a:rPr lang="en-US" b="1" dirty="0" err="1" smtClean="0"/>
              <a:t>berulang</a:t>
            </a:r>
            <a:r>
              <a:rPr lang="en-US" b="1" dirty="0" smtClean="0"/>
              <a:t>, </a:t>
            </a:r>
            <a:r>
              <a:rPr lang="en-US" b="1" dirty="0" err="1" smtClean="0"/>
              <a:t>jangka</a:t>
            </a:r>
            <a:r>
              <a:rPr lang="en-US" b="1" dirty="0" smtClean="0"/>
              <a:t> </a:t>
            </a:r>
            <a:r>
              <a:rPr lang="en-US" b="1" dirty="0" err="1" smtClean="0"/>
              <a:t>panjang</a:t>
            </a:r>
            <a:r>
              <a:rPr lang="en-US" b="1" dirty="0" smtClean="0"/>
              <a:t>, min. 3 </a:t>
            </a:r>
            <a:r>
              <a:rPr lang="en-US" b="1" dirty="0" err="1" smtClean="0"/>
              <a:t>hari</a:t>
            </a:r>
            <a:r>
              <a:rPr lang="en-US" b="1" dirty="0" smtClean="0"/>
              <a:t> </a:t>
            </a:r>
            <a:r>
              <a:rPr lang="en-US" b="1" dirty="0" err="1" smtClean="0"/>
              <a:t>terus</a:t>
            </a:r>
            <a:r>
              <a:rPr lang="en-US" b="1" dirty="0" smtClean="0"/>
              <a:t> </a:t>
            </a:r>
            <a:r>
              <a:rPr lang="en-US" b="1" dirty="0" err="1" smtClean="0"/>
              <a:t>menerus</a:t>
            </a:r>
            <a:r>
              <a:rPr lang="en-US" b="1" dirty="0" smtClean="0"/>
              <a:t>.</a:t>
            </a:r>
          </a:p>
          <a:p>
            <a:endParaRPr lang="id-ID"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Definisi</a:t>
            </a:r>
            <a:endParaRPr lang="id-ID" dirty="0"/>
          </a:p>
        </p:txBody>
      </p:sp>
      <p:sp>
        <p:nvSpPr>
          <p:cNvPr id="3" name="Content Placeholder 2"/>
          <p:cNvSpPr>
            <a:spLocks noGrp="1"/>
          </p:cNvSpPr>
          <p:nvPr>
            <p:ph idx="1"/>
          </p:nvPr>
        </p:nvSpPr>
        <p:spPr/>
        <p:txBody>
          <a:bodyPr>
            <a:normAutofit fontScale="92500" lnSpcReduction="10000"/>
          </a:bodyPr>
          <a:lstStyle/>
          <a:p>
            <a:r>
              <a:rPr lang="id-ID" dirty="0" smtClean="0"/>
              <a:t>Akut:</a:t>
            </a:r>
          </a:p>
          <a:p>
            <a:pPr marL="0" indent="0">
              <a:buNone/>
            </a:pPr>
            <a:r>
              <a:rPr lang="id-ID" dirty="0" smtClean="0"/>
              <a:t> Pengaruh sejumlah dosis tertentu yang akibat nya dapat dilihat atau dirasakan dalam waktu yang singkat.</a:t>
            </a:r>
          </a:p>
          <a:p>
            <a:endParaRPr lang="id-ID" dirty="0" smtClean="0"/>
          </a:p>
          <a:p>
            <a:r>
              <a:rPr lang="id-ID" dirty="0" smtClean="0"/>
              <a:t>Kronis:</a:t>
            </a:r>
          </a:p>
          <a:p>
            <a:pPr>
              <a:buNone/>
            </a:pPr>
            <a:r>
              <a:rPr lang="id-ID" dirty="0" smtClean="0"/>
              <a:t>suatu akibat keracunan bahan–bahan</a:t>
            </a:r>
          </a:p>
          <a:p>
            <a:pPr marL="0" indent="0">
              <a:buNone/>
            </a:pPr>
            <a:r>
              <a:rPr lang="id-ID" dirty="0" smtClean="0"/>
              <a:t>kimia dalam dosis kecil tetapi terus menerus dan efeknya dapat dirasakan dalam jangka panjang.</a:t>
            </a:r>
            <a:endParaRPr lang="id-ID"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990601"/>
          <a:ext cx="8229600" cy="5597905"/>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403821">
                <a:tc>
                  <a:txBody>
                    <a:bodyPr/>
                    <a:lstStyle/>
                    <a:p>
                      <a:pPr algn="ctr">
                        <a:lnSpc>
                          <a:spcPct val="115000"/>
                        </a:lnSpc>
                        <a:spcAft>
                          <a:spcPts val="0"/>
                        </a:spcAft>
                      </a:pPr>
                      <a:r>
                        <a:rPr lang="id-ID" sz="1400" b="1" dirty="0">
                          <a:latin typeface="Verdana"/>
                          <a:ea typeface="Times New Roman"/>
                          <a:cs typeface="Times New Roman"/>
                        </a:rPr>
                        <a:t>Toxic Material</a:t>
                      </a:r>
                      <a:endParaRPr lang="id-ID" sz="1800" dirty="0">
                        <a:latin typeface="Calibri"/>
                        <a:ea typeface="Calibri"/>
                        <a:cs typeface="Times New Roman"/>
                      </a:endParaRPr>
                    </a:p>
                  </a:txBody>
                  <a:tcPr marL="19050" marR="19050" marT="19050" marB="19050" anchor="ctr"/>
                </a:tc>
                <a:tc>
                  <a:txBody>
                    <a:bodyPr/>
                    <a:lstStyle/>
                    <a:p>
                      <a:pPr algn="ctr">
                        <a:lnSpc>
                          <a:spcPct val="115000"/>
                        </a:lnSpc>
                        <a:spcAft>
                          <a:spcPts val="0"/>
                        </a:spcAft>
                      </a:pPr>
                      <a:r>
                        <a:rPr lang="id-ID" sz="1400" b="1">
                          <a:latin typeface="Verdana"/>
                          <a:ea typeface="Times New Roman"/>
                          <a:cs typeface="Times New Roman"/>
                        </a:rPr>
                        <a:t>PPE</a:t>
                      </a:r>
                      <a:endParaRPr lang="id-ID" sz="1800">
                        <a:latin typeface="Calibri"/>
                        <a:ea typeface="Calibri"/>
                        <a:cs typeface="Times New Roman"/>
                      </a:endParaRPr>
                    </a:p>
                  </a:txBody>
                  <a:tcPr marL="19050" marR="19050" marT="19050" marB="19050" anchor="ctr"/>
                </a:tc>
                <a:extLst>
                  <a:ext uri="{0D108BD9-81ED-4DB2-BD59-A6C34878D82A}">
                    <a16:rowId xmlns:a16="http://schemas.microsoft.com/office/drawing/2014/main" xmlns="" val="10000"/>
                  </a:ext>
                </a:extLst>
              </a:tr>
              <a:tr h="1359440">
                <a:tc>
                  <a:txBody>
                    <a:bodyPr/>
                    <a:lstStyle/>
                    <a:p>
                      <a:pPr>
                        <a:lnSpc>
                          <a:spcPct val="115000"/>
                        </a:lnSpc>
                        <a:spcAft>
                          <a:spcPts val="0"/>
                        </a:spcAft>
                      </a:pPr>
                      <a:r>
                        <a:rPr lang="id-ID" sz="1400" dirty="0">
                          <a:latin typeface="Verdana"/>
                          <a:ea typeface="Times New Roman"/>
                          <a:cs typeface="Times New Roman"/>
                        </a:rPr>
                        <a:t>Liquids with high acute toxicity</a:t>
                      </a:r>
                      <a:r>
                        <a:rPr lang="id-ID" sz="1050" dirty="0">
                          <a:latin typeface="Verdana"/>
                          <a:ea typeface="Times New Roman"/>
                          <a:cs typeface="Times New Roman"/>
                        </a:rPr>
                        <a:t/>
                      </a:r>
                      <a:br>
                        <a:rPr lang="id-ID" sz="1050" dirty="0">
                          <a:latin typeface="Verdana"/>
                          <a:ea typeface="Times New Roman"/>
                          <a:cs typeface="Times New Roman"/>
                        </a:rPr>
                      </a:br>
                      <a:r>
                        <a:rPr lang="id-ID" sz="1050" dirty="0">
                          <a:latin typeface="Verdana"/>
                          <a:ea typeface="Times New Roman"/>
                          <a:cs typeface="Times New Roman"/>
                        </a:rPr>
                        <a:t>(poisons)</a:t>
                      </a:r>
                      <a:endParaRPr lang="id-ID" sz="1800" dirty="0">
                        <a:latin typeface="Calibri"/>
                        <a:ea typeface="Calibri"/>
                        <a:cs typeface="Times New Roman"/>
                      </a:endParaRPr>
                    </a:p>
                  </a:txBody>
                  <a:tcPr marL="19050" marR="19050" marT="19050" marB="19050"/>
                </a:tc>
                <a:tc>
                  <a:txBody>
                    <a:bodyPr/>
                    <a:lstStyle/>
                    <a:p>
                      <a:pPr>
                        <a:lnSpc>
                          <a:spcPct val="115000"/>
                        </a:lnSpc>
                        <a:spcAft>
                          <a:spcPts val="0"/>
                        </a:spcAft>
                      </a:pPr>
                      <a:r>
                        <a:rPr lang="id-ID" sz="1400">
                          <a:latin typeface="Verdana"/>
                          <a:ea typeface="Times New Roman"/>
                          <a:cs typeface="Times New Roman"/>
                        </a:rPr>
                        <a:t>Safety goggles, long sleeved lab coat, impermeable gloves and apron, closed toe shoes. If potential for a splash is high, use impermeable coveralls and a face shield in addition to goggles.</a:t>
                      </a:r>
                      <a:endParaRPr lang="id-ID" sz="1800">
                        <a:latin typeface="Calibri"/>
                        <a:ea typeface="Calibri"/>
                        <a:cs typeface="Times New Roman"/>
                      </a:endParaRPr>
                    </a:p>
                  </a:txBody>
                  <a:tcPr marL="19050" marR="19050" marT="19050" marB="19050"/>
                </a:tc>
                <a:extLst>
                  <a:ext uri="{0D108BD9-81ED-4DB2-BD59-A6C34878D82A}">
                    <a16:rowId xmlns:a16="http://schemas.microsoft.com/office/drawing/2014/main" xmlns="" val="10001"/>
                  </a:ext>
                </a:extLst>
              </a:tr>
              <a:tr h="825068">
                <a:tc>
                  <a:txBody>
                    <a:bodyPr/>
                    <a:lstStyle/>
                    <a:p>
                      <a:pPr>
                        <a:lnSpc>
                          <a:spcPct val="115000"/>
                        </a:lnSpc>
                        <a:spcAft>
                          <a:spcPts val="0"/>
                        </a:spcAft>
                      </a:pPr>
                      <a:r>
                        <a:rPr lang="id-ID" sz="1400" dirty="0">
                          <a:latin typeface="Verdana"/>
                          <a:ea typeface="Times New Roman"/>
                          <a:cs typeface="Times New Roman"/>
                        </a:rPr>
                        <a:t>Solids of high acute toxicity</a:t>
                      </a:r>
                      <a:r>
                        <a:rPr lang="id-ID" sz="1050" dirty="0">
                          <a:latin typeface="Verdana"/>
                          <a:ea typeface="Times New Roman"/>
                          <a:cs typeface="Times New Roman"/>
                        </a:rPr>
                        <a:t/>
                      </a:r>
                      <a:br>
                        <a:rPr lang="id-ID" sz="1050" dirty="0">
                          <a:latin typeface="Verdana"/>
                          <a:ea typeface="Times New Roman"/>
                          <a:cs typeface="Times New Roman"/>
                        </a:rPr>
                      </a:br>
                      <a:r>
                        <a:rPr lang="id-ID" sz="1050" dirty="0">
                          <a:latin typeface="Verdana"/>
                          <a:ea typeface="Times New Roman"/>
                          <a:cs typeface="Times New Roman"/>
                        </a:rPr>
                        <a:t>(poisons)</a:t>
                      </a:r>
                      <a:endParaRPr lang="id-ID" sz="1800" dirty="0">
                        <a:latin typeface="Calibri"/>
                        <a:ea typeface="Calibri"/>
                        <a:cs typeface="Times New Roman"/>
                      </a:endParaRPr>
                    </a:p>
                  </a:txBody>
                  <a:tcPr marL="19050" marR="19050" marT="19050" marB="19050"/>
                </a:tc>
                <a:tc>
                  <a:txBody>
                    <a:bodyPr/>
                    <a:lstStyle/>
                    <a:p>
                      <a:pPr>
                        <a:lnSpc>
                          <a:spcPct val="115000"/>
                        </a:lnSpc>
                        <a:spcAft>
                          <a:spcPts val="0"/>
                        </a:spcAft>
                      </a:pPr>
                      <a:r>
                        <a:rPr lang="id-ID" sz="1400">
                          <a:latin typeface="Verdana"/>
                          <a:ea typeface="Times New Roman"/>
                          <a:cs typeface="Times New Roman"/>
                        </a:rPr>
                        <a:t>Safety glasses, gloves, long sleeved lab coat, closed toe shoes. Note: manipulate only in a hood.</a:t>
                      </a:r>
                      <a:endParaRPr lang="id-ID" sz="1800">
                        <a:latin typeface="Calibri"/>
                        <a:ea typeface="Calibri"/>
                        <a:cs typeface="Times New Roman"/>
                      </a:endParaRPr>
                    </a:p>
                  </a:txBody>
                  <a:tcPr marL="19050" marR="19050" marT="19050" marB="19050"/>
                </a:tc>
                <a:extLst>
                  <a:ext uri="{0D108BD9-81ED-4DB2-BD59-A6C34878D82A}">
                    <a16:rowId xmlns:a16="http://schemas.microsoft.com/office/drawing/2014/main" xmlns="" val="10002"/>
                  </a:ext>
                </a:extLst>
              </a:tr>
              <a:tr h="1626626">
                <a:tc>
                  <a:txBody>
                    <a:bodyPr/>
                    <a:lstStyle/>
                    <a:p>
                      <a:pPr>
                        <a:lnSpc>
                          <a:spcPct val="115000"/>
                        </a:lnSpc>
                        <a:spcAft>
                          <a:spcPts val="0"/>
                        </a:spcAft>
                      </a:pPr>
                      <a:r>
                        <a:rPr lang="id-ID" sz="1400" dirty="0">
                          <a:latin typeface="Verdana"/>
                          <a:ea typeface="Times New Roman"/>
                          <a:cs typeface="Times New Roman"/>
                        </a:rPr>
                        <a:t>Liquids with high chronic toxicity</a:t>
                      </a:r>
                      <a:r>
                        <a:rPr lang="id-ID" sz="1050" dirty="0">
                          <a:latin typeface="Verdana"/>
                          <a:ea typeface="Times New Roman"/>
                          <a:cs typeface="Times New Roman"/>
                        </a:rPr>
                        <a:t/>
                      </a:r>
                      <a:br>
                        <a:rPr lang="id-ID" sz="1050" dirty="0">
                          <a:latin typeface="Verdana"/>
                          <a:ea typeface="Times New Roman"/>
                          <a:cs typeface="Times New Roman"/>
                        </a:rPr>
                      </a:br>
                      <a:r>
                        <a:rPr lang="id-ID" sz="1050" dirty="0">
                          <a:latin typeface="Verdana"/>
                          <a:ea typeface="Times New Roman"/>
                          <a:cs typeface="Times New Roman"/>
                        </a:rPr>
                        <a:t>(Known and suspected human carcinogens, reproductive toxins)</a:t>
                      </a:r>
                      <a:endParaRPr lang="id-ID" sz="1800" dirty="0">
                        <a:latin typeface="Calibri"/>
                        <a:ea typeface="Calibri"/>
                        <a:cs typeface="Times New Roman"/>
                      </a:endParaRPr>
                    </a:p>
                  </a:txBody>
                  <a:tcPr marL="19050" marR="19050" marT="19050" marB="19050"/>
                </a:tc>
                <a:tc>
                  <a:txBody>
                    <a:bodyPr/>
                    <a:lstStyle/>
                    <a:p>
                      <a:pPr>
                        <a:lnSpc>
                          <a:spcPct val="115000"/>
                        </a:lnSpc>
                        <a:spcAft>
                          <a:spcPts val="0"/>
                        </a:spcAft>
                      </a:pPr>
                      <a:r>
                        <a:rPr lang="id-ID" sz="1400" dirty="0">
                          <a:latin typeface="Verdana"/>
                          <a:ea typeface="Times New Roman"/>
                          <a:cs typeface="Times New Roman"/>
                        </a:rPr>
                        <a:t>Safety goggles preferred, safety glasses acceptable, impermeable gloves, long sleeved lab coat, closed toe shoes. If potential for a splash is high, use impermeable apron or coveralls and a face shield in addition to goggles.</a:t>
                      </a:r>
                      <a:endParaRPr lang="id-ID" sz="1800" dirty="0">
                        <a:latin typeface="Calibri"/>
                        <a:ea typeface="Calibri"/>
                        <a:cs typeface="Times New Roman"/>
                      </a:endParaRPr>
                    </a:p>
                  </a:txBody>
                  <a:tcPr marL="19050" marR="19050" marT="19050" marB="19050"/>
                </a:tc>
                <a:extLst>
                  <a:ext uri="{0D108BD9-81ED-4DB2-BD59-A6C34878D82A}">
                    <a16:rowId xmlns:a16="http://schemas.microsoft.com/office/drawing/2014/main" xmlns="" val="10003"/>
                  </a:ext>
                </a:extLst>
              </a:tr>
              <a:tr h="825068">
                <a:tc>
                  <a:txBody>
                    <a:bodyPr/>
                    <a:lstStyle/>
                    <a:p>
                      <a:pPr>
                        <a:lnSpc>
                          <a:spcPct val="115000"/>
                        </a:lnSpc>
                        <a:spcAft>
                          <a:spcPts val="0"/>
                        </a:spcAft>
                      </a:pPr>
                      <a:r>
                        <a:rPr lang="id-ID" sz="1400" dirty="0">
                          <a:latin typeface="Verdana"/>
                          <a:ea typeface="Times New Roman"/>
                          <a:cs typeface="Times New Roman"/>
                        </a:rPr>
                        <a:t>Solids of high chronic toxicity</a:t>
                      </a:r>
                      <a:r>
                        <a:rPr lang="id-ID" sz="1050" dirty="0">
                          <a:latin typeface="Verdana"/>
                          <a:ea typeface="Times New Roman"/>
                          <a:cs typeface="Times New Roman"/>
                        </a:rPr>
                        <a:t/>
                      </a:r>
                      <a:br>
                        <a:rPr lang="id-ID" sz="1050" dirty="0">
                          <a:latin typeface="Verdana"/>
                          <a:ea typeface="Times New Roman"/>
                          <a:cs typeface="Times New Roman"/>
                        </a:rPr>
                      </a:br>
                      <a:r>
                        <a:rPr lang="id-ID" sz="1050" dirty="0">
                          <a:latin typeface="Verdana"/>
                          <a:ea typeface="Times New Roman"/>
                          <a:cs typeface="Times New Roman"/>
                        </a:rPr>
                        <a:t>(carcinogens and reproductive toxins)</a:t>
                      </a:r>
                      <a:endParaRPr lang="id-ID" sz="1800" dirty="0">
                        <a:latin typeface="Calibri"/>
                        <a:ea typeface="Calibri"/>
                        <a:cs typeface="Times New Roman"/>
                      </a:endParaRPr>
                    </a:p>
                  </a:txBody>
                  <a:tcPr marL="19050" marR="19050" marT="19050" marB="19050"/>
                </a:tc>
                <a:tc>
                  <a:txBody>
                    <a:bodyPr/>
                    <a:lstStyle/>
                    <a:p>
                      <a:pPr>
                        <a:lnSpc>
                          <a:spcPct val="115000"/>
                        </a:lnSpc>
                        <a:spcAft>
                          <a:spcPts val="0"/>
                        </a:spcAft>
                      </a:pPr>
                      <a:r>
                        <a:rPr lang="id-ID" sz="1400" dirty="0">
                          <a:latin typeface="Verdana"/>
                          <a:ea typeface="Times New Roman"/>
                          <a:cs typeface="Times New Roman"/>
                        </a:rPr>
                        <a:t>Safety glasses, gloves, long sleeved lab coat, closed toe shoes. Note: manipulate only in a hood.</a:t>
                      </a:r>
                      <a:endParaRPr lang="id-ID" sz="1800" dirty="0">
                        <a:latin typeface="Calibri"/>
                        <a:ea typeface="Calibri"/>
                        <a:cs typeface="Times New Roman"/>
                      </a:endParaRPr>
                    </a:p>
                  </a:txBody>
                  <a:tcPr marL="19050" marR="19050" marT="19050" marB="19050"/>
                </a:tc>
                <a:extLst>
                  <a:ext uri="{0D108BD9-81ED-4DB2-BD59-A6C34878D82A}">
                    <a16:rowId xmlns:a16="http://schemas.microsoft.com/office/drawing/2014/main" xmlns="" val="10004"/>
                  </a:ext>
                </a:extLst>
              </a:tr>
              <a:tr h="557882">
                <a:tc>
                  <a:txBody>
                    <a:bodyPr/>
                    <a:lstStyle/>
                    <a:p>
                      <a:pPr>
                        <a:lnSpc>
                          <a:spcPct val="115000"/>
                        </a:lnSpc>
                        <a:spcAft>
                          <a:spcPts val="0"/>
                        </a:spcAft>
                      </a:pPr>
                      <a:r>
                        <a:rPr lang="id-ID" sz="1400">
                          <a:latin typeface="Verdana"/>
                          <a:ea typeface="Times New Roman"/>
                          <a:cs typeface="Times New Roman"/>
                        </a:rPr>
                        <a:t>Compressed toxic or corrosive gases</a:t>
                      </a:r>
                      <a:endParaRPr lang="id-ID" sz="1800">
                        <a:latin typeface="Calibri"/>
                        <a:ea typeface="Calibri"/>
                        <a:cs typeface="Times New Roman"/>
                      </a:endParaRPr>
                    </a:p>
                  </a:txBody>
                  <a:tcPr marL="19050" marR="19050" marT="19050" marB="19050"/>
                </a:tc>
                <a:tc>
                  <a:txBody>
                    <a:bodyPr/>
                    <a:lstStyle/>
                    <a:p>
                      <a:pPr>
                        <a:lnSpc>
                          <a:spcPct val="115000"/>
                        </a:lnSpc>
                        <a:spcAft>
                          <a:spcPts val="0"/>
                        </a:spcAft>
                      </a:pPr>
                      <a:r>
                        <a:rPr lang="id-ID" sz="1400" dirty="0">
                          <a:latin typeface="Verdana"/>
                          <a:ea typeface="Times New Roman"/>
                          <a:cs typeface="Times New Roman"/>
                        </a:rPr>
                        <a:t>Safety goggles, gloves, long sleeved lab coats, closed toe shoes.</a:t>
                      </a:r>
                      <a:endParaRPr lang="id-ID" sz="1800" dirty="0">
                        <a:latin typeface="Calibri"/>
                        <a:ea typeface="Calibri"/>
                        <a:cs typeface="Times New Roman"/>
                      </a:endParaRPr>
                    </a:p>
                  </a:txBody>
                  <a:tcPr marL="19050" marR="19050" marT="19050" marB="19050"/>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a:t>
            </a:r>
            <a:endParaRPr lang="id-ID" dirty="0"/>
          </a:p>
        </p:txBody>
      </p:sp>
      <p:sp>
        <p:nvSpPr>
          <p:cNvPr id="3" name="Content Placeholder 2"/>
          <p:cNvSpPr>
            <a:spLocks noGrp="1"/>
          </p:cNvSpPr>
          <p:nvPr>
            <p:ph idx="1"/>
          </p:nvPr>
        </p:nvSpPr>
        <p:spPr/>
        <p:txBody>
          <a:bodyPr/>
          <a:lstStyle/>
          <a:p>
            <a:r>
              <a:rPr lang="id-ID" dirty="0" smtClean="0"/>
              <a:t>Zat : Hidrogen Sulfida</a:t>
            </a:r>
          </a:p>
          <a:p>
            <a:pPr>
              <a:buNone/>
            </a:pPr>
            <a:r>
              <a:rPr lang="id-ID" dirty="0" smtClean="0"/>
              <a:t>Informasi yang tersedia :</a:t>
            </a:r>
          </a:p>
          <a:p>
            <a:pPr>
              <a:buNone/>
            </a:pPr>
            <a:endParaRPr lang="id-ID" dirty="0"/>
          </a:p>
        </p:txBody>
      </p:sp>
      <p:graphicFrame>
        <p:nvGraphicFramePr>
          <p:cNvPr id="6" name="Table 5"/>
          <p:cNvGraphicFramePr>
            <a:graphicFrameLocks noGrp="1"/>
          </p:cNvGraphicFramePr>
          <p:nvPr/>
        </p:nvGraphicFramePr>
        <p:xfrm>
          <a:off x="457200" y="2743200"/>
          <a:ext cx="7391400" cy="2819401"/>
        </p:xfrm>
        <a:graphic>
          <a:graphicData uri="http://schemas.openxmlformats.org/drawingml/2006/table">
            <a:tbl>
              <a:tblPr firstRow="1" bandRow="1">
                <a:tableStyleId>{5C22544A-7EE6-4342-B048-85BDC9FD1C3A}</a:tableStyleId>
              </a:tblPr>
              <a:tblGrid>
                <a:gridCol w="3695700">
                  <a:extLst>
                    <a:ext uri="{9D8B030D-6E8A-4147-A177-3AD203B41FA5}">
                      <a16:colId xmlns:a16="http://schemas.microsoft.com/office/drawing/2014/main" xmlns="" val="20000"/>
                    </a:ext>
                  </a:extLst>
                </a:gridCol>
                <a:gridCol w="3695700">
                  <a:extLst>
                    <a:ext uri="{9D8B030D-6E8A-4147-A177-3AD203B41FA5}">
                      <a16:colId xmlns:a16="http://schemas.microsoft.com/office/drawing/2014/main" xmlns="" val="20001"/>
                    </a:ext>
                  </a:extLst>
                </a:gridCol>
              </a:tblGrid>
              <a:tr h="767337">
                <a:tc>
                  <a:txBody>
                    <a:bodyPr/>
                    <a:lstStyle/>
                    <a:p>
                      <a:pPr algn="l">
                        <a:lnSpc>
                          <a:spcPct val="115000"/>
                        </a:lnSpc>
                        <a:spcAft>
                          <a:spcPts val="0"/>
                        </a:spcAft>
                      </a:pPr>
                      <a:r>
                        <a:rPr lang="id-ID" sz="1200" b="1" dirty="0">
                          <a:latin typeface="Times New Roman"/>
                          <a:ea typeface="Times New Roman"/>
                          <a:cs typeface="Times New Roman"/>
                        </a:rPr>
                        <a:t>Hydrogen sulfide</a:t>
                      </a:r>
                      <a:endParaRPr lang="id-ID" sz="1100" dirty="0">
                        <a:latin typeface="Calibri"/>
                        <a:ea typeface="Calibri"/>
                        <a:cs typeface="Times New Roman"/>
                      </a:endParaRPr>
                    </a:p>
                  </a:txBody>
                  <a:tcPr marL="38100" marR="38100" marT="38100" marB="38100"/>
                </a:tc>
                <a:tc>
                  <a:txBody>
                    <a:bodyPr/>
                    <a:lstStyle/>
                    <a:p>
                      <a:pPr algn="l">
                        <a:lnSpc>
                          <a:spcPct val="115000"/>
                        </a:lnSpc>
                        <a:spcAft>
                          <a:spcPts val="1000"/>
                        </a:spcAft>
                      </a:pPr>
                      <a:r>
                        <a:rPr lang="id-ID" sz="1200" b="1">
                          <a:latin typeface="Times New Roman"/>
                          <a:ea typeface="Times New Roman"/>
                          <a:cs typeface="Times New Roman"/>
                        </a:rPr>
                        <a:t>CAS </a:t>
                      </a:r>
                      <a:endParaRPr lang="id-ID" sz="1100">
                        <a:latin typeface="Calibri"/>
                        <a:ea typeface="Calibri"/>
                        <a:cs typeface="Times New Roman"/>
                      </a:endParaRPr>
                    </a:p>
                    <a:p>
                      <a:pPr algn="l">
                        <a:lnSpc>
                          <a:spcPct val="115000"/>
                        </a:lnSpc>
                        <a:spcAft>
                          <a:spcPts val="0"/>
                        </a:spcAft>
                      </a:pPr>
                      <a:r>
                        <a:rPr lang="id-ID" sz="1200">
                          <a:latin typeface="Times New Roman"/>
                          <a:ea typeface="Times New Roman"/>
                          <a:cs typeface="Times New Roman"/>
                        </a:rPr>
                        <a:t>7783-06-4</a:t>
                      </a:r>
                      <a:endParaRPr lang="id-ID" sz="1100">
                        <a:latin typeface="Calibri"/>
                        <a:ea typeface="Calibri"/>
                        <a:cs typeface="Times New Roman"/>
                      </a:endParaRPr>
                    </a:p>
                  </a:txBody>
                  <a:tcPr marL="38100" marR="38100" marT="38100" marB="38100"/>
                </a:tc>
                <a:extLst>
                  <a:ext uri="{0D108BD9-81ED-4DB2-BD59-A6C34878D82A}">
                    <a16:rowId xmlns:a16="http://schemas.microsoft.com/office/drawing/2014/main" xmlns="" val="10000"/>
                  </a:ext>
                </a:extLst>
              </a:tr>
              <a:tr h="767337">
                <a:tc>
                  <a:txBody>
                    <a:bodyPr/>
                    <a:lstStyle/>
                    <a:p>
                      <a:pPr algn="l">
                        <a:lnSpc>
                          <a:spcPct val="115000"/>
                        </a:lnSpc>
                        <a:spcAft>
                          <a:spcPts val="0"/>
                        </a:spcAft>
                      </a:pPr>
                      <a:r>
                        <a:rPr lang="id-ID" sz="1200" b="1">
                          <a:latin typeface="Times New Roman"/>
                          <a:ea typeface="Times New Roman"/>
                          <a:cs typeface="Times New Roman"/>
                        </a:rPr>
                        <a:t>H</a:t>
                      </a:r>
                      <a:r>
                        <a:rPr lang="id-ID" sz="1200" b="1" baseline="-25000">
                          <a:latin typeface="Times New Roman"/>
                          <a:ea typeface="Times New Roman"/>
                          <a:cs typeface="Times New Roman"/>
                        </a:rPr>
                        <a:t>2</a:t>
                      </a:r>
                      <a:r>
                        <a:rPr lang="id-ID" sz="1200" b="1">
                          <a:latin typeface="Times New Roman"/>
                          <a:ea typeface="Times New Roman"/>
                          <a:cs typeface="Times New Roman"/>
                        </a:rPr>
                        <a:t>S</a:t>
                      </a:r>
                      <a:endParaRPr lang="id-ID" sz="1100">
                        <a:latin typeface="Calibri"/>
                        <a:ea typeface="Calibri"/>
                        <a:cs typeface="Times New Roman"/>
                      </a:endParaRPr>
                    </a:p>
                  </a:txBody>
                  <a:tcPr marL="38100" marR="38100" marT="38100" marB="38100"/>
                </a:tc>
                <a:tc>
                  <a:txBody>
                    <a:bodyPr/>
                    <a:lstStyle/>
                    <a:p>
                      <a:pPr algn="l">
                        <a:lnSpc>
                          <a:spcPct val="115000"/>
                        </a:lnSpc>
                        <a:spcAft>
                          <a:spcPts val="1000"/>
                        </a:spcAft>
                      </a:pPr>
                      <a:r>
                        <a:rPr lang="id-ID" sz="1200" b="1">
                          <a:latin typeface="Times New Roman"/>
                          <a:ea typeface="Times New Roman"/>
                          <a:cs typeface="Times New Roman"/>
                        </a:rPr>
                        <a:t>RTECS </a:t>
                      </a:r>
                      <a:endParaRPr lang="id-ID" sz="1100">
                        <a:latin typeface="Calibri"/>
                        <a:ea typeface="Calibri"/>
                        <a:cs typeface="Times New Roman"/>
                      </a:endParaRPr>
                    </a:p>
                    <a:p>
                      <a:pPr algn="l">
                        <a:lnSpc>
                          <a:spcPct val="115000"/>
                        </a:lnSpc>
                        <a:spcAft>
                          <a:spcPts val="0"/>
                        </a:spcAft>
                      </a:pPr>
                      <a:r>
                        <a:rPr lang="id-ID" sz="1200">
                          <a:latin typeface="Times New Roman"/>
                          <a:ea typeface="Times New Roman"/>
                          <a:cs typeface="Times New Roman"/>
                        </a:rPr>
                        <a:t>MX1225000</a:t>
                      </a:r>
                      <a:endParaRPr lang="id-ID" sz="1100">
                        <a:latin typeface="Calibri"/>
                        <a:ea typeface="Calibri"/>
                        <a:cs typeface="Times New Roman"/>
                      </a:endParaRPr>
                    </a:p>
                  </a:txBody>
                  <a:tcPr marL="38100" marR="38100" marT="38100" marB="38100"/>
                </a:tc>
                <a:extLst>
                  <a:ext uri="{0D108BD9-81ED-4DB2-BD59-A6C34878D82A}">
                    <a16:rowId xmlns:a16="http://schemas.microsoft.com/office/drawing/2014/main" xmlns="" val="10001"/>
                  </a:ext>
                </a:extLst>
              </a:tr>
              <a:tr h="1284727">
                <a:tc>
                  <a:txBody>
                    <a:bodyPr/>
                    <a:lstStyle/>
                    <a:p>
                      <a:pPr algn="l">
                        <a:lnSpc>
                          <a:spcPct val="115000"/>
                        </a:lnSpc>
                        <a:spcAft>
                          <a:spcPts val="1000"/>
                        </a:spcAft>
                      </a:pPr>
                      <a:r>
                        <a:rPr lang="id-ID" sz="1200" b="1">
                          <a:latin typeface="Times New Roman"/>
                          <a:ea typeface="Times New Roman"/>
                          <a:cs typeface="Times New Roman"/>
                        </a:rPr>
                        <a:t>Synonyms &amp; Trade Names </a:t>
                      </a:r>
                      <a:endParaRPr lang="id-ID" sz="1100">
                        <a:latin typeface="Calibri"/>
                        <a:ea typeface="Calibri"/>
                        <a:cs typeface="Times New Roman"/>
                      </a:endParaRPr>
                    </a:p>
                    <a:p>
                      <a:pPr algn="l">
                        <a:lnSpc>
                          <a:spcPct val="115000"/>
                        </a:lnSpc>
                        <a:spcAft>
                          <a:spcPts val="0"/>
                        </a:spcAft>
                      </a:pPr>
                      <a:r>
                        <a:rPr lang="id-ID" sz="1200">
                          <a:latin typeface="Times New Roman"/>
                          <a:ea typeface="Times New Roman"/>
                          <a:cs typeface="Times New Roman"/>
                        </a:rPr>
                        <a:t/>
                      </a:r>
                      <a:br>
                        <a:rPr lang="id-ID" sz="1200">
                          <a:latin typeface="Times New Roman"/>
                          <a:ea typeface="Times New Roman"/>
                          <a:cs typeface="Times New Roman"/>
                        </a:rPr>
                      </a:br>
                      <a:r>
                        <a:rPr lang="id-ID" sz="1200">
                          <a:latin typeface="Times New Roman"/>
                          <a:ea typeface="Times New Roman"/>
                          <a:cs typeface="Times New Roman"/>
                        </a:rPr>
                        <a:t>Hydrosulfuric acid, Sewer gas, Sulfuretted hydrogen</a:t>
                      </a:r>
                      <a:endParaRPr lang="id-ID" sz="1100">
                        <a:latin typeface="Calibri"/>
                        <a:ea typeface="Calibri"/>
                        <a:cs typeface="Times New Roman"/>
                      </a:endParaRPr>
                    </a:p>
                  </a:txBody>
                  <a:tcPr marL="38100" marR="38100" marT="38100" marB="38100"/>
                </a:tc>
                <a:tc>
                  <a:txBody>
                    <a:bodyPr/>
                    <a:lstStyle/>
                    <a:p>
                      <a:pPr algn="l">
                        <a:lnSpc>
                          <a:spcPct val="115000"/>
                        </a:lnSpc>
                        <a:spcAft>
                          <a:spcPts val="1000"/>
                        </a:spcAft>
                      </a:pPr>
                      <a:r>
                        <a:rPr lang="id-ID" sz="1200" b="1" dirty="0">
                          <a:latin typeface="Times New Roman"/>
                          <a:ea typeface="Times New Roman"/>
                          <a:cs typeface="Times New Roman"/>
                        </a:rPr>
                        <a:t>DOT ID &amp; Guide </a:t>
                      </a:r>
                      <a:endParaRPr lang="id-ID" sz="1100" dirty="0">
                        <a:latin typeface="Calibri"/>
                        <a:ea typeface="Calibri"/>
                        <a:cs typeface="Times New Roman"/>
                      </a:endParaRPr>
                    </a:p>
                    <a:p>
                      <a:pPr algn="l">
                        <a:lnSpc>
                          <a:spcPct val="115000"/>
                        </a:lnSpc>
                        <a:spcAft>
                          <a:spcPts val="0"/>
                        </a:spcAft>
                      </a:pPr>
                      <a:r>
                        <a:rPr lang="id-ID" sz="1200" dirty="0">
                          <a:latin typeface="Times New Roman"/>
                          <a:ea typeface="Times New Roman"/>
                          <a:cs typeface="Times New Roman"/>
                        </a:rPr>
                        <a:t>1053 / 117</a:t>
                      </a:r>
                      <a:endParaRPr lang="id-ID" sz="1100" dirty="0">
                        <a:latin typeface="Calibri"/>
                        <a:ea typeface="Calibri"/>
                        <a:cs typeface="Times New Roman"/>
                      </a:endParaRPr>
                    </a:p>
                  </a:txBody>
                  <a:tcPr marL="38100" marR="38100" marT="38100" marB="38100"/>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685800"/>
          <a:ext cx="8229600" cy="2361311"/>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gridCol w="2057400">
                  <a:extLst>
                    <a:ext uri="{9D8B030D-6E8A-4147-A177-3AD203B41FA5}">
                      <a16:colId xmlns:a16="http://schemas.microsoft.com/office/drawing/2014/main" xmlns="" val="20002"/>
                    </a:ext>
                  </a:extLst>
                </a:gridCol>
                <a:gridCol w="2057400">
                  <a:extLst>
                    <a:ext uri="{9D8B030D-6E8A-4147-A177-3AD203B41FA5}">
                      <a16:colId xmlns:a16="http://schemas.microsoft.com/office/drawing/2014/main" xmlns="" val="20003"/>
                    </a:ext>
                  </a:extLst>
                </a:gridCol>
              </a:tblGrid>
              <a:tr h="370840">
                <a:tc gridSpan="4">
                  <a:txBody>
                    <a:bodyPr/>
                    <a:lstStyle/>
                    <a:p>
                      <a:pPr>
                        <a:lnSpc>
                          <a:spcPct val="115000"/>
                        </a:lnSpc>
                        <a:spcAft>
                          <a:spcPts val="1000"/>
                        </a:spcAft>
                      </a:pPr>
                      <a:r>
                        <a:rPr lang="id-ID" sz="1450" b="1" dirty="0">
                          <a:latin typeface="Arial"/>
                          <a:ea typeface="Times New Roman"/>
                          <a:cs typeface="Times New Roman"/>
                        </a:rPr>
                        <a:t>Physical Description </a:t>
                      </a:r>
                      <a:endParaRPr lang="id-ID" sz="1100" dirty="0">
                        <a:latin typeface="Calibri"/>
                        <a:ea typeface="Calibri"/>
                        <a:cs typeface="Times New Roman"/>
                      </a:endParaRPr>
                    </a:p>
                    <a:p>
                      <a:pPr>
                        <a:lnSpc>
                          <a:spcPct val="115000"/>
                        </a:lnSpc>
                        <a:spcAft>
                          <a:spcPts val="0"/>
                        </a:spcAft>
                      </a:pPr>
                      <a:r>
                        <a:rPr lang="id-ID" sz="1200" dirty="0">
                          <a:latin typeface="Arial"/>
                          <a:ea typeface="Times New Roman"/>
                          <a:cs typeface="Times New Roman"/>
                        </a:rPr>
                        <a:t>Colorless gas with a strong odor of rotten eggs. [Note: Sense of smell becomes rapidly fatigued &amp; can NOT be relied upon to warn of the continuous presence of H</a:t>
                      </a:r>
                      <a:r>
                        <a:rPr lang="id-ID" sz="1200" baseline="-25000" dirty="0">
                          <a:latin typeface="Arial"/>
                          <a:ea typeface="Times New Roman"/>
                          <a:cs typeface="Times New Roman"/>
                        </a:rPr>
                        <a:t>2</a:t>
                      </a:r>
                      <a:r>
                        <a:rPr lang="id-ID" sz="1200" dirty="0">
                          <a:latin typeface="Arial"/>
                          <a:ea typeface="Times New Roman"/>
                          <a:cs typeface="Times New Roman"/>
                        </a:rPr>
                        <a:t>S. Shipped as a liquefied compressed gas.]</a:t>
                      </a:r>
                      <a:endParaRPr lang="id-ID" sz="1100" dirty="0">
                        <a:latin typeface="Calibri"/>
                        <a:ea typeface="Calibri"/>
                        <a:cs typeface="Times New Roman"/>
                      </a:endParaRPr>
                    </a:p>
                  </a:txBody>
                  <a:tcPr marL="38100" marR="38100" marT="38100" marB="38100"/>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0"/>
                  </a:ext>
                </a:extLst>
              </a:tr>
              <a:tr h="370840">
                <a:tc>
                  <a:txBody>
                    <a:bodyPr/>
                    <a:lstStyle/>
                    <a:p>
                      <a:pPr>
                        <a:lnSpc>
                          <a:spcPct val="115000"/>
                        </a:lnSpc>
                        <a:spcAft>
                          <a:spcPts val="0"/>
                        </a:spcAft>
                      </a:pPr>
                      <a:r>
                        <a:rPr lang="id-ID" sz="1200">
                          <a:latin typeface="Arial"/>
                          <a:ea typeface="Times New Roman"/>
                          <a:cs typeface="Times New Roman"/>
                        </a:rPr>
                        <a:t>MW: 34.1</a:t>
                      </a:r>
                      <a:endParaRPr lang="id-ID" sz="1100">
                        <a:latin typeface="Calibri"/>
                        <a:ea typeface="Calibri"/>
                        <a:cs typeface="Times New Roman"/>
                      </a:endParaRPr>
                    </a:p>
                  </a:txBody>
                  <a:tcPr marL="38100" marR="38100" marT="38100" marB="38100"/>
                </a:tc>
                <a:tc>
                  <a:txBody>
                    <a:bodyPr/>
                    <a:lstStyle/>
                    <a:p>
                      <a:pPr>
                        <a:lnSpc>
                          <a:spcPct val="115000"/>
                        </a:lnSpc>
                        <a:spcAft>
                          <a:spcPts val="0"/>
                        </a:spcAft>
                      </a:pPr>
                      <a:r>
                        <a:rPr lang="id-ID" sz="1200">
                          <a:latin typeface="Arial"/>
                          <a:ea typeface="Times New Roman"/>
                          <a:cs typeface="Times New Roman"/>
                        </a:rPr>
                        <a:t>BP: -77°F</a:t>
                      </a:r>
                      <a:endParaRPr lang="id-ID" sz="1100">
                        <a:latin typeface="Calibri"/>
                        <a:ea typeface="Calibri"/>
                        <a:cs typeface="Times New Roman"/>
                      </a:endParaRPr>
                    </a:p>
                  </a:txBody>
                  <a:tcPr marL="38100" marR="38100" marT="38100" marB="38100"/>
                </a:tc>
                <a:tc>
                  <a:txBody>
                    <a:bodyPr/>
                    <a:lstStyle/>
                    <a:p>
                      <a:pPr>
                        <a:lnSpc>
                          <a:spcPct val="115000"/>
                        </a:lnSpc>
                        <a:spcAft>
                          <a:spcPts val="0"/>
                        </a:spcAft>
                      </a:pPr>
                      <a:r>
                        <a:rPr lang="id-ID" sz="1200">
                          <a:latin typeface="Arial"/>
                          <a:ea typeface="Times New Roman"/>
                          <a:cs typeface="Times New Roman"/>
                        </a:rPr>
                        <a:t>FRZ: -122°F</a:t>
                      </a:r>
                      <a:endParaRPr lang="id-ID" sz="1100">
                        <a:latin typeface="Calibri"/>
                        <a:ea typeface="Calibri"/>
                        <a:cs typeface="Times New Roman"/>
                      </a:endParaRPr>
                    </a:p>
                  </a:txBody>
                  <a:tcPr marL="38100" marR="38100" marT="38100" marB="38100"/>
                </a:tc>
                <a:tc>
                  <a:txBody>
                    <a:bodyPr/>
                    <a:lstStyle/>
                    <a:p>
                      <a:pPr>
                        <a:lnSpc>
                          <a:spcPct val="115000"/>
                        </a:lnSpc>
                        <a:spcAft>
                          <a:spcPts val="0"/>
                        </a:spcAft>
                      </a:pPr>
                      <a:r>
                        <a:rPr lang="id-ID" sz="1200">
                          <a:latin typeface="Arial"/>
                          <a:ea typeface="Times New Roman"/>
                          <a:cs typeface="Times New Roman"/>
                        </a:rPr>
                        <a:t>Sol: 0.4%</a:t>
                      </a:r>
                      <a:endParaRPr lang="id-ID" sz="1100">
                        <a:latin typeface="Calibri"/>
                        <a:ea typeface="Calibri"/>
                        <a:cs typeface="Times New Roman"/>
                      </a:endParaRPr>
                    </a:p>
                  </a:txBody>
                  <a:tcPr marL="38100" marR="38100" marT="38100" marB="38100"/>
                </a:tc>
                <a:extLst>
                  <a:ext uri="{0D108BD9-81ED-4DB2-BD59-A6C34878D82A}">
                    <a16:rowId xmlns:a16="http://schemas.microsoft.com/office/drawing/2014/main" xmlns="" val="10001"/>
                  </a:ext>
                </a:extLst>
              </a:tr>
              <a:tr h="370840">
                <a:tc>
                  <a:txBody>
                    <a:bodyPr/>
                    <a:lstStyle/>
                    <a:p>
                      <a:pPr>
                        <a:lnSpc>
                          <a:spcPct val="115000"/>
                        </a:lnSpc>
                        <a:spcAft>
                          <a:spcPts val="0"/>
                        </a:spcAft>
                      </a:pPr>
                      <a:r>
                        <a:rPr lang="id-ID" sz="1200">
                          <a:latin typeface="Arial"/>
                          <a:ea typeface="Times New Roman"/>
                          <a:cs typeface="Times New Roman"/>
                        </a:rPr>
                        <a:t>VP: 17.6 atm</a:t>
                      </a:r>
                      <a:endParaRPr lang="id-ID" sz="1100">
                        <a:latin typeface="Calibri"/>
                        <a:ea typeface="Calibri"/>
                        <a:cs typeface="Times New Roman"/>
                      </a:endParaRPr>
                    </a:p>
                  </a:txBody>
                  <a:tcPr marL="38100" marR="38100" marT="38100" marB="38100"/>
                </a:tc>
                <a:tc>
                  <a:txBody>
                    <a:bodyPr/>
                    <a:lstStyle/>
                    <a:p>
                      <a:pPr>
                        <a:lnSpc>
                          <a:spcPct val="115000"/>
                        </a:lnSpc>
                        <a:spcAft>
                          <a:spcPts val="0"/>
                        </a:spcAft>
                      </a:pPr>
                      <a:r>
                        <a:rPr lang="id-ID" sz="1200">
                          <a:latin typeface="Arial"/>
                          <a:ea typeface="Times New Roman"/>
                          <a:cs typeface="Times New Roman"/>
                        </a:rPr>
                        <a:t>IP: 10.46 eV</a:t>
                      </a:r>
                      <a:endParaRPr lang="id-ID" sz="1100">
                        <a:latin typeface="Calibri"/>
                        <a:ea typeface="Calibri"/>
                        <a:cs typeface="Times New Roman"/>
                      </a:endParaRPr>
                    </a:p>
                  </a:txBody>
                  <a:tcPr marL="38100" marR="38100" marT="38100" marB="38100"/>
                </a:tc>
                <a:tc>
                  <a:txBody>
                    <a:bodyPr/>
                    <a:lstStyle/>
                    <a:p>
                      <a:pPr>
                        <a:lnSpc>
                          <a:spcPct val="115000"/>
                        </a:lnSpc>
                        <a:spcAft>
                          <a:spcPts val="0"/>
                        </a:spcAft>
                      </a:pPr>
                      <a:r>
                        <a:rPr lang="id-ID" sz="1200">
                          <a:latin typeface="Arial"/>
                          <a:ea typeface="Times New Roman"/>
                          <a:cs typeface="Times New Roman"/>
                        </a:rPr>
                        <a:t>RGasD: 1.19</a:t>
                      </a:r>
                      <a:endParaRPr lang="id-ID" sz="1100">
                        <a:latin typeface="Calibri"/>
                        <a:ea typeface="Calibri"/>
                        <a:cs typeface="Times New Roman"/>
                      </a:endParaRPr>
                    </a:p>
                  </a:txBody>
                  <a:tcPr marL="38100" marR="38100" marT="38100" marB="38100"/>
                </a:tc>
                <a:tc>
                  <a:txBody>
                    <a:bodyPr/>
                    <a:lstStyle/>
                    <a:p>
                      <a:pPr>
                        <a:lnSpc>
                          <a:spcPct val="115000"/>
                        </a:lnSpc>
                      </a:pPr>
                      <a:endParaRPr lang="id-ID" sz="1100">
                        <a:latin typeface="Calibri"/>
                        <a:ea typeface="Times New Roman"/>
                        <a:cs typeface="Times New Roman"/>
                      </a:endParaRPr>
                    </a:p>
                  </a:txBody>
                  <a:tcPr marL="38100" marR="38100" marT="38100" marB="38100"/>
                </a:tc>
                <a:extLst>
                  <a:ext uri="{0D108BD9-81ED-4DB2-BD59-A6C34878D82A}">
                    <a16:rowId xmlns:a16="http://schemas.microsoft.com/office/drawing/2014/main" xmlns="" val="10002"/>
                  </a:ext>
                </a:extLst>
              </a:tr>
              <a:tr h="370840">
                <a:tc>
                  <a:txBody>
                    <a:bodyPr/>
                    <a:lstStyle/>
                    <a:p>
                      <a:pPr>
                        <a:lnSpc>
                          <a:spcPct val="115000"/>
                        </a:lnSpc>
                        <a:spcAft>
                          <a:spcPts val="0"/>
                        </a:spcAft>
                      </a:pPr>
                      <a:r>
                        <a:rPr lang="id-ID" sz="1200">
                          <a:latin typeface="Arial"/>
                          <a:ea typeface="Times New Roman"/>
                          <a:cs typeface="Times New Roman"/>
                        </a:rPr>
                        <a:t>Fl.P: NA (Gas)</a:t>
                      </a:r>
                      <a:endParaRPr lang="id-ID" sz="1100">
                        <a:latin typeface="Calibri"/>
                        <a:ea typeface="Calibri"/>
                        <a:cs typeface="Times New Roman"/>
                      </a:endParaRPr>
                    </a:p>
                  </a:txBody>
                  <a:tcPr marL="38100" marR="38100" marT="38100" marB="38100"/>
                </a:tc>
                <a:tc>
                  <a:txBody>
                    <a:bodyPr/>
                    <a:lstStyle/>
                    <a:p>
                      <a:pPr>
                        <a:lnSpc>
                          <a:spcPct val="115000"/>
                        </a:lnSpc>
                        <a:spcAft>
                          <a:spcPts val="0"/>
                        </a:spcAft>
                      </a:pPr>
                      <a:r>
                        <a:rPr lang="id-ID" sz="1200">
                          <a:latin typeface="Arial"/>
                          <a:ea typeface="Times New Roman"/>
                          <a:cs typeface="Times New Roman"/>
                        </a:rPr>
                        <a:t>UEL: 44.0%</a:t>
                      </a:r>
                      <a:endParaRPr lang="id-ID" sz="1100">
                        <a:latin typeface="Calibri"/>
                        <a:ea typeface="Calibri"/>
                        <a:cs typeface="Times New Roman"/>
                      </a:endParaRPr>
                    </a:p>
                  </a:txBody>
                  <a:tcPr marL="38100" marR="38100" marT="38100" marB="38100"/>
                </a:tc>
                <a:tc>
                  <a:txBody>
                    <a:bodyPr/>
                    <a:lstStyle/>
                    <a:p>
                      <a:pPr>
                        <a:lnSpc>
                          <a:spcPct val="115000"/>
                        </a:lnSpc>
                        <a:spcAft>
                          <a:spcPts val="0"/>
                        </a:spcAft>
                      </a:pPr>
                      <a:r>
                        <a:rPr lang="id-ID" sz="1200">
                          <a:latin typeface="Arial"/>
                          <a:ea typeface="Times New Roman"/>
                          <a:cs typeface="Times New Roman"/>
                        </a:rPr>
                        <a:t>LEL: 4.0%</a:t>
                      </a:r>
                      <a:endParaRPr lang="id-ID" sz="1100">
                        <a:latin typeface="Calibri"/>
                        <a:ea typeface="Calibri"/>
                        <a:cs typeface="Times New Roman"/>
                      </a:endParaRPr>
                    </a:p>
                  </a:txBody>
                  <a:tcPr marL="38100" marR="38100" marT="38100" marB="38100"/>
                </a:tc>
                <a:tc>
                  <a:txBody>
                    <a:bodyPr/>
                    <a:lstStyle/>
                    <a:p>
                      <a:pPr>
                        <a:lnSpc>
                          <a:spcPct val="115000"/>
                        </a:lnSpc>
                      </a:pPr>
                      <a:endParaRPr lang="id-ID" sz="1100">
                        <a:latin typeface="Calibri"/>
                        <a:ea typeface="Times New Roman"/>
                        <a:cs typeface="Times New Roman"/>
                      </a:endParaRPr>
                    </a:p>
                  </a:txBody>
                  <a:tcPr marL="38100" marR="38100" marT="38100" marB="38100"/>
                </a:tc>
                <a:extLst>
                  <a:ext uri="{0D108BD9-81ED-4DB2-BD59-A6C34878D82A}">
                    <a16:rowId xmlns:a16="http://schemas.microsoft.com/office/drawing/2014/main" xmlns="" val="10003"/>
                  </a:ext>
                </a:extLst>
              </a:tr>
              <a:tr h="370840">
                <a:tc gridSpan="4">
                  <a:txBody>
                    <a:bodyPr/>
                    <a:lstStyle/>
                    <a:p>
                      <a:pPr>
                        <a:lnSpc>
                          <a:spcPct val="115000"/>
                        </a:lnSpc>
                        <a:spcAft>
                          <a:spcPts val="0"/>
                        </a:spcAft>
                      </a:pPr>
                      <a:r>
                        <a:rPr lang="id-ID" sz="1200" dirty="0">
                          <a:latin typeface="Arial"/>
                          <a:ea typeface="Times New Roman"/>
                          <a:cs typeface="Times New Roman"/>
                        </a:rPr>
                        <a:t>Flammable Gas</a:t>
                      </a:r>
                      <a:endParaRPr lang="id-ID" sz="1100" dirty="0">
                        <a:latin typeface="Calibri"/>
                        <a:ea typeface="Calibri"/>
                        <a:cs typeface="Times New Roman"/>
                      </a:endParaRPr>
                    </a:p>
                  </a:txBody>
                  <a:tcPr marL="38100" marR="38100" marT="38100" marB="38100"/>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4"/>
                  </a:ext>
                </a:extLst>
              </a:tr>
            </a:tbl>
          </a:graphicData>
        </a:graphic>
      </p:graphicFrame>
      <p:graphicFrame>
        <p:nvGraphicFramePr>
          <p:cNvPr id="6" name="Table 5"/>
          <p:cNvGraphicFramePr>
            <a:graphicFrameLocks noGrp="1"/>
          </p:cNvGraphicFramePr>
          <p:nvPr/>
        </p:nvGraphicFramePr>
        <p:xfrm>
          <a:off x="533400" y="3429000"/>
          <a:ext cx="8153400" cy="2133600"/>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xmlns="" val="20000"/>
                    </a:ext>
                  </a:extLst>
                </a:gridCol>
                <a:gridCol w="4076700">
                  <a:extLst>
                    <a:ext uri="{9D8B030D-6E8A-4147-A177-3AD203B41FA5}">
                      <a16:colId xmlns:a16="http://schemas.microsoft.com/office/drawing/2014/main" xmlns="" val="20001"/>
                    </a:ext>
                  </a:extLst>
                </a:gridCol>
              </a:tblGrid>
              <a:tr h="566373">
                <a:tc rowSpan="2">
                  <a:txBody>
                    <a:bodyPr/>
                    <a:lstStyle/>
                    <a:p>
                      <a:pPr>
                        <a:lnSpc>
                          <a:spcPct val="115000"/>
                        </a:lnSpc>
                        <a:spcAft>
                          <a:spcPts val="0"/>
                        </a:spcAft>
                      </a:pPr>
                      <a:r>
                        <a:rPr lang="id-ID" sz="1550" b="1" dirty="0">
                          <a:latin typeface="Arial"/>
                          <a:ea typeface="Times New Roman"/>
                          <a:cs typeface="Times New Roman"/>
                        </a:rPr>
                        <a:t>Exposure</a:t>
                      </a:r>
                      <a:br>
                        <a:rPr lang="id-ID" sz="1550" b="1" dirty="0">
                          <a:latin typeface="Arial"/>
                          <a:ea typeface="Times New Roman"/>
                          <a:cs typeface="Times New Roman"/>
                        </a:rPr>
                      </a:br>
                      <a:r>
                        <a:rPr lang="id-ID" sz="1550" b="1" dirty="0">
                          <a:latin typeface="Arial"/>
                          <a:ea typeface="Times New Roman"/>
                          <a:cs typeface="Times New Roman"/>
                        </a:rPr>
                        <a:t>Limits</a:t>
                      </a:r>
                      <a:endParaRPr lang="id-ID" sz="1100" dirty="0">
                        <a:latin typeface="Calibri"/>
                        <a:ea typeface="Calibri"/>
                        <a:cs typeface="Times New Roman"/>
                      </a:endParaRPr>
                    </a:p>
                  </a:txBody>
                  <a:tcPr marL="38100" marR="38100" marT="38100" marB="38100"/>
                </a:tc>
                <a:tc>
                  <a:txBody>
                    <a:bodyPr/>
                    <a:lstStyle/>
                    <a:p>
                      <a:pPr>
                        <a:lnSpc>
                          <a:spcPct val="115000"/>
                        </a:lnSpc>
                        <a:spcAft>
                          <a:spcPts val="0"/>
                        </a:spcAft>
                      </a:pPr>
                      <a:r>
                        <a:rPr lang="id-ID" sz="1200" b="1">
                          <a:latin typeface="Arial"/>
                          <a:ea typeface="Times New Roman"/>
                          <a:cs typeface="Times New Roman"/>
                        </a:rPr>
                        <a:t>NIOSH REL</a:t>
                      </a:r>
                      <a:r>
                        <a:rPr lang="id-ID" sz="1200">
                          <a:latin typeface="Arial"/>
                          <a:ea typeface="Times New Roman"/>
                          <a:cs typeface="Times New Roman"/>
                        </a:rPr>
                        <a:t>: C 10 ppm (15 mg/m</a:t>
                      </a:r>
                      <a:r>
                        <a:rPr lang="id-ID" sz="1200" baseline="30000">
                          <a:latin typeface="Arial"/>
                          <a:ea typeface="Times New Roman"/>
                          <a:cs typeface="Times New Roman"/>
                        </a:rPr>
                        <a:t>3</a:t>
                      </a:r>
                      <a:r>
                        <a:rPr lang="id-ID" sz="1200">
                          <a:latin typeface="Arial"/>
                          <a:ea typeface="Times New Roman"/>
                          <a:cs typeface="Times New Roman"/>
                        </a:rPr>
                        <a:t>) [10-minute]</a:t>
                      </a:r>
                      <a:endParaRPr lang="id-ID" sz="1100">
                        <a:latin typeface="Calibri"/>
                        <a:ea typeface="Calibri"/>
                        <a:cs typeface="Times New Roman"/>
                      </a:endParaRPr>
                    </a:p>
                  </a:txBody>
                  <a:tcPr marL="38100" marR="38100" marT="38100" marB="38100"/>
                </a:tc>
                <a:extLst>
                  <a:ext uri="{0D108BD9-81ED-4DB2-BD59-A6C34878D82A}">
                    <a16:rowId xmlns:a16="http://schemas.microsoft.com/office/drawing/2014/main" xmlns="" val="10000"/>
                  </a:ext>
                </a:extLst>
              </a:tr>
              <a:tr h="806127">
                <a:tc vMerge="1">
                  <a:txBody>
                    <a:bodyPr/>
                    <a:lstStyle/>
                    <a:p>
                      <a:endParaRPr lang="id-ID"/>
                    </a:p>
                  </a:txBody>
                  <a:tcPr/>
                </a:tc>
                <a:tc>
                  <a:txBody>
                    <a:bodyPr/>
                    <a:lstStyle/>
                    <a:p>
                      <a:pPr>
                        <a:lnSpc>
                          <a:spcPct val="115000"/>
                        </a:lnSpc>
                        <a:spcAft>
                          <a:spcPts val="0"/>
                        </a:spcAft>
                      </a:pPr>
                      <a:r>
                        <a:rPr lang="id-ID" sz="1200" b="1" dirty="0">
                          <a:latin typeface="Arial"/>
                          <a:ea typeface="Times New Roman"/>
                          <a:cs typeface="Times New Roman"/>
                        </a:rPr>
                        <a:t>OSHA PEL</a:t>
                      </a:r>
                      <a:r>
                        <a:rPr lang="id-ID" sz="1200" dirty="0">
                          <a:latin typeface="Arial"/>
                          <a:ea typeface="Times New Roman"/>
                          <a:cs typeface="Times New Roman"/>
                        </a:rPr>
                        <a:t>†: C 20 ppm 50 ppm [10-minute maximum peak]</a:t>
                      </a:r>
                      <a:endParaRPr lang="id-ID" sz="1100" dirty="0">
                        <a:latin typeface="Calibri"/>
                        <a:ea typeface="Calibri"/>
                        <a:cs typeface="Times New Roman"/>
                      </a:endParaRPr>
                    </a:p>
                  </a:txBody>
                  <a:tcPr marL="38100" marR="38100" marT="38100" marB="38100"/>
                </a:tc>
                <a:extLst>
                  <a:ext uri="{0D108BD9-81ED-4DB2-BD59-A6C34878D82A}">
                    <a16:rowId xmlns:a16="http://schemas.microsoft.com/office/drawing/2014/main" xmlns="" val="10001"/>
                  </a:ext>
                </a:extLst>
              </a:tr>
              <a:tr h="761100">
                <a:tc>
                  <a:txBody>
                    <a:bodyPr/>
                    <a:lstStyle/>
                    <a:p>
                      <a:pPr>
                        <a:lnSpc>
                          <a:spcPct val="115000"/>
                        </a:lnSpc>
                        <a:spcAft>
                          <a:spcPts val="1000"/>
                        </a:spcAft>
                      </a:pPr>
                      <a:r>
                        <a:rPr lang="id-ID" sz="1450" b="1">
                          <a:latin typeface="Arial"/>
                          <a:ea typeface="Times New Roman"/>
                          <a:cs typeface="Times New Roman"/>
                        </a:rPr>
                        <a:t>IDLH </a:t>
                      </a:r>
                      <a:endParaRPr lang="id-ID" sz="1100">
                        <a:latin typeface="Calibri"/>
                        <a:ea typeface="Calibri"/>
                        <a:cs typeface="Times New Roman"/>
                      </a:endParaRPr>
                    </a:p>
                    <a:p>
                      <a:pPr>
                        <a:lnSpc>
                          <a:spcPct val="115000"/>
                        </a:lnSpc>
                        <a:spcAft>
                          <a:spcPts val="0"/>
                        </a:spcAft>
                      </a:pPr>
                      <a:r>
                        <a:rPr lang="id-ID" sz="1200">
                          <a:latin typeface="Arial"/>
                          <a:ea typeface="Times New Roman"/>
                          <a:cs typeface="Times New Roman"/>
                        </a:rPr>
                        <a:t>100 ppm See: 7783064</a:t>
                      </a:r>
                      <a:endParaRPr lang="id-ID" sz="1100">
                        <a:latin typeface="Calibri"/>
                        <a:ea typeface="Calibri"/>
                        <a:cs typeface="Times New Roman"/>
                      </a:endParaRPr>
                    </a:p>
                  </a:txBody>
                  <a:tcPr marL="38100" marR="38100" marT="38100" marB="38100"/>
                </a:tc>
                <a:tc>
                  <a:txBody>
                    <a:bodyPr/>
                    <a:lstStyle/>
                    <a:p>
                      <a:pPr>
                        <a:lnSpc>
                          <a:spcPct val="115000"/>
                        </a:lnSpc>
                        <a:spcAft>
                          <a:spcPts val="1000"/>
                        </a:spcAft>
                      </a:pPr>
                      <a:r>
                        <a:rPr lang="id-ID" sz="1450" b="1" dirty="0">
                          <a:latin typeface="Arial"/>
                          <a:ea typeface="Times New Roman"/>
                          <a:cs typeface="Times New Roman"/>
                        </a:rPr>
                        <a:t>Conversion </a:t>
                      </a:r>
                      <a:endParaRPr lang="id-ID" sz="1100" dirty="0">
                        <a:latin typeface="Calibri"/>
                        <a:ea typeface="Calibri"/>
                        <a:cs typeface="Times New Roman"/>
                      </a:endParaRPr>
                    </a:p>
                    <a:p>
                      <a:pPr>
                        <a:lnSpc>
                          <a:spcPct val="115000"/>
                        </a:lnSpc>
                        <a:spcAft>
                          <a:spcPts val="0"/>
                        </a:spcAft>
                      </a:pPr>
                      <a:r>
                        <a:rPr lang="id-ID" sz="1200" dirty="0">
                          <a:latin typeface="Arial"/>
                          <a:ea typeface="Times New Roman"/>
                          <a:cs typeface="Times New Roman"/>
                        </a:rPr>
                        <a:t>1 ppm = 1.40 mg/m</a:t>
                      </a:r>
                      <a:r>
                        <a:rPr lang="id-ID" sz="1200" baseline="30000" dirty="0">
                          <a:latin typeface="Arial"/>
                          <a:ea typeface="Times New Roman"/>
                          <a:cs typeface="Times New Roman"/>
                        </a:rPr>
                        <a:t>3</a:t>
                      </a:r>
                      <a:endParaRPr lang="id-ID" sz="1100" dirty="0">
                        <a:latin typeface="Calibri"/>
                        <a:ea typeface="Calibri"/>
                        <a:cs typeface="Times New Roman"/>
                      </a:endParaRPr>
                    </a:p>
                  </a:txBody>
                  <a:tcPr marL="38100" marR="38100" marT="38100" marB="38100"/>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28599"/>
          <a:ext cx="8229600" cy="60960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12957">
                <a:tc>
                  <a:txBody>
                    <a:bodyPr/>
                    <a:lstStyle/>
                    <a:p>
                      <a:pPr>
                        <a:lnSpc>
                          <a:spcPct val="115000"/>
                        </a:lnSpc>
                        <a:spcAft>
                          <a:spcPts val="0"/>
                        </a:spcAft>
                      </a:pPr>
                      <a:r>
                        <a:rPr lang="id-ID" sz="1200" b="1" dirty="0">
                          <a:latin typeface="Arial"/>
                          <a:ea typeface="Times New Roman"/>
                          <a:cs typeface="Times New Roman"/>
                        </a:rPr>
                        <a:t>Code</a:t>
                      </a:r>
                      <a:endParaRPr lang="id-ID" sz="1100" dirty="0">
                        <a:latin typeface="Calibri"/>
                        <a:ea typeface="Calibri"/>
                        <a:cs typeface="Times New Roman"/>
                      </a:endParaRPr>
                    </a:p>
                  </a:txBody>
                  <a:tcPr marL="38100" marR="38100" marT="38100" marB="38100"/>
                </a:tc>
                <a:tc>
                  <a:txBody>
                    <a:bodyPr/>
                    <a:lstStyle/>
                    <a:p>
                      <a:pPr>
                        <a:lnSpc>
                          <a:spcPct val="115000"/>
                        </a:lnSpc>
                        <a:spcAft>
                          <a:spcPts val="0"/>
                        </a:spcAft>
                      </a:pPr>
                      <a:r>
                        <a:rPr lang="id-ID" sz="1200" b="1">
                          <a:latin typeface="Arial"/>
                          <a:ea typeface="Times New Roman"/>
                          <a:cs typeface="Times New Roman"/>
                        </a:rPr>
                        <a:t>Definition</a:t>
                      </a:r>
                      <a:endParaRPr lang="id-ID" sz="1100">
                        <a:latin typeface="Calibri"/>
                        <a:ea typeface="Calibri"/>
                        <a:cs typeface="Times New Roman"/>
                      </a:endParaRPr>
                    </a:p>
                  </a:txBody>
                  <a:tcPr marL="38100" marR="38100" marT="38100" marB="38100"/>
                </a:tc>
                <a:extLst>
                  <a:ext uri="{0D108BD9-81ED-4DB2-BD59-A6C34878D82A}">
                    <a16:rowId xmlns:a16="http://schemas.microsoft.com/office/drawing/2014/main" xmlns="" val="10000"/>
                  </a:ext>
                </a:extLst>
              </a:tr>
              <a:tr h="1002128">
                <a:tc>
                  <a:txBody>
                    <a:bodyPr/>
                    <a:lstStyle/>
                    <a:p>
                      <a:pPr>
                        <a:lnSpc>
                          <a:spcPct val="115000"/>
                        </a:lnSpc>
                        <a:spcAft>
                          <a:spcPts val="0"/>
                        </a:spcAft>
                      </a:pPr>
                      <a:r>
                        <a:rPr lang="id-ID" sz="1200">
                          <a:latin typeface="Arial"/>
                          <a:ea typeface="Times New Roman"/>
                          <a:cs typeface="Times New Roman"/>
                        </a:rPr>
                        <a:t>Eye: Irrigate immediately</a:t>
                      </a:r>
                      <a:endParaRPr lang="id-ID" sz="1100">
                        <a:latin typeface="Calibri"/>
                        <a:ea typeface="Calibri"/>
                        <a:cs typeface="Times New Roman"/>
                      </a:endParaRPr>
                    </a:p>
                  </a:txBody>
                  <a:tcPr marL="38100" marR="38100" marT="38100" marB="38100"/>
                </a:tc>
                <a:tc>
                  <a:txBody>
                    <a:bodyPr/>
                    <a:lstStyle/>
                    <a:p>
                      <a:pPr>
                        <a:lnSpc>
                          <a:spcPct val="115000"/>
                        </a:lnSpc>
                        <a:spcAft>
                          <a:spcPts val="0"/>
                        </a:spcAft>
                      </a:pPr>
                      <a:r>
                        <a:rPr lang="id-ID" sz="1200">
                          <a:latin typeface="Arial"/>
                          <a:ea typeface="Times New Roman"/>
                          <a:cs typeface="Times New Roman"/>
                        </a:rPr>
                        <a:t>If this chemical contacts the eyes, immediately wash (irrigate) the eyes with large amounts of water, occasionally lifting the lower and upper lids. Get medical attention immediately.</a:t>
                      </a:r>
                      <a:endParaRPr lang="id-ID" sz="1100">
                        <a:latin typeface="Calibri"/>
                        <a:ea typeface="Calibri"/>
                        <a:cs typeface="Times New Roman"/>
                      </a:endParaRPr>
                    </a:p>
                  </a:txBody>
                  <a:tcPr marL="38100" marR="38100" marT="38100" marB="38100"/>
                </a:tc>
                <a:extLst>
                  <a:ext uri="{0D108BD9-81ED-4DB2-BD59-A6C34878D82A}">
                    <a16:rowId xmlns:a16="http://schemas.microsoft.com/office/drawing/2014/main" xmlns="" val="10001"/>
                  </a:ext>
                </a:extLst>
              </a:tr>
              <a:tr h="1461575">
                <a:tc>
                  <a:txBody>
                    <a:bodyPr/>
                    <a:lstStyle/>
                    <a:p>
                      <a:pPr>
                        <a:lnSpc>
                          <a:spcPct val="115000"/>
                        </a:lnSpc>
                        <a:spcAft>
                          <a:spcPts val="0"/>
                        </a:spcAft>
                      </a:pPr>
                      <a:r>
                        <a:rPr lang="id-ID" sz="1200" dirty="0">
                          <a:latin typeface="Arial"/>
                          <a:ea typeface="Times New Roman"/>
                          <a:cs typeface="Times New Roman"/>
                        </a:rPr>
                        <a:t>Eye: Frostbite</a:t>
                      </a:r>
                      <a:endParaRPr lang="id-ID" sz="1100" dirty="0">
                        <a:latin typeface="Calibri"/>
                        <a:ea typeface="Calibri"/>
                        <a:cs typeface="Times New Roman"/>
                      </a:endParaRPr>
                    </a:p>
                  </a:txBody>
                  <a:tcPr marL="38100" marR="38100" marT="38100" marB="38100"/>
                </a:tc>
                <a:tc>
                  <a:txBody>
                    <a:bodyPr/>
                    <a:lstStyle/>
                    <a:p>
                      <a:pPr>
                        <a:lnSpc>
                          <a:spcPct val="115000"/>
                        </a:lnSpc>
                        <a:spcAft>
                          <a:spcPts val="0"/>
                        </a:spcAft>
                      </a:pPr>
                      <a:r>
                        <a:rPr lang="id-ID" sz="1200">
                          <a:latin typeface="Arial"/>
                          <a:ea typeface="Times New Roman"/>
                          <a:cs typeface="Times New Roman"/>
                        </a:rPr>
                        <a:t>If eye tissue is frozen, seek medical attention immediately; if tissue is not frozen, immediately and thoroughly flush the eyes with large amounts of water for at least 15 minutes, occasionally lifting the lower and upper eyelids. If irritation, pain, swelling, lacrimation, or photophobia persist, get medical attention as soon as possible.</a:t>
                      </a:r>
                      <a:endParaRPr lang="id-ID" sz="1100">
                        <a:latin typeface="Calibri"/>
                        <a:ea typeface="Calibri"/>
                        <a:cs typeface="Times New Roman"/>
                      </a:endParaRPr>
                    </a:p>
                  </a:txBody>
                  <a:tcPr marL="38100" marR="38100" marT="38100" marB="38100"/>
                </a:tc>
                <a:extLst>
                  <a:ext uri="{0D108BD9-81ED-4DB2-BD59-A6C34878D82A}">
                    <a16:rowId xmlns:a16="http://schemas.microsoft.com/office/drawing/2014/main" xmlns="" val="10002"/>
                  </a:ext>
                </a:extLst>
              </a:tr>
              <a:tr h="312957">
                <a:tc>
                  <a:txBody>
                    <a:bodyPr/>
                    <a:lstStyle/>
                    <a:p>
                      <a:pPr>
                        <a:lnSpc>
                          <a:spcPct val="115000"/>
                        </a:lnSpc>
                        <a:spcAft>
                          <a:spcPts val="0"/>
                        </a:spcAft>
                      </a:pPr>
                      <a:r>
                        <a:rPr lang="id-ID" sz="1200">
                          <a:latin typeface="Arial"/>
                          <a:ea typeface="Times New Roman"/>
                          <a:cs typeface="Times New Roman"/>
                        </a:rPr>
                        <a:t>Eye: Medical attention</a:t>
                      </a:r>
                      <a:endParaRPr lang="id-ID" sz="1100">
                        <a:latin typeface="Calibri"/>
                        <a:ea typeface="Calibri"/>
                        <a:cs typeface="Times New Roman"/>
                      </a:endParaRPr>
                    </a:p>
                  </a:txBody>
                  <a:tcPr marL="38100" marR="38100" marT="38100" marB="38100"/>
                </a:tc>
                <a:tc>
                  <a:txBody>
                    <a:bodyPr/>
                    <a:lstStyle/>
                    <a:p>
                      <a:pPr>
                        <a:lnSpc>
                          <a:spcPct val="115000"/>
                        </a:lnSpc>
                        <a:spcAft>
                          <a:spcPts val="0"/>
                        </a:spcAft>
                      </a:pPr>
                      <a:r>
                        <a:rPr lang="id-ID" sz="1200">
                          <a:latin typeface="Arial"/>
                          <a:ea typeface="Times New Roman"/>
                          <a:cs typeface="Times New Roman"/>
                        </a:rPr>
                        <a:t>Self-explanatory</a:t>
                      </a:r>
                      <a:endParaRPr lang="id-ID" sz="1100">
                        <a:latin typeface="Calibri"/>
                        <a:ea typeface="Calibri"/>
                        <a:cs typeface="Times New Roman"/>
                      </a:endParaRPr>
                    </a:p>
                  </a:txBody>
                  <a:tcPr marL="38100" marR="38100" marT="38100" marB="38100"/>
                </a:tc>
                <a:extLst>
                  <a:ext uri="{0D108BD9-81ED-4DB2-BD59-A6C34878D82A}">
                    <a16:rowId xmlns:a16="http://schemas.microsoft.com/office/drawing/2014/main" xmlns="" val="10003"/>
                  </a:ext>
                </a:extLst>
              </a:tr>
              <a:tr h="312957">
                <a:tc>
                  <a:txBody>
                    <a:bodyPr/>
                    <a:lstStyle/>
                    <a:p>
                      <a:pPr>
                        <a:lnSpc>
                          <a:spcPct val="115000"/>
                        </a:lnSpc>
                        <a:spcAft>
                          <a:spcPts val="0"/>
                        </a:spcAft>
                      </a:pPr>
                      <a:r>
                        <a:rPr lang="id-ID" sz="1200" dirty="0">
                          <a:latin typeface="Arial"/>
                          <a:ea typeface="Times New Roman"/>
                          <a:cs typeface="Times New Roman"/>
                        </a:rPr>
                        <a:t>Skin: Blot/brush away</a:t>
                      </a:r>
                      <a:endParaRPr lang="id-ID" sz="1100" dirty="0">
                        <a:latin typeface="Calibri"/>
                        <a:ea typeface="Calibri"/>
                        <a:cs typeface="Times New Roman"/>
                      </a:endParaRPr>
                    </a:p>
                  </a:txBody>
                  <a:tcPr marL="38100" marR="38100" marT="38100" marB="38100"/>
                </a:tc>
                <a:tc>
                  <a:txBody>
                    <a:bodyPr/>
                    <a:lstStyle/>
                    <a:p>
                      <a:pPr>
                        <a:lnSpc>
                          <a:spcPct val="115000"/>
                        </a:lnSpc>
                        <a:spcAft>
                          <a:spcPts val="0"/>
                        </a:spcAft>
                      </a:pPr>
                      <a:r>
                        <a:rPr lang="id-ID" sz="1200">
                          <a:latin typeface="Arial"/>
                          <a:ea typeface="Times New Roman"/>
                          <a:cs typeface="Times New Roman"/>
                        </a:rPr>
                        <a:t>If irritation occurs, gently blot or brush away excess.</a:t>
                      </a:r>
                      <a:endParaRPr lang="id-ID" sz="1100">
                        <a:latin typeface="Calibri"/>
                        <a:ea typeface="Calibri"/>
                        <a:cs typeface="Times New Roman"/>
                      </a:endParaRPr>
                    </a:p>
                  </a:txBody>
                  <a:tcPr marL="38100" marR="38100" marT="38100" marB="38100"/>
                </a:tc>
                <a:extLst>
                  <a:ext uri="{0D108BD9-81ED-4DB2-BD59-A6C34878D82A}">
                    <a16:rowId xmlns:a16="http://schemas.microsoft.com/office/drawing/2014/main" xmlns="" val="10004"/>
                  </a:ext>
                </a:extLst>
              </a:tr>
              <a:tr h="1231851">
                <a:tc>
                  <a:txBody>
                    <a:bodyPr/>
                    <a:lstStyle/>
                    <a:p>
                      <a:pPr>
                        <a:lnSpc>
                          <a:spcPct val="115000"/>
                        </a:lnSpc>
                        <a:spcAft>
                          <a:spcPts val="0"/>
                        </a:spcAft>
                      </a:pPr>
                      <a:r>
                        <a:rPr lang="id-ID" sz="1200" dirty="0">
                          <a:latin typeface="Arial"/>
                          <a:ea typeface="Times New Roman"/>
                          <a:cs typeface="Times New Roman"/>
                        </a:rPr>
                        <a:t>Skin: Dust off solid; water flush</a:t>
                      </a:r>
                      <a:endParaRPr lang="id-ID" sz="1100" dirty="0">
                        <a:latin typeface="Calibri"/>
                        <a:ea typeface="Calibri"/>
                        <a:cs typeface="Times New Roman"/>
                      </a:endParaRPr>
                    </a:p>
                  </a:txBody>
                  <a:tcPr marL="38100" marR="38100" marT="38100" marB="38100"/>
                </a:tc>
                <a:tc>
                  <a:txBody>
                    <a:bodyPr/>
                    <a:lstStyle/>
                    <a:p>
                      <a:pPr>
                        <a:lnSpc>
                          <a:spcPct val="115000"/>
                        </a:lnSpc>
                        <a:spcAft>
                          <a:spcPts val="0"/>
                        </a:spcAft>
                      </a:pPr>
                      <a:r>
                        <a:rPr lang="id-ID" sz="1200" dirty="0">
                          <a:latin typeface="Arial"/>
                          <a:ea typeface="Times New Roman"/>
                          <a:cs typeface="Times New Roman"/>
                        </a:rPr>
                        <a:t>If this solid chemical contacts the skin, dust it off immediately and then flush the contaminated skin with water. If this chemical or liquids containing this chemical penetrate the clothing, promptly remove the clothing and flush the skin with water. Get medical attention immediately.</a:t>
                      </a:r>
                      <a:endParaRPr lang="id-ID" sz="1100" dirty="0">
                        <a:latin typeface="Calibri"/>
                        <a:ea typeface="Calibri"/>
                        <a:cs typeface="Times New Roman"/>
                      </a:endParaRPr>
                    </a:p>
                  </a:txBody>
                  <a:tcPr marL="38100" marR="38100" marT="38100" marB="38100"/>
                </a:tc>
                <a:extLst>
                  <a:ext uri="{0D108BD9-81ED-4DB2-BD59-A6C34878D82A}">
                    <a16:rowId xmlns:a16="http://schemas.microsoft.com/office/drawing/2014/main" xmlns="" val="10005"/>
                  </a:ext>
                </a:extLst>
              </a:tr>
              <a:tr h="1461575">
                <a:tc>
                  <a:txBody>
                    <a:bodyPr/>
                    <a:lstStyle/>
                    <a:p>
                      <a:pPr>
                        <a:lnSpc>
                          <a:spcPct val="115000"/>
                        </a:lnSpc>
                        <a:spcAft>
                          <a:spcPts val="0"/>
                        </a:spcAft>
                      </a:pPr>
                      <a:r>
                        <a:rPr lang="id-ID" sz="1200" dirty="0">
                          <a:latin typeface="Arial"/>
                          <a:ea typeface="Times New Roman"/>
                          <a:cs typeface="Times New Roman"/>
                        </a:rPr>
                        <a:t>Skin: Frostbite</a:t>
                      </a:r>
                      <a:endParaRPr lang="id-ID" sz="1100" dirty="0">
                        <a:latin typeface="Calibri"/>
                        <a:ea typeface="Calibri"/>
                        <a:cs typeface="Times New Roman"/>
                      </a:endParaRPr>
                    </a:p>
                  </a:txBody>
                  <a:tcPr marL="38100" marR="38100" marT="38100" marB="38100"/>
                </a:tc>
                <a:tc>
                  <a:txBody>
                    <a:bodyPr/>
                    <a:lstStyle/>
                    <a:p>
                      <a:pPr>
                        <a:lnSpc>
                          <a:spcPct val="115000"/>
                        </a:lnSpc>
                        <a:spcAft>
                          <a:spcPts val="0"/>
                        </a:spcAft>
                      </a:pPr>
                      <a:r>
                        <a:rPr lang="id-ID" sz="1200" dirty="0">
                          <a:latin typeface="Arial"/>
                          <a:ea typeface="Times New Roman"/>
                          <a:cs typeface="Times New Roman"/>
                        </a:rPr>
                        <a:t>If frostbite has occurred, seek medical attention immediately; do NOT rub the affected areas or flush them with water. In order to prevent further tissue damage, do NOT attempt to remove frozen clothing from frostbitten areas. If frostbite has NOT occurred, immediately and thoroughly wash contaminated skin with soap and water.</a:t>
                      </a:r>
                      <a:endParaRPr lang="id-ID" sz="1100" dirty="0">
                        <a:latin typeface="Calibri"/>
                        <a:ea typeface="Calibri"/>
                        <a:cs typeface="Times New Roman"/>
                      </a:endParaRPr>
                    </a:p>
                  </a:txBody>
                  <a:tcPr marL="38100" marR="38100" marT="38100" marB="38100"/>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467544" y="1412776"/>
            <a:ext cx="8229600" cy="41065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990598"/>
          <a:ext cx="8458200" cy="525780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xmlns="" val="20000"/>
                    </a:ext>
                  </a:extLst>
                </a:gridCol>
                <a:gridCol w="2819400">
                  <a:extLst>
                    <a:ext uri="{9D8B030D-6E8A-4147-A177-3AD203B41FA5}">
                      <a16:colId xmlns:a16="http://schemas.microsoft.com/office/drawing/2014/main" xmlns="" val="20001"/>
                    </a:ext>
                  </a:extLst>
                </a:gridCol>
                <a:gridCol w="2819400">
                  <a:extLst>
                    <a:ext uri="{9D8B030D-6E8A-4147-A177-3AD203B41FA5}">
                      <a16:colId xmlns:a16="http://schemas.microsoft.com/office/drawing/2014/main" xmlns="" val="20002"/>
                    </a:ext>
                  </a:extLst>
                </a:gridCol>
              </a:tblGrid>
              <a:tr h="613375">
                <a:tc gridSpan="3">
                  <a:txBody>
                    <a:bodyPr/>
                    <a:lstStyle/>
                    <a:p>
                      <a:pPr algn="ctr">
                        <a:lnSpc>
                          <a:spcPct val="115000"/>
                        </a:lnSpc>
                        <a:spcAft>
                          <a:spcPts val="0"/>
                        </a:spcAft>
                      </a:pPr>
                      <a:r>
                        <a:rPr lang="id-ID" sz="2000" b="1" dirty="0">
                          <a:latin typeface="Verdana"/>
                          <a:ea typeface="Times New Roman"/>
                          <a:cs typeface="Times New Roman"/>
                        </a:rPr>
                        <a:t>Measurement of Acute Toxicity</a:t>
                      </a:r>
                      <a:endParaRPr lang="id-ID" sz="1800" dirty="0">
                        <a:latin typeface="Calibri"/>
                        <a:ea typeface="Calibri"/>
                        <a:cs typeface="Times New Roman"/>
                      </a:endParaRPr>
                    </a:p>
                  </a:txBody>
                  <a:tcPr marL="28575" marR="28575" marT="28575" marB="28575" anchor="ct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0"/>
                  </a:ext>
                </a:extLst>
              </a:tr>
              <a:tr h="964175">
                <a:tc>
                  <a:txBody>
                    <a:bodyPr/>
                    <a:lstStyle/>
                    <a:p>
                      <a:pPr algn="ctr">
                        <a:lnSpc>
                          <a:spcPct val="115000"/>
                        </a:lnSpc>
                        <a:spcAft>
                          <a:spcPts val="0"/>
                        </a:spcAft>
                      </a:pPr>
                      <a:r>
                        <a:rPr lang="id-ID" sz="1800" dirty="0">
                          <a:latin typeface="Arial Black" pitchFamily="34" charset="0"/>
                          <a:ea typeface="Times New Roman"/>
                          <a:cs typeface="Times New Roman"/>
                        </a:rPr>
                        <a:t>Classification</a:t>
                      </a:r>
                      <a:endParaRPr lang="id-ID" sz="1800" dirty="0">
                        <a:latin typeface="Arial Black" pitchFamily="34" charset="0"/>
                        <a:ea typeface="Calibri"/>
                        <a:cs typeface="Times New Roman"/>
                      </a:endParaRPr>
                    </a:p>
                  </a:txBody>
                  <a:tcPr marL="28575" marR="28575" marT="28575" marB="28575" anchor="ctr"/>
                </a:tc>
                <a:tc>
                  <a:txBody>
                    <a:bodyPr/>
                    <a:lstStyle/>
                    <a:p>
                      <a:pPr algn="ctr">
                        <a:lnSpc>
                          <a:spcPct val="115000"/>
                        </a:lnSpc>
                        <a:spcAft>
                          <a:spcPts val="0"/>
                        </a:spcAft>
                      </a:pPr>
                      <a:r>
                        <a:rPr lang="id-ID" sz="1400" dirty="0">
                          <a:latin typeface="Verdana"/>
                          <a:ea typeface="Times New Roman"/>
                          <a:cs typeface="Times New Roman"/>
                        </a:rPr>
                        <a:t>LD</a:t>
                      </a:r>
                      <a:r>
                        <a:rPr lang="id-ID" sz="1400" baseline="-25000" dirty="0">
                          <a:latin typeface="Verdana"/>
                          <a:ea typeface="Times New Roman"/>
                          <a:cs typeface="Times New Roman"/>
                        </a:rPr>
                        <a:t>50</a:t>
                      </a:r>
                      <a:r>
                        <a:rPr lang="id-ID" sz="1400" dirty="0">
                          <a:latin typeface="Verdana"/>
                          <a:ea typeface="Times New Roman"/>
                          <a:cs typeface="Times New Roman"/>
                        </a:rPr>
                        <a:t>-Wt/Kg</a:t>
                      </a:r>
                      <a:br>
                        <a:rPr lang="id-ID" sz="1400" dirty="0">
                          <a:latin typeface="Verdana"/>
                          <a:ea typeface="Times New Roman"/>
                          <a:cs typeface="Times New Roman"/>
                        </a:rPr>
                      </a:br>
                      <a:r>
                        <a:rPr lang="id-ID" sz="1400" dirty="0">
                          <a:latin typeface="Verdana"/>
                          <a:ea typeface="Times New Roman"/>
                          <a:cs typeface="Times New Roman"/>
                        </a:rPr>
                        <a:t>Single Oral Dose</a:t>
                      </a:r>
                      <a:br>
                        <a:rPr lang="id-ID" sz="1400" dirty="0">
                          <a:latin typeface="Verdana"/>
                          <a:ea typeface="Times New Roman"/>
                          <a:cs typeface="Times New Roman"/>
                        </a:rPr>
                      </a:br>
                      <a:r>
                        <a:rPr lang="id-ID" sz="1400" dirty="0">
                          <a:latin typeface="Verdana"/>
                          <a:ea typeface="Times New Roman"/>
                          <a:cs typeface="Times New Roman"/>
                        </a:rPr>
                        <a:t>Rat</a:t>
                      </a:r>
                      <a:endParaRPr lang="id-ID" sz="1800" dirty="0">
                        <a:latin typeface="Calibri"/>
                        <a:ea typeface="Calibri"/>
                        <a:cs typeface="Times New Roman"/>
                      </a:endParaRPr>
                    </a:p>
                  </a:txBody>
                  <a:tcPr marL="28575" marR="28575" marT="28575" marB="28575" anchor="ctr"/>
                </a:tc>
                <a:tc>
                  <a:txBody>
                    <a:bodyPr/>
                    <a:lstStyle/>
                    <a:p>
                      <a:pPr algn="ctr">
                        <a:lnSpc>
                          <a:spcPct val="115000"/>
                        </a:lnSpc>
                        <a:spcAft>
                          <a:spcPts val="0"/>
                        </a:spcAft>
                      </a:pPr>
                      <a:r>
                        <a:rPr lang="id-ID" sz="1400">
                          <a:latin typeface="Verdana"/>
                          <a:ea typeface="Times New Roman"/>
                          <a:cs typeface="Times New Roman"/>
                        </a:rPr>
                        <a:t>LC</a:t>
                      </a:r>
                      <a:r>
                        <a:rPr lang="id-ID" sz="1400" baseline="-25000">
                          <a:latin typeface="Verdana"/>
                          <a:ea typeface="Times New Roman"/>
                          <a:cs typeface="Times New Roman"/>
                        </a:rPr>
                        <a:t>50</a:t>
                      </a:r>
                      <a:r>
                        <a:rPr lang="id-ID" sz="1400">
                          <a:latin typeface="Verdana"/>
                          <a:ea typeface="Times New Roman"/>
                          <a:cs typeface="Times New Roman"/>
                        </a:rPr>
                        <a:t>-PPM</a:t>
                      </a:r>
                      <a:br>
                        <a:rPr lang="id-ID" sz="1400">
                          <a:latin typeface="Verdana"/>
                          <a:ea typeface="Times New Roman"/>
                          <a:cs typeface="Times New Roman"/>
                        </a:rPr>
                      </a:br>
                      <a:r>
                        <a:rPr lang="id-ID" sz="1400">
                          <a:latin typeface="Verdana"/>
                          <a:ea typeface="Times New Roman"/>
                          <a:cs typeface="Times New Roman"/>
                        </a:rPr>
                        <a:t>4 Hr Inhalation</a:t>
                      </a:r>
                      <a:br>
                        <a:rPr lang="id-ID" sz="1400">
                          <a:latin typeface="Verdana"/>
                          <a:ea typeface="Times New Roman"/>
                          <a:cs typeface="Times New Roman"/>
                        </a:rPr>
                      </a:br>
                      <a:r>
                        <a:rPr lang="id-ID" sz="1400">
                          <a:latin typeface="Verdana"/>
                          <a:ea typeface="Times New Roman"/>
                          <a:cs typeface="Times New Roman"/>
                        </a:rPr>
                        <a:t>Rat</a:t>
                      </a:r>
                      <a:endParaRPr lang="id-ID" sz="1800">
                        <a:latin typeface="Calibri"/>
                        <a:ea typeface="Calibri"/>
                        <a:cs typeface="Times New Roman"/>
                      </a:endParaRPr>
                    </a:p>
                  </a:txBody>
                  <a:tcPr marL="28575" marR="28575" marT="28575" marB="28575" anchor="ctr"/>
                </a:tc>
                <a:extLst>
                  <a:ext uri="{0D108BD9-81ED-4DB2-BD59-A6C34878D82A}">
                    <a16:rowId xmlns:a16="http://schemas.microsoft.com/office/drawing/2014/main" xmlns="" val="10001"/>
                  </a:ext>
                </a:extLst>
              </a:tr>
              <a:tr h="613375">
                <a:tc>
                  <a:txBody>
                    <a:bodyPr/>
                    <a:lstStyle/>
                    <a:p>
                      <a:pPr>
                        <a:lnSpc>
                          <a:spcPct val="115000"/>
                        </a:lnSpc>
                        <a:spcAft>
                          <a:spcPts val="0"/>
                        </a:spcAft>
                      </a:pPr>
                      <a:r>
                        <a:rPr lang="id-ID" sz="1400">
                          <a:latin typeface="Verdana"/>
                          <a:ea typeface="Times New Roman"/>
                          <a:cs typeface="Times New Roman"/>
                        </a:rPr>
                        <a:t>Extremely Toxic</a:t>
                      </a:r>
                      <a:endParaRPr lang="id-ID" sz="1800">
                        <a:latin typeface="Calibri"/>
                        <a:ea typeface="Calibri"/>
                        <a:cs typeface="Times New Roman"/>
                      </a:endParaRPr>
                    </a:p>
                  </a:txBody>
                  <a:tcPr marL="28575" marR="28575" marT="28575" marB="28575" anchor="ctr"/>
                </a:tc>
                <a:tc>
                  <a:txBody>
                    <a:bodyPr/>
                    <a:lstStyle/>
                    <a:p>
                      <a:pPr>
                        <a:lnSpc>
                          <a:spcPct val="115000"/>
                        </a:lnSpc>
                        <a:spcAft>
                          <a:spcPts val="0"/>
                        </a:spcAft>
                      </a:pPr>
                      <a:r>
                        <a:rPr lang="id-ID" sz="1400" dirty="0">
                          <a:latin typeface="Verdana"/>
                          <a:ea typeface="Times New Roman"/>
                          <a:cs typeface="Times New Roman"/>
                        </a:rPr>
                        <a:t>5-50 mg or less</a:t>
                      </a:r>
                      <a:endParaRPr lang="id-ID" sz="1800" dirty="0">
                        <a:latin typeface="Calibri"/>
                        <a:ea typeface="Calibri"/>
                        <a:cs typeface="Times New Roman"/>
                      </a:endParaRPr>
                    </a:p>
                  </a:txBody>
                  <a:tcPr marL="28575" marR="28575" marT="28575" marB="28575" anchor="ctr"/>
                </a:tc>
                <a:tc>
                  <a:txBody>
                    <a:bodyPr/>
                    <a:lstStyle/>
                    <a:p>
                      <a:pPr>
                        <a:lnSpc>
                          <a:spcPct val="115000"/>
                        </a:lnSpc>
                        <a:spcAft>
                          <a:spcPts val="0"/>
                        </a:spcAft>
                      </a:pPr>
                      <a:r>
                        <a:rPr lang="id-ID" sz="1400">
                          <a:latin typeface="Verdana"/>
                          <a:ea typeface="Times New Roman"/>
                          <a:cs typeface="Times New Roman"/>
                        </a:rPr>
                        <a:t>&lt;10</a:t>
                      </a:r>
                      <a:endParaRPr lang="id-ID" sz="1800">
                        <a:latin typeface="Calibri"/>
                        <a:ea typeface="Calibri"/>
                        <a:cs typeface="Times New Roman"/>
                      </a:endParaRPr>
                    </a:p>
                  </a:txBody>
                  <a:tcPr marL="28575" marR="28575" marT="28575" marB="28575" anchor="ctr"/>
                </a:tc>
                <a:extLst>
                  <a:ext uri="{0D108BD9-81ED-4DB2-BD59-A6C34878D82A}">
                    <a16:rowId xmlns:a16="http://schemas.microsoft.com/office/drawing/2014/main" xmlns="" val="10002"/>
                  </a:ext>
                </a:extLst>
              </a:tr>
              <a:tr h="613375">
                <a:tc>
                  <a:txBody>
                    <a:bodyPr/>
                    <a:lstStyle/>
                    <a:p>
                      <a:pPr>
                        <a:lnSpc>
                          <a:spcPct val="115000"/>
                        </a:lnSpc>
                        <a:spcAft>
                          <a:spcPts val="0"/>
                        </a:spcAft>
                      </a:pPr>
                      <a:r>
                        <a:rPr lang="id-ID" sz="1400">
                          <a:latin typeface="Verdana"/>
                          <a:ea typeface="Times New Roman"/>
                          <a:cs typeface="Times New Roman"/>
                        </a:rPr>
                        <a:t>Highly Toxic</a:t>
                      </a:r>
                      <a:endParaRPr lang="id-ID" sz="1800">
                        <a:latin typeface="Calibri"/>
                        <a:ea typeface="Calibri"/>
                        <a:cs typeface="Times New Roman"/>
                      </a:endParaRPr>
                    </a:p>
                  </a:txBody>
                  <a:tcPr marL="28575" marR="28575" marT="28575" marB="28575" anchor="ctr"/>
                </a:tc>
                <a:tc>
                  <a:txBody>
                    <a:bodyPr/>
                    <a:lstStyle/>
                    <a:p>
                      <a:pPr>
                        <a:lnSpc>
                          <a:spcPct val="115000"/>
                        </a:lnSpc>
                        <a:spcAft>
                          <a:spcPts val="0"/>
                        </a:spcAft>
                      </a:pPr>
                      <a:r>
                        <a:rPr lang="id-ID" sz="1400" dirty="0">
                          <a:latin typeface="Verdana"/>
                          <a:ea typeface="Times New Roman"/>
                          <a:cs typeface="Times New Roman"/>
                        </a:rPr>
                        <a:t>5-50mg</a:t>
                      </a:r>
                      <a:endParaRPr lang="id-ID" sz="1800" dirty="0">
                        <a:latin typeface="Calibri"/>
                        <a:ea typeface="Calibri"/>
                        <a:cs typeface="Times New Roman"/>
                      </a:endParaRPr>
                    </a:p>
                  </a:txBody>
                  <a:tcPr marL="28575" marR="28575" marT="28575" marB="28575" anchor="ctr"/>
                </a:tc>
                <a:tc>
                  <a:txBody>
                    <a:bodyPr/>
                    <a:lstStyle/>
                    <a:p>
                      <a:pPr>
                        <a:lnSpc>
                          <a:spcPct val="115000"/>
                        </a:lnSpc>
                        <a:spcAft>
                          <a:spcPts val="0"/>
                        </a:spcAft>
                      </a:pPr>
                      <a:r>
                        <a:rPr lang="id-ID" sz="1400" dirty="0">
                          <a:latin typeface="Verdana"/>
                          <a:ea typeface="Times New Roman"/>
                          <a:cs typeface="Times New Roman"/>
                        </a:rPr>
                        <a:t>1-100</a:t>
                      </a:r>
                      <a:endParaRPr lang="id-ID" sz="1800" dirty="0">
                        <a:latin typeface="Calibri"/>
                        <a:ea typeface="Calibri"/>
                        <a:cs typeface="Times New Roman"/>
                      </a:endParaRPr>
                    </a:p>
                  </a:txBody>
                  <a:tcPr marL="28575" marR="28575" marT="28575" marB="28575" anchor="ctr"/>
                </a:tc>
                <a:extLst>
                  <a:ext uri="{0D108BD9-81ED-4DB2-BD59-A6C34878D82A}">
                    <a16:rowId xmlns:a16="http://schemas.microsoft.com/office/drawing/2014/main" xmlns="" val="10003"/>
                  </a:ext>
                </a:extLst>
              </a:tr>
              <a:tr h="613375">
                <a:tc>
                  <a:txBody>
                    <a:bodyPr/>
                    <a:lstStyle/>
                    <a:p>
                      <a:pPr>
                        <a:lnSpc>
                          <a:spcPct val="115000"/>
                        </a:lnSpc>
                        <a:spcAft>
                          <a:spcPts val="0"/>
                        </a:spcAft>
                      </a:pPr>
                      <a:r>
                        <a:rPr lang="id-ID" sz="1400">
                          <a:latin typeface="Verdana"/>
                          <a:ea typeface="Times New Roman"/>
                          <a:cs typeface="Times New Roman"/>
                        </a:rPr>
                        <a:t>Moderately Toxic</a:t>
                      </a:r>
                      <a:endParaRPr lang="id-ID" sz="1800">
                        <a:latin typeface="Calibri"/>
                        <a:ea typeface="Calibri"/>
                        <a:cs typeface="Times New Roman"/>
                      </a:endParaRPr>
                    </a:p>
                  </a:txBody>
                  <a:tcPr marL="28575" marR="28575" marT="28575" marB="28575" anchor="ctr"/>
                </a:tc>
                <a:tc>
                  <a:txBody>
                    <a:bodyPr/>
                    <a:lstStyle/>
                    <a:p>
                      <a:pPr>
                        <a:lnSpc>
                          <a:spcPct val="115000"/>
                        </a:lnSpc>
                        <a:spcAft>
                          <a:spcPts val="0"/>
                        </a:spcAft>
                      </a:pPr>
                      <a:r>
                        <a:rPr lang="id-ID" sz="1400" dirty="0">
                          <a:latin typeface="Verdana"/>
                          <a:ea typeface="Times New Roman"/>
                          <a:cs typeface="Times New Roman"/>
                        </a:rPr>
                        <a:t>50-500 mg</a:t>
                      </a:r>
                      <a:endParaRPr lang="id-ID" sz="1800" dirty="0">
                        <a:latin typeface="Calibri"/>
                        <a:ea typeface="Calibri"/>
                        <a:cs typeface="Times New Roman"/>
                      </a:endParaRPr>
                    </a:p>
                  </a:txBody>
                  <a:tcPr marL="28575" marR="28575" marT="28575" marB="28575" anchor="ctr"/>
                </a:tc>
                <a:tc>
                  <a:txBody>
                    <a:bodyPr/>
                    <a:lstStyle/>
                    <a:p>
                      <a:pPr>
                        <a:lnSpc>
                          <a:spcPct val="115000"/>
                        </a:lnSpc>
                        <a:spcAft>
                          <a:spcPts val="0"/>
                        </a:spcAft>
                      </a:pPr>
                      <a:r>
                        <a:rPr lang="id-ID" sz="1400" dirty="0">
                          <a:latin typeface="Verdana"/>
                          <a:ea typeface="Times New Roman"/>
                          <a:cs typeface="Times New Roman"/>
                        </a:rPr>
                        <a:t>100-1,000</a:t>
                      </a:r>
                      <a:endParaRPr lang="id-ID" sz="1800" dirty="0">
                        <a:latin typeface="Calibri"/>
                        <a:ea typeface="Calibri"/>
                        <a:cs typeface="Times New Roman"/>
                      </a:endParaRPr>
                    </a:p>
                  </a:txBody>
                  <a:tcPr marL="28575" marR="28575" marT="28575" marB="28575" anchor="ctr"/>
                </a:tc>
                <a:extLst>
                  <a:ext uri="{0D108BD9-81ED-4DB2-BD59-A6C34878D82A}">
                    <a16:rowId xmlns:a16="http://schemas.microsoft.com/office/drawing/2014/main" xmlns="" val="10004"/>
                  </a:ext>
                </a:extLst>
              </a:tr>
              <a:tr h="613375">
                <a:tc>
                  <a:txBody>
                    <a:bodyPr/>
                    <a:lstStyle/>
                    <a:p>
                      <a:pPr>
                        <a:lnSpc>
                          <a:spcPct val="115000"/>
                        </a:lnSpc>
                        <a:spcAft>
                          <a:spcPts val="0"/>
                        </a:spcAft>
                      </a:pPr>
                      <a:r>
                        <a:rPr lang="id-ID" sz="1400">
                          <a:latin typeface="Verdana"/>
                          <a:ea typeface="Times New Roman"/>
                          <a:cs typeface="Times New Roman"/>
                        </a:rPr>
                        <a:t>Slightly Toxic</a:t>
                      </a:r>
                      <a:endParaRPr lang="id-ID" sz="1800">
                        <a:latin typeface="Calibri"/>
                        <a:ea typeface="Calibri"/>
                        <a:cs typeface="Times New Roman"/>
                      </a:endParaRPr>
                    </a:p>
                  </a:txBody>
                  <a:tcPr marL="28575" marR="28575" marT="28575" marB="28575" anchor="ctr"/>
                </a:tc>
                <a:tc>
                  <a:txBody>
                    <a:bodyPr/>
                    <a:lstStyle/>
                    <a:p>
                      <a:pPr>
                        <a:lnSpc>
                          <a:spcPct val="115000"/>
                        </a:lnSpc>
                        <a:spcAft>
                          <a:spcPts val="0"/>
                        </a:spcAft>
                      </a:pPr>
                      <a:r>
                        <a:rPr lang="id-ID" sz="1400">
                          <a:latin typeface="Verdana"/>
                          <a:ea typeface="Times New Roman"/>
                          <a:cs typeface="Times New Roman"/>
                        </a:rPr>
                        <a:t>0.5-5grams,</a:t>
                      </a:r>
                      <a:endParaRPr lang="id-ID" sz="1800">
                        <a:latin typeface="Calibri"/>
                        <a:ea typeface="Calibri"/>
                        <a:cs typeface="Times New Roman"/>
                      </a:endParaRPr>
                    </a:p>
                  </a:txBody>
                  <a:tcPr marL="28575" marR="28575" marT="28575" marB="28575" anchor="ctr"/>
                </a:tc>
                <a:tc>
                  <a:txBody>
                    <a:bodyPr/>
                    <a:lstStyle/>
                    <a:p>
                      <a:pPr>
                        <a:lnSpc>
                          <a:spcPct val="115000"/>
                        </a:lnSpc>
                        <a:spcAft>
                          <a:spcPts val="0"/>
                        </a:spcAft>
                      </a:pPr>
                      <a:r>
                        <a:rPr lang="id-ID" sz="1400" dirty="0">
                          <a:latin typeface="Verdana"/>
                          <a:ea typeface="Times New Roman"/>
                          <a:cs typeface="Times New Roman"/>
                        </a:rPr>
                        <a:t>1,000-10,000</a:t>
                      </a:r>
                      <a:endParaRPr lang="id-ID" sz="1800" dirty="0">
                        <a:latin typeface="Calibri"/>
                        <a:ea typeface="Calibri"/>
                        <a:cs typeface="Times New Roman"/>
                      </a:endParaRPr>
                    </a:p>
                  </a:txBody>
                  <a:tcPr marL="28575" marR="28575" marT="28575" marB="28575" anchor="ctr"/>
                </a:tc>
                <a:extLst>
                  <a:ext uri="{0D108BD9-81ED-4DB2-BD59-A6C34878D82A}">
                    <a16:rowId xmlns:a16="http://schemas.microsoft.com/office/drawing/2014/main" xmlns="" val="10005"/>
                  </a:ext>
                </a:extLst>
              </a:tr>
              <a:tr h="613375">
                <a:tc>
                  <a:txBody>
                    <a:bodyPr/>
                    <a:lstStyle/>
                    <a:p>
                      <a:pPr>
                        <a:lnSpc>
                          <a:spcPct val="115000"/>
                        </a:lnSpc>
                        <a:spcAft>
                          <a:spcPts val="0"/>
                        </a:spcAft>
                      </a:pPr>
                      <a:r>
                        <a:rPr lang="id-ID" sz="1400">
                          <a:latin typeface="Verdana"/>
                          <a:ea typeface="Times New Roman"/>
                          <a:cs typeface="Times New Roman"/>
                        </a:rPr>
                        <a:t>Practically Non-toxic</a:t>
                      </a:r>
                      <a:endParaRPr lang="id-ID" sz="1800">
                        <a:latin typeface="Calibri"/>
                        <a:ea typeface="Calibri"/>
                        <a:cs typeface="Times New Roman"/>
                      </a:endParaRPr>
                    </a:p>
                  </a:txBody>
                  <a:tcPr marL="28575" marR="28575" marT="28575" marB="28575" anchor="ctr"/>
                </a:tc>
                <a:tc>
                  <a:txBody>
                    <a:bodyPr/>
                    <a:lstStyle/>
                    <a:p>
                      <a:pPr>
                        <a:lnSpc>
                          <a:spcPct val="115000"/>
                        </a:lnSpc>
                        <a:spcAft>
                          <a:spcPts val="0"/>
                        </a:spcAft>
                      </a:pPr>
                      <a:r>
                        <a:rPr lang="id-ID" sz="1400">
                          <a:latin typeface="Verdana"/>
                          <a:ea typeface="Times New Roman"/>
                          <a:cs typeface="Times New Roman"/>
                        </a:rPr>
                        <a:t>5-15 grams</a:t>
                      </a:r>
                      <a:endParaRPr lang="id-ID" sz="1800">
                        <a:latin typeface="Calibri"/>
                        <a:ea typeface="Calibri"/>
                        <a:cs typeface="Times New Roman"/>
                      </a:endParaRPr>
                    </a:p>
                  </a:txBody>
                  <a:tcPr marL="28575" marR="28575" marT="28575" marB="28575" anchor="ctr"/>
                </a:tc>
                <a:tc>
                  <a:txBody>
                    <a:bodyPr/>
                    <a:lstStyle/>
                    <a:p>
                      <a:pPr>
                        <a:lnSpc>
                          <a:spcPct val="115000"/>
                        </a:lnSpc>
                        <a:spcAft>
                          <a:spcPts val="0"/>
                        </a:spcAft>
                      </a:pPr>
                      <a:r>
                        <a:rPr lang="id-ID" sz="1400" dirty="0">
                          <a:latin typeface="Verdana"/>
                          <a:ea typeface="Times New Roman"/>
                          <a:cs typeface="Times New Roman"/>
                        </a:rPr>
                        <a:t>10,000-100,000</a:t>
                      </a:r>
                      <a:endParaRPr lang="id-ID" sz="1800" dirty="0">
                        <a:latin typeface="Calibri"/>
                        <a:ea typeface="Calibri"/>
                        <a:cs typeface="Times New Roman"/>
                      </a:endParaRPr>
                    </a:p>
                  </a:txBody>
                  <a:tcPr marL="28575" marR="28575" marT="28575" marB="28575" anchor="ctr"/>
                </a:tc>
                <a:extLst>
                  <a:ext uri="{0D108BD9-81ED-4DB2-BD59-A6C34878D82A}">
                    <a16:rowId xmlns:a16="http://schemas.microsoft.com/office/drawing/2014/main" xmlns="" val="10006"/>
                  </a:ext>
                </a:extLst>
              </a:tr>
              <a:tr h="613375">
                <a:tc>
                  <a:txBody>
                    <a:bodyPr/>
                    <a:lstStyle/>
                    <a:p>
                      <a:pPr>
                        <a:lnSpc>
                          <a:spcPct val="115000"/>
                        </a:lnSpc>
                        <a:spcAft>
                          <a:spcPts val="0"/>
                        </a:spcAft>
                      </a:pPr>
                      <a:r>
                        <a:rPr lang="id-ID" sz="1400">
                          <a:latin typeface="Verdana"/>
                          <a:ea typeface="Times New Roman"/>
                          <a:cs typeface="Times New Roman"/>
                        </a:rPr>
                        <a:t>Relatively Harmless</a:t>
                      </a:r>
                      <a:endParaRPr lang="id-ID" sz="1800">
                        <a:latin typeface="Calibri"/>
                        <a:ea typeface="Calibri"/>
                        <a:cs typeface="Times New Roman"/>
                      </a:endParaRPr>
                    </a:p>
                  </a:txBody>
                  <a:tcPr marL="28575" marR="28575" marT="28575" marB="28575" anchor="ctr"/>
                </a:tc>
                <a:tc>
                  <a:txBody>
                    <a:bodyPr/>
                    <a:lstStyle/>
                    <a:p>
                      <a:pPr>
                        <a:lnSpc>
                          <a:spcPct val="115000"/>
                        </a:lnSpc>
                        <a:spcAft>
                          <a:spcPts val="0"/>
                        </a:spcAft>
                      </a:pPr>
                      <a:r>
                        <a:rPr lang="id-ID" sz="1400">
                          <a:latin typeface="Verdana"/>
                          <a:ea typeface="Times New Roman"/>
                          <a:cs typeface="Times New Roman"/>
                        </a:rPr>
                        <a:t>15 grams or more</a:t>
                      </a:r>
                      <a:endParaRPr lang="id-ID" sz="1800">
                        <a:latin typeface="Calibri"/>
                        <a:ea typeface="Calibri"/>
                        <a:cs typeface="Times New Roman"/>
                      </a:endParaRPr>
                    </a:p>
                  </a:txBody>
                  <a:tcPr marL="28575" marR="28575" marT="28575" marB="28575" anchor="ctr"/>
                </a:tc>
                <a:tc>
                  <a:txBody>
                    <a:bodyPr/>
                    <a:lstStyle/>
                    <a:p>
                      <a:pPr>
                        <a:lnSpc>
                          <a:spcPct val="115000"/>
                        </a:lnSpc>
                        <a:spcAft>
                          <a:spcPts val="0"/>
                        </a:spcAft>
                      </a:pPr>
                      <a:r>
                        <a:rPr lang="id-ID" sz="1400" dirty="0">
                          <a:latin typeface="Verdana"/>
                          <a:ea typeface="Times New Roman"/>
                          <a:cs typeface="Times New Roman"/>
                        </a:rPr>
                        <a:t>&gt;100,000</a:t>
                      </a:r>
                      <a:endParaRPr lang="id-ID" sz="1800" dirty="0">
                        <a:latin typeface="Calibri"/>
                        <a:ea typeface="Calibri"/>
                        <a:cs typeface="Times New Roman"/>
                      </a:endParaRPr>
                    </a:p>
                  </a:txBody>
                  <a:tcPr marL="28575" marR="28575" marT="28575" marB="28575" anchor="ct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pPr algn="ctr"/>
            <a:r>
              <a:rPr lang="en-US" b="1" dirty="0" err="1" smtClean="0"/>
              <a:t>Apa</a:t>
            </a:r>
            <a:r>
              <a:rPr lang="en-US" b="1" dirty="0" smtClean="0"/>
              <a:t> </a:t>
            </a:r>
            <a:r>
              <a:rPr lang="en-US" b="1" dirty="0" err="1" smtClean="0"/>
              <a:t>itu</a:t>
            </a:r>
            <a:r>
              <a:rPr lang="en-US" b="1" dirty="0" smtClean="0"/>
              <a:t> </a:t>
            </a:r>
            <a:r>
              <a:rPr lang="en-US" b="1" dirty="0" err="1" smtClean="0"/>
              <a:t>Toksikologi</a:t>
            </a:r>
            <a:r>
              <a:rPr lang="en-US" b="1" dirty="0" smtClean="0"/>
              <a:t>?</a:t>
            </a:r>
            <a:endParaRPr lang="en-US" b="1" dirty="0"/>
          </a:p>
        </p:txBody>
      </p:sp>
      <p:sp>
        <p:nvSpPr>
          <p:cNvPr id="3" name="Content Placeholder 2"/>
          <p:cNvSpPr>
            <a:spLocks noGrp="1"/>
          </p:cNvSpPr>
          <p:nvPr>
            <p:ph idx="1"/>
          </p:nvPr>
        </p:nvSpPr>
        <p:spPr>
          <a:xfrm>
            <a:off x="428596" y="1142984"/>
            <a:ext cx="8229600" cy="4525963"/>
          </a:xfrm>
        </p:spPr>
        <p:txBody>
          <a:bodyPr/>
          <a:lstStyle/>
          <a:p>
            <a:pPr algn="just"/>
            <a:r>
              <a:rPr lang="en-US" sz="2800" dirty="0" err="1" smtClean="0"/>
              <a:t>Toksikologi</a:t>
            </a:r>
            <a:r>
              <a:rPr lang="en-US" sz="2800" dirty="0" smtClean="0"/>
              <a:t> </a:t>
            </a:r>
            <a:r>
              <a:rPr lang="en-US" sz="2800" dirty="0" err="1" smtClean="0"/>
              <a:t>merupakan</a:t>
            </a:r>
            <a:r>
              <a:rPr lang="en-US" sz="2800" dirty="0" smtClean="0"/>
              <a:t> </a:t>
            </a:r>
            <a:r>
              <a:rPr lang="en-US" sz="2800" dirty="0" err="1" smtClean="0"/>
              <a:t>ilmu</a:t>
            </a:r>
            <a:r>
              <a:rPr lang="en-US" sz="2800" dirty="0" smtClean="0"/>
              <a:t> yang </a:t>
            </a:r>
            <a:r>
              <a:rPr lang="en-US" sz="2800" dirty="0" err="1" smtClean="0"/>
              <a:t>mempelajari</a:t>
            </a:r>
            <a:r>
              <a:rPr lang="en-US" sz="2800" dirty="0" smtClean="0"/>
              <a:t> </a:t>
            </a:r>
            <a:r>
              <a:rPr lang="en-US" sz="2800" dirty="0" err="1" smtClean="0"/>
              <a:t>pemahaman</a:t>
            </a:r>
            <a:r>
              <a:rPr lang="en-US" sz="2800" dirty="0" smtClean="0"/>
              <a:t> </a:t>
            </a:r>
            <a:r>
              <a:rPr lang="en-US" sz="2800" dirty="0" err="1" smtClean="0"/>
              <a:t>mengenai</a:t>
            </a:r>
            <a:r>
              <a:rPr lang="en-US" sz="2800" dirty="0" smtClean="0"/>
              <a:t> </a:t>
            </a:r>
            <a:r>
              <a:rPr lang="en-US" sz="2800" dirty="0" err="1" smtClean="0"/>
              <a:t>pengaruh-pengaruh</a:t>
            </a:r>
            <a:r>
              <a:rPr lang="en-US" sz="2800" dirty="0" smtClean="0"/>
              <a:t> </a:t>
            </a:r>
            <a:r>
              <a:rPr lang="en-US" sz="2800" dirty="0" err="1" smtClean="0"/>
              <a:t>suatu</a:t>
            </a:r>
            <a:r>
              <a:rPr lang="en-US" sz="2800" dirty="0" smtClean="0"/>
              <a:t> </a:t>
            </a:r>
            <a:r>
              <a:rPr lang="en-US" sz="2800" dirty="0" err="1" smtClean="0"/>
              <a:t>zat</a:t>
            </a:r>
            <a:r>
              <a:rPr lang="en-US" sz="2800" dirty="0" smtClean="0"/>
              <a:t> / </a:t>
            </a:r>
            <a:r>
              <a:rPr lang="en-US" sz="2800" dirty="0" err="1" smtClean="0"/>
              <a:t>bahan</a:t>
            </a:r>
            <a:r>
              <a:rPr lang="en-US" sz="2800" dirty="0" smtClean="0"/>
              <a:t> </a:t>
            </a:r>
            <a:r>
              <a:rPr lang="en-US" sz="2800" dirty="0" err="1" smtClean="0"/>
              <a:t>kimia</a:t>
            </a:r>
            <a:r>
              <a:rPr lang="en-US" sz="2800" dirty="0" smtClean="0"/>
              <a:t> yang </a:t>
            </a:r>
            <a:r>
              <a:rPr lang="en-US" sz="2800" dirty="0" err="1" smtClean="0"/>
              <a:t>merugikan</a:t>
            </a:r>
            <a:r>
              <a:rPr lang="en-US" sz="2800" dirty="0" smtClean="0"/>
              <a:t> </a:t>
            </a:r>
            <a:r>
              <a:rPr lang="en-US" sz="2800" dirty="0" err="1" smtClean="0"/>
              <a:t>bagi</a:t>
            </a:r>
            <a:r>
              <a:rPr lang="en-US" sz="2800" dirty="0" smtClean="0"/>
              <a:t> </a:t>
            </a:r>
            <a:r>
              <a:rPr lang="en-US" sz="2800" dirty="0" err="1" smtClean="0"/>
              <a:t>organisme</a:t>
            </a:r>
            <a:r>
              <a:rPr lang="en-US" sz="2800" dirty="0" smtClean="0"/>
              <a:t> </a:t>
            </a:r>
            <a:r>
              <a:rPr lang="en-US" sz="2800" dirty="0" err="1" smtClean="0"/>
              <a:t>hidup</a:t>
            </a:r>
            <a:r>
              <a:rPr lang="en-US" sz="2800" dirty="0" smtClean="0"/>
              <a:t>.</a:t>
            </a:r>
          </a:p>
          <a:p>
            <a:pPr>
              <a:buNone/>
            </a:pPr>
            <a:r>
              <a:rPr lang="en-US" dirty="0"/>
              <a:t>	</a:t>
            </a:r>
            <a:endParaRPr lang="en-US" dirty="0" smtClean="0"/>
          </a:p>
        </p:txBody>
      </p:sp>
      <p:sp>
        <p:nvSpPr>
          <p:cNvPr id="4" name="Text Box 4"/>
          <p:cNvSpPr txBox="1">
            <a:spLocks noChangeArrowheads="1"/>
          </p:cNvSpPr>
          <p:nvPr/>
        </p:nvSpPr>
        <p:spPr bwMode="auto">
          <a:xfrm>
            <a:off x="990600" y="2971800"/>
            <a:ext cx="2928938" cy="1143000"/>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defRPr/>
            </a:pPr>
            <a:r>
              <a:rPr lang="en-US" altLang="ko-KR" sz="2800" dirty="0">
                <a:ea typeface="Batang" charset="-127"/>
              </a:rPr>
              <a:t>TOKSIKOLOGI</a:t>
            </a:r>
            <a:endParaRPr lang="en-US" sz="2800" dirty="0"/>
          </a:p>
        </p:txBody>
      </p:sp>
      <p:sp>
        <p:nvSpPr>
          <p:cNvPr id="5" name="AutoShape 5"/>
          <p:cNvSpPr>
            <a:spLocks noChangeArrowheads="1"/>
          </p:cNvSpPr>
          <p:nvPr/>
        </p:nvSpPr>
        <p:spPr bwMode="auto">
          <a:xfrm>
            <a:off x="4038600" y="3200400"/>
            <a:ext cx="1066800" cy="357187"/>
          </a:xfrm>
          <a:custGeom>
            <a:avLst/>
            <a:gdLst>
              <a:gd name="T0" fmla="*/ 39516048 w 21600"/>
              <a:gd name="T1" fmla="*/ 0 h 21600"/>
              <a:gd name="T2" fmla="*/ 0 w 21600"/>
              <a:gd name="T3" fmla="*/ 2953325 h 21600"/>
              <a:gd name="T4" fmla="*/ 39516048 w 21600"/>
              <a:gd name="T5" fmla="*/ 5906649 h 21600"/>
              <a:gd name="T6" fmla="*/ 52688072 w 21600"/>
              <a:gd name="T7" fmla="*/ 295332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rgbClr val="000000"/>
            </a:solidFill>
            <a:miter lim="800000"/>
            <a:headEnd/>
            <a:tailEnd/>
          </a:ln>
        </p:spPr>
        <p:txBody>
          <a:bodyPr/>
          <a:lstStyle/>
          <a:p>
            <a:endParaRPr lang="id-ID"/>
          </a:p>
        </p:txBody>
      </p:sp>
      <p:sp>
        <p:nvSpPr>
          <p:cNvPr id="6" name="Text Box 6"/>
          <p:cNvSpPr txBox="1">
            <a:spLocks noChangeArrowheads="1"/>
          </p:cNvSpPr>
          <p:nvPr/>
        </p:nvSpPr>
        <p:spPr bwMode="auto">
          <a:xfrm>
            <a:off x="5257800" y="2819400"/>
            <a:ext cx="3071813" cy="1000125"/>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ctr" eaLnBrk="1" hangingPunct="1">
              <a:defRPr/>
            </a:pPr>
            <a:r>
              <a:rPr lang="en-US" altLang="ko-KR" sz="2800" dirty="0">
                <a:ea typeface="Batang" charset="-127"/>
              </a:rPr>
              <a:t>KERACUNAN</a:t>
            </a:r>
            <a:endParaRPr lang="en-US" sz="2800" dirty="0"/>
          </a:p>
        </p:txBody>
      </p:sp>
      <p:sp>
        <p:nvSpPr>
          <p:cNvPr id="7" name="AutoShape 8"/>
          <p:cNvSpPr>
            <a:spLocks noChangeArrowheads="1"/>
          </p:cNvSpPr>
          <p:nvPr/>
        </p:nvSpPr>
        <p:spPr bwMode="auto">
          <a:xfrm>
            <a:off x="381000" y="3733800"/>
            <a:ext cx="1309688" cy="1549400"/>
          </a:xfrm>
          <a:prstGeom prst="curvedRightArrow">
            <a:avLst>
              <a:gd name="adj1" fmla="val 40004"/>
              <a:gd name="adj2" fmla="val 79997"/>
              <a:gd name="adj3" fmla="val 33333"/>
            </a:avLst>
          </a:prstGeom>
          <a:solidFill>
            <a:schemeClr val="accent1"/>
          </a:solidFill>
          <a:ln w="9525">
            <a:solidFill>
              <a:schemeClr val="tx1"/>
            </a:solidFill>
            <a:miter lim="800000"/>
            <a:headEnd/>
            <a:tailEnd/>
          </a:ln>
        </p:spPr>
        <p:txBody>
          <a:bodyPr wrap="none" anchor="ctr"/>
          <a:lstStyle/>
          <a:p>
            <a:endParaRPr lang="id-ID"/>
          </a:p>
        </p:txBody>
      </p:sp>
      <p:sp>
        <p:nvSpPr>
          <p:cNvPr id="8" name="Rectangle 3"/>
          <p:cNvSpPr txBox="1">
            <a:spLocks noChangeArrowheads="1"/>
          </p:cNvSpPr>
          <p:nvPr/>
        </p:nvSpPr>
        <p:spPr>
          <a:xfrm>
            <a:off x="1905000" y="4495800"/>
            <a:ext cx="6858048" cy="1928826"/>
          </a:xfrm>
          <a:prstGeom prst="rect">
            <a:avLst/>
          </a:prstGeom>
          <a:solidFill>
            <a:schemeClr val="accent1"/>
          </a:solidFill>
          <a:ln>
            <a:solidFill>
              <a:schemeClr val="tx1"/>
            </a:solidFill>
          </a:ln>
        </p:spPr>
        <p:txBody>
          <a:bodyPr vert="horz" lIns="91440" tIns="45720" rIns="91440" bIns="45720" rtlCol="0">
            <a:normAutofit/>
          </a:bodyPr>
          <a:lstStyle/>
          <a:p>
            <a:pPr marL="342900" marR="0" lvl="0" indent="-342900" algn="ctr" defTabSz="914400" rtl="0" eaLnBrk="1" fontAlgn="auto" latinLnBrk="0" hangingPunct="1">
              <a:lnSpc>
                <a:spcPct val="80000"/>
              </a:lnSpc>
              <a:spcBef>
                <a:spcPct val="0"/>
              </a:spcBef>
              <a:spcAft>
                <a:spcPts val="0"/>
              </a:spcAft>
              <a:buClrTx/>
              <a:buSzTx/>
              <a:buFontTx/>
              <a:buNone/>
              <a:tabLst/>
              <a:defRPr/>
            </a:pPr>
            <a:r>
              <a:rPr kumimoji="0" lang="en-US" sz="2800" b="0" i="0" u="none" strike="noStrike" kern="1200" cap="none" spc="0" normalizeH="0" baseline="0" noProof="0" dirty="0" err="1" smtClean="0">
                <a:ln>
                  <a:noFill/>
                </a:ln>
                <a:solidFill>
                  <a:schemeClr val="tx1"/>
                </a:solidFill>
                <a:effectLst/>
                <a:uLnTx/>
                <a:uFillTx/>
                <a:latin typeface="Calibri" pitchFamily="34" charset="0"/>
              </a:rPr>
              <a:t>ilmu</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mengenai</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racun</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termasuk</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mendeteksi</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memisahkan</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dan</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menganalisis</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secara</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kualitatif</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dan</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kuantitatif</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cara</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kerja</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racun</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dalam</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tubuh</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dan</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bahan</a:t>
            </a:r>
            <a:r>
              <a:rPr kumimoji="0" lang="en-US" sz="2800" b="0" i="0" u="none" strike="noStrike" kern="1200" cap="none" spc="0" normalizeH="0" baseline="0" noProof="0" dirty="0" smtClean="0">
                <a:ln>
                  <a:noFill/>
                </a:ln>
                <a:solidFill>
                  <a:schemeClr val="tx1"/>
                </a:solidFill>
                <a:effectLst/>
                <a:uLnTx/>
                <a:uFillTx/>
                <a:latin typeface="Calibri" pitchFamily="34" charset="0"/>
              </a:rPr>
              <a:t> yang </a:t>
            </a:r>
            <a:r>
              <a:rPr kumimoji="0" lang="en-US" sz="2800" b="0" i="0" u="none" strike="noStrike" kern="1200" cap="none" spc="0" normalizeH="0" baseline="0" noProof="0" dirty="0" err="1" smtClean="0">
                <a:ln>
                  <a:noFill/>
                </a:ln>
                <a:solidFill>
                  <a:schemeClr val="tx1"/>
                </a:solidFill>
                <a:effectLst/>
                <a:uLnTx/>
                <a:uFillTx/>
                <a:latin typeface="Calibri" pitchFamily="34" charset="0"/>
              </a:rPr>
              <a:t>digunakan</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utk</a:t>
            </a:r>
            <a:r>
              <a:rPr kumimoji="0" lang="en-US" sz="2800" b="0" i="0" u="none" strike="noStrike" kern="1200" cap="none" spc="0" normalizeH="0" baseline="0" noProof="0" dirty="0" smtClean="0">
                <a:ln>
                  <a:noFill/>
                </a:ln>
                <a:solidFill>
                  <a:schemeClr val="tx1"/>
                </a:solidFill>
                <a:effectLst/>
                <a:uLnTx/>
                <a:uFillTx/>
                <a:latin typeface="Calibri" pitchFamily="34" charset="0"/>
              </a:rPr>
              <a:t> </a:t>
            </a:r>
            <a:r>
              <a:rPr kumimoji="0" lang="en-US" sz="2800" b="0" i="0" u="none" strike="noStrike" kern="1200" cap="none" spc="0" normalizeH="0" baseline="0" noProof="0" dirty="0" err="1" smtClean="0">
                <a:ln>
                  <a:noFill/>
                </a:ln>
                <a:solidFill>
                  <a:schemeClr val="tx1"/>
                </a:solidFill>
                <a:effectLst/>
                <a:uLnTx/>
                <a:uFillTx/>
                <a:latin typeface="Calibri" pitchFamily="34" charset="0"/>
              </a:rPr>
              <a:t>menetralka</a:t>
            </a:r>
            <a:r>
              <a:rPr kumimoji="0" lang="en-US" sz="2800" b="0" i="0" u="none" strike="noStrike" kern="1200" cap="none" spc="0" normalizeH="0" baseline="0" noProof="0" dirty="0" err="1" smtClean="0">
                <a:ln>
                  <a:noFill/>
                </a:ln>
                <a:solidFill>
                  <a:schemeClr val="tx1"/>
                </a:solidFill>
                <a:effectLst/>
                <a:uLnTx/>
                <a:uFillTx/>
                <a:latin typeface="+mj-lt"/>
                <a:ea typeface="+mn-ea"/>
                <a:cs typeface="+mn-cs"/>
              </a:rPr>
              <a:t>n</a:t>
            </a:r>
            <a:r>
              <a:rPr kumimoji="0" lang="en-US" sz="2800" b="0" i="0" u="none" strike="noStrike" kern="1200" cap="none" spc="0" normalizeH="0" baseline="0" noProof="0" dirty="0" smtClean="0">
                <a:ln>
                  <a:noFill/>
                </a:ln>
                <a:solidFill>
                  <a:schemeClr val="tx1"/>
                </a:solidFill>
                <a:effectLst/>
                <a:uLnTx/>
                <a:uFillTx/>
                <a:latin typeface="+mj-lt"/>
                <a:ea typeface="+mn-ea"/>
                <a:cs typeface="+mn-cs"/>
              </a:rPr>
              <a:t>.</a:t>
            </a:r>
            <a:endParaRPr kumimoji="0" lang="en-US" sz="2800" b="0"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NEOPLASMA</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intro neoplasma</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Menurut</a:t>
            </a:r>
            <a:r>
              <a:rPr lang="en-US" dirty="0" smtClean="0"/>
              <a:t> </a:t>
            </a:r>
            <a:r>
              <a:rPr lang="en-US" dirty="0" err="1" smtClean="0"/>
              <a:t>ILO</a:t>
            </a:r>
            <a:r>
              <a:rPr lang="en-US" dirty="0" smtClean="0"/>
              <a:t> </a:t>
            </a:r>
            <a:r>
              <a:rPr lang="en-US" dirty="0" err="1" smtClean="0"/>
              <a:t>setiap</a:t>
            </a:r>
            <a:r>
              <a:rPr lang="en-US" dirty="0" smtClean="0"/>
              <a:t> </a:t>
            </a:r>
            <a:r>
              <a:rPr lang="en-US" dirty="0" err="1" smtClean="0"/>
              <a:t>tahun</a:t>
            </a:r>
            <a:r>
              <a:rPr lang="en-US" dirty="0" smtClean="0"/>
              <a:t> </a:t>
            </a:r>
            <a:r>
              <a:rPr lang="en-US" dirty="0" err="1" smtClean="0"/>
              <a:t>terjadi</a:t>
            </a:r>
            <a:r>
              <a:rPr lang="en-US" dirty="0" smtClean="0"/>
              <a:t> 1.1 </a:t>
            </a:r>
            <a:r>
              <a:rPr lang="en-US" dirty="0" err="1" smtClean="0"/>
              <a:t>juta</a:t>
            </a:r>
            <a:r>
              <a:rPr lang="en-US" dirty="0" smtClean="0"/>
              <a:t> </a:t>
            </a:r>
            <a:r>
              <a:rPr lang="en-US" dirty="0" err="1" smtClean="0"/>
              <a:t>kematian</a:t>
            </a:r>
            <a:r>
              <a:rPr lang="en-US" dirty="0" smtClean="0"/>
              <a:t> yang </a:t>
            </a:r>
            <a:r>
              <a:rPr lang="en-US" dirty="0" err="1" smtClean="0"/>
              <a:t>disebabkan</a:t>
            </a:r>
            <a:r>
              <a:rPr lang="en-US" dirty="0" smtClean="0"/>
              <a:t> </a:t>
            </a:r>
            <a:r>
              <a:rPr lang="en-US" dirty="0" err="1" smtClean="0"/>
              <a:t>oleh</a:t>
            </a:r>
            <a:r>
              <a:rPr lang="en-US" dirty="0" smtClean="0"/>
              <a:t> </a:t>
            </a:r>
            <a:r>
              <a:rPr lang="en-US" dirty="0" err="1" smtClean="0"/>
              <a:t>penyakit</a:t>
            </a:r>
            <a:r>
              <a:rPr lang="en-US" dirty="0" smtClean="0"/>
              <a:t> </a:t>
            </a:r>
            <a:r>
              <a:rPr lang="en-US" dirty="0" err="1" smtClean="0"/>
              <a:t>dan</a:t>
            </a:r>
            <a:r>
              <a:rPr lang="en-US" dirty="0" smtClean="0"/>
              <a:t> </a:t>
            </a:r>
            <a:r>
              <a:rPr lang="en-US" dirty="0" err="1" smtClean="0"/>
              <a:t>atau</a:t>
            </a:r>
            <a:r>
              <a:rPr lang="en-US" dirty="0" smtClean="0"/>
              <a:t> yang </a:t>
            </a:r>
            <a:r>
              <a:rPr lang="en-US" dirty="0" err="1" smtClean="0"/>
              <a:t>disebabkan</a:t>
            </a:r>
            <a:r>
              <a:rPr lang="en-US" dirty="0" smtClean="0"/>
              <a:t> </a:t>
            </a:r>
            <a:r>
              <a:rPr lang="en-US" dirty="0" err="1" smtClean="0"/>
              <a:t>oleh</a:t>
            </a:r>
            <a:r>
              <a:rPr lang="en-US" dirty="0" smtClean="0"/>
              <a:t> </a:t>
            </a:r>
            <a:r>
              <a:rPr lang="en-US" dirty="0" err="1" smtClean="0"/>
              <a:t>pekerjaan</a:t>
            </a:r>
            <a:r>
              <a:rPr lang="en-US" dirty="0" smtClean="0"/>
              <a:t>. </a:t>
            </a:r>
            <a:r>
              <a:rPr lang="en-US" dirty="0" err="1" smtClean="0"/>
              <a:t>Sekitar</a:t>
            </a:r>
            <a:r>
              <a:rPr lang="en-US" dirty="0" smtClean="0"/>
              <a:t> 300.000 </a:t>
            </a:r>
            <a:r>
              <a:rPr lang="en-US" dirty="0" err="1" smtClean="0"/>
              <a:t>kematian</a:t>
            </a:r>
            <a:r>
              <a:rPr lang="en-US" dirty="0" smtClean="0"/>
              <a:t> </a:t>
            </a:r>
            <a:r>
              <a:rPr lang="en-US" dirty="0" err="1" smtClean="0"/>
              <a:t>terjadi</a:t>
            </a:r>
            <a:r>
              <a:rPr lang="en-US" dirty="0" smtClean="0"/>
              <a:t> </a:t>
            </a:r>
            <a:r>
              <a:rPr lang="en-US" dirty="0" err="1" smtClean="0"/>
              <a:t>dari</a:t>
            </a:r>
            <a:r>
              <a:rPr lang="en-US" dirty="0" smtClean="0"/>
              <a:t> 250 </a:t>
            </a:r>
            <a:r>
              <a:rPr lang="en-US" dirty="0" err="1" smtClean="0"/>
              <a:t>juta</a:t>
            </a:r>
            <a:r>
              <a:rPr lang="en-US" dirty="0" smtClean="0"/>
              <a:t> </a:t>
            </a:r>
            <a:r>
              <a:rPr lang="en-US" dirty="0" err="1" smtClean="0"/>
              <a:t>kecelakaan</a:t>
            </a:r>
            <a:r>
              <a:rPr lang="en-US" dirty="0" smtClean="0"/>
              <a:t> </a:t>
            </a:r>
            <a:r>
              <a:rPr lang="en-US" dirty="0" err="1" smtClean="0"/>
              <a:t>dan</a:t>
            </a:r>
            <a:r>
              <a:rPr lang="en-US" dirty="0" smtClean="0"/>
              <a:t> </a:t>
            </a:r>
            <a:r>
              <a:rPr lang="en-US" dirty="0" err="1" smtClean="0"/>
              <a:t>sisanya</a:t>
            </a:r>
            <a:r>
              <a:rPr lang="en-US" dirty="0" smtClean="0"/>
              <a:t> </a:t>
            </a:r>
            <a:r>
              <a:rPr lang="en-US" dirty="0" err="1" smtClean="0"/>
              <a:t>adalah</a:t>
            </a:r>
            <a:r>
              <a:rPr lang="en-US" dirty="0" smtClean="0"/>
              <a:t> </a:t>
            </a:r>
            <a:r>
              <a:rPr lang="en-US" dirty="0" err="1" smtClean="0"/>
              <a:t>kematian</a:t>
            </a:r>
            <a:r>
              <a:rPr lang="en-US" dirty="0" smtClean="0"/>
              <a:t> </a:t>
            </a:r>
            <a:r>
              <a:rPr lang="en-US" dirty="0" err="1" smtClean="0"/>
              <a:t>karena</a:t>
            </a:r>
            <a:r>
              <a:rPr lang="en-US" dirty="0" smtClean="0"/>
              <a:t> </a:t>
            </a:r>
            <a:r>
              <a:rPr lang="en-US" dirty="0" err="1" smtClean="0"/>
              <a:t>penyakit</a:t>
            </a:r>
            <a:r>
              <a:rPr lang="en-US" dirty="0" smtClean="0"/>
              <a:t> </a:t>
            </a:r>
            <a:r>
              <a:rPr lang="en-US" dirty="0" err="1" smtClean="0"/>
              <a:t>akibat</a:t>
            </a:r>
            <a:r>
              <a:rPr lang="en-US" dirty="0" smtClean="0"/>
              <a:t> </a:t>
            </a:r>
            <a:r>
              <a:rPr lang="en-US" dirty="0" err="1" smtClean="0"/>
              <a:t>kerja</a:t>
            </a:r>
            <a:r>
              <a:rPr lang="en-US" dirty="0" smtClean="0"/>
              <a:t> </a:t>
            </a:r>
            <a:r>
              <a:rPr lang="en-US" dirty="0" err="1" smtClean="0"/>
              <a:t>dimana</a:t>
            </a:r>
            <a:r>
              <a:rPr lang="en-US" dirty="0" smtClean="0"/>
              <a:t> </a:t>
            </a:r>
            <a:r>
              <a:rPr lang="en-US" dirty="0" err="1" smtClean="0"/>
              <a:t>di</a:t>
            </a:r>
            <a:r>
              <a:rPr lang="en-US" dirty="0" smtClean="0"/>
              <a:t> </a:t>
            </a:r>
            <a:r>
              <a:rPr lang="en-US" dirty="0" err="1" smtClean="0"/>
              <a:t>perkirakan</a:t>
            </a:r>
            <a:r>
              <a:rPr lang="en-US" dirty="0" smtClean="0"/>
              <a:t> </a:t>
            </a:r>
            <a:r>
              <a:rPr lang="en-US" dirty="0" err="1" smtClean="0"/>
              <a:t>terjadi</a:t>
            </a:r>
            <a:r>
              <a:rPr lang="en-US" dirty="0" smtClean="0"/>
              <a:t> 160 </a:t>
            </a:r>
            <a:r>
              <a:rPr lang="en-US" dirty="0" err="1" smtClean="0"/>
              <a:t>juta</a:t>
            </a:r>
            <a:r>
              <a:rPr lang="en-US" dirty="0" smtClean="0"/>
              <a:t> </a:t>
            </a:r>
            <a:r>
              <a:rPr lang="en-US" dirty="0" err="1" smtClean="0"/>
              <a:t>penyakit</a:t>
            </a:r>
            <a:r>
              <a:rPr lang="en-US" dirty="0" smtClean="0"/>
              <a:t> </a:t>
            </a:r>
            <a:r>
              <a:rPr lang="en-US" dirty="0" err="1" smtClean="0"/>
              <a:t>akibat</a:t>
            </a:r>
            <a:r>
              <a:rPr lang="en-US" dirty="0" smtClean="0"/>
              <a:t> </a:t>
            </a:r>
            <a:r>
              <a:rPr lang="en-US" dirty="0" err="1" smtClean="0"/>
              <a:t>hubungan</a:t>
            </a:r>
            <a:r>
              <a:rPr lang="en-US" dirty="0" smtClean="0"/>
              <a:t> </a:t>
            </a:r>
            <a:r>
              <a:rPr lang="en-US" dirty="0" err="1" smtClean="0"/>
              <a:t>pekerjaan</a:t>
            </a:r>
            <a:r>
              <a:rPr lang="en-US" dirty="0" smtClean="0"/>
              <a:t> </a:t>
            </a:r>
            <a:r>
              <a:rPr lang="en-US" dirty="0" err="1" smtClean="0"/>
              <a:t>baru</a:t>
            </a:r>
            <a:r>
              <a:rPr lang="en-US" dirty="0" smtClean="0"/>
              <a:t> </a:t>
            </a:r>
            <a:r>
              <a:rPr lang="en-US" dirty="0" err="1" smtClean="0"/>
              <a:t>setiap</a:t>
            </a:r>
            <a:r>
              <a:rPr lang="en-US" dirty="0" smtClean="0"/>
              <a:t> </a:t>
            </a:r>
            <a:r>
              <a:rPr lang="en-US" dirty="0" err="1" smtClean="0"/>
              <a:t>tahunnya</a:t>
            </a:r>
            <a:r>
              <a:rPr lang="en-US" dirty="0" smtClean="0"/>
              <a:t>. Dari data </a:t>
            </a:r>
            <a:r>
              <a:rPr lang="en-US" dirty="0" err="1" smtClean="0"/>
              <a:t>ILO</a:t>
            </a:r>
            <a:r>
              <a:rPr lang="en-US" dirty="0" smtClean="0"/>
              <a:t> </a:t>
            </a:r>
            <a:r>
              <a:rPr lang="en-US" dirty="0" err="1" smtClean="0"/>
              <a:t>tahun</a:t>
            </a:r>
            <a:r>
              <a:rPr lang="en-US" dirty="0" smtClean="0"/>
              <a:t> 1999, </a:t>
            </a:r>
            <a:r>
              <a:rPr lang="en-US" dirty="0" err="1" smtClean="0"/>
              <a:t>penyebab</a:t>
            </a:r>
            <a:r>
              <a:rPr lang="en-US" dirty="0" smtClean="0"/>
              <a:t> </a:t>
            </a:r>
            <a:r>
              <a:rPr lang="en-US" dirty="0" err="1" smtClean="0"/>
              <a:t>kematian</a:t>
            </a:r>
            <a:r>
              <a:rPr lang="en-US" dirty="0" smtClean="0"/>
              <a:t> yang </a:t>
            </a:r>
            <a:r>
              <a:rPr lang="en-US" dirty="0" err="1" smtClean="0"/>
              <a:t>berhubungan</a:t>
            </a:r>
            <a:r>
              <a:rPr lang="en-US" dirty="0" smtClean="0"/>
              <a:t> </a:t>
            </a:r>
            <a:r>
              <a:rPr lang="en-US" dirty="0" err="1" smtClean="0"/>
              <a:t>dengan</a:t>
            </a:r>
            <a:r>
              <a:rPr lang="en-US" dirty="0" smtClean="0"/>
              <a:t> </a:t>
            </a:r>
            <a:r>
              <a:rPr lang="en-US" dirty="0" err="1" smtClean="0"/>
              <a:t>pekerjaan</a:t>
            </a:r>
            <a:r>
              <a:rPr lang="en-US" dirty="0" smtClean="0"/>
              <a:t>  </a:t>
            </a:r>
            <a:r>
              <a:rPr lang="en-US" dirty="0" err="1" smtClean="0"/>
              <a:t>ditunjukan</a:t>
            </a:r>
            <a:r>
              <a:rPr lang="en-US" dirty="0" smtClean="0"/>
              <a:t> </a:t>
            </a:r>
            <a:r>
              <a:rPr lang="en-US" dirty="0" err="1" smtClean="0"/>
              <a:t>oleh</a:t>
            </a:r>
            <a:r>
              <a:rPr lang="en-US" dirty="0" smtClean="0"/>
              <a:t> data </a:t>
            </a:r>
            <a:r>
              <a:rPr lang="en-US" dirty="0" err="1" smtClean="0"/>
              <a:t>sebagai</a:t>
            </a:r>
            <a:r>
              <a:rPr lang="en-US" dirty="0" smtClean="0"/>
              <a:t> </a:t>
            </a:r>
            <a:r>
              <a:rPr lang="en-US" dirty="0" err="1" smtClean="0"/>
              <a:t>berikut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err="1" smtClean="0"/>
              <a:t>ILO</a:t>
            </a:r>
            <a:r>
              <a:rPr lang="en-US" dirty="0" smtClean="0"/>
              <a:t> </a:t>
            </a:r>
            <a:r>
              <a:rPr lang="en-US" dirty="0" err="1" smtClean="0"/>
              <a:t>Tahun</a:t>
            </a:r>
            <a:r>
              <a:rPr lang="en-US" dirty="0" smtClean="0"/>
              <a:t> 1999</a:t>
            </a:r>
            <a:endParaRPr lang="en-US" dirty="0"/>
          </a:p>
        </p:txBody>
      </p:sp>
      <p:graphicFrame>
        <p:nvGraphicFramePr>
          <p:cNvPr id="4" name="Content Placeholder 3"/>
          <p:cNvGraphicFramePr>
            <a:graphicFrameLocks noGrp="1"/>
          </p:cNvGraphicFramePr>
          <p:nvPr>
            <p:ph idx="1"/>
          </p:nvPr>
        </p:nvGraphicFramePr>
        <p:xfrm>
          <a:off x="457200" y="1600200"/>
          <a:ext cx="7848600" cy="2895600"/>
        </p:xfrm>
        <a:graphic>
          <a:graphicData uri="http://schemas.openxmlformats.org/drawingml/2006/table">
            <a:tbl>
              <a:tblPr firstRow="1" bandRow="1">
                <a:tableStyleId>{5C22544A-7EE6-4342-B048-85BDC9FD1C3A}</a:tableStyleId>
              </a:tblPr>
              <a:tblGrid>
                <a:gridCol w="3924300">
                  <a:extLst>
                    <a:ext uri="{9D8B030D-6E8A-4147-A177-3AD203B41FA5}">
                      <a16:colId xmlns:a16="http://schemas.microsoft.com/office/drawing/2014/main" xmlns="" val="20000"/>
                    </a:ext>
                  </a:extLst>
                </a:gridCol>
                <a:gridCol w="3924300">
                  <a:extLst>
                    <a:ext uri="{9D8B030D-6E8A-4147-A177-3AD203B41FA5}">
                      <a16:colId xmlns:a16="http://schemas.microsoft.com/office/drawing/2014/main" xmlns="" val="20001"/>
                    </a:ext>
                  </a:extLst>
                </a:gridCol>
              </a:tblGrid>
              <a:tr h="404166">
                <a:tc>
                  <a:txBody>
                    <a:bodyPr/>
                    <a:lstStyle/>
                    <a:p>
                      <a:r>
                        <a:rPr lang="en-US" dirty="0" err="1" smtClean="0"/>
                        <a:t>PENYEBAB</a:t>
                      </a:r>
                      <a:r>
                        <a:rPr lang="en-US" baseline="0" dirty="0" smtClean="0"/>
                        <a:t> </a:t>
                      </a:r>
                      <a:r>
                        <a:rPr lang="en-US" baseline="0" dirty="0" err="1" smtClean="0"/>
                        <a:t>KEMATIAN</a:t>
                      </a:r>
                      <a:endParaRPr lang="en-US" dirty="0"/>
                    </a:p>
                  </a:txBody>
                  <a:tcPr/>
                </a:tc>
                <a:tc>
                  <a:txBody>
                    <a:bodyPr/>
                    <a:lstStyle/>
                    <a:p>
                      <a:r>
                        <a:rPr lang="en-US" dirty="0" err="1" smtClean="0"/>
                        <a:t>PERSENTASE</a:t>
                      </a:r>
                      <a:endParaRPr lang="en-US" dirty="0"/>
                    </a:p>
                  </a:txBody>
                  <a:tcPr/>
                </a:tc>
                <a:extLst>
                  <a:ext uri="{0D108BD9-81ED-4DB2-BD59-A6C34878D82A}">
                    <a16:rowId xmlns:a16="http://schemas.microsoft.com/office/drawing/2014/main" xmlns="" val="10000"/>
                  </a:ext>
                </a:extLst>
              </a:tr>
              <a:tr h="2491434">
                <a:tc>
                  <a:txBody>
                    <a:bodyPr/>
                    <a:lstStyle/>
                    <a:p>
                      <a:pPr>
                        <a:buFont typeface="Arial" pitchFamily="34" charset="0"/>
                        <a:buChar char="•"/>
                      </a:pPr>
                      <a:r>
                        <a:rPr lang="en-US" dirty="0" smtClean="0"/>
                        <a:t> </a:t>
                      </a:r>
                      <a:r>
                        <a:rPr lang="en-US" dirty="0" err="1" smtClean="0"/>
                        <a:t>Kanker</a:t>
                      </a:r>
                      <a:endParaRPr lang="en-US" dirty="0" smtClean="0"/>
                    </a:p>
                    <a:p>
                      <a:pPr>
                        <a:buFont typeface="Arial" pitchFamily="34" charset="0"/>
                        <a:buChar char="•"/>
                      </a:pPr>
                      <a:r>
                        <a:rPr lang="en-US" dirty="0" err="1" smtClean="0"/>
                        <a:t>Kecelakaan</a:t>
                      </a:r>
                      <a:r>
                        <a:rPr lang="en-US" dirty="0" smtClean="0"/>
                        <a:t> </a:t>
                      </a:r>
                    </a:p>
                    <a:p>
                      <a:pPr>
                        <a:buFont typeface="Arial" pitchFamily="34" charset="0"/>
                        <a:buChar char="•"/>
                      </a:pPr>
                      <a:r>
                        <a:rPr lang="en-US" dirty="0" err="1" smtClean="0"/>
                        <a:t>Penyakit</a:t>
                      </a:r>
                      <a:r>
                        <a:rPr lang="en-US" dirty="0" smtClean="0"/>
                        <a:t> </a:t>
                      </a:r>
                      <a:r>
                        <a:rPr lang="en-US" dirty="0" err="1" smtClean="0"/>
                        <a:t>saluran</a:t>
                      </a:r>
                      <a:r>
                        <a:rPr lang="en-US" dirty="0" smtClean="0"/>
                        <a:t> </a:t>
                      </a:r>
                      <a:r>
                        <a:rPr lang="en-US" dirty="0" err="1" smtClean="0"/>
                        <a:t>pernafaasan</a:t>
                      </a:r>
                      <a:endParaRPr lang="en-US" dirty="0" smtClean="0"/>
                    </a:p>
                    <a:p>
                      <a:pPr>
                        <a:buFont typeface="Arial" pitchFamily="34" charset="0"/>
                        <a:buChar char="•"/>
                      </a:pPr>
                      <a:r>
                        <a:rPr lang="en-US" dirty="0" err="1" smtClean="0"/>
                        <a:t>Penyakit</a:t>
                      </a:r>
                      <a:r>
                        <a:rPr lang="en-US" dirty="0" smtClean="0"/>
                        <a:t> </a:t>
                      </a:r>
                      <a:r>
                        <a:rPr lang="en-US" dirty="0" err="1" smtClean="0"/>
                        <a:t>kardiovaskuler</a:t>
                      </a:r>
                      <a:endParaRPr lang="en-US" dirty="0" smtClean="0"/>
                    </a:p>
                    <a:p>
                      <a:pPr>
                        <a:buFont typeface="Arial" pitchFamily="34" charset="0"/>
                        <a:buChar char="•"/>
                      </a:pPr>
                      <a:r>
                        <a:rPr lang="en-US" dirty="0" smtClean="0"/>
                        <a:t>Lain</a:t>
                      </a:r>
                      <a:r>
                        <a:rPr lang="en-US" baseline="0" dirty="0" smtClean="0"/>
                        <a:t> </a:t>
                      </a:r>
                      <a:r>
                        <a:rPr lang="en-US" baseline="0" dirty="0" err="1" smtClean="0"/>
                        <a:t>lain</a:t>
                      </a:r>
                      <a:endParaRPr lang="en-US" dirty="0" smtClean="0"/>
                    </a:p>
                    <a:p>
                      <a:pPr>
                        <a:buFont typeface="Arial" pitchFamily="34" charset="0"/>
                        <a:buChar char="•"/>
                      </a:pPr>
                      <a:endParaRPr lang="en-US" dirty="0"/>
                    </a:p>
                  </a:txBody>
                  <a:tcPr/>
                </a:tc>
                <a:tc>
                  <a:txBody>
                    <a:bodyPr/>
                    <a:lstStyle/>
                    <a:p>
                      <a:pPr>
                        <a:buFont typeface="Arial" pitchFamily="34" charset="0"/>
                        <a:buChar char="•"/>
                      </a:pPr>
                      <a:r>
                        <a:rPr lang="en-US" dirty="0" smtClean="0"/>
                        <a:t> 34 %</a:t>
                      </a:r>
                    </a:p>
                    <a:p>
                      <a:pPr>
                        <a:buFont typeface="Arial" pitchFamily="34" charset="0"/>
                        <a:buChar char="•"/>
                      </a:pPr>
                      <a:r>
                        <a:rPr lang="en-US" dirty="0" smtClean="0"/>
                        <a:t> 25 %</a:t>
                      </a:r>
                    </a:p>
                    <a:p>
                      <a:pPr>
                        <a:buFont typeface="Arial" pitchFamily="34" charset="0"/>
                        <a:buChar char="•"/>
                      </a:pPr>
                      <a:r>
                        <a:rPr lang="en-US" dirty="0" smtClean="0"/>
                        <a:t> 21 %</a:t>
                      </a:r>
                    </a:p>
                    <a:p>
                      <a:pPr>
                        <a:buFont typeface="Arial" pitchFamily="34" charset="0"/>
                        <a:buChar char="•"/>
                      </a:pPr>
                      <a:r>
                        <a:rPr lang="en-US" dirty="0" smtClean="0"/>
                        <a:t> 15 %</a:t>
                      </a:r>
                    </a:p>
                    <a:p>
                      <a:pPr>
                        <a:buFont typeface="Arial" pitchFamily="34" charset="0"/>
                        <a:buChar char="•"/>
                      </a:pPr>
                      <a:r>
                        <a:rPr lang="en-US" dirty="0" smtClean="0"/>
                        <a:t> 5 %</a:t>
                      </a:r>
                    </a:p>
                    <a:p>
                      <a:pPr>
                        <a:buFont typeface="Arial" pitchFamily="34" charset="0"/>
                        <a:buChar char="•"/>
                      </a:pPr>
                      <a:endParaRPr lang="en-US" dirty="0" smtClean="0"/>
                    </a:p>
                    <a:p>
                      <a:pPr>
                        <a:buFont typeface="Arial" pitchFamily="34" charset="0"/>
                        <a:buChar char="•"/>
                      </a:pPr>
                      <a:endParaRPr lang="en-US" dirty="0" smtClean="0"/>
                    </a:p>
                    <a:p>
                      <a:endParaRPr lang="en-US" dirty="0"/>
                    </a:p>
                  </a:txBody>
                  <a:tcPr/>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err="1" smtClean="0"/>
              <a:t>PERBEDAAN</a:t>
            </a:r>
            <a:r>
              <a:rPr lang="en-US" sz="2800" dirty="0" smtClean="0"/>
              <a:t> </a:t>
            </a:r>
            <a:r>
              <a:rPr lang="en-US" sz="2800" dirty="0" err="1" smtClean="0"/>
              <a:t>PENYAKIT</a:t>
            </a:r>
            <a:r>
              <a:rPr lang="en-US" sz="2800" dirty="0" smtClean="0"/>
              <a:t> </a:t>
            </a:r>
            <a:r>
              <a:rPr lang="en-US" sz="2800" dirty="0" err="1" smtClean="0"/>
              <a:t>AKIBAT</a:t>
            </a:r>
            <a:r>
              <a:rPr lang="en-US" sz="2800" dirty="0" smtClean="0"/>
              <a:t> </a:t>
            </a:r>
            <a:r>
              <a:rPr lang="en-US" sz="2800" dirty="0" err="1" smtClean="0"/>
              <a:t>KERJA</a:t>
            </a:r>
            <a:r>
              <a:rPr lang="en-US" sz="2800" dirty="0" smtClean="0"/>
              <a:t> DAN </a:t>
            </a:r>
            <a:r>
              <a:rPr lang="en-US" sz="2800" dirty="0" err="1" smtClean="0"/>
              <a:t>PENYAKIT</a:t>
            </a:r>
            <a:r>
              <a:rPr lang="en-US" sz="2800" dirty="0" smtClean="0"/>
              <a:t> </a:t>
            </a:r>
            <a:r>
              <a:rPr lang="en-US" sz="2800" dirty="0" err="1" smtClean="0"/>
              <a:t>TERKAIT</a:t>
            </a:r>
            <a:r>
              <a:rPr lang="en-US" sz="2800" dirty="0" smtClean="0"/>
              <a:t> </a:t>
            </a:r>
            <a:r>
              <a:rPr lang="en-US" sz="2800" dirty="0" err="1" smtClean="0"/>
              <a:t>KERJA</a:t>
            </a:r>
            <a:endParaRPr lang="en-US" sz="2800" dirty="0"/>
          </a:p>
        </p:txBody>
      </p:sp>
      <p:graphicFrame>
        <p:nvGraphicFramePr>
          <p:cNvPr id="4" name="Content Placeholder 3"/>
          <p:cNvGraphicFramePr>
            <a:graphicFrameLocks noGrp="1"/>
          </p:cNvGraphicFramePr>
          <p:nvPr>
            <p:ph idx="1"/>
          </p:nvPr>
        </p:nvGraphicFramePr>
        <p:xfrm>
          <a:off x="457200" y="1600200"/>
          <a:ext cx="8229600" cy="4800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844443">
                <a:tc>
                  <a:txBody>
                    <a:bodyPr/>
                    <a:lstStyle/>
                    <a:p>
                      <a:r>
                        <a:rPr lang="en-US" dirty="0" err="1" smtClean="0"/>
                        <a:t>PENYAKIT</a:t>
                      </a:r>
                      <a:r>
                        <a:rPr lang="en-US" baseline="0" dirty="0" smtClean="0"/>
                        <a:t> </a:t>
                      </a:r>
                      <a:r>
                        <a:rPr lang="en-US" baseline="0" dirty="0" err="1" smtClean="0"/>
                        <a:t>AKIBAT</a:t>
                      </a:r>
                      <a:r>
                        <a:rPr lang="en-US" baseline="0" dirty="0" smtClean="0"/>
                        <a:t> </a:t>
                      </a:r>
                      <a:r>
                        <a:rPr lang="en-US" baseline="0" dirty="0" err="1" smtClean="0"/>
                        <a:t>KERJA</a:t>
                      </a:r>
                      <a:endParaRPr lang="en-US" dirty="0"/>
                    </a:p>
                  </a:txBody>
                  <a:tcPr/>
                </a:tc>
                <a:tc>
                  <a:txBody>
                    <a:bodyPr/>
                    <a:lstStyle/>
                    <a:p>
                      <a:r>
                        <a:rPr lang="en-US" dirty="0" err="1" smtClean="0"/>
                        <a:t>PENYAKIT</a:t>
                      </a:r>
                      <a:r>
                        <a:rPr lang="en-US" dirty="0" smtClean="0"/>
                        <a:t> </a:t>
                      </a:r>
                      <a:r>
                        <a:rPr lang="en-US" dirty="0" err="1" smtClean="0"/>
                        <a:t>TERKAIT</a:t>
                      </a:r>
                      <a:r>
                        <a:rPr lang="en-US" dirty="0" smtClean="0"/>
                        <a:t> </a:t>
                      </a:r>
                      <a:r>
                        <a:rPr lang="en-US" dirty="0" err="1" smtClean="0"/>
                        <a:t>KERJA</a:t>
                      </a:r>
                      <a:endParaRPr lang="en-US" dirty="0"/>
                    </a:p>
                  </a:txBody>
                  <a:tcPr/>
                </a:tc>
                <a:extLst>
                  <a:ext uri="{0D108BD9-81ED-4DB2-BD59-A6C34878D82A}">
                    <a16:rowId xmlns:a16="http://schemas.microsoft.com/office/drawing/2014/main" xmlns="" val="10000"/>
                  </a:ext>
                </a:extLst>
              </a:tr>
              <a:tr h="3956157">
                <a:tc>
                  <a:txBody>
                    <a:bodyPr/>
                    <a:lstStyle/>
                    <a:p>
                      <a:pPr>
                        <a:buFont typeface="Arial" pitchFamily="34" charset="0"/>
                        <a:buChar char="•"/>
                      </a:pPr>
                      <a:r>
                        <a:rPr lang="en-US" dirty="0" err="1" smtClean="0"/>
                        <a:t>Terjadi</a:t>
                      </a:r>
                      <a:r>
                        <a:rPr lang="en-US" baseline="0" dirty="0" smtClean="0"/>
                        <a:t> </a:t>
                      </a:r>
                      <a:r>
                        <a:rPr lang="en-US" baseline="0" dirty="0" err="1" smtClean="0"/>
                        <a:t>hanya</a:t>
                      </a:r>
                      <a:r>
                        <a:rPr lang="en-US" baseline="0" dirty="0" smtClean="0"/>
                        <a:t> </a:t>
                      </a:r>
                      <a:r>
                        <a:rPr lang="en-US" baseline="0" dirty="0" err="1" smtClean="0"/>
                        <a:t>diantara</a:t>
                      </a:r>
                      <a:r>
                        <a:rPr lang="en-US" baseline="0" dirty="0" smtClean="0"/>
                        <a:t> </a:t>
                      </a:r>
                      <a:r>
                        <a:rPr lang="en-US" baseline="0" dirty="0" err="1" smtClean="0"/>
                        <a:t>populasi</a:t>
                      </a:r>
                      <a:r>
                        <a:rPr lang="en-US" baseline="0" dirty="0" smtClean="0"/>
                        <a:t> </a:t>
                      </a:r>
                      <a:r>
                        <a:rPr lang="en-US" baseline="0" dirty="0" err="1" smtClean="0"/>
                        <a:t>kerja</a:t>
                      </a:r>
                      <a:endParaRPr lang="en-US" baseline="0" dirty="0" smtClean="0"/>
                    </a:p>
                    <a:p>
                      <a:pPr>
                        <a:buFont typeface="Arial" pitchFamily="34" charset="0"/>
                        <a:buChar char="•"/>
                      </a:pPr>
                      <a:r>
                        <a:rPr lang="en-US" baseline="0" dirty="0" err="1" smtClean="0"/>
                        <a:t>Sebabnya</a:t>
                      </a:r>
                      <a:r>
                        <a:rPr lang="en-US" baseline="0" dirty="0" smtClean="0"/>
                        <a:t> </a:t>
                      </a:r>
                      <a:r>
                        <a:rPr lang="en-US" baseline="0" dirty="0" err="1" smtClean="0"/>
                        <a:t>spesifik</a:t>
                      </a:r>
                      <a:endParaRPr lang="en-US" baseline="0" dirty="0" smtClean="0"/>
                    </a:p>
                    <a:p>
                      <a:pPr>
                        <a:buFont typeface="Arial" pitchFamily="34" charset="0"/>
                        <a:buChar char="•"/>
                      </a:pPr>
                      <a:r>
                        <a:rPr lang="en-US" baseline="0" dirty="0" smtClean="0"/>
                        <a:t>Expose </a:t>
                      </a:r>
                      <a:r>
                        <a:rPr lang="en-US" baseline="0" dirty="0" err="1" smtClean="0"/>
                        <a:t>di</a:t>
                      </a:r>
                      <a:r>
                        <a:rPr lang="en-US" baseline="0" dirty="0" smtClean="0"/>
                        <a:t> </a:t>
                      </a:r>
                      <a:r>
                        <a:rPr lang="en-US" baseline="0" dirty="0" err="1" smtClean="0"/>
                        <a:t>tempat</a:t>
                      </a:r>
                      <a:r>
                        <a:rPr lang="en-US" baseline="0" dirty="0" smtClean="0"/>
                        <a:t> </a:t>
                      </a:r>
                      <a:r>
                        <a:rPr lang="en-US" baseline="0" dirty="0" err="1" smtClean="0"/>
                        <a:t>kerja</a:t>
                      </a:r>
                      <a:r>
                        <a:rPr lang="en-US" baseline="0" dirty="0" smtClean="0"/>
                        <a:t> </a:t>
                      </a:r>
                      <a:r>
                        <a:rPr lang="en-US" baseline="0" dirty="0" err="1" smtClean="0"/>
                        <a:t>sangat</a:t>
                      </a:r>
                      <a:r>
                        <a:rPr lang="en-US" baseline="0" dirty="0" smtClean="0"/>
                        <a:t> </a:t>
                      </a:r>
                      <a:r>
                        <a:rPr lang="en-US" baseline="0" dirty="0" err="1" smtClean="0"/>
                        <a:t>penting</a:t>
                      </a:r>
                      <a:endParaRPr lang="en-US" baseline="0" dirty="0" smtClean="0"/>
                    </a:p>
                    <a:p>
                      <a:pPr>
                        <a:buFont typeface="Arial" pitchFamily="34" charset="0"/>
                        <a:buChar char="•"/>
                      </a:pPr>
                      <a:r>
                        <a:rPr lang="en-US" baseline="0" dirty="0" err="1" smtClean="0"/>
                        <a:t>Dapat</a:t>
                      </a:r>
                      <a:r>
                        <a:rPr lang="en-US" baseline="0" dirty="0" smtClean="0"/>
                        <a:t> </a:t>
                      </a:r>
                      <a:r>
                        <a:rPr lang="en-US" baseline="0" dirty="0" err="1" smtClean="0"/>
                        <a:t>kompensasi</a:t>
                      </a:r>
                      <a:r>
                        <a:rPr lang="en-US" baseline="0" dirty="0" smtClean="0"/>
                        <a:t> </a:t>
                      </a:r>
                      <a:r>
                        <a:rPr lang="en-US" baseline="0" dirty="0" err="1" smtClean="0"/>
                        <a:t>dan</a:t>
                      </a:r>
                      <a:r>
                        <a:rPr lang="en-US" baseline="0" dirty="0" smtClean="0"/>
                        <a:t> </a:t>
                      </a:r>
                      <a:r>
                        <a:rPr lang="en-US" baseline="0" dirty="0" err="1" smtClean="0"/>
                        <a:t>tercatat</a:t>
                      </a:r>
                      <a:endParaRPr lang="en-US" dirty="0"/>
                    </a:p>
                  </a:txBody>
                  <a:tcPr/>
                </a:tc>
                <a:tc>
                  <a:txBody>
                    <a:bodyPr/>
                    <a:lstStyle/>
                    <a:p>
                      <a:pPr>
                        <a:buFont typeface="Arial" pitchFamily="34" charset="0"/>
                        <a:buChar char="•"/>
                      </a:pPr>
                      <a:r>
                        <a:rPr lang="en-US" dirty="0" err="1" smtClean="0"/>
                        <a:t>Terjadi</a:t>
                      </a:r>
                      <a:r>
                        <a:rPr lang="en-US" dirty="0" smtClean="0"/>
                        <a:t> </a:t>
                      </a:r>
                      <a:r>
                        <a:rPr lang="en-US" dirty="0" err="1" smtClean="0"/>
                        <a:t>juga</a:t>
                      </a:r>
                      <a:r>
                        <a:rPr lang="en-US" dirty="0" smtClean="0"/>
                        <a:t> </a:t>
                      </a:r>
                      <a:r>
                        <a:rPr lang="en-US" dirty="0" err="1" smtClean="0"/>
                        <a:t>pada</a:t>
                      </a:r>
                      <a:r>
                        <a:rPr lang="en-US" baseline="0" dirty="0" smtClean="0"/>
                        <a:t> </a:t>
                      </a:r>
                      <a:r>
                        <a:rPr lang="en-US" baseline="0" dirty="0" err="1" smtClean="0"/>
                        <a:t>populasi</a:t>
                      </a:r>
                      <a:r>
                        <a:rPr lang="en-US" baseline="0" dirty="0" smtClean="0"/>
                        <a:t> </a:t>
                      </a:r>
                      <a:r>
                        <a:rPr lang="en-US" baseline="0" dirty="0" err="1" smtClean="0"/>
                        <a:t>penduduk</a:t>
                      </a:r>
                      <a:endParaRPr lang="en-US" baseline="0" dirty="0" smtClean="0"/>
                    </a:p>
                    <a:p>
                      <a:pPr>
                        <a:buFont typeface="Arial" pitchFamily="34" charset="0"/>
                        <a:buChar char="•"/>
                      </a:pPr>
                      <a:r>
                        <a:rPr lang="en-US" baseline="0" dirty="0" smtClean="0"/>
                        <a:t>Multi </a:t>
                      </a:r>
                      <a:r>
                        <a:rPr lang="en-US" baseline="0" dirty="0" err="1" smtClean="0"/>
                        <a:t>faktorial</a:t>
                      </a:r>
                      <a:endParaRPr lang="en-US" baseline="0" dirty="0" smtClean="0"/>
                    </a:p>
                    <a:p>
                      <a:pPr>
                        <a:buFont typeface="Arial" pitchFamily="34" charset="0"/>
                        <a:buChar char="•"/>
                      </a:pPr>
                      <a:r>
                        <a:rPr lang="en-US" baseline="0" dirty="0" smtClean="0"/>
                        <a:t>Expose </a:t>
                      </a:r>
                      <a:r>
                        <a:rPr lang="en-US" baseline="0" dirty="0" err="1" smtClean="0"/>
                        <a:t>di</a:t>
                      </a:r>
                      <a:r>
                        <a:rPr lang="en-US" baseline="0" dirty="0" smtClean="0"/>
                        <a:t> </a:t>
                      </a:r>
                      <a:r>
                        <a:rPr lang="en-US" baseline="0" dirty="0" err="1" smtClean="0"/>
                        <a:t>tempat</a:t>
                      </a:r>
                      <a:r>
                        <a:rPr lang="en-US" baseline="0" dirty="0" smtClean="0"/>
                        <a:t> </a:t>
                      </a:r>
                      <a:r>
                        <a:rPr lang="en-US" baseline="0" dirty="0" err="1" smtClean="0"/>
                        <a:t>kerja</a:t>
                      </a:r>
                      <a:r>
                        <a:rPr lang="en-US" baseline="0" dirty="0" smtClean="0"/>
                        <a:t> </a:t>
                      </a:r>
                      <a:r>
                        <a:rPr lang="en-US" baseline="0" dirty="0" err="1" smtClean="0"/>
                        <a:t>mungkin</a:t>
                      </a:r>
                      <a:r>
                        <a:rPr lang="en-US" baseline="0" dirty="0" smtClean="0"/>
                        <a:t> </a:t>
                      </a:r>
                      <a:r>
                        <a:rPr lang="en-US" baseline="0" dirty="0" err="1" smtClean="0"/>
                        <a:t>merupakan</a:t>
                      </a:r>
                      <a:r>
                        <a:rPr lang="en-US" baseline="0" dirty="0" smtClean="0"/>
                        <a:t> </a:t>
                      </a:r>
                      <a:r>
                        <a:rPr lang="en-US" baseline="0" dirty="0" err="1" smtClean="0"/>
                        <a:t>salah</a:t>
                      </a:r>
                      <a:r>
                        <a:rPr lang="en-US" baseline="0" dirty="0" smtClean="0"/>
                        <a:t> </a:t>
                      </a:r>
                      <a:r>
                        <a:rPr lang="en-US" baseline="0" dirty="0" err="1" smtClean="0"/>
                        <a:t>satu</a:t>
                      </a:r>
                      <a:r>
                        <a:rPr lang="en-US" baseline="0" dirty="0" smtClean="0"/>
                        <a:t> </a:t>
                      </a:r>
                      <a:r>
                        <a:rPr lang="en-US" baseline="0" dirty="0" err="1" smtClean="0"/>
                        <a:t>faktor</a:t>
                      </a:r>
                      <a:r>
                        <a:rPr lang="en-US" baseline="0" dirty="0" smtClean="0"/>
                        <a:t> </a:t>
                      </a:r>
                      <a:r>
                        <a:rPr lang="en-US" baseline="0" dirty="0" err="1" smtClean="0"/>
                        <a:t>kemungkinan</a:t>
                      </a:r>
                      <a:r>
                        <a:rPr lang="en-US" baseline="0" dirty="0" smtClean="0"/>
                        <a:t> </a:t>
                      </a:r>
                      <a:r>
                        <a:rPr lang="en-US" baseline="0" dirty="0" err="1" smtClean="0"/>
                        <a:t>bisa</a:t>
                      </a:r>
                      <a:r>
                        <a:rPr lang="en-US" baseline="0" dirty="0" smtClean="0"/>
                        <a:t> </a:t>
                      </a:r>
                      <a:r>
                        <a:rPr lang="en-US" baseline="0" dirty="0" err="1" smtClean="0"/>
                        <a:t>dapat</a:t>
                      </a:r>
                      <a:r>
                        <a:rPr lang="en-US" baseline="0" dirty="0" smtClean="0"/>
                        <a:t> </a:t>
                      </a:r>
                      <a:r>
                        <a:rPr lang="en-US" baseline="0" dirty="0" err="1" smtClean="0"/>
                        <a:t>kompensasi</a:t>
                      </a:r>
                      <a:r>
                        <a:rPr lang="en-US" baseline="0" dirty="0" smtClean="0"/>
                        <a:t> </a:t>
                      </a:r>
                      <a:r>
                        <a:rPr lang="en-US" baseline="0" dirty="0" err="1" smtClean="0"/>
                        <a:t>dan</a:t>
                      </a:r>
                      <a:r>
                        <a:rPr lang="en-US" baseline="0" dirty="0" smtClean="0"/>
                        <a:t> </a:t>
                      </a:r>
                      <a:r>
                        <a:rPr lang="en-US" baseline="0" dirty="0" err="1" smtClean="0"/>
                        <a:t>tercatat</a:t>
                      </a:r>
                      <a:endParaRPr lang="en-US" baseline="0" dirty="0" smtClean="0"/>
                    </a:p>
                  </a:txBody>
                  <a:tcPr/>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DEFINISI</a:t>
            </a:r>
            <a:endParaRPr lang="en-US" dirty="0"/>
          </a:p>
        </p:txBody>
      </p:sp>
      <p:sp>
        <p:nvSpPr>
          <p:cNvPr id="3" name="Content Placeholder 2"/>
          <p:cNvSpPr>
            <a:spLocks noGrp="1"/>
          </p:cNvSpPr>
          <p:nvPr>
            <p:ph idx="1"/>
          </p:nvPr>
        </p:nvSpPr>
        <p:spPr/>
        <p:txBody>
          <a:bodyPr/>
          <a:lstStyle/>
          <a:p>
            <a:r>
              <a:rPr lang="en-US" dirty="0" err="1"/>
              <a:t>Neoplasma</a:t>
            </a:r>
            <a:r>
              <a:rPr lang="en-US" dirty="0"/>
              <a:t> </a:t>
            </a:r>
            <a:r>
              <a:rPr lang="en-US" dirty="0" err="1"/>
              <a:t>adalah</a:t>
            </a:r>
            <a:r>
              <a:rPr lang="en-US" dirty="0"/>
              <a:t> </a:t>
            </a:r>
            <a:r>
              <a:rPr lang="en-US" dirty="0" err="1"/>
              <a:t>pertumbuhan</a:t>
            </a:r>
            <a:r>
              <a:rPr lang="en-US" dirty="0"/>
              <a:t> </a:t>
            </a:r>
            <a:r>
              <a:rPr lang="en-US" dirty="0" err="1"/>
              <a:t>baru</a:t>
            </a:r>
            <a:r>
              <a:rPr lang="en-US" dirty="0"/>
              <a:t> </a:t>
            </a:r>
            <a:r>
              <a:rPr lang="en-US" dirty="0" err="1"/>
              <a:t>jaringan</a:t>
            </a:r>
            <a:r>
              <a:rPr lang="en-US" dirty="0"/>
              <a:t> yang </a:t>
            </a:r>
            <a:r>
              <a:rPr lang="en-US" dirty="0" err="1"/>
              <a:t>tidak</a:t>
            </a:r>
            <a:r>
              <a:rPr lang="en-US" dirty="0"/>
              <a:t> </a:t>
            </a:r>
            <a:r>
              <a:rPr lang="en-US" dirty="0" err="1"/>
              <a:t>memiliki</a:t>
            </a:r>
            <a:r>
              <a:rPr lang="en-US" dirty="0"/>
              <a:t> </a:t>
            </a:r>
            <a:r>
              <a:rPr lang="en-US" dirty="0" err="1"/>
              <a:t>fungsi</a:t>
            </a:r>
            <a:r>
              <a:rPr lang="en-US" dirty="0"/>
              <a:t> </a:t>
            </a:r>
            <a:r>
              <a:rPr lang="en-US" dirty="0" err="1"/>
              <a:t>fisiologis</a:t>
            </a:r>
            <a:r>
              <a:rPr lang="en-US" dirty="0"/>
              <a:t>. </a:t>
            </a:r>
            <a:r>
              <a:rPr lang="en-US" dirty="0" err="1"/>
              <a:t>Pertumbuhan</a:t>
            </a:r>
            <a:r>
              <a:rPr lang="en-US" dirty="0"/>
              <a:t> </a:t>
            </a:r>
            <a:r>
              <a:rPr lang="en-US" dirty="0" err="1"/>
              <a:t>jaringan</a:t>
            </a:r>
            <a:r>
              <a:rPr lang="en-US" dirty="0"/>
              <a:t> abnormal </a:t>
            </a:r>
            <a:r>
              <a:rPr lang="en-US" dirty="0" err="1"/>
              <a:t>sering</a:t>
            </a:r>
            <a:r>
              <a:rPr lang="en-US" dirty="0"/>
              <a:t> </a:t>
            </a:r>
            <a:r>
              <a:rPr lang="en-US" dirty="0" err="1"/>
              <a:t>digunakan</a:t>
            </a:r>
            <a:r>
              <a:rPr lang="en-US" dirty="0"/>
              <a:t> </a:t>
            </a:r>
            <a:r>
              <a:rPr lang="en-US" dirty="0" err="1"/>
              <a:t>untuk</a:t>
            </a:r>
            <a:r>
              <a:rPr lang="en-US" dirty="0"/>
              <a:t> </a:t>
            </a:r>
            <a:r>
              <a:rPr lang="en-US" dirty="0" err="1"/>
              <a:t>menggambarkan</a:t>
            </a:r>
            <a:r>
              <a:rPr lang="en-US" dirty="0"/>
              <a:t> </a:t>
            </a:r>
            <a:r>
              <a:rPr lang="en-US" dirty="0" err="1"/>
              <a:t>jaringan</a:t>
            </a:r>
            <a:r>
              <a:rPr lang="en-US" dirty="0"/>
              <a:t> </a:t>
            </a:r>
            <a:r>
              <a:rPr lang="en-US" dirty="0" err="1"/>
              <a:t>kanker</a:t>
            </a:r>
            <a:r>
              <a:rPr lang="en-US" dirty="0"/>
              <a:t> </a:t>
            </a:r>
            <a:r>
              <a:rPr lang="en-US" dirty="0" err="1"/>
              <a:t>atau</a:t>
            </a:r>
            <a:r>
              <a:rPr lang="en-US" dirty="0"/>
              <a:t> </a:t>
            </a:r>
            <a:r>
              <a:rPr lang="en-US" dirty="0" err="1"/>
              <a:t>berpotensi</a:t>
            </a:r>
            <a:r>
              <a:rPr lang="en-US" dirty="0"/>
              <a:t> </a:t>
            </a:r>
            <a:r>
              <a:rPr lang="en-US" dirty="0" err="1"/>
              <a:t>kanker</a:t>
            </a:r>
            <a:r>
              <a:rPr lang="en-US" dirty="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Sebab-sebab</a:t>
            </a:r>
            <a:r>
              <a:rPr lang="en-US" dirty="0" smtClean="0"/>
              <a:t> </a:t>
            </a:r>
            <a:r>
              <a:rPr lang="en-US" dirty="0" err="1" smtClean="0"/>
              <a:t>terjadinya</a:t>
            </a:r>
            <a:r>
              <a:rPr lang="en-US" dirty="0" smtClean="0"/>
              <a:t> </a:t>
            </a:r>
            <a:r>
              <a:rPr lang="en-US" dirty="0" err="1" smtClean="0"/>
              <a:t>kanker</a:t>
            </a:r>
            <a:endParaRPr lang="en-US" dirty="0"/>
          </a:p>
        </p:txBody>
      </p:sp>
      <p:sp>
        <p:nvSpPr>
          <p:cNvPr id="3" name="Content Placeholder 2"/>
          <p:cNvSpPr>
            <a:spLocks noGrp="1"/>
          </p:cNvSpPr>
          <p:nvPr>
            <p:ph idx="1"/>
          </p:nvPr>
        </p:nvSpPr>
        <p:spPr/>
        <p:txBody>
          <a:bodyPr/>
          <a:lstStyle/>
          <a:p>
            <a:r>
              <a:rPr lang="en-US" dirty="0" err="1" smtClean="0"/>
              <a:t>perubahan</a:t>
            </a:r>
            <a:r>
              <a:rPr lang="en-US" dirty="0" smtClean="0"/>
              <a:t> </a:t>
            </a:r>
            <a:r>
              <a:rPr lang="en-US" dirty="0" err="1" smtClean="0"/>
              <a:t>sel</a:t>
            </a:r>
            <a:r>
              <a:rPr lang="en-US" dirty="0" smtClean="0"/>
              <a:t> normal </a:t>
            </a:r>
            <a:r>
              <a:rPr lang="en-US" dirty="0" err="1" smtClean="0"/>
              <a:t>menjadi</a:t>
            </a:r>
            <a:r>
              <a:rPr lang="en-US" dirty="0" smtClean="0"/>
              <a:t> </a:t>
            </a:r>
            <a:r>
              <a:rPr lang="en-US" dirty="0" err="1" smtClean="0"/>
              <a:t>kanker</a:t>
            </a:r>
            <a:r>
              <a:rPr lang="en-US" dirty="0" smtClean="0"/>
              <a:t> </a:t>
            </a:r>
            <a:r>
              <a:rPr lang="en-US" dirty="0" err="1" smtClean="0"/>
              <a:t>disebut</a:t>
            </a:r>
            <a:r>
              <a:rPr lang="en-US" dirty="0" smtClean="0"/>
              <a:t> </a:t>
            </a:r>
            <a:r>
              <a:rPr lang="en-US" dirty="0" err="1" smtClean="0"/>
              <a:t>KARSINOGENESIS</a:t>
            </a:r>
            <a:endParaRPr lang="en-US" dirty="0" smtClean="0"/>
          </a:p>
          <a:p>
            <a:r>
              <a:rPr lang="en-US" dirty="0" err="1" smtClean="0"/>
              <a:t>segala</a:t>
            </a:r>
            <a:r>
              <a:rPr lang="en-US" dirty="0" smtClean="0"/>
              <a:t> </a:t>
            </a:r>
            <a:r>
              <a:rPr lang="en-US" dirty="0" err="1" smtClean="0"/>
              <a:t>sesuatu</a:t>
            </a:r>
            <a:r>
              <a:rPr lang="en-US" dirty="0" smtClean="0"/>
              <a:t> yang </a:t>
            </a:r>
            <a:r>
              <a:rPr lang="en-US" dirty="0" err="1" smtClean="0"/>
              <a:t>dapat</a:t>
            </a:r>
            <a:r>
              <a:rPr lang="en-US" dirty="0" smtClean="0"/>
              <a:t> </a:t>
            </a:r>
            <a:r>
              <a:rPr lang="en-US" dirty="0" err="1" smtClean="0"/>
              <a:t>menimbulkan</a:t>
            </a:r>
            <a:r>
              <a:rPr lang="en-US" dirty="0" smtClean="0"/>
              <a:t> </a:t>
            </a:r>
            <a:r>
              <a:rPr lang="en-US" dirty="0" err="1" smtClean="0"/>
              <a:t>perubahan</a:t>
            </a:r>
            <a:r>
              <a:rPr lang="en-US" dirty="0" smtClean="0"/>
              <a:t> </a:t>
            </a:r>
            <a:r>
              <a:rPr lang="en-US" dirty="0" err="1" smtClean="0"/>
              <a:t>tersebut</a:t>
            </a:r>
            <a:r>
              <a:rPr lang="en-US" dirty="0" smtClean="0"/>
              <a:t> </a:t>
            </a:r>
            <a:r>
              <a:rPr lang="en-US" dirty="0" err="1" smtClean="0"/>
              <a:t>disebut</a:t>
            </a:r>
            <a:r>
              <a:rPr lang="en-US" dirty="0" smtClean="0"/>
              <a:t> </a:t>
            </a:r>
            <a:r>
              <a:rPr lang="en-US" dirty="0" err="1" smtClean="0"/>
              <a:t>KARSINOGEN</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AGEN</a:t>
            </a:r>
            <a:r>
              <a:rPr lang="en-US" dirty="0" smtClean="0"/>
              <a:t> </a:t>
            </a:r>
            <a:r>
              <a:rPr lang="en-US" dirty="0" err="1" smtClean="0"/>
              <a:t>KARSINOGEN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t>Zat</a:t>
            </a:r>
            <a:r>
              <a:rPr lang="en-US" dirty="0" smtClean="0"/>
              <a:t> </a:t>
            </a:r>
            <a:r>
              <a:rPr lang="en-US" dirty="0" err="1" smtClean="0"/>
              <a:t>kimia</a:t>
            </a:r>
            <a:endParaRPr lang="en-US" dirty="0" smtClean="0"/>
          </a:p>
          <a:p>
            <a:pPr marL="514350" indent="-514350">
              <a:buFont typeface="+mj-lt"/>
              <a:buAutoNum type="arabicPeriod"/>
            </a:pPr>
            <a:r>
              <a:rPr lang="en-US" dirty="0" err="1" smtClean="0"/>
              <a:t>Senyawa</a:t>
            </a:r>
            <a:r>
              <a:rPr lang="en-US" dirty="0" smtClean="0"/>
              <a:t> lain</a:t>
            </a:r>
          </a:p>
          <a:p>
            <a:pPr marL="514350" indent="-514350">
              <a:buFont typeface="+mj-lt"/>
              <a:buAutoNum type="arabicPeriod"/>
            </a:pPr>
            <a:r>
              <a:rPr lang="en-US" dirty="0" err="1" smtClean="0"/>
              <a:t>Radiasi</a:t>
            </a:r>
            <a:endParaRPr lang="en-US" dirty="0" smtClean="0"/>
          </a:p>
          <a:p>
            <a:pPr marL="514350" indent="-514350">
              <a:buFont typeface="+mj-lt"/>
              <a:buAutoNum type="arabicPeriod"/>
            </a:pPr>
            <a:r>
              <a:rPr lang="en-US" dirty="0" smtClean="0"/>
              <a:t>Virus </a:t>
            </a:r>
            <a:r>
              <a:rPr lang="en-US" dirty="0" err="1" smtClean="0"/>
              <a:t>onkogenik</a:t>
            </a:r>
            <a:endParaRPr lang="en-US" dirty="0" smtClean="0"/>
          </a:p>
          <a:p>
            <a:pPr marL="514350" indent="-514350">
              <a:buFont typeface="+mj-lt"/>
              <a:buAutoNum type="arabicPeriod"/>
            </a:pPr>
            <a:r>
              <a:rPr lang="en-US" dirty="0" err="1" smtClean="0"/>
              <a:t>Agen</a:t>
            </a:r>
            <a:r>
              <a:rPr lang="en-US" dirty="0" smtClean="0"/>
              <a:t> </a:t>
            </a:r>
            <a:r>
              <a:rPr lang="en-US" dirty="0" err="1" smtClean="0"/>
              <a:t>biologis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ZAT</a:t>
            </a:r>
            <a:r>
              <a:rPr lang="en-US" dirty="0" smtClean="0"/>
              <a:t> KIMIA</a:t>
            </a:r>
            <a:endParaRPr lang="en-US" dirty="0"/>
          </a:p>
        </p:txBody>
      </p:sp>
      <p:sp>
        <p:nvSpPr>
          <p:cNvPr id="3" name="Content Placeholder 2"/>
          <p:cNvSpPr>
            <a:spLocks noGrp="1"/>
          </p:cNvSpPr>
          <p:nvPr>
            <p:ph idx="1"/>
          </p:nvPr>
        </p:nvSpPr>
        <p:spPr/>
        <p:txBody>
          <a:bodyPr>
            <a:normAutofit/>
          </a:bodyPr>
          <a:lstStyle/>
          <a:p>
            <a:r>
              <a:rPr lang="en-US" dirty="0" err="1" smtClean="0"/>
              <a:t>Agen</a:t>
            </a:r>
            <a:r>
              <a:rPr lang="en-US" dirty="0" smtClean="0"/>
              <a:t> </a:t>
            </a:r>
            <a:r>
              <a:rPr lang="en-US" dirty="0" err="1" smtClean="0"/>
              <a:t>pengalkil</a:t>
            </a:r>
            <a:r>
              <a:rPr lang="en-US" dirty="0" smtClean="0"/>
              <a:t> (</a:t>
            </a:r>
            <a:r>
              <a:rPr lang="en-US" dirty="0" err="1" smtClean="0"/>
              <a:t>alkilating</a:t>
            </a:r>
            <a:r>
              <a:rPr lang="en-US" dirty="0" smtClean="0"/>
              <a:t> </a:t>
            </a:r>
            <a:r>
              <a:rPr lang="en-US" dirty="0" err="1" smtClean="0"/>
              <a:t>agen</a:t>
            </a:r>
            <a:endParaRPr lang="en-US" dirty="0" smtClean="0"/>
          </a:p>
          <a:p>
            <a:r>
              <a:rPr lang="en-US" dirty="0" err="1" smtClean="0"/>
              <a:t>Hidrokarbon</a:t>
            </a:r>
            <a:r>
              <a:rPr lang="en-US" dirty="0" smtClean="0"/>
              <a:t> </a:t>
            </a:r>
            <a:r>
              <a:rPr lang="en-US" dirty="0" err="1" smtClean="0"/>
              <a:t>aromatik</a:t>
            </a:r>
            <a:r>
              <a:rPr lang="en-US" dirty="0" smtClean="0"/>
              <a:t> </a:t>
            </a:r>
            <a:r>
              <a:rPr lang="en-US" dirty="0" err="1" smtClean="0"/>
              <a:t>polisiklik</a:t>
            </a:r>
            <a:endParaRPr lang="en-US" dirty="0" smtClean="0"/>
          </a:p>
          <a:p>
            <a:r>
              <a:rPr lang="en-US" dirty="0" err="1" smtClean="0"/>
              <a:t>Zat</a:t>
            </a:r>
            <a:r>
              <a:rPr lang="en-US" dirty="0" smtClean="0"/>
              <a:t> </a:t>
            </a:r>
            <a:r>
              <a:rPr lang="en-US" dirty="0" err="1" smtClean="0"/>
              <a:t>warna</a:t>
            </a:r>
            <a:r>
              <a:rPr lang="en-US" dirty="0" smtClean="0"/>
              <a:t> </a:t>
            </a:r>
            <a:r>
              <a:rPr lang="en-US" dirty="0" err="1" smtClean="0"/>
              <a:t>azo</a:t>
            </a:r>
            <a:r>
              <a:rPr lang="en-US" dirty="0" smtClean="0"/>
              <a:t> (butter yellow)</a:t>
            </a:r>
          </a:p>
          <a:p>
            <a:r>
              <a:rPr lang="en-US" dirty="0" err="1" smtClean="0"/>
              <a:t>Karsinogen</a:t>
            </a:r>
            <a:r>
              <a:rPr lang="en-US" dirty="0" smtClean="0"/>
              <a:t> </a:t>
            </a:r>
            <a:r>
              <a:rPr lang="en-US" dirty="0" err="1" smtClean="0"/>
              <a:t>alam</a:t>
            </a:r>
            <a:endParaRPr lang="en-US" dirty="0" smtClean="0"/>
          </a:p>
          <a:p>
            <a:pPr>
              <a:buNone/>
            </a:pPr>
            <a:r>
              <a:rPr lang="en-US" dirty="0" smtClean="0"/>
              <a:t>	</a:t>
            </a:r>
            <a:r>
              <a:rPr lang="en-US" dirty="0" err="1" smtClean="0"/>
              <a:t>aflatoksin</a:t>
            </a:r>
            <a:r>
              <a:rPr lang="en-US" dirty="0" smtClean="0"/>
              <a:t> B1 </a:t>
            </a:r>
            <a:r>
              <a:rPr lang="en-US" dirty="0" err="1" smtClean="0"/>
              <a:t>oleh</a:t>
            </a:r>
            <a:r>
              <a:rPr lang="en-US" dirty="0" smtClean="0"/>
              <a:t> </a:t>
            </a:r>
            <a:r>
              <a:rPr lang="en-US" dirty="0" err="1" smtClean="0"/>
              <a:t>jamur</a:t>
            </a:r>
            <a:r>
              <a:rPr lang="en-US" dirty="0" smtClean="0"/>
              <a:t> </a:t>
            </a:r>
            <a:r>
              <a:rPr lang="en-US" dirty="0" err="1" smtClean="0"/>
              <a:t>aspergillus</a:t>
            </a:r>
            <a:r>
              <a:rPr lang="en-US" dirty="0" smtClean="0"/>
              <a:t> </a:t>
            </a:r>
            <a:r>
              <a:rPr lang="en-US" dirty="0" err="1" smtClean="0"/>
              <a:t>flavus</a:t>
            </a:r>
            <a:r>
              <a:rPr lang="en-US" dirty="0" smtClean="0"/>
              <a:t> (</a:t>
            </a:r>
            <a:r>
              <a:rPr lang="en-US" dirty="0" err="1" smtClean="0"/>
              <a:t>pada</a:t>
            </a:r>
            <a:r>
              <a:rPr lang="en-US" dirty="0" smtClean="0"/>
              <a:t> </a:t>
            </a:r>
            <a:r>
              <a:rPr lang="en-US" dirty="0" err="1" smtClean="0"/>
              <a:t>gandum&amp;kacang</a:t>
            </a:r>
            <a:r>
              <a:rPr lang="en-US" dirty="0" smtClean="0"/>
              <a:t> </a:t>
            </a:r>
            <a:r>
              <a:rPr lang="en-US" dirty="0" err="1" smtClean="0"/>
              <a:t>tanah</a:t>
            </a:r>
            <a:r>
              <a:rPr lang="en-US" dirty="0" smtClean="0"/>
              <a:t>)</a:t>
            </a:r>
          </a:p>
          <a:p>
            <a:r>
              <a:rPr lang="en-US" dirty="0" err="1" smtClean="0"/>
              <a:t>Nitrosamina</a:t>
            </a:r>
            <a:r>
              <a:rPr lang="en-US" dirty="0" smtClean="0"/>
              <a:t> </a:t>
            </a:r>
            <a:r>
              <a:rPr lang="en-US" dirty="0" err="1" smtClean="0"/>
              <a:t>dan</a:t>
            </a:r>
            <a:r>
              <a:rPr lang="en-US" dirty="0" smtClean="0"/>
              <a:t> </a:t>
            </a:r>
            <a:r>
              <a:rPr lang="en-US" dirty="0" err="1" smtClean="0"/>
              <a:t>amida</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SENYAWA</a:t>
            </a:r>
            <a:r>
              <a:rPr lang="en-US" dirty="0" smtClean="0"/>
              <a:t> LAIN</a:t>
            </a:r>
            <a:endParaRPr lang="en-US" dirty="0"/>
          </a:p>
        </p:txBody>
      </p:sp>
      <p:sp>
        <p:nvSpPr>
          <p:cNvPr id="3" name="Content Placeholder 2"/>
          <p:cNvSpPr>
            <a:spLocks noGrp="1"/>
          </p:cNvSpPr>
          <p:nvPr>
            <p:ph idx="1"/>
          </p:nvPr>
        </p:nvSpPr>
        <p:spPr/>
        <p:txBody>
          <a:bodyPr/>
          <a:lstStyle/>
          <a:p>
            <a:r>
              <a:rPr lang="en-US" dirty="0" err="1" smtClean="0"/>
              <a:t>Asbes</a:t>
            </a:r>
            <a:endParaRPr lang="en-US" dirty="0" smtClean="0"/>
          </a:p>
          <a:p>
            <a:r>
              <a:rPr lang="en-US" dirty="0" err="1" smtClean="0"/>
              <a:t>Vinil</a:t>
            </a:r>
            <a:r>
              <a:rPr lang="en-US" dirty="0" smtClean="0"/>
              <a:t> </a:t>
            </a:r>
            <a:r>
              <a:rPr lang="en-US" dirty="0" err="1" smtClean="0"/>
              <a:t>klorida</a:t>
            </a:r>
            <a:endParaRPr lang="en-US" dirty="0" smtClean="0"/>
          </a:p>
          <a:p>
            <a:r>
              <a:rPr lang="en-US" dirty="0" err="1" smtClean="0"/>
              <a:t>Logam</a:t>
            </a:r>
            <a:endParaRPr lang="en-US" dirty="0" smtClean="0"/>
          </a:p>
          <a:p>
            <a:r>
              <a:rPr lang="en-US" dirty="0" err="1" smtClean="0"/>
              <a:t>Sakarin</a:t>
            </a:r>
            <a:endParaRPr lang="en-US" dirty="0" smtClean="0"/>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RADIASI</a:t>
            </a:r>
            <a:endParaRPr lang="en-US" dirty="0"/>
          </a:p>
        </p:txBody>
      </p:sp>
      <p:sp>
        <p:nvSpPr>
          <p:cNvPr id="3" name="Content Placeholder 2"/>
          <p:cNvSpPr>
            <a:spLocks noGrp="1"/>
          </p:cNvSpPr>
          <p:nvPr>
            <p:ph idx="1"/>
          </p:nvPr>
        </p:nvSpPr>
        <p:spPr/>
        <p:txBody>
          <a:bodyPr/>
          <a:lstStyle/>
          <a:p>
            <a:pPr marL="514350" indent="-514350">
              <a:buFont typeface="+mj-lt"/>
              <a:buAutoNum type="alphaLcPeriod"/>
            </a:pPr>
            <a:r>
              <a:rPr lang="en-US" dirty="0" err="1" smtClean="0"/>
              <a:t>Sinar</a:t>
            </a:r>
            <a:r>
              <a:rPr lang="en-US" dirty="0" smtClean="0"/>
              <a:t> ultra violet (UV)</a:t>
            </a:r>
          </a:p>
          <a:p>
            <a:pPr marL="514350" indent="-514350">
              <a:buFont typeface="+mj-lt"/>
              <a:buAutoNum type="alphaLcPeriod"/>
            </a:pPr>
            <a:r>
              <a:rPr lang="en-US" dirty="0" err="1" smtClean="0"/>
              <a:t>Radiasi</a:t>
            </a:r>
            <a:r>
              <a:rPr lang="en-US" dirty="0" smtClean="0"/>
              <a:t> </a:t>
            </a:r>
            <a:r>
              <a:rPr lang="en-US" dirty="0" err="1" smtClean="0"/>
              <a:t>ionisasi</a:t>
            </a:r>
            <a:endParaRPr lang="en-US" dirty="0" smtClean="0"/>
          </a:p>
          <a:p>
            <a:pPr marL="914400" lvl="1" indent="-514350">
              <a:buFont typeface="Wingdings" pitchFamily="2" charset="2"/>
              <a:buChar char="§"/>
            </a:pPr>
            <a:r>
              <a:rPr lang="en-US" dirty="0" err="1" smtClean="0"/>
              <a:t>Pekerja</a:t>
            </a:r>
            <a:r>
              <a:rPr lang="en-US" dirty="0" smtClean="0"/>
              <a:t> </a:t>
            </a:r>
            <a:r>
              <a:rPr lang="en-US" dirty="0" err="1" smtClean="0"/>
              <a:t>tambang</a:t>
            </a:r>
            <a:r>
              <a:rPr lang="en-US" dirty="0" smtClean="0"/>
              <a:t> </a:t>
            </a:r>
            <a:r>
              <a:rPr lang="en-US" dirty="0" err="1" smtClean="0"/>
              <a:t>biji</a:t>
            </a:r>
            <a:r>
              <a:rPr lang="en-US" dirty="0" smtClean="0"/>
              <a:t> </a:t>
            </a:r>
            <a:r>
              <a:rPr lang="en-US" dirty="0" err="1" smtClean="0"/>
              <a:t>logam</a:t>
            </a:r>
            <a:r>
              <a:rPr lang="en-US" dirty="0" smtClean="0"/>
              <a:t> radio </a:t>
            </a:r>
            <a:r>
              <a:rPr lang="en-US" dirty="0" err="1" smtClean="0"/>
              <a:t>aktif</a:t>
            </a:r>
            <a:endParaRPr lang="en-US" dirty="0" smtClean="0"/>
          </a:p>
          <a:p>
            <a:pPr marL="914400" lvl="1" indent="-514350">
              <a:buFont typeface="Wingdings" pitchFamily="2" charset="2"/>
              <a:buChar char="§"/>
            </a:pPr>
            <a:r>
              <a:rPr lang="en-US" dirty="0" err="1" smtClean="0"/>
              <a:t>Dampak</a:t>
            </a:r>
            <a:r>
              <a:rPr lang="en-US" dirty="0" smtClean="0"/>
              <a:t> </a:t>
            </a:r>
            <a:r>
              <a:rPr lang="en-US" dirty="0" err="1" smtClean="0"/>
              <a:t>bom</a:t>
            </a:r>
            <a:r>
              <a:rPr lang="en-US" dirty="0" smtClean="0"/>
              <a:t> atom</a:t>
            </a:r>
          </a:p>
          <a:p>
            <a:pPr marL="914400" lvl="1" indent="-514350">
              <a:buFont typeface="Wingdings" pitchFamily="2" charset="2"/>
              <a:buChar char="§"/>
            </a:pPr>
            <a:r>
              <a:rPr lang="en-US" dirty="0" err="1" smtClean="0"/>
              <a:t>Radiasi</a:t>
            </a:r>
            <a:r>
              <a:rPr lang="en-US" dirty="0" smtClean="0"/>
              <a:t> </a:t>
            </a:r>
            <a:r>
              <a:rPr lang="en-US" dirty="0" err="1" smtClean="0"/>
              <a:t>terapeutik</a:t>
            </a:r>
            <a:endParaRPr lang="en-US" dirty="0" smtClean="0"/>
          </a:p>
          <a:p>
            <a:pPr marL="914400" lvl="1" indent="-514350">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8229600" cy="1143000"/>
          </a:xfrm>
        </p:spPr>
        <p:txBody>
          <a:bodyPr/>
          <a:lstStyle/>
          <a:p>
            <a:pPr algn="ctr"/>
            <a:r>
              <a:rPr lang="en-US" b="1" dirty="0" err="1" smtClean="0"/>
              <a:t>Racun</a:t>
            </a:r>
            <a:r>
              <a:rPr lang="en-US" b="1" dirty="0" smtClean="0"/>
              <a:t> </a:t>
            </a:r>
            <a:r>
              <a:rPr lang="en-US" b="1" dirty="0" err="1" smtClean="0"/>
              <a:t>atau</a:t>
            </a:r>
            <a:r>
              <a:rPr lang="en-US" b="1" dirty="0" smtClean="0"/>
              <a:t> </a:t>
            </a:r>
            <a:r>
              <a:rPr lang="en-US" b="1" dirty="0" err="1" smtClean="0"/>
              <a:t>Bahan</a:t>
            </a:r>
            <a:r>
              <a:rPr lang="en-US" b="1" dirty="0" smtClean="0"/>
              <a:t> </a:t>
            </a:r>
            <a:r>
              <a:rPr lang="en-US" b="1" dirty="0" err="1" smtClean="0"/>
              <a:t>Toksik</a:t>
            </a:r>
            <a:endParaRPr lang="en-US" b="1" dirty="0"/>
          </a:p>
        </p:txBody>
      </p:sp>
      <p:sp>
        <p:nvSpPr>
          <p:cNvPr id="3" name="Content Placeholder 2"/>
          <p:cNvSpPr>
            <a:spLocks noGrp="1"/>
          </p:cNvSpPr>
          <p:nvPr>
            <p:ph idx="1"/>
          </p:nvPr>
        </p:nvSpPr>
        <p:spPr>
          <a:xfrm>
            <a:off x="500034" y="1285860"/>
            <a:ext cx="8229600" cy="4525963"/>
          </a:xfrm>
        </p:spPr>
        <p:txBody>
          <a:bodyPr/>
          <a:lstStyle/>
          <a:p>
            <a:pPr>
              <a:buNone/>
            </a:pPr>
            <a:r>
              <a:rPr lang="id-ID" sz="3000" dirty="0" smtClean="0"/>
              <a:t>	</a:t>
            </a:r>
            <a:r>
              <a:rPr lang="en-US" sz="3000" dirty="0" err="1" smtClean="0"/>
              <a:t>Adalah</a:t>
            </a:r>
            <a:r>
              <a:rPr lang="en-US" sz="3000" dirty="0" smtClean="0"/>
              <a:t> </a:t>
            </a:r>
            <a:r>
              <a:rPr lang="en-US" sz="3000" dirty="0" err="1" smtClean="0"/>
              <a:t>suatu</a:t>
            </a:r>
            <a:r>
              <a:rPr lang="en-US" sz="3000" dirty="0" smtClean="0"/>
              <a:t> </a:t>
            </a:r>
            <a:r>
              <a:rPr lang="en-US" sz="3000" dirty="0" err="1" smtClean="0"/>
              <a:t>zat</a:t>
            </a:r>
            <a:r>
              <a:rPr lang="en-US" sz="3000" dirty="0" smtClean="0"/>
              <a:t> </a:t>
            </a:r>
            <a:r>
              <a:rPr lang="en-US" sz="3000" dirty="0" err="1" smtClean="0"/>
              <a:t>atau</a:t>
            </a:r>
            <a:r>
              <a:rPr lang="en-US" sz="3000" dirty="0" smtClean="0"/>
              <a:t> </a:t>
            </a:r>
            <a:r>
              <a:rPr lang="en-US" sz="3000" dirty="0" err="1" smtClean="0"/>
              <a:t>bahan</a:t>
            </a:r>
            <a:r>
              <a:rPr lang="en-US" sz="3000" dirty="0" smtClean="0"/>
              <a:t> </a:t>
            </a:r>
            <a:r>
              <a:rPr lang="en-US" sz="3000" dirty="0" err="1" smtClean="0"/>
              <a:t>kimia</a:t>
            </a:r>
            <a:r>
              <a:rPr lang="en-US" sz="3000" dirty="0" smtClean="0"/>
              <a:t> yang </a:t>
            </a:r>
            <a:r>
              <a:rPr lang="en-US" sz="3000" dirty="0" err="1" smtClean="0"/>
              <a:t>apabila</a:t>
            </a:r>
            <a:r>
              <a:rPr lang="en-US" sz="3000" dirty="0" smtClean="0"/>
              <a:t> </a:t>
            </a:r>
            <a:r>
              <a:rPr lang="en-US" sz="3000" dirty="0" err="1" smtClean="0"/>
              <a:t>masuk</a:t>
            </a:r>
            <a:r>
              <a:rPr lang="en-US" sz="3000" dirty="0" smtClean="0"/>
              <a:t> </a:t>
            </a:r>
            <a:r>
              <a:rPr lang="en-US" sz="3000" dirty="0" err="1" smtClean="0"/>
              <a:t>ke</a:t>
            </a:r>
            <a:r>
              <a:rPr lang="en-US" sz="3000" dirty="0" smtClean="0"/>
              <a:t> </a:t>
            </a:r>
            <a:r>
              <a:rPr lang="en-US" sz="3000" dirty="0" err="1" smtClean="0"/>
              <a:t>dalam</a:t>
            </a:r>
            <a:r>
              <a:rPr lang="en-US" sz="3000" dirty="0" smtClean="0"/>
              <a:t> </a:t>
            </a:r>
            <a:r>
              <a:rPr lang="en-US" sz="3000" dirty="0" err="1" smtClean="0"/>
              <a:t>tubuh</a:t>
            </a:r>
            <a:r>
              <a:rPr lang="en-US" sz="3000" dirty="0" smtClean="0"/>
              <a:t> </a:t>
            </a:r>
            <a:r>
              <a:rPr lang="en-US" sz="3000" dirty="0" err="1" smtClean="0"/>
              <a:t>melalui</a:t>
            </a:r>
            <a:r>
              <a:rPr lang="en-US" sz="3000" dirty="0" smtClean="0"/>
              <a:t> </a:t>
            </a:r>
            <a:r>
              <a:rPr lang="en-US" sz="3000" dirty="0" err="1" smtClean="0"/>
              <a:t>mulut</a:t>
            </a:r>
            <a:r>
              <a:rPr lang="en-US" sz="3000" dirty="0" smtClean="0"/>
              <a:t>, </a:t>
            </a:r>
            <a:r>
              <a:rPr lang="en-US" sz="3000" dirty="0" err="1" smtClean="0"/>
              <a:t>hidung</a:t>
            </a:r>
            <a:r>
              <a:rPr lang="en-US" sz="3000" dirty="0" smtClean="0"/>
              <a:t>, </a:t>
            </a:r>
            <a:r>
              <a:rPr lang="en-US" sz="3000" dirty="0" err="1" smtClean="0"/>
              <a:t>suntikan</a:t>
            </a:r>
            <a:r>
              <a:rPr lang="en-US" sz="3000" dirty="0" smtClean="0"/>
              <a:t> </a:t>
            </a:r>
            <a:r>
              <a:rPr lang="en-US" sz="3000" dirty="0" err="1" smtClean="0"/>
              <a:t>dan</a:t>
            </a:r>
            <a:r>
              <a:rPr lang="en-US" sz="3000" dirty="0" smtClean="0"/>
              <a:t> </a:t>
            </a:r>
            <a:r>
              <a:rPr lang="en-US" sz="3000" dirty="0" err="1" smtClean="0"/>
              <a:t>absorbsi</a:t>
            </a:r>
            <a:r>
              <a:rPr lang="en-US" sz="3000" dirty="0" smtClean="0"/>
              <a:t> </a:t>
            </a:r>
            <a:r>
              <a:rPr lang="en-US" sz="3000" dirty="0" err="1" smtClean="0"/>
              <a:t>melalui</a:t>
            </a:r>
            <a:r>
              <a:rPr lang="en-US" sz="3000" dirty="0" smtClean="0"/>
              <a:t> </a:t>
            </a:r>
            <a:r>
              <a:rPr lang="en-US" sz="3000" dirty="0" err="1" smtClean="0"/>
              <a:t>kulit</a:t>
            </a:r>
            <a:r>
              <a:rPr lang="en-US" sz="3000" dirty="0" smtClean="0"/>
              <a:t> </a:t>
            </a:r>
            <a:r>
              <a:rPr lang="en-US" sz="3000" dirty="0" err="1" smtClean="0"/>
              <a:t>dengan</a:t>
            </a:r>
            <a:r>
              <a:rPr lang="en-US" sz="3000" dirty="0" smtClean="0"/>
              <a:t> </a:t>
            </a:r>
            <a:r>
              <a:rPr lang="en-US" sz="3000" dirty="0" err="1" smtClean="0"/>
              <a:t>dosis</a:t>
            </a:r>
            <a:r>
              <a:rPr lang="en-US" sz="3000" dirty="0" smtClean="0"/>
              <a:t> </a:t>
            </a:r>
            <a:r>
              <a:rPr lang="en-US" sz="3000" dirty="0" err="1" smtClean="0"/>
              <a:t>relatif</a:t>
            </a:r>
            <a:r>
              <a:rPr lang="en-US" sz="3000" dirty="0" smtClean="0"/>
              <a:t> </a:t>
            </a:r>
            <a:r>
              <a:rPr lang="en-US" sz="3000" dirty="0" err="1" smtClean="0"/>
              <a:t>besar</a:t>
            </a:r>
            <a:r>
              <a:rPr lang="en-US" sz="3000" dirty="0" smtClean="0"/>
              <a:t> </a:t>
            </a:r>
            <a:r>
              <a:rPr lang="en-US" sz="3000" dirty="0" err="1" smtClean="0"/>
              <a:t>dapat</a:t>
            </a:r>
            <a:r>
              <a:rPr lang="en-US" sz="3000" dirty="0" smtClean="0"/>
              <a:t> </a:t>
            </a:r>
            <a:r>
              <a:rPr lang="en-US" sz="3000" dirty="0" err="1" smtClean="0"/>
              <a:t>menyebabkan</a:t>
            </a:r>
            <a:r>
              <a:rPr lang="en-US" sz="3000" dirty="0" smtClean="0"/>
              <a:t> </a:t>
            </a:r>
            <a:r>
              <a:rPr lang="en-US" sz="3000" dirty="0" err="1" smtClean="0"/>
              <a:t>gangguan</a:t>
            </a:r>
            <a:r>
              <a:rPr lang="en-US" sz="3000" dirty="0" smtClean="0"/>
              <a:t> </a:t>
            </a:r>
            <a:r>
              <a:rPr lang="en-US" sz="3000" dirty="0" err="1" smtClean="0"/>
              <a:t>kesehatan</a:t>
            </a:r>
            <a:r>
              <a:rPr lang="en-US" sz="3000" dirty="0" smtClean="0"/>
              <a:t> </a:t>
            </a:r>
            <a:r>
              <a:rPr lang="en-US" sz="3000" dirty="0" err="1" smtClean="0"/>
              <a:t>dan</a:t>
            </a:r>
            <a:r>
              <a:rPr lang="en-US" sz="3000" dirty="0" smtClean="0"/>
              <a:t> </a:t>
            </a:r>
            <a:r>
              <a:rPr lang="en-US" sz="3000" dirty="0" err="1" smtClean="0"/>
              <a:t>kematian</a:t>
            </a:r>
            <a:r>
              <a:rPr lang="en-US" sz="3000" dirty="0" smtClean="0"/>
              <a:t>.</a:t>
            </a:r>
          </a:p>
          <a:p>
            <a:pPr>
              <a:buNone/>
            </a:pP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PENANGANAN</a:t>
            </a:r>
            <a:r>
              <a:rPr lang="en-US" dirty="0" smtClean="0"/>
              <a:t> </a:t>
            </a:r>
            <a:r>
              <a:rPr lang="en-US" dirty="0" err="1" smtClean="0"/>
              <a:t>KLINIS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t>Pembedahan</a:t>
            </a:r>
            <a:endParaRPr lang="en-US" dirty="0" smtClean="0"/>
          </a:p>
          <a:p>
            <a:pPr marL="514350" indent="-514350">
              <a:buFont typeface="+mj-lt"/>
              <a:buAutoNum type="arabicPeriod"/>
            </a:pPr>
            <a:r>
              <a:rPr lang="en-US" dirty="0" err="1" smtClean="0"/>
              <a:t>Radioterapi</a:t>
            </a:r>
            <a:endParaRPr lang="en-US" dirty="0" smtClean="0"/>
          </a:p>
          <a:p>
            <a:pPr marL="514350" indent="-514350">
              <a:buFont typeface="+mj-lt"/>
              <a:buAutoNum type="arabicPeriod"/>
            </a:pPr>
            <a:r>
              <a:rPr lang="en-US" dirty="0" err="1" smtClean="0"/>
              <a:t>Kemoterapi</a:t>
            </a:r>
            <a:endParaRPr lang="en-US" dirty="0" smtClean="0"/>
          </a:p>
          <a:p>
            <a:pPr marL="514350" indent="-514350">
              <a:buFont typeface="+mj-lt"/>
              <a:buAutoNum type="arabicPeriod"/>
            </a:pPr>
            <a:r>
              <a:rPr lang="en-US" dirty="0" err="1" smtClean="0"/>
              <a:t>Bioterapi</a:t>
            </a:r>
            <a:r>
              <a:rPr lang="en-US" dirty="0" smtClean="0"/>
              <a:t> (</a:t>
            </a:r>
            <a:r>
              <a:rPr lang="en-US" dirty="0" err="1" smtClean="0"/>
              <a:t>terapi</a:t>
            </a:r>
            <a:r>
              <a:rPr lang="en-US" dirty="0" smtClean="0"/>
              <a:t> </a:t>
            </a:r>
            <a:r>
              <a:rPr lang="en-US" dirty="0" err="1" smtClean="0"/>
              <a:t>hormon</a:t>
            </a:r>
            <a:r>
              <a:rPr lang="en-US" dirty="0" smtClean="0"/>
              <a:t> </a:t>
            </a:r>
            <a:r>
              <a:rPr lang="en-US" dirty="0" err="1" smtClean="0"/>
              <a:t>dan</a:t>
            </a:r>
            <a:r>
              <a:rPr lang="en-US" dirty="0" smtClean="0"/>
              <a:t> </a:t>
            </a:r>
            <a:r>
              <a:rPr lang="en-US" dirty="0" err="1" smtClean="0"/>
              <a:t>imonoterapi</a:t>
            </a:r>
            <a:r>
              <a:rPr lang="en-US" dirty="0" smtClean="0"/>
              <a:t>)</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1524000"/>
            <a:ext cx="8153400" cy="4602163"/>
          </a:xfrm>
        </p:spPr>
        <p:txBody>
          <a:bodyPr/>
          <a:lstStyle/>
          <a:p>
            <a:r>
              <a:rPr lang="en-US" dirty="0" err="1" smtClean="0"/>
              <a:t>Pekerjaan</a:t>
            </a:r>
            <a:r>
              <a:rPr lang="en-US" dirty="0" smtClean="0"/>
              <a:t> yang </a:t>
            </a:r>
            <a:r>
              <a:rPr lang="en-US" dirty="0" err="1" smtClean="0"/>
              <a:t>beresiko</a:t>
            </a:r>
            <a:r>
              <a:rPr lang="en-US" dirty="0" smtClean="0"/>
              <a:t> </a:t>
            </a:r>
            <a:r>
              <a:rPr lang="en-US" dirty="0" err="1" smtClean="0"/>
              <a:t>terjadinya</a:t>
            </a:r>
            <a:r>
              <a:rPr lang="en-US" dirty="0" smtClean="0"/>
              <a:t> </a:t>
            </a:r>
            <a:r>
              <a:rPr lang="en-US" dirty="0" err="1" smtClean="0"/>
              <a:t>kanker</a:t>
            </a:r>
            <a:r>
              <a:rPr lang="en-US" dirty="0" smtClean="0"/>
              <a:t> </a:t>
            </a:r>
            <a:r>
              <a:rPr lang="en-US" dirty="0" err="1" smtClean="0"/>
              <a:t>pada</a:t>
            </a:r>
            <a:r>
              <a:rPr lang="en-US" dirty="0" smtClean="0"/>
              <a:t> </a:t>
            </a:r>
            <a:r>
              <a:rPr lang="en-US" dirty="0" err="1" smtClean="0"/>
              <a:t>pekerja-pekerja</a:t>
            </a:r>
            <a:r>
              <a:rPr lang="en-US" dirty="0" smtClean="0"/>
              <a:t> </a:t>
            </a:r>
            <a:r>
              <a:rPr lang="en-US" dirty="0" err="1" smtClean="0"/>
              <a:t>berikut</a:t>
            </a:r>
            <a:r>
              <a:rPr lang="en-US" dirty="0" smtClean="0"/>
              <a:t>:</a:t>
            </a:r>
          </a:p>
          <a:p>
            <a:pPr marL="514350" indent="-514350">
              <a:buFont typeface="+mj-lt"/>
              <a:buAutoNum type="alphaLcPeriod"/>
            </a:pPr>
            <a:r>
              <a:rPr lang="en-US" dirty="0" err="1" smtClean="0"/>
              <a:t>Laboratorium</a:t>
            </a:r>
            <a:r>
              <a:rPr lang="en-US" dirty="0" smtClean="0"/>
              <a:t> </a:t>
            </a:r>
            <a:r>
              <a:rPr lang="en-US" dirty="0" err="1" smtClean="0"/>
              <a:t>radiologi</a:t>
            </a:r>
            <a:endParaRPr lang="en-US" dirty="0" smtClean="0"/>
          </a:p>
          <a:p>
            <a:pPr marL="514350" indent="-514350">
              <a:buFont typeface="+mj-lt"/>
              <a:buAutoNum type="alphaLcPeriod"/>
            </a:pPr>
            <a:r>
              <a:rPr lang="en-US" dirty="0" smtClean="0"/>
              <a:t>Tambang-</a:t>
            </a:r>
            <a:r>
              <a:rPr lang="en-US" dirty="0" err="1" smtClean="0"/>
              <a:t>tambang</a:t>
            </a:r>
            <a:r>
              <a:rPr lang="en-US" dirty="0" smtClean="0"/>
              <a:t>, </a:t>
            </a:r>
            <a:r>
              <a:rPr lang="en-US" dirty="0" err="1" smtClean="0"/>
              <a:t>batu</a:t>
            </a:r>
            <a:r>
              <a:rPr lang="en-US" dirty="0" smtClean="0"/>
              <a:t> </a:t>
            </a:r>
            <a:r>
              <a:rPr lang="en-US" dirty="0" err="1" smtClean="0"/>
              <a:t>bara,minyak</a:t>
            </a:r>
            <a:r>
              <a:rPr lang="en-US" dirty="0" smtClean="0"/>
              <a:t> </a:t>
            </a:r>
            <a:r>
              <a:rPr lang="en-US" dirty="0" err="1" smtClean="0"/>
              <a:t>tanah</a:t>
            </a:r>
            <a:endParaRPr lang="en-US" dirty="0" smtClean="0"/>
          </a:p>
          <a:p>
            <a:pPr marL="514350" indent="-514350">
              <a:buFont typeface="+mj-lt"/>
              <a:buAutoNum type="alphaLcPeriod"/>
            </a:pPr>
            <a:r>
              <a:rPr lang="en-US" dirty="0" err="1" smtClean="0"/>
              <a:t>Industri-industri</a:t>
            </a:r>
            <a:r>
              <a:rPr lang="en-US" dirty="0" smtClean="0"/>
              <a:t>: </a:t>
            </a:r>
            <a:r>
              <a:rPr lang="en-US" dirty="0" err="1" smtClean="0"/>
              <a:t>kayu,nikel</a:t>
            </a:r>
            <a:r>
              <a:rPr lang="en-US" dirty="0" smtClean="0"/>
              <a:t>, </a:t>
            </a:r>
            <a:r>
              <a:rPr lang="en-US" dirty="0" err="1" smtClean="0"/>
              <a:t>chrom,sepatu,cat</a:t>
            </a:r>
            <a:r>
              <a:rPr lang="en-US" dirty="0" smtClean="0"/>
              <a:t> </a:t>
            </a:r>
            <a:r>
              <a:rPr lang="en-US" dirty="0" err="1" smtClean="0"/>
              <a:t>petrokimia</a:t>
            </a:r>
            <a:r>
              <a:rPr lang="en-US" dirty="0" smtClean="0"/>
              <a:t>, </a:t>
            </a:r>
            <a:r>
              <a:rPr lang="en-US" dirty="0" err="1" smtClean="0"/>
              <a:t>plastik</a:t>
            </a:r>
            <a:r>
              <a:rPr lang="en-US" dirty="0" smtClean="0"/>
              <a:t>, </a:t>
            </a:r>
            <a:r>
              <a:rPr lang="en-US" dirty="0" err="1" smtClean="0"/>
              <a:t>karet</a:t>
            </a:r>
            <a:r>
              <a:rPr lang="en-US" dirty="0" smtClean="0"/>
              <a:t>, </a:t>
            </a:r>
            <a:r>
              <a:rPr lang="en-US" dirty="0" err="1" smtClean="0"/>
              <a:t>asbes</a:t>
            </a:r>
            <a:r>
              <a:rPr lang="en-US" dirty="0" smtClean="0"/>
              <a:t>, </a:t>
            </a:r>
            <a:r>
              <a:rPr lang="en-US" dirty="0" err="1" smtClean="0"/>
              <a:t>dsb</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PENCEGAHAN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lphaLcPeriod"/>
            </a:pPr>
            <a:r>
              <a:rPr lang="en-US" sz="2400" dirty="0" err="1" smtClean="0"/>
              <a:t>Tingkatkan</a:t>
            </a:r>
            <a:r>
              <a:rPr lang="en-US" sz="2400" dirty="0" smtClean="0"/>
              <a:t> </a:t>
            </a:r>
            <a:r>
              <a:rPr lang="en-US" sz="2400" dirty="0" err="1" smtClean="0"/>
              <a:t>konsumsi</a:t>
            </a:r>
            <a:r>
              <a:rPr lang="en-US" sz="2400" dirty="0" smtClean="0"/>
              <a:t> </a:t>
            </a:r>
            <a:r>
              <a:rPr lang="en-US" sz="2400" dirty="0" err="1" smtClean="0"/>
              <a:t>sayuran</a:t>
            </a:r>
            <a:r>
              <a:rPr lang="en-US" sz="2400" dirty="0" smtClean="0"/>
              <a:t> </a:t>
            </a:r>
            <a:r>
              <a:rPr lang="en-US" sz="2400" dirty="0" err="1" smtClean="0"/>
              <a:t>segar</a:t>
            </a:r>
            <a:endParaRPr lang="en-US" sz="2400" dirty="0" smtClean="0"/>
          </a:p>
          <a:p>
            <a:pPr marL="514350" indent="-514350">
              <a:buFont typeface="+mj-lt"/>
              <a:buAutoNum type="alphaLcPeriod"/>
            </a:pPr>
            <a:r>
              <a:rPr lang="en-US" sz="2400" dirty="0" smtClean="0"/>
              <a:t>Tin</a:t>
            </a:r>
            <a:r>
              <a:rPr lang="id-ID" sz="2400" dirty="0" smtClean="0"/>
              <a:t>g</a:t>
            </a:r>
            <a:r>
              <a:rPr lang="en-US" sz="2400" dirty="0" err="1" smtClean="0"/>
              <a:t>katkan</a:t>
            </a:r>
            <a:r>
              <a:rPr lang="en-US" sz="2400" dirty="0" smtClean="0"/>
              <a:t> </a:t>
            </a:r>
            <a:r>
              <a:rPr lang="en-US" sz="2400" dirty="0" err="1" smtClean="0"/>
              <a:t>masukan</a:t>
            </a:r>
            <a:r>
              <a:rPr lang="en-US" sz="2400" dirty="0" smtClean="0"/>
              <a:t> </a:t>
            </a:r>
            <a:r>
              <a:rPr lang="en-US" sz="2400" dirty="0" err="1" smtClean="0"/>
              <a:t>serat</a:t>
            </a:r>
            <a:r>
              <a:rPr lang="en-US" sz="2400" dirty="0" smtClean="0"/>
              <a:t>, vitamin </a:t>
            </a:r>
            <a:r>
              <a:rPr lang="en-US" sz="2400" dirty="0" err="1" smtClean="0"/>
              <a:t>alami</a:t>
            </a:r>
            <a:endParaRPr lang="en-US" sz="2400" dirty="0" smtClean="0"/>
          </a:p>
          <a:p>
            <a:pPr marL="514350" indent="-514350">
              <a:buFont typeface="+mj-lt"/>
              <a:buAutoNum type="alphaLcPeriod"/>
            </a:pPr>
            <a:r>
              <a:rPr lang="en-US" sz="2400" dirty="0" err="1" smtClean="0"/>
              <a:t>Lakukan</a:t>
            </a:r>
            <a:r>
              <a:rPr lang="en-US" sz="2400" dirty="0" smtClean="0"/>
              <a:t> </a:t>
            </a:r>
            <a:r>
              <a:rPr lang="en-US" sz="2400" dirty="0" err="1" smtClean="0"/>
              <a:t>pengontrolan</a:t>
            </a:r>
            <a:r>
              <a:rPr lang="en-US" sz="2400" dirty="0" smtClean="0"/>
              <a:t> </a:t>
            </a:r>
            <a:r>
              <a:rPr lang="en-US" sz="2400" dirty="0" err="1" smtClean="0"/>
              <a:t>berat</a:t>
            </a:r>
            <a:r>
              <a:rPr lang="en-US" sz="2400" dirty="0" smtClean="0"/>
              <a:t> </a:t>
            </a:r>
            <a:r>
              <a:rPr lang="en-US" sz="2400" dirty="0" err="1" smtClean="0"/>
              <a:t>badan</a:t>
            </a:r>
            <a:endParaRPr lang="en-US" sz="2400" dirty="0" smtClean="0"/>
          </a:p>
          <a:p>
            <a:pPr marL="514350" indent="-514350">
              <a:buFont typeface="+mj-lt"/>
              <a:buAutoNum type="alphaLcPeriod"/>
            </a:pPr>
            <a:r>
              <a:rPr lang="en-US" sz="2400" dirty="0" err="1" smtClean="0"/>
              <a:t>Kurangi</a:t>
            </a:r>
            <a:r>
              <a:rPr lang="en-US" sz="2400" dirty="0" smtClean="0"/>
              <a:t> </a:t>
            </a:r>
            <a:r>
              <a:rPr lang="en-US" sz="2400" dirty="0" err="1" smtClean="0"/>
              <a:t>makanan</a:t>
            </a:r>
            <a:r>
              <a:rPr lang="en-US" sz="2400" dirty="0" smtClean="0"/>
              <a:t> </a:t>
            </a:r>
            <a:r>
              <a:rPr lang="en-US" sz="2400" dirty="0" err="1" smtClean="0"/>
              <a:t>yg</a:t>
            </a:r>
            <a:r>
              <a:rPr lang="en-US" sz="2400" dirty="0" smtClean="0"/>
              <a:t> </a:t>
            </a:r>
            <a:r>
              <a:rPr lang="en-US" sz="2400" dirty="0" err="1" smtClean="0"/>
              <a:t>mengandung</a:t>
            </a:r>
            <a:r>
              <a:rPr lang="en-US" sz="2400" dirty="0" smtClean="0"/>
              <a:t> </a:t>
            </a:r>
            <a:r>
              <a:rPr lang="en-US" sz="2400" dirty="0" err="1" smtClean="0"/>
              <a:t>garam</a:t>
            </a:r>
            <a:r>
              <a:rPr lang="en-US" sz="2400" dirty="0" smtClean="0"/>
              <a:t>, </a:t>
            </a:r>
            <a:r>
              <a:rPr lang="en-US" sz="2400" dirty="0" err="1" smtClean="0"/>
              <a:t>makanan</a:t>
            </a:r>
            <a:r>
              <a:rPr lang="en-US" sz="2400" dirty="0" smtClean="0"/>
              <a:t> </a:t>
            </a:r>
            <a:r>
              <a:rPr lang="en-US" sz="2400" dirty="0" err="1" smtClean="0"/>
              <a:t>yg</a:t>
            </a:r>
            <a:r>
              <a:rPr lang="en-US" sz="2400" dirty="0" smtClean="0"/>
              <a:t> </a:t>
            </a:r>
            <a:r>
              <a:rPr lang="en-US" sz="2400" dirty="0" err="1" smtClean="0"/>
              <a:t>diawetkan</a:t>
            </a:r>
            <a:r>
              <a:rPr lang="en-US" sz="2400" dirty="0" smtClean="0"/>
              <a:t> </a:t>
            </a:r>
            <a:r>
              <a:rPr lang="en-US" sz="2400" dirty="0" err="1" smtClean="0"/>
              <a:t>dengan</a:t>
            </a:r>
            <a:r>
              <a:rPr lang="en-US" sz="2400" dirty="0" smtClean="0"/>
              <a:t> </a:t>
            </a:r>
            <a:r>
              <a:rPr lang="en-US" sz="2400" dirty="0" err="1" smtClean="0"/>
              <a:t>cara</a:t>
            </a:r>
            <a:r>
              <a:rPr lang="en-US" sz="2400" dirty="0" smtClean="0"/>
              <a:t> </a:t>
            </a:r>
            <a:r>
              <a:rPr lang="en-US" sz="2400" dirty="0" err="1" smtClean="0"/>
              <a:t>pengasapan</a:t>
            </a:r>
            <a:r>
              <a:rPr lang="en-US" sz="2400" dirty="0" smtClean="0"/>
              <a:t> </a:t>
            </a:r>
            <a:r>
              <a:rPr lang="en-US" sz="2400" dirty="0" err="1" smtClean="0"/>
              <a:t>dan</a:t>
            </a:r>
            <a:r>
              <a:rPr lang="en-US" sz="2400" dirty="0" smtClean="0"/>
              <a:t> </a:t>
            </a:r>
            <a:r>
              <a:rPr lang="en-US" sz="2400" dirty="0" err="1" smtClean="0"/>
              <a:t>menggunakan</a:t>
            </a:r>
            <a:r>
              <a:rPr lang="en-US" sz="2400" dirty="0" smtClean="0"/>
              <a:t> </a:t>
            </a:r>
            <a:r>
              <a:rPr lang="en-US" sz="2400" dirty="0" err="1" smtClean="0"/>
              <a:t>nitrat</a:t>
            </a:r>
            <a:endParaRPr lang="en-US" sz="2400" dirty="0" smtClean="0"/>
          </a:p>
          <a:p>
            <a:pPr marL="514350" indent="-514350">
              <a:buFont typeface="+mj-lt"/>
              <a:buAutoNum type="alphaLcPeriod"/>
            </a:pPr>
            <a:r>
              <a:rPr lang="en-US" sz="2400" dirty="0" err="1" smtClean="0"/>
              <a:t>Hentikan</a:t>
            </a:r>
            <a:r>
              <a:rPr lang="en-US" sz="2400" dirty="0" smtClean="0"/>
              <a:t> </a:t>
            </a:r>
            <a:r>
              <a:rPr lang="en-US" sz="2400" dirty="0" err="1" smtClean="0"/>
              <a:t>merokok</a:t>
            </a:r>
            <a:r>
              <a:rPr lang="en-US" sz="2400" dirty="0" smtClean="0"/>
              <a:t> </a:t>
            </a:r>
            <a:r>
              <a:rPr lang="en-US" sz="2400" dirty="0" err="1" smtClean="0"/>
              <a:t>dan</a:t>
            </a:r>
            <a:r>
              <a:rPr lang="en-US" sz="2400" dirty="0" smtClean="0"/>
              <a:t> </a:t>
            </a:r>
            <a:r>
              <a:rPr lang="en-US" sz="2400" dirty="0" err="1" smtClean="0"/>
              <a:t>masukan</a:t>
            </a:r>
            <a:r>
              <a:rPr lang="en-US" sz="2400" dirty="0" smtClean="0"/>
              <a:t> </a:t>
            </a:r>
            <a:r>
              <a:rPr lang="en-US" sz="2400" dirty="0" err="1" smtClean="0"/>
              <a:t>alkohol</a:t>
            </a:r>
            <a:endParaRPr lang="en-US" sz="2400" dirty="0" smtClean="0"/>
          </a:p>
          <a:p>
            <a:pPr marL="514350" indent="-514350">
              <a:buFont typeface="+mj-lt"/>
              <a:buAutoNum type="alphaLcPeriod"/>
            </a:pPr>
            <a:r>
              <a:rPr lang="en-US" sz="2400" dirty="0" err="1" smtClean="0"/>
              <a:t>Konseling</a:t>
            </a:r>
            <a:r>
              <a:rPr lang="en-US" sz="2400" dirty="0" smtClean="0"/>
              <a:t> </a:t>
            </a:r>
            <a:r>
              <a:rPr lang="en-US" sz="2400" dirty="0" err="1" smtClean="0"/>
              <a:t>kesehatan</a:t>
            </a:r>
            <a:r>
              <a:rPr lang="en-US" sz="2400" dirty="0" smtClean="0"/>
              <a:t> </a:t>
            </a:r>
            <a:r>
              <a:rPr lang="en-US" sz="2400" dirty="0" err="1" smtClean="0"/>
              <a:t>dan</a:t>
            </a:r>
            <a:r>
              <a:rPr lang="en-US" sz="2400" dirty="0" smtClean="0"/>
              <a:t> check up </a:t>
            </a:r>
            <a:r>
              <a:rPr lang="en-US" sz="2400" dirty="0" err="1" smtClean="0"/>
              <a:t>kanker</a:t>
            </a:r>
            <a:endParaRPr lang="en-US" sz="24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234" y="381000"/>
            <a:ext cx="8229600" cy="5791200"/>
          </a:xfrm>
          <a:ln>
            <a:solidFill>
              <a:srgbClr val="FF0000"/>
            </a:solidFill>
          </a:ln>
        </p:spPr>
        <p:txBody>
          <a:bodyPr/>
          <a:lstStyle/>
          <a:p>
            <a:r>
              <a:rPr lang="en-US" dirty="0" err="1" smtClean="0">
                <a:solidFill>
                  <a:srgbClr val="00B050"/>
                </a:solidFill>
              </a:rPr>
              <a:t>Terpapar</a:t>
            </a:r>
            <a:r>
              <a:rPr lang="en-US" dirty="0" smtClean="0">
                <a:solidFill>
                  <a:srgbClr val="00B050"/>
                </a:solidFill>
              </a:rPr>
              <a:t> </a:t>
            </a:r>
            <a:r>
              <a:rPr lang="en-US" dirty="0" err="1" smtClean="0">
                <a:solidFill>
                  <a:srgbClr val="00B050"/>
                </a:solidFill>
              </a:rPr>
              <a:t>Udara</a:t>
            </a:r>
            <a:r>
              <a:rPr lang="en-US" dirty="0" smtClean="0">
                <a:solidFill>
                  <a:srgbClr val="00B050"/>
                </a:solidFill>
              </a:rPr>
              <a:t> </a:t>
            </a:r>
            <a:r>
              <a:rPr lang="en-US" dirty="0" err="1" smtClean="0">
                <a:solidFill>
                  <a:srgbClr val="00B050"/>
                </a:solidFill>
              </a:rPr>
              <a:t>Tercemar</a:t>
            </a:r>
            <a:r>
              <a:rPr lang="en-US" dirty="0" smtClean="0">
                <a:solidFill>
                  <a:srgbClr val="00B050"/>
                </a:solidFill>
              </a:rPr>
              <a:t> Di </a:t>
            </a:r>
            <a:r>
              <a:rPr lang="en-US" dirty="0" err="1" smtClean="0">
                <a:solidFill>
                  <a:srgbClr val="00B050"/>
                </a:solidFill>
              </a:rPr>
              <a:t>Lingkungan</a:t>
            </a:r>
            <a:r>
              <a:rPr lang="en-US" dirty="0" smtClean="0">
                <a:solidFill>
                  <a:srgbClr val="00B050"/>
                </a:solidFill>
              </a:rPr>
              <a:t> </a:t>
            </a:r>
            <a:r>
              <a:rPr lang="en-US" dirty="0" err="1" smtClean="0">
                <a:solidFill>
                  <a:srgbClr val="00B050"/>
                </a:solidFill>
              </a:rPr>
              <a:t>Kerja</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Klasifikasi</a:t>
            </a:r>
            <a:r>
              <a:rPr lang="en-US" dirty="0" smtClean="0"/>
              <a:t> </a:t>
            </a:r>
            <a:r>
              <a:rPr lang="en-US" dirty="0" err="1" smtClean="0"/>
              <a:t>Bahan</a:t>
            </a:r>
            <a:r>
              <a:rPr lang="en-US" dirty="0" smtClean="0"/>
              <a:t> </a:t>
            </a:r>
            <a:r>
              <a:rPr lang="en-US" dirty="0" err="1" smtClean="0"/>
              <a:t>Pencemar</a:t>
            </a:r>
            <a:r>
              <a:rPr lang="en-US" dirty="0" smtClean="0"/>
              <a:t> </a:t>
            </a:r>
            <a:r>
              <a:rPr lang="en-US" dirty="0" err="1" smtClean="0"/>
              <a:t>Udara</a:t>
            </a:r>
            <a:endParaRPr lang="en-US" dirty="0"/>
          </a:p>
        </p:txBody>
      </p:sp>
      <p:sp>
        <p:nvSpPr>
          <p:cNvPr id="3" name="Content Placeholder 2"/>
          <p:cNvSpPr>
            <a:spLocks noGrp="1"/>
          </p:cNvSpPr>
          <p:nvPr>
            <p:ph idx="1"/>
          </p:nvPr>
        </p:nvSpPr>
        <p:spPr/>
        <p:txBody>
          <a:bodyPr>
            <a:normAutofit/>
          </a:bodyPr>
          <a:lstStyle/>
          <a:p>
            <a:r>
              <a:rPr lang="en-US" sz="2400" dirty="0" err="1" smtClean="0"/>
              <a:t>Polutan</a:t>
            </a:r>
            <a:r>
              <a:rPr lang="en-US" sz="2400" dirty="0" smtClean="0"/>
              <a:t> primer: </a:t>
            </a:r>
            <a:r>
              <a:rPr lang="en-US" sz="2400" dirty="0" err="1" smtClean="0"/>
              <a:t>polutan</a:t>
            </a:r>
            <a:r>
              <a:rPr lang="en-US" sz="2400" dirty="0" smtClean="0"/>
              <a:t> </a:t>
            </a:r>
            <a:r>
              <a:rPr lang="en-US" sz="2400" dirty="0" err="1" smtClean="0"/>
              <a:t>yg</a:t>
            </a:r>
            <a:r>
              <a:rPr lang="en-US" sz="2400" dirty="0" smtClean="0"/>
              <a:t> </a:t>
            </a:r>
            <a:r>
              <a:rPr lang="en-US" sz="2400" dirty="0" err="1" smtClean="0"/>
              <a:t>dikeluarkan</a:t>
            </a:r>
            <a:r>
              <a:rPr lang="en-US" sz="2400" dirty="0" smtClean="0"/>
              <a:t> </a:t>
            </a:r>
            <a:r>
              <a:rPr lang="en-US" sz="2400" dirty="0" err="1" smtClean="0"/>
              <a:t>langsung</a:t>
            </a:r>
            <a:r>
              <a:rPr lang="en-US" sz="2400" dirty="0" smtClean="0"/>
              <a:t> </a:t>
            </a:r>
            <a:r>
              <a:rPr lang="en-US" sz="2400" dirty="0" err="1" smtClean="0"/>
              <a:t>dari</a:t>
            </a:r>
            <a:r>
              <a:rPr lang="en-US" sz="2400" dirty="0" smtClean="0"/>
              <a:t> </a:t>
            </a:r>
            <a:r>
              <a:rPr lang="en-US" sz="2400" dirty="0" err="1" smtClean="0"/>
              <a:t>sumber</a:t>
            </a:r>
            <a:r>
              <a:rPr lang="en-US" sz="2400" dirty="0" smtClean="0"/>
              <a:t> </a:t>
            </a:r>
            <a:r>
              <a:rPr lang="en-US" sz="2400" dirty="0" err="1" smtClean="0"/>
              <a:t>tertentu</a:t>
            </a:r>
            <a:endParaRPr lang="id-ID" sz="2400" dirty="0" smtClean="0"/>
          </a:p>
          <a:p>
            <a:endParaRPr lang="id-ID" sz="2400" dirty="0" smtClean="0"/>
          </a:p>
          <a:p>
            <a:endParaRPr lang="id-ID" sz="2400" dirty="0" smtClean="0"/>
          </a:p>
          <a:p>
            <a:pPr lvl="0"/>
            <a:r>
              <a:rPr lang="en-US" sz="2400" b="1" dirty="0" err="1" smtClean="0"/>
              <a:t>Polutan</a:t>
            </a:r>
            <a:r>
              <a:rPr lang="en-US" sz="2400" b="1" dirty="0" smtClean="0"/>
              <a:t> </a:t>
            </a:r>
            <a:r>
              <a:rPr lang="en-US" sz="2400" b="1" dirty="0" err="1" smtClean="0"/>
              <a:t>sekunder</a:t>
            </a:r>
            <a:endParaRPr lang="en-US" sz="2400" dirty="0" smtClean="0"/>
          </a:p>
          <a:p>
            <a:pPr>
              <a:buNone/>
            </a:pPr>
            <a:r>
              <a:rPr lang="en-US" sz="2400" dirty="0" smtClean="0"/>
              <a:t>	</a:t>
            </a:r>
            <a:r>
              <a:rPr lang="en-US" sz="2400" dirty="0" err="1" smtClean="0"/>
              <a:t>Polutan</a:t>
            </a:r>
            <a:r>
              <a:rPr lang="en-US" sz="2400" dirty="0" smtClean="0"/>
              <a:t> </a:t>
            </a:r>
            <a:r>
              <a:rPr lang="en-US" sz="2400" dirty="0" err="1" smtClean="0"/>
              <a:t>sekunder</a:t>
            </a:r>
            <a:r>
              <a:rPr lang="en-US" sz="2400" dirty="0" smtClean="0"/>
              <a:t> </a:t>
            </a:r>
            <a:r>
              <a:rPr lang="en-US" sz="2400" dirty="0" err="1" smtClean="0"/>
              <a:t>biasanya</a:t>
            </a:r>
            <a:r>
              <a:rPr lang="en-US" sz="2400" dirty="0" smtClean="0"/>
              <a:t> </a:t>
            </a:r>
            <a:r>
              <a:rPr lang="en-US" sz="2400" dirty="0" err="1" smtClean="0"/>
              <a:t>terjadi</a:t>
            </a:r>
            <a:r>
              <a:rPr lang="en-US" sz="2400" dirty="0" smtClean="0"/>
              <a:t> </a:t>
            </a:r>
            <a:r>
              <a:rPr lang="en-US" sz="2400" dirty="0" err="1" smtClean="0"/>
              <a:t>karena</a:t>
            </a:r>
            <a:r>
              <a:rPr lang="en-US" sz="2400" dirty="0" smtClean="0"/>
              <a:t> </a:t>
            </a:r>
            <a:r>
              <a:rPr lang="en-US" sz="2400" dirty="0" err="1" smtClean="0"/>
              <a:t>reaksi</a:t>
            </a:r>
            <a:r>
              <a:rPr lang="en-US" sz="2400" dirty="0" smtClean="0"/>
              <a:t> </a:t>
            </a:r>
            <a:r>
              <a:rPr lang="en-US" sz="2400" dirty="0" err="1" smtClean="0"/>
              <a:t>dari</a:t>
            </a:r>
            <a:r>
              <a:rPr lang="en-US" sz="2400" b="1" dirty="0" smtClean="0"/>
              <a:t> </a:t>
            </a:r>
            <a:r>
              <a:rPr lang="en-US" sz="2400" dirty="0" err="1" smtClean="0"/>
              <a:t>dua</a:t>
            </a:r>
            <a:r>
              <a:rPr lang="en-US" sz="2400" dirty="0" smtClean="0"/>
              <a:t> </a:t>
            </a:r>
            <a:r>
              <a:rPr lang="en-US" sz="2400" dirty="0" err="1" smtClean="0"/>
              <a:t>atau</a:t>
            </a:r>
            <a:r>
              <a:rPr lang="en-US" sz="2400" b="1" dirty="0" smtClean="0"/>
              <a:t> </a:t>
            </a:r>
            <a:r>
              <a:rPr lang="en-US" sz="2400" dirty="0" err="1" smtClean="0"/>
              <a:t>lebih</a:t>
            </a:r>
            <a:r>
              <a:rPr lang="en-US" sz="2400" b="1" dirty="0" smtClean="0"/>
              <a:t> </a:t>
            </a:r>
            <a:r>
              <a:rPr lang="en-US" sz="2400" dirty="0" err="1" smtClean="0"/>
              <a:t>bahan</a:t>
            </a:r>
            <a:r>
              <a:rPr lang="en-US" sz="2400" dirty="0" smtClean="0"/>
              <a:t> </a:t>
            </a:r>
            <a:r>
              <a:rPr lang="en-US" sz="2400" dirty="0" err="1" smtClean="0"/>
              <a:t>kimia</a:t>
            </a:r>
            <a:r>
              <a:rPr lang="en-US" sz="2400" dirty="0" smtClean="0"/>
              <a:t> </a:t>
            </a:r>
            <a:r>
              <a:rPr lang="en-US" sz="2400" dirty="0" err="1" smtClean="0"/>
              <a:t>di</a:t>
            </a:r>
            <a:r>
              <a:rPr lang="en-US" sz="2400" dirty="0" smtClean="0"/>
              <a:t> </a:t>
            </a:r>
            <a:r>
              <a:rPr lang="en-US" sz="2400" dirty="0" err="1" smtClean="0"/>
              <a:t>udara</a:t>
            </a: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Klasifikasi</a:t>
            </a:r>
            <a:r>
              <a:rPr lang="en-US" dirty="0" smtClean="0"/>
              <a:t> </a:t>
            </a:r>
            <a:r>
              <a:rPr lang="en-US" dirty="0" err="1"/>
              <a:t>F</a:t>
            </a:r>
            <a:r>
              <a:rPr lang="en-US" dirty="0" err="1" smtClean="0"/>
              <a:t>isiologis</a:t>
            </a:r>
            <a:r>
              <a:rPr lang="en-US" dirty="0" smtClean="0"/>
              <a:t> </a:t>
            </a:r>
            <a:r>
              <a:rPr lang="en-US" dirty="0" err="1"/>
              <a:t>K</a:t>
            </a:r>
            <a:r>
              <a:rPr lang="en-US" dirty="0" err="1" smtClean="0"/>
              <a:t>ontaminan</a:t>
            </a:r>
            <a:r>
              <a:rPr lang="en-US" dirty="0" smtClean="0"/>
              <a:t> </a:t>
            </a:r>
            <a:r>
              <a:rPr lang="en-US" dirty="0" err="1"/>
              <a:t>U</a:t>
            </a:r>
            <a:r>
              <a:rPr lang="en-US" dirty="0" err="1" smtClean="0"/>
              <a:t>dara</a:t>
            </a: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pPr indent="3175">
              <a:buNone/>
            </a:pPr>
            <a:r>
              <a:rPr lang="en-US" dirty="0" err="1" smtClean="0"/>
              <a:t>Pemaparan</a:t>
            </a:r>
            <a:r>
              <a:rPr lang="en-US" dirty="0" smtClean="0"/>
              <a:t> </a:t>
            </a:r>
            <a:r>
              <a:rPr lang="en-US" dirty="0" err="1" smtClean="0"/>
              <a:t>udara</a:t>
            </a:r>
            <a:r>
              <a:rPr lang="en-US" dirty="0" smtClean="0"/>
              <a:t> </a:t>
            </a:r>
            <a:r>
              <a:rPr lang="en-US" dirty="0" err="1" smtClean="0"/>
              <a:t>tercemar</a:t>
            </a:r>
            <a:r>
              <a:rPr lang="en-US" dirty="0" smtClean="0"/>
              <a:t> </a:t>
            </a:r>
            <a:r>
              <a:rPr lang="en-US" dirty="0" err="1" smtClean="0"/>
              <a:t>dilingkungan</a:t>
            </a:r>
            <a:r>
              <a:rPr lang="en-US" dirty="0" smtClean="0"/>
              <a:t> </a:t>
            </a:r>
            <a:r>
              <a:rPr lang="en-US" dirty="0" err="1" smtClean="0"/>
              <a:t>kerja</a:t>
            </a:r>
            <a:r>
              <a:rPr lang="en-US" dirty="0" smtClean="0"/>
              <a:t> </a:t>
            </a:r>
            <a:r>
              <a:rPr lang="en-US" dirty="0" err="1" smtClean="0"/>
              <a:t>terjadi</a:t>
            </a:r>
            <a:r>
              <a:rPr lang="en-US" dirty="0" smtClean="0"/>
              <a:t> </a:t>
            </a:r>
            <a:r>
              <a:rPr lang="en-US" dirty="0" err="1" smtClean="0"/>
              <a:t>melalui</a:t>
            </a:r>
            <a:r>
              <a:rPr lang="en-US" dirty="0" smtClean="0"/>
              <a:t> </a:t>
            </a:r>
            <a:r>
              <a:rPr lang="en-US" dirty="0" err="1" smtClean="0"/>
              <a:t>pernapasan</a:t>
            </a:r>
            <a:r>
              <a:rPr lang="en-US" dirty="0" smtClean="0"/>
              <a:t>, </a:t>
            </a:r>
            <a:r>
              <a:rPr lang="en-US" dirty="0" err="1" smtClean="0"/>
              <a:t>dengan</a:t>
            </a:r>
            <a:r>
              <a:rPr lang="en-US" dirty="0" smtClean="0"/>
              <a:t> </a:t>
            </a:r>
            <a:r>
              <a:rPr lang="en-US" dirty="0" err="1" smtClean="0"/>
              <a:t>klasifikasi</a:t>
            </a:r>
            <a:r>
              <a:rPr lang="en-US" dirty="0" smtClean="0"/>
              <a:t> </a:t>
            </a:r>
            <a:r>
              <a:rPr lang="en-US" dirty="0" err="1" smtClean="0"/>
              <a:t>aksi</a:t>
            </a:r>
            <a:r>
              <a:rPr lang="en-US" dirty="0" smtClean="0"/>
              <a:t> </a:t>
            </a:r>
            <a:r>
              <a:rPr lang="en-US" dirty="0" err="1" smtClean="0"/>
              <a:t>fisiologis</a:t>
            </a:r>
            <a:r>
              <a:rPr lang="en-US" dirty="0" smtClean="0"/>
              <a:t>:</a:t>
            </a:r>
          </a:p>
          <a:p>
            <a:pPr>
              <a:buNone/>
            </a:pPr>
            <a:endParaRPr lang="en-US" dirty="0" smtClean="0"/>
          </a:p>
          <a:p>
            <a:r>
              <a:rPr lang="en-US" dirty="0" err="1" smtClean="0"/>
              <a:t>Irritans</a:t>
            </a:r>
            <a:r>
              <a:rPr lang="en-US" dirty="0" smtClean="0"/>
              <a:t> </a:t>
            </a:r>
          </a:p>
          <a:p>
            <a:r>
              <a:rPr lang="en-US" dirty="0" err="1" smtClean="0"/>
              <a:t>Asphyxiants</a:t>
            </a:r>
            <a:endParaRPr lang="en-US" dirty="0" smtClean="0"/>
          </a:p>
          <a:p>
            <a:r>
              <a:rPr lang="en-US" dirty="0" smtClean="0"/>
              <a:t>Narcotic</a:t>
            </a:r>
          </a:p>
          <a:p>
            <a:endParaRPr lang="en-US" dirty="0"/>
          </a:p>
          <a:p>
            <a:pPr>
              <a:buNone/>
            </a:pPr>
            <a:r>
              <a:rPr lang="en-US" dirty="0" err="1" smtClean="0"/>
              <a:t>Respon</a:t>
            </a:r>
            <a:r>
              <a:rPr lang="en-US" dirty="0" smtClean="0"/>
              <a:t> </a:t>
            </a:r>
            <a:r>
              <a:rPr lang="en-US" dirty="0" err="1" smtClean="0"/>
              <a:t>fisiologis</a:t>
            </a:r>
            <a:r>
              <a:rPr lang="en-US" dirty="0" smtClean="0"/>
              <a:t> </a:t>
            </a:r>
            <a:r>
              <a:rPr lang="en-US" dirty="0" err="1" smtClean="0"/>
              <a:t>tergantung</a:t>
            </a:r>
            <a:r>
              <a:rPr lang="en-US" dirty="0" smtClean="0"/>
              <a:t> </a:t>
            </a:r>
            <a:r>
              <a:rPr lang="en-US" dirty="0" err="1" smtClean="0"/>
              <a:t>pada</a:t>
            </a:r>
            <a:r>
              <a:rPr lang="en-US" dirty="0" smtClean="0"/>
              <a:t>:</a:t>
            </a:r>
          </a:p>
          <a:p>
            <a:pPr>
              <a:buNone/>
            </a:pPr>
            <a:r>
              <a:rPr lang="en-US" dirty="0"/>
              <a:t>	</a:t>
            </a:r>
            <a:r>
              <a:rPr lang="en-US" dirty="0" smtClean="0"/>
              <a:t>- </a:t>
            </a:r>
            <a:r>
              <a:rPr lang="en-US" dirty="0" err="1" smtClean="0"/>
              <a:t>kandungan</a:t>
            </a:r>
            <a:r>
              <a:rPr lang="en-US" dirty="0" smtClean="0"/>
              <a:t> </a:t>
            </a:r>
            <a:r>
              <a:rPr lang="en-US" dirty="0" err="1" smtClean="0"/>
              <a:t>bahan</a:t>
            </a:r>
            <a:r>
              <a:rPr lang="en-US" dirty="0" smtClean="0"/>
              <a:t> </a:t>
            </a:r>
            <a:r>
              <a:rPr lang="en-US" dirty="0" err="1" smtClean="0"/>
              <a:t>kimia</a:t>
            </a:r>
            <a:r>
              <a:rPr lang="en-US" dirty="0" smtClean="0"/>
              <a:t> </a:t>
            </a:r>
            <a:r>
              <a:rPr lang="en-US" dirty="0" err="1" smtClean="0"/>
              <a:t>pencemar</a:t>
            </a:r>
            <a:endParaRPr lang="en-US" dirty="0" smtClean="0"/>
          </a:p>
          <a:p>
            <a:pPr>
              <a:buNone/>
            </a:pPr>
            <a:r>
              <a:rPr lang="en-US" dirty="0"/>
              <a:t>	</a:t>
            </a:r>
            <a:r>
              <a:rPr lang="en-US" dirty="0" smtClean="0"/>
              <a:t>- </a:t>
            </a:r>
            <a:r>
              <a:rPr lang="en-US" dirty="0" err="1" smtClean="0"/>
              <a:t>kosentrasi</a:t>
            </a:r>
            <a:r>
              <a:rPr lang="en-US" dirty="0" smtClean="0"/>
              <a:t> </a:t>
            </a:r>
            <a:r>
              <a:rPr lang="en-US" dirty="0" err="1" smtClean="0"/>
              <a:t>pe</a:t>
            </a:r>
            <a:r>
              <a:rPr lang="id-ID" dirty="0" smtClean="0"/>
              <a:t>n</a:t>
            </a:r>
            <a:r>
              <a:rPr lang="en-US" dirty="0" err="1" smtClean="0"/>
              <a:t>cemar</a:t>
            </a:r>
            <a:endParaRPr lang="en-US" dirty="0" smtClean="0"/>
          </a:p>
          <a:p>
            <a:pPr>
              <a:buNone/>
            </a:pPr>
            <a:r>
              <a:rPr lang="en-US" dirty="0"/>
              <a:t>	</a:t>
            </a:r>
            <a:r>
              <a:rPr lang="en-US" dirty="0" smtClean="0"/>
              <a:t>- </a:t>
            </a:r>
            <a:r>
              <a:rPr lang="en-US" dirty="0" err="1" smtClean="0"/>
              <a:t>durasi</a:t>
            </a:r>
            <a:r>
              <a:rPr lang="en-US" dirty="0" smtClean="0"/>
              <a:t> </a:t>
            </a:r>
            <a:r>
              <a:rPr lang="en-US" dirty="0" err="1" smtClean="0"/>
              <a:t>terpapar</a:t>
            </a:r>
            <a:endParaRPr lang="en-US" dirty="0"/>
          </a:p>
          <a:p>
            <a:pPr>
              <a:buNone/>
            </a:pPr>
            <a:endParaRPr lang="en-US"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Irritant </a:t>
            </a:r>
            <a:endParaRPr lang="en-US" dirty="0"/>
          </a:p>
        </p:txBody>
      </p:sp>
      <p:graphicFrame>
        <p:nvGraphicFramePr>
          <p:cNvPr id="17" name="Content Placeholder 16"/>
          <p:cNvGraphicFramePr>
            <a:graphicFrameLocks noGrp="1"/>
          </p:cNvGraphicFramePr>
          <p:nvPr>
            <p:ph idx="1"/>
          </p:nvPr>
        </p:nvGraphicFramePr>
        <p:xfrm>
          <a:off x="2286000" y="1295400"/>
          <a:ext cx="43434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Diagram 17"/>
          <p:cNvGraphicFramePr/>
          <p:nvPr/>
        </p:nvGraphicFramePr>
        <p:xfrm>
          <a:off x="838200" y="3124200"/>
          <a:ext cx="7086600" cy="3327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TextBox 18"/>
          <p:cNvSpPr txBox="1"/>
          <p:nvPr/>
        </p:nvSpPr>
        <p:spPr>
          <a:xfrm>
            <a:off x="533400" y="1371600"/>
            <a:ext cx="2362200" cy="923330"/>
          </a:xfrm>
          <a:prstGeom prst="rect">
            <a:avLst/>
          </a:prstGeom>
          <a:noFill/>
        </p:spPr>
        <p:txBody>
          <a:bodyPr wrap="square" rtlCol="0">
            <a:spAutoFit/>
          </a:bodyPr>
          <a:lstStyle/>
          <a:p>
            <a:r>
              <a:rPr lang="en-US" b="1" dirty="0" err="1" smtClean="0"/>
              <a:t>Iritant</a:t>
            </a:r>
            <a:r>
              <a:rPr lang="en-US" b="1" dirty="0" smtClean="0"/>
              <a:t>: </a:t>
            </a:r>
            <a:r>
              <a:rPr lang="en-US" dirty="0" err="1" smtClean="0"/>
              <a:t>menyebabkan</a:t>
            </a:r>
            <a:r>
              <a:rPr lang="en-US" dirty="0" smtClean="0"/>
              <a:t> </a:t>
            </a:r>
            <a:r>
              <a:rPr lang="en-US" dirty="0" err="1" smtClean="0"/>
              <a:t>iritasi</a:t>
            </a:r>
            <a:r>
              <a:rPr lang="en-US" dirty="0" smtClean="0"/>
              <a:t> </a:t>
            </a:r>
            <a:r>
              <a:rPr lang="en-US" dirty="0" err="1" smtClean="0"/>
              <a:t>ketika</a:t>
            </a:r>
            <a:r>
              <a:rPr lang="en-US" dirty="0" smtClean="0"/>
              <a:t> </a:t>
            </a:r>
            <a:r>
              <a:rPr lang="en-US" dirty="0" err="1" smtClean="0"/>
              <a:t>kontak</a:t>
            </a:r>
            <a:r>
              <a:rPr lang="en-US" dirty="0" smtClean="0"/>
              <a:t> </a:t>
            </a:r>
            <a:r>
              <a:rPr lang="en-US" dirty="0" err="1" smtClean="0"/>
              <a:t>dengan</a:t>
            </a:r>
            <a:r>
              <a:rPr lang="en-US" dirty="0" smtClean="0"/>
              <a:t> </a:t>
            </a:r>
            <a:r>
              <a:rPr lang="en-US" dirty="0" err="1" smtClean="0"/>
              <a:t>jaringan</a:t>
            </a:r>
            <a:r>
              <a:rPr lang="en-US" dirty="0" smtClean="0"/>
              <a:t> </a:t>
            </a:r>
            <a:r>
              <a:rPr lang="en-US" dirty="0" err="1" smtClean="0"/>
              <a:t>tubuh</a:t>
            </a:r>
            <a:r>
              <a:rPr lang="en-US" dirty="0" smtClean="0"/>
              <a:t> </a:t>
            </a:r>
            <a:endParaRPr lang="en-US" dirty="0"/>
          </a:p>
        </p:txBody>
      </p:sp>
      <p:sp>
        <p:nvSpPr>
          <p:cNvPr id="20" name="TextBox 19"/>
          <p:cNvSpPr txBox="1"/>
          <p:nvPr/>
        </p:nvSpPr>
        <p:spPr>
          <a:xfrm>
            <a:off x="5943600" y="1295400"/>
            <a:ext cx="3048000" cy="1477328"/>
          </a:xfrm>
          <a:prstGeom prst="rect">
            <a:avLst/>
          </a:prstGeom>
          <a:noFill/>
        </p:spPr>
        <p:txBody>
          <a:bodyPr wrap="square" rtlCol="0">
            <a:spAutoFit/>
          </a:bodyPr>
          <a:lstStyle/>
          <a:p>
            <a:r>
              <a:rPr lang="en-US" b="1" dirty="0" err="1" smtClean="0"/>
              <a:t>Bahan</a:t>
            </a:r>
            <a:r>
              <a:rPr lang="en-US" b="1" dirty="0" smtClean="0"/>
              <a:t> </a:t>
            </a:r>
            <a:r>
              <a:rPr lang="en-US" b="1" dirty="0" err="1" smtClean="0"/>
              <a:t>kimia</a:t>
            </a:r>
            <a:r>
              <a:rPr lang="en-US" b="1" dirty="0" smtClean="0"/>
              <a:t> </a:t>
            </a:r>
            <a:r>
              <a:rPr lang="en-US" b="1" dirty="0" err="1" smtClean="0"/>
              <a:t>iritant</a:t>
            </a:r>
            <a:r>
              <a:rPr lang="en-US" b="1" dirty="0" smtClean="0"/>
              <a:t> </a:t>
            </a:r>
            <a:r>
              <a:rPr lang="en-US" dirty="0" smtClean="0"/>
              <a:t>yang </a:t>
            </a:r>
            <a:r>
              <a:rPr lang="en-US" dirty="0" err="1" smtClean="0"/>
              <a:t>kontak</a:t>
            </a:r>
            <a:r>
              <a:rPr lang="en-US" dirty="0" smtClean="0"/>
              <a:t> </a:t>
            </a:r>
            <a:r>
              <a:rPr lang="en-US" dirty="0" err="1" smtClean="0"/>
              <a:t>dengan</a:t>
            </a:r>
            <a:r>
              <a:rPr lang="en-US" dirty="0" smtClean="0"/>
              <a:t> </a:t>
            </a:r>
            <a:r>
              <a:rPr lang="en-US" dirty="0" err="1" smtClean="0"/>
              <a:t>wajah</a:t>
            </a:r>
            <a:r>
              <a:rPr lang="en-US" dirty="0" smtClean="0"/>
              <a:t> </a:t>
            </a:r>
            <a:r>
              <a:rPr lang="en-US" dirty="0" err="1" smtClean="0"/>
              <a:t>dan</a:t>
            </a:r>
            <a:r>
              <a:rPr lang="en-US" dirty="0" smtClean="0"/>
              <a:t> </a:t>
            </a:r>
            <a:r>
              <a:rPr lang="en-US" dirty="0" err="1" smtClean="0"/>
              <a:t>sistem</a:t>
            </a:r>
            <a:r>
              <a:rPr lang="en-US" dirty="0" smtClean="0"/>
              <a:t> </a:t>
            </a:r>
            <a:r>
              <a:rPr lang="en-US" dirty="0" err="1" smtClean="0"/>
              <a:t>pernapasan</a:t>
            </a:r>
            <a:r>
              <a:rPr lang="en-US" dirty="0" smtClean="0"/>
              <a:t> </a:t>
            </a:r>
            <a:r>
              <a:rPr lang="en-US" dirty="0" err="1" smtClean="0"/>
              <a:t>akan</a:t>
            </a:r>
            <a:r>
              <a:rPr lang="en-US" dirty="0" smtClean="0"/>
              <a:t> </a:t>
            </a:r>
            <a:r>
              <a:rPr lang="en-US" dirty="0" err="1" smtClean="0"/>
              <a:t>menganggu</a:t>
            </a:r>
            <a:r>
              <a:rPr lang="en-US" dirty="0" smtClean="0"/>
              <a:t> organ lain </a:t>
            </a:r>
            <a:r>
              <a:rPr lang="en-US" dirty="0" err="1" smtClean="0"/>
              <a:t>seperti</a:t>
            </a:r>
            <a:r>
              <a:rPr lang="en-US" dirty="0" smtClean="0"/>
              <a:t> </a:t>
            </a:r>
            <a:r>
              <a:rPr lang="en-US" dirty="0" err="1" smtClean="0"/>
              <a:t>mata</a:t>
            </a:r>
            <a:r>
              <a:rPr lang="en-US" dirty="0" smtClean="0"/>
              <a:t>, </a:t>
            </a:r>
            <a:r>
              <a:rPr lang="en-US" dirty="0" err="1" smtClean="0"/>
              <a:t>hidung</a:t>
            </a:r>
            <a:r>
              <a:rPr lang="en-US" dirty="0" smtClean="0"/>
              <a:t> </a:t>
            </a:r>
            <a:r>
              <a:rPr lang="en-US" dirty="0" err="1" smtClean="0"/>
              <a:t>dan</a:t>
            </a:r>
            <a:r>
              <a:rPr lang="en-US" dirty="0" smtClean="0"/>
              <a:t> </a:t>
            </a:r>
            <a:r>
              <a:rPr lang="en-US" dirty="0" err="1" smtClean="0"/>
              <a:t>mulut</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Senyawa</a:t>
            </a:r>
            <a:r>
              <a:rPr lang="en-US" dirty="0" smtClean="0"/>
              <a:t> </a:t>
            </a:r>
            <a:r>
              <a:rPr lang="en-US" dirty="0" err="1"/>
              <a:t>P</a:t>
            </a:r>
            <a:r>
              <a:rPr lang="en-US" dirty="0" err="1" smtClean="0"/>
              <a:t>enyebab</a:t>
            </a:r>
            <a:r>
              <a:rPr lang="en-US" dirty="0" smtClean="0"/>
              <a:t> </a:t>
            </a:r>
            <a:r>
              <a:rPr lang="en-US" dirty="0" err="1"/>
              <a:t>I</a:t>
            </a:r>
            <a:r>
              <a:rPr lang="en-US" dirty="0" err="1" smtClean="0"/>
              <a:t>ritasi</a:t>
            </a:r>
            <a:r>
              <a:rPr lang="en-US" dirty="0" smtClean="0"/>
              <a:t> </a:t>
            </a:r>
            <a:r>
              <a:rPr lang="en-US" dirty="0" err="1"/>
              <a:t>D</a:t>
            </a:r>
            <a:r>
              <a:rPr lang="en-US" dirty="0" err="1" smtClean="0"/>
              <a:t>alam</a:t>
            </a:r>
            <a:r>
              <a:rPr lang="en-US" dirty="0" smtClean="0"/>
              <a:t> </a:t>
            </a:r>
            <a:r>
              <a:rPr lang="en-US" dirty="0" err="1"/>
              <a:t>S</a:t>
            </a:r>
            <a:r>
              <a:rPr lang="en-US" dirty="0" err="1" smtClean="0"/>
              <a:t>aluran</a:t>
            </a:r>
            <a:r>
              <a:rPr lang="en-US" dirty="0" smtClean="0"/>
              <a:t> </a:t>
            </a:r>
            <a:r>
              <a:rPr lang="en-US" dirty="0" err="1"/>
              <a:t>P</a:t>
            </a:r>
            <a:r>
              <a:rPr lang="en-US" dirty="0" err="1" smtClean="0"/>
              <a:t>ernapasan</a:t>
            </a:r>
            <a:r>
              <a:rPr lang="en-US" dirty="0" smtClean="0"/>
              <a:t> </a:t>
            </a:r>
            <a:endParaRPr lang="en-US" dirty="0"/>
          </a:p>
        </p:txBody>
      </p:sp>
      <p:pic>
        <p:nvPicPr>
          <p:cNvPr id="20482" name="Picture 2" descr="C:\Users\andri\Desktop\IMG_9408.JPG"/>
          <p:cNvPicPr>
            <a:picLocks noGrp="1" noChangeAspect="1" noChangeArrowheads="1"/>
          </p:cNvPicPr>
          <p:nvPr>
            <p:ph idx="1"/>
          </p:nvPr>
        </p:nvPicPr>
        <p:blipFill>
          <a:blip r:embed="rId2" cstate="print"/>
          <a:stretch>
            <a:fillRect/>
          </a:stretch>
        </p:blipFill>
        <p:spPr bwMode="auto">
          <a:xfrm>
            <a:off x="457200" y="1787078"/>
            <a:ext cx="8229600" cy="4152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Aksi</a:t>
            </a:r>
            <a:r>
              <a:rPr lang="en-US" dirty="0" smtClean="0"/>
              <a:t> </a:t>
            </a:r>
            <a:r>
              <a:rPr lang="en-US" dirty="0" err="1" smtClean="0"/>
              <a:t>Racun</a:t>
            </a:r>
            <a:r>
              <a:rPr lang="en-US" dirty="0" smtClean="0"/>
              <a:t> </a:t>
            </a:r>
            <a:r>
              <a:rPr lang="en-US" dirty="0" err="1" smtClean="0"/>
              <a:t>Pada</a:t>
            </a:r>
            <a:r>
              <a:rPr lang="en-US" dirty="0" smtClean="0"/>
              <a:t> Irritant</a:t>
            </a:r>
            <a:endParaRPr lang="en-US" dirty="0"/>
          </a:p>
        </p:txBody>
      </p:sp>
      <p:sp>
        <p:nvSpPr>
          <p:cNvPr id="3" name="Content Placeholder 2"/>
          <p:cNvSpPr>
            <a:spLocks noGrp="1"/>
          </p:cNvSpPr>
          <p:nvPr>
            <p:ph idx="1"/>
          </p:nvPr>
        </p:nvSpPr>
        <p:spPr/>
        <p:txBody>
          <a:bodyPr/>
          <a:lstStyle/>
          <a:p>
            <a:r>
              <a:rPr lang="en-US" dirty="0" smtClean="0"/>
              <a:t>Primary Irritant : </a:t>
            </a:r>
            <a:r>
              <a:rPr lang="en-US" dirty="0" err="1" smtClean="0"/>
              <a:t>menunjukkan</a:t>
            </a:r>
            <a:r>
              <a:rPr lang="en-US" dirty="0" smtClean="0"/>
              <a:t> </a:t>
            </a:r>
            <a:r>
              <a:rPr lang="en-US" dirty="0" err="1" smtClean="0"/>
              <a:t>aksi</a:t>
            </a:r>
            <a:r>
              <a:rPr lang="en-US" dirty="0" smtClean="0"/>
              <a:t> </a:t>
            </a:r>
            <a:r>
              <a:rPr lang="en-US" dirty="0" err="1" smtClean="0"/>
              <a:t>iritan</a:t>
            </a:r>
            <a:r>
              <a:rPr lang="en-US" dirty="0" smtClean="0"/>
              <a:t> yang </a:t>
            </a:r>
            <a:r>
              <a:rPr lang="en-US" dirty="0" err="1" smtClean="0"/>
              <a:t>signifikan</a:t>
            </a:r>
            <a:r>
              <a:rPr lang="en-US" dirty="0" smtClean="0"/>
              <a:t> </a:t>
            </a:r>
            <a:r>
              <a:rPr lang="id-ID" dirty="0" smtClean="0"/>
              <a:t>akibat</a:t>
            </a:r>
            <a:r>
              <a:rPr lang="en-US" dirty="0" smtClean="0"/>
              <a:t> toxic yang </a:t>
            </a:r>
            <a:r>
              <a:rPr lang="en-US" dirty="0" err="1" smtClean="0"/>
              <a:t>berlebihan</a:t>
            </a:r>
            <a:r>
              <a:rPr lang="en-US" dirty="0" smtClean="0"/>
              <a:t>.</a:t>
            </a:r>
          </a:p>
          <a:p>
            <a:r>
              <a:rPr lang="en-US" dirty="0" smtClean="0"/>
              <a:t>Secondary Irritant : </a:t>
            </a:r>
            <a:r>
              <a:rPr lang="en-US" dirty="0" err="1" smtClean="0"/>
              <a:t>menghasilkan</a:t>
            </a:r>
            <a:r>
              <a:rPr lang="en-US" dirty="0" smtClean="0"/>
              <a:t> </a:t>
            </a:r>
            <a:r>
              <a:rPr lang="en-US" dirty="0" err="1" smtClean="0"/>
              <a:t>efek</a:t>
            </a:r>
            <a:r>
              <a:rPr lang="en-US" dirty="0" smtClean="0"/>
              <a:t> </a:t>
            </a:r>
            <a:r>
              <a:rPr lang="en-US" dirty="0" err="1" smtClean="0"/>
              <a:t>sistematik</a:t>
            </a:r>
            <a:r>
              <a:rPr lang="en-US" dirty="0" smtClean="0"/>
              <a:t> yang </a:t>
            </a:r>
            <a:r>
              <a:rPr lang="en-US" dirty="0" err="1" smtClean="0"/>
              <a:t>jauh</a:t>
            </a:r>
            <a:r>
              <a:rPr lang="en-US" dirty="0" smtClean="0"/>
              <a:t> </a:t>
            </a:r>
            <a:r>
              <a:rPr lang="en-US" dirty="0" err="1" smtClean="0"/>
              <a:t>lebih</a:t>
            </a:r>
            <a:r>
              <a:rPr lang="en-US" dirty="0" smtClean="0"/>
              <a:t> </a:t>
            </a:r>
            <a:r>
              <a:rPr lang="en-US" dirty="0" err="1" smtClean="0"/>
              <a:t>hebat</a:t>
            </a:r>
            <a:r>
              <a:rPr lang="en-US" dirty="0" smtClean="0"/>
              <a:t> </a:t>
            </a:r>
            <a:r>
              <a:rPr lang="en-US" dirty="0" err="1" smtClean="0"/>
              <a:t>dari</a:t>
            </a:r>
            <a:r>
              <a:rPr lang="en-US" dirty="0" smtClean="0"/>
              <a:t> </a:t>
            </a:r>
            <a:r>
              <a:rPr lang="en-US" dirty="0" err="1" smtClean="0"/>
              <a:t>pada</a:t>
            </a:r>
            <a:r>
              <a:rPr lang="en-US" dirty="0" smtClean="0"/>
              <a:t> </a:t>
            </a:r>
            <a:r>
              <a:rPr lang="en-US" dirty="0" err="1" smtClean="0"/>
              <a:t>aksi</a:t>
            </a:r>
            <a:r>
              <a:rPr lang="en-US" dirty="0" smtClean="0"/>
              <a:t> </a:t>
            </a:r>
            <a:r>
              <a:rPr lang="en-US" dirty="0" err="1" smtClean="0"/>
              <a:t>iritan</a:t>
            </a:r>
            <a:r>
              <a:rPr lang="en-US" dirty="0" smtClean="0"/>
              <a:t> </a:t>
            </a:r>
            <a:r>
              <a:rPr lang="en-US" dirty="0" err="1" smtClean="0"/>
              <a:t>manapun</a:t>
            </a:r>
            <a:r>
              <a:rPr lang="en-US" dirty="0" smtClean="0"/>
              <a:t> </a:t>
            </a:r>
            <a:r>
              <a:rPr lang="en-US" dirty="0" err="1" smtClean="0"/>
              <a:t>pada</a:t>
            </a:r>
            <a:r>
              <a:rPr lang="en-US" dirty="0" smtClean="0"/>
              <a:t> </a:t>
            </a:r>
            <a:r>
              <a:rPr lang="en-US" dirty="0" err="1" smtClean="0"/>
              <a:t>mocus</a:t>
            </a:r>
            <a:r>
              <a:rPr lang="en-US" dirty="0" smtClean="0"/>
              <a:t> </a:t>
            </a:r>
            <a:r>
              <a:rPr lang="en-US" dirty="0" err="1" smtClean="0"/>
              <a:t>membran</a:t>
            </a:r>
            <a:r>
              <a:rPr lang="en-US" dirty="0" smtClean="0"/>
              <a:t>. </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Asphyxiants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err="1" smtClean="0"/>
              <a:t>Menganggu</a:t>
            </a:r>
            <a:r>
              <a:rPr lang="en-US" sz="2800" dirty="0" smtClean="0"/>
              <a:t> transfer </a:t>
            </a:r>
            <a:r>
              <a:rPr lang="en-US" sz="2800" dirty="0" err="1" smtClean="0"/>
              <a:t>oksigen</a:t>
            </a:r>
            <a:r>
              <a:rPr lang="en-US" sz="2800" dirty="0" smtClean="0"/>
              <a:t> </a:t>
            </a:r>
            <a:r>
              <a:rPr lang="en-US" sz="2800" dirty="0" err="1" smtClean="0"/>
              <a:t>kedalam</a:t>
            </a:r>
            <a:r>
              <a:rPr lang="en-US" sz="2800" dirty="0" smtClean="0"/>
              <a:t> </a:t>
            </a:r>
            <a:r>
              <a:rPr lang="en-US" sz="2800" dirty="0" err="1" smtClean="0"/>
              <a:t>jaringan</a:t>
            </a:r>
            <a:r>
              <a:rPr lang="en-US" sz="2800" dirty="0" smtClean="0"/>
              <a:t> </a:t>
            </a:r>
            <a:r>
              <a:rPr lang="en-US" sz="2800" dirty="0" err="1" smtClean="0"/>
              <a:t>tubuh</a:t>
            </a:r>
            <a:r>
              <a:rPr lang="en-US" sz="2800" dirty="0" smtClean="0"/>
              <a:t>, </a:t>
            </a:r>
            <a:r>
              <a:rPr lang="en-US" sz="2800" dirty="0" err="1" smtClean="0"/>
              <a:t>biasanya</a:t>
            </a:r>
            <a:r>
              <a:rPr lang="en-US" sz="2800" dirty="0" smtClean="0"/>
              <a:t> </a:t>
            </a:r>
            <a:r>
              <a:rPr lang="en-US" sz="2800" dirty="0" err="1" smtClean="0"/>
              <a:t>dapat</a:t>
            </a:r>
            <a:r>
              <a:rPr lang="en-US" sz="2800" dirty="0" smtClean="0"/>
              <a:t> </a:t>
            </a:r>
            <a:r>
              <a:rPr lang="en-US" sz="2800" dirty="0" err="1" smtClean="0"/>
              <a:t>menybebkan</a:t>
            </a:r>
            <a:r>
              <a:rPr lang="en-US" sz="2800" dirty="0" smtClean="0"/>
              <a:t> </a:t>
            </a:r>
            <a:r>
              <a:rPr lang="en-US" sz="2800" dirty="0" err="1" smtClean="0"/>
              <a:t>kehabisan</a:t>
            </a:r>
            <a:r>
              <a:rPr lang="en-US" sz="2800" dirty="0" smtClean="0"/>
              <a:t> </a:t>
            </a:r>
            <a:r>
              <a:rPr lang="en-US" sz="2800" dirty="0" err="1" smtClean="0"/>
              <a:t>nafas</a:t>
            </a:r>
            <a:endParaRPr lang="id-ID" sz="2800" dirty="0" smtClean="0"/>
          </a:p>
          <a:p>
            <a:r>
              <a:rPr lang="en-US" sz="2800" dirty="0" err="1" smtClean="0"/>
              <a:t>Contoh</a:t>
            </a:r>
            <a:r>
              <a:rPr lang="en-US" sz="2800" dirty="0" smtClean="0"/>
              <a:t> gas inert : nitrogen </a:t>
            </a:r>
            <a:r>
              <a:rPr lang="en-US" sz="2800" dirty="0" err="1" smtClean="0"/>
              <a:t>dan</a:t>
            </a:r>
            <a:r>
              <a:rPr lang="en-US" sz="2800" dirty="0" smtClean="0"/>
              <a:t> </a:t>
            </a:r>
            <a:r>
              <a:rPr lang="en-US" sz="2800" dirty="0" err="1" smtClean="0"/>
              <a:t>karbondioksida</a:t>
            </a:r>
            <a:endParaRPr lang="en-US" sz="2800" dirty="0" smtClean="0"/>
          </a:p>
          <a:p>
            <a:r>
              <a:rPr lang="en-US" sz="2800" dirty="0" err="1" smtClean="0"/>
              <a:t>tapi</a:t>
            </a:r>
            <a:r>
              <a:rPr lang="en-US" sz="2800" dirty="0" smtClean="0"/>
              <a:t> </a:t>
            </a:r>
            <a:r>
              <a:rPr lang="id-ID" sz="2800" dirty="0" err="1" smtClean="0"/>
              <a:t>d</a:t>
            </a:r>
            <a:r>
              <a:rPr lang="en-US" sz="2800" dirty="0" err="1" smtClean="0"/>
              <a:t>apat</a:t>
            </a:r>
            <a:r>
              <a:rPr lang="en-US" sz="2800" dirty="0" smtClean="0"/>
              <a:t> </a:t>
            </a:r>
            <a:r>
              <a:rPr lang="en-US" sz="2800" dirty="0" err="1" smtClean="0"/>
              <a:t>menipiskan</a:t>
            </a:r>
            <a:r>
              <a:rPr lang="en-US" sz="2800" dirty="0" smtClean="0"/>
              <a:t> </a:t>
            </a:r>
            <a:r>
              <a:rPr lang="en-US" sz="2800" dirty="0" err="1" smtClean="0"/>
              <a:t>oksigen</a:t>
            </a:r>
            <a:r>
              <a:rPr lang="en-US" sz="2800" dirty="0" smtClean="0"/>
              <a:t> </a:t>
            </a:r>
            <a:r>
              <a:rPr lang="id-ID" sz="2800" dirty="0" smtClean="0"/>
              <a:t>pada </a:t>
            </a:r>
            <a:r>
              <a:rPr lang="en-US" sz="2800" dirty="0" err="1" smtClean="0"/>
              <a:t>sistem</a:t>
            </a:r>
            <a:r>
              <a:rPr lang="en-US" sz="2800" dirty="0" smtClean="0"/>
              <a:t> </a:t>
            </a:r>
            <a:r>
              <a:rPr lang="en-US" sz="2800" dirty="0" err="1" smtClean="0"/>
              <a:t>pernafasan</a:t>
            </a:r>
            <a:r>
              <a:rPr lang="en-US" sz="2800" dirty="0" smtClean="0"/>
              <a:t> </a:t>
            </a:r>
            <a:r>
              <a:rPr lang="en-US" sz="2800" dirty="0" err="1" smtClean="0"/>
              <a:t>dan</a:t>
            </a:r>
            <a:r>
              <a:rPr lang="en-US" sz="2800" dirty="0" smtClean="0"/>
              <a:t> </a:t>
            </a:r>
            <a:r>
              <a:rPr lang="en-US" sz="2800" dirty="0" err="1" smtClean="0"/>
              <a:t>aliran</a:t>
            </a:r>
            <a:r>
              <a:rPr lang="en-US" sz="2800" dirty="0" smtClean="0"/>
              <a:t> </a:t>
            </a:r>
            <a:r>
              <a:rPr lang="en-US" sz="2800" dirty="0" err="1" smtClean="0"/>
              <a:t>darah</a:t>
            </a:r>
            <a:endParaRPr lang="en-US" sz="2800" dirty="0" smtClean="0"/>
          </a:p>
          <a:p>
            <a:r>
              <a:rPr lang="en-US" sz="2800" dirty="0" smtClean="0"/>
              <a:t>Gas </a:t>
            </a:r>
            <a:r>
              <a:rPr lang="en-US" sz="2800" dirty="0" err="1" smtClean="0"/>
              <a:t>ini</a:t>
            </a:r>
            <a:r>
              <a:rPr lang="en-US" sz="2800" dirty="0" smtClean="0"/>
              <a:t> </a:t>
            </a:r>
            <a:r>
              <a:rPr lang="en-US" sz="2800" dirty="0" err="1" smtClean="0"/>
              <a:t>menghilangkan</a:t>
            </a:r>
            <a:r>
              <a:rPr lang="en-US" sz="2800" dirty="0" smtClean="0"/>
              <a:t> </a:t>
            </a:r>
            <a:r>
              <a:rPr lang="en-US" sz="2800" dirty="0" err="1" smtClean="0"/>
              <a:t>oksigen</a:t>
            </a:r>
            <a:r>
              <a:rPr lang="en-US" sz="2800" dirty="0" smtClean="0"/>
              <a:t> yang </a:t>
            </a:r>
            <a:r>
              <a:rPr lang="en-US" sz="2800" dirty="0" err="1" smtClean="0"/>
              <a:t>diangkut</a:t>
            </a:r>
            <a:r>
              <a:rPr lang="en-US" sz="2800" dirty="0" smtClean="0"/>
              <a:t> </a:t>
            </a:r>
            <a:r>
              <a:rPr lang="en-US" sz="2800" dirty="0" err="1" smtClean="0"/>
              <a:t>dari</a:t>
            </a:r>
            <a:r>
              <a:rPr lang="en-US" sz="2800" dirty="0" smtClean="0"/>
              <a:t> </a:t>
            </a:r>
            <a:r>
              <a:rPr lang="en-US" sz="2800" dirty="0" err="1" smtClean="0"/>
              <a:t>paru-paru</a:t>
            </a:r>
            <a:r>
              <a:rPr lang="en-US" sz="2800" dirty="0" smtClean="0"/>
              <a:t> </a:t>
            </a:r>
            <a:r>
              <a:rPr lang="en-US" sz="2800" dirty="0" err="1" smtClean="0"/>
              <a:t>dalam</a:t>
            </a:r>
            <a:r>
              <a:rPr lang="en-US" sz="2800" dirty="0" smtClean="0"/>
              <a:t> </a:t>
            </a:r>
            <a:r>
              <a:rPr lang="en-US" sz="2800" dirty="0" err="1" smtClean="0"/>
              <a:t>darah</a:t>
            </a:r>
            <a:r>
              <a:rPr lang="en-US" sz="2800" dirty="0" smtClean="0"/>
              <a:t>.</a:t>
            </a:r>
          </a:p>
          <a:p>
            <a:r>
              <a:rPr lang="en-US" sz="2800" dirty="0" err="1" smtClean="0"/>
              <a:t>Sel</a:t>
            </a:r>
            <a:r>
              <a:rPr lang="en-US" sz="2800" dirty="0" smtClean="0"/>
              <a:t> </a:t>
            </a:r>
            <a:r>
              <a:rPr lang="en-US" sz="2800" dirty="0" err="1" smtClean="0"/>
              <a:t>otak</a:t>
            </a:r>
            <a:r>
              <a:rPr lang="en-US" sz="2800" dirty="0" smtClean="0"/>
              <a:t> </a:t>
            </a:r>
            <a:r>
              <a:rPr lang="en-US" sz="2800" dirty="0" err="1" smtClean="0"/>
              <a:t>akan</a:t>
            </a:r>
            <a:r>
              <a:rPr lang="en-US" sz="2800" dirty="0" smtClean="0"/>
              <a:t> </a:t>
            </a:r>
            <a:r>
              <a:rPr lang="en-US" sz="2800" dirty="0" err="1" smtClean="0"/>
              <a:t>mati</a:t>
            </a:r>
            <a:r>
              <a:rPr lang="en-US" sz="2800" dirty="0" smtClean="0"/>
              <a:t> </a:t>
            </a:r>
            <a:r>
              <a:rPr lang="en-US" sz="2800" dirty="0" err="1" smtClean="0"/>
              <a:t>dalam</a:t>
            </a:r>
            <a:r>
              <a:rPr lang="en-US" sz="2800" dirty="0" smtClean="0"/>
              <a:t> </a:t>
            </a:r>
            <a:r>
              <a:rPr lang="en-US" sz="2800" dirty="0" err="1" smtClean="0"/>
              <a:t>beberapa</a:t>
            </a:r>
            <a:r>
              <a:rPr lang="en-US" sz="2800" dirty="0" smtClean="0"/>
              <a:t> </a:t>
            </a:r>
            <a:r>
              <a:rPr lang="en-US" sz="2800" dirty="0" err="1" smtClean="0"/>
              <a:t>menit</a:t>
            </a:r>
            <a:r>
              <a:rPr lang="en-US" sz="2800" dirty="0" smtClean="0"/>
              <a:t> </a:t>
            </a:r>
            <a:r>
              <a:rPr lang="en-US" sz="2800" dirty="0" err="1" smtClean="0"/>
              <a:t>jika</a:t>
            </a:r>
            <a:r>
              <a:rPr lang="en-US" sz="2800" dirty="0" smtClean="0"/>
              <a:t> </a:t>
            </a:r>
            <a:r>
              <a:rPr lang="en-US" sz="2800" dirty="0" err="1" smtClean="0"/>
              <a:t>suplai</a:t>
            </a:r>
            <a:r>
              <a:rPr lang="en-US" sz="2800" dirty="0" smtClean="0"/>
              <a:t> </a:t>
            </a:r>
            <a:r>
              <a:rPr lang="en-US" sz="2800" dirty="0" err="1" smtClean="0"/>
              <a:t>oksigen</a:t>
            </a:r>
            <a:r>
              <a:rPr lang="en-US" sz="2800" dirty="0" smtClean="0"/>
              <a:t> </a:t>
            </a:r>
            <a:r>
              <a:rPr lang="en-US" sz="2800" dirty="0" err="1" smtClean="0"/>
              <a:t>terputus</a:t>
            </a:r>
            <a:r>
              <a:rPr lang="en-US" sz="2800" dirty="0" smtClean="0"/>
              <a:t>.</a:t>
            </a:r>
          </a:p>
          <a:p>
            <a:r>
              <a:rPr lang="en-US" sz="2800" dirty="0" err="1" smtClean="0"/>
              <a:t>Dalam</a:t>
            </a:r>
            <a:r>
              <a:rPr lang="en-US" sz="2800" dirty="0" smtClean="0"/>
              <a:t> </a:t>
            </a:r>
            <a:r>
              <a:rPr lang="en-US" sz="2800" dirty="0" err="1" smtClean="0"/>
              <a:t>jangka</a:t>
            </a:r>
            <a:r>
              <a:rPr lang="en-US" sz="2800" dirty="0" smtClean="0"/>
              <a:t> </a:t>
            </a:r>
            <a:r>
              <a:rPr lang="en-US" sz="2800" dirty="0" err="1" smtClean="0"/>
              <a:t>waktu</a:t>
            </a:r>
            <a:r>
              <a:rPr lang="en-US" sz="2800" dirty="0" smtClean="0"/>
              <a:t> lama </a:t>
            </a:r>
            <a:r>
              <a:rPr lang="en-US" sz="2800" dirty="0" err="1" smtClean="0"/>
              <a:t>menyebabkan</a:t>
            </a:r>
            <a:r>
              <a:rPr lang="en-US" sz="2800" dirty="0" smtClean="0"/>
              <a:t> </a:t>
            </a:r>
            <a:r>
              <a:rPr lang="en-US" sz="2800" dirty="0" err="1" smtClean="0"/>
              <a:t>kerusakan</a:t>
            </a:r>
            <a:r>
              <a:rPr lang="en-US" sz="2800" dirty="0" smtClean="0"/>
              <a:t> </a:t>
            </a:r>
            <a:r>
              <a:rPr lang="en-US" sz="2800" dirty="0" err="1" smtClean="0"/>
              <a:t>otak</a:t>
            </a:r>
            <a:r>
              <a:rPr lang="en-US" sz="2800" dirty="0" smtClean="0"/>
              <a:t> </a:t>
            </a:r>
            <a:r>
              <a:rPr lang="en-US" sz="2800" dirty="0" err="1" smtClean="0"/>
              <a:t>bahkan</a:t>
            </a:r>
            <a:r>
              <a:rPr lang="en-US" sz="2800" dirty="0" smtClean="0"/>
              <a:t> </a:t>
            </a:r>
            <a:r>
              <a:rPr lang="en-US" sz="2800" dirty="0" err="1" smtClean="0"/>
              <a:t>kematian</a:t>
            </a:r>
            <a:r>
              <a:rPr lang="en-US" sz="28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normAutofit/>
          </a:bodyPr>
          <a:lstStyle/>
          <a:p>
            <a:pPr algn="ctr"/>
            <a:r>
              <a:rPr lang="en-US" b="1" dirty="0" err="1" smtClean="0"/>
              <a:t>Toksisitas</a:t>
            </a:r>
            <a:r>
              <a:rPr lang="en-US" b="1" dirty="0" smtClean="0"/>
              <a:t> </a:t>
            </a:r>
            <a:r>
              <a:rPr lang="en-US" b="1" dirty="0" err="1" smtClean="0"/>
              <a:t>atau</a:t>
            </a:r>
            <a:r>
              <a:rPr lang="en-US" b="1" dirty="0" smtClean="0"/>
              <a:t> </a:t>
            </a:r>
            <a:r>
              <a:rPr lang="en-US" b="1" dirty="0" err="1" smtClean="0"/>
              <a:t>Derajat</a:t>
            </a:r>
            <a:r>
              <a:rPr lang="en-US" b="1" dirty="0" smtClean="0"/>
              <a:t> </a:t>
            </a:r>
            <a:r>
              <a:rPr lang="en-US" b="1" dirty="0" err="1" smtClean="0"/>
              <a:t>Racun</a:t>
            </a:r>
            <a:endParaRPr lang="en-US" b="1" dirty="0"/>
          </a:p>
        </p:txBody>
      </p:sp>
      <p:sp>
        <p:nvSpPr>
          <p:cNvPr id="3" name="Content Placeholder 2"/>
          <p:cNvSpPr>
            <a:spLocks noGrp="1"/>
          </p:cNvSpPr>
          <p:nvPr>
            <p:ph idx="1"/>
          </p:nvPr>
        </p:nvSpPr>
        <p:spPr>
          <a:xfrm>
            <a:off x="428596" y="1285860"/>
            <a:ext cx="8229600" cy="4714908"/>
          </a:xfrm>
        </p:spPr>
        <p:txBody>
          <a:bodyPr>
            <a:noAutofit/>
          </a:bodyPr>
          <a:lstStyle/>
          <a:p>
            <a:r>
              <a:rPr lang="fi-FI" sz="3000" dirty="0"/>
              <a:t>Toksisitas atau derajat racun </a:t>
            </a:r>
            <a:r>
              <a:rPr lang="fi-FI" sz="3000" dirty="0" smtClean="0"/>
              <a:t>merupakan kemampuan </a:t>
            </a:r>
            <a:r>
              <a:rPr lang="fi-FI" sz="3000" dirty="0"/>
              <a:t>suatu bahan toksik </a:t>
            </a:r>
            <a:r>
              <a:rPr lang="fi-FI" sz="3000" dirty="0" smtClean="0"/>
              <a:t>untuk menimbulkan kerusakan pada organisme hidup.</a:t>
            </a:r>
          </a:p>
          <a:p>
            <a:pPr>
              <a:buNone/>
            </a:pPr>
            <a:r>
              <a:rPr lang="fi-FI" sz="3000" dirty="0" smtClean="0"/>
              <a:t>	Beberapa faktor  yang  mempengaruhi toksisitas :</a:t>
            </a:r>
          </a:p>
          <a:p>
            <a:pPr>
              <a:lnSpc>
                <a:spcPct val="90000"/>
              </a:lnSpc>
            </a:pPr>
            <a:r>
              <a:rPr lang="en-US" sz="3000" dirty="0" err="1"/>
              <a:t>J</a:t>
            </a:r>
            <a:r>
              <a:rPr lang="en-US" sz="3000" dirty="0" err="1" smtClean="0"/>
              <a:t>alur</a:t>
            </a:r>
            <a:r>
              <a:rPr lang="en-US" sz="3000" dirty="0" smtClean="0"/>
              <a:t> </a:t>
            </a:r>
            <a:r>
              <a:rPr lang="en-US" sz="3000" dirty="0" err="1" smtClean="0"/>
              <a:t>paparan</a:t>
            </a:r>
            <a:endParaRPr lang="en-US" sz="3000" dirty="0" smtClean="0"/>
          </a:p>
          <a:p>
            <a:pPr>
              <a:lnSpc>
                <a:spcPct val="90000"/>
              </a:lnSpc>
            </a:pPr>
            <a:r>
              <a:rPr lang="en-US" sz="3000" dirty="0" err="1" smtClean="0"/>
              <a:t>Dosis</a:t>
            </a:r>
            <a:r>
              <a:rPr lang="en-US" sz="3000" dirty="0" smtClean="0"/>
              <a:t>/</a:t>
            </a:r>
            <a:r>
              <a:rPr lang="en-US" sz="3000" dirty="0" err="1" smtClean="0"/>
              <a:t>takaran</a:t>
            </a:r>
            <a:r>
              <a:rPr lang="en-US" sz="3000" dirty="0" smtClean="0"/>
              <a:t> </a:t>
            </a:r>
            <a:r>
              <a:rPr lang="en-US" sz="3000" dirty="0" err="1" smtClean="0"/>
              <a:t>paparan</a:t>
            </a:r>
            <a:endParaRPr lang="en-US" sz="3000" dirty="0" smtClean="0"/>
          </a:p>
          <a:p>
            <a:pPr>
              <a:lnSpc>
                <a:spcPct val="90000"/>
              </a:lnSpc>
            </a:pPr>
            <a:r>
              <a:rPr lang="en-US" sz="3000" dirty="0" err="1" smtClean="0"/>
              <a:t>Faktor</a:t>
            </a:r>
            <a:r>
              <a:rPr lang="en-US" sz="3000" dirty="0" smtClean="0"/>
              <a:t> </a:t>
            </a:r>
            <a:r>
              <a:rPr lang="en-US" sz="3000" dirty="0" err="1" smtClean="0"/>
              <a:t>individu</a:t>
            </a:r>
            <a:endParaRPr lang="en-US" sz="3000" dirty="0" smtClean="0"/>
          </a:p>
          <a:p>
            <a:pPr>
              <a:lnSpc>
                <a:spcPct val="90000"/>
              </a:lnSpc>
            </a:pPr>
            <a:r>
              <a:rPr lang="en-US" sz="3000" dirty="0" err="1" smtClean="0"/>
              <a:t>Sifat</a:t>
            </a:r>
            <a:r>
              <a:rPr lang="en-US" sz="3000" dirty="0" smtClean="0"/>
              <a:t> </a:t>
            </a:r>
            <a:r>
              <a:rPr lang="en-US" sz="3000" dirty="0" err="1" smtClean="0"/>
              <a:t>fisik</a:t>
            </a:r>
            <a:r>
              <a:rPr lang="en-US" sz="3000" dirty="0" smtClean="0"/>
              <a:t> </a:t>
            </a:r>
            <a:r>
              <a:rPr lang="en-US" sz="3000" dirty="0" err="1" smtClean="0"/>
              <a:t>dan</a:t>
            </a:r>
            <a:r>
              <a:rPr lang="en-US" sz="3000" dirty="0" smtClean="0"/>
              <a:t> </a:t>
            </a:r>
            <a:r>
              <a:rPr lang="en-US" sz="3000" dirty="0" err="1" smtClean="0"/>
              <a:t>Sifat</a:t>
            </a:r>
            <a:r>
              <a:rPr lang="en-US" sz="3000" dirty="0" smtClean="0"/>
              <a:t> </a:t>
            </a:r>
            <a:r>
              <a:rPr lang="en-US" sz="3000" dirty="0" err="1" smtClean="0"/>
              <a:t>kimia</a:t>
            </a:r>
            <a:endParaRPr lang="en-US" sz="3000" dirty="0" smtClean="0"/>
          </a:p>
          <a:p>
            <a:pPr>
              <a:lnSpc>
                <a:spcPct val="90000"/>
              </a:lnSpc>
            </a:pPr>
            <a:r>
              <a:rPr lang="en-US" sz="3000" dirty="0" err="1" smtClean="0"/>
              <a:t>Kondisi</a:t>
            </a:r>
            <a:r>
              <a:rPr lang="en-US" sz="3000" dirty="0" smtClean="0"/>
              <a:t> </a:t>
            </a:r>
            <a:r>
              <a:rPr lang="en-US" sz="3000" dirty="0" err="1" smtClean="0"/>
              <a:t>lingkungan</a:t>
            </a:r>
            <a:endParaRPr lang="en-US" sz="3000" dirty="0" smtClean="0"/>
          </a:p>
          <a:p>
            <a:pPr>
              <a:buNone/>
            </a:pPr>
            <a:endParaRPr lang="fi-FI" dirty="0" smtClean="0"/>
          </a:p>
          <a:p>
            <a:pPr>
              <a:buNone/>
            </a:pPr>
            <a:r>
              <a:rPr lang="fi-FI" dirty="0"/>
              <a:t>	</a:t>
            </a:r>
            <a:endParaRPr lang="fi-FI" dirty="0" smtClean="0"/>
          </a:p>
          <a:p>
            <a:pPr>
              <a:buNone/>
            </a:pPr>
            <a:r>
              <a:rPr lang="fi-FI" dirty="0"/>
              <a:t>	</a:t>
            </a:r>
            <a:endParaRPr lang="fi-FI" dirty="0" smtClean="0"/>
          </a:p>
          <a:p>
            <a:pPr>
              <a:buNone/>
            </a:pPr>
            <a:r>
              <a:rPr lang="fi-FI" dirty="0"/>
              <a:t>	</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Gas-Gas </a:t>
            </a:r>
            <a:r>
              <a:rPr lang="en-US" dirty="0"/>
              <a:t>G</a:t>
            </a:r>
            <a:r>
              <a:rPr lang="en-US" dirty="0" smtClean="0"/>
              <a:t>ang </a:t>
            </a:r>
            <a:r>
              <a:rPr lang="en-US" dirty="0" err="1"/>
              <a:t>M</a:t>
            </a:r>
            <a:r>
              <a:rPr lang="en-US" dirty="0" err="1" smtClean="0"/>
              <a:t>enimbulkan</a:t>
            </a:r>
            <a:r>
              <a:rPr lang="en-US" dirty="0" smtClean="0"/>
              <a:t> </a:t>
            </a:r>
            <a:r>
              <a:rPr lang="en-US" dirty="0" err="1"/>
              <a:t>A</a:t>
            </a:r>
            <a:r>
              <a:rPr lang="en-US" dirty="0" err="1" smtClean="0"/>
              <a:t>sphyxiants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Carbon Monoxide (1000 </a:t>
            </a:r>
            <a:r>
              <a:rPr lang="en-US" dirty="0" err="1" smtClean="0"/>
              <a:t>ppm</a:t>
            </a:r>
            <a:r>
              <a:rPr lang="en-US" dirty="0" smtClean="0"/>
              <a:t>)</a:t>
            </a:r>
          </a:p>
          <a:p>
            <a:pPr>
              <a:buNone/>
            </a:pPr>
            <a:r>
              <a:rPr lang="en-US" dirty="0"/>
              <a:t>	</a:t>
            </a:r>
            <a:r>
              <a:rPr lang="en-US" dirty="0" err="1" smtClean="0"/>
              <a:t>menghambat</a:t>
            </a:r>
            <a:r>
              <a:rPr lang="en-US" dirty="0" smtClean="0"/>
              <a:t> </a:t>
            </a:r>
            <a:r>
              <a:rPr lang="en-US" dirty="0" err="1" smtClean="0"/>
              <a:t>pengangkutan</a:t>
            </a:r>
            <a:r>
              <a:rPr lang="en-US" dirty="0" smtClean="0"/>
              <a:t> </a:t>
            </a:r>
            <a:r>
              <a:rPr lang="en-US" dirty="0" err="1" smtClean="0"/>
              <a:t>oksigen</a:t>
            </a:r>
            <a:r>
              <a:rPr lang="en-US" dirty="0" smtClean="0"/>
              <a:t> </a:t>
            </a:r>
            <a:r>
              <a:rPr lang="en-US" dirty="0" err="1" smtClean="0"/>
              <a:t>dengan</a:t>
            </a:r>
            <a:r>
              <a:rPr lang="en-US" dirty="0" smtClean="0"/>
              <a:t> </a:t>
            </a:r>
            <a:r>
              <a:rPr lang="en-US" dirty="0" err="1" smtClean="0"/>
              <a:t>membentuk</a:t>
            </a:r>
            <a:r>
              <a:rPr lang="en-US" dirty="0" smtClean="0"/>
              <a:t> </a:t>
            </a:r>
            <a:r>
              <a:rPr lang="en-US" dirty="0" err="1" smtClean="0"/>
              <a:t>ikatan</a:t>
            </a:r>
            <a:r>
              <a:rPr lang="en-US" dirty="0" smtClean="0"/>
              <a:t> </a:t>
            </a:r>
            <a:r>
              <a:rPr lang="en-US" dirty="0" err="1" smtClean="0"/>
              <a:t>dengan</a:t>
            </a:r>
            <a:r>
              <a:rPr lang="en-US" dirty="0" smtClean="0"/>
              <a:t> hemoglobin </a:t>
            </a:r>
            <a:r>
              <a:rPr lang="en-US" dirty="0" err="1" smtClean="0"/>
              <a:t>dalam</a:t>
            </a:r>
            <a:r>
              <a:rPr lang="en-US" dirty="0" smtClean="0"/>
              <a:t> </a:t>
            </a:r>
            <a:r>
              <a:rPr lang="en-US" dirty="0" err="1" smtClean="0"/>
              <a:t>darah</a:t>
            </a:r>
            <a:endParaRPr lang="en-US" dirty="0" smtClean="0"/>
          </a:p>
          <a:p>
            <a:r>
              <a:rPr lang="en-US" dirty="0" smtClean="0"/>
              <a:t>Hydrogen Cyanide (150 </a:t>
            </a:r>
            <a:r>
              <a:rPr lang="en-US" dirty="0" err="1" smtClean="0"/>
              <a:t>ppm</a:t>
            </a:r>
            <a:r>
              <a:rPr lang="en-US" dirty="0" smtClean="0"/>
              <a:t>)</a:t>
            </a:r>
          </a:p>
          <a:p>
            <a:pPr>
              <a:buNone/>
            </a:pPr>
            <a:r>
              <a:rPr lang="en-US" dirty="0"/>
              <a:t>	</a:t>
            </a:r>
            <a:r>
              <a:rPr lang="en-US" dirty="0" err="1" smtClean="0"/>
              <a:t>menghalangi</a:t>
            </a:r>
            <a:r>
              <a:rPr lang="en-US" dirty="0" smtClean="0"/>
              <a:t> </a:t>
            </a:r>
            <a:r>
              <a:rPr lang="en-US" dirty="0" err="1" smtClean="0"/>
              <a:t>kemampuan</a:t>
            </a:r>
            <a:r>
              <a:rPr lang="en-US" dirty="0" smtClean="0"/>
              <a:t> </a:t>
            </a:r>
            <a:r>
              <a:rPr lang="en-US" dirty="0" err="1" smtClean="0"/>
              <a:t>jaringan</a:t>
            </a:r>
            <a:r>
              <a:rPr lang="en-US" dirty="0" smtClean="0"/>
              <a:t> </a:t>
            </a:r>
            <a:r>
              <a:rPr lang="en-US" dirty="0" err="1" smtClean="0"/>
              <a:t>tubuh</a:t>
            </a:r>
            <a:r>
              <a:rPr lang="en-US" dirty="0" smtClean="0"/>
              <a:t> </a:t>
            </a:r>
            <a:r>
              <a:rPr lang="en-US" dirty="0" err="1" smtClean="0"/>
              <a:t>untuk</a:t>
            </a:r>
            <a:r>
              <a:rPr lang="en-US" dirty="0" smtClean="0"/>
              <a:t> </a:t>
            </a:r>
            <a:r>
              <a:rPr lang="en-US" dirty="0" err="1" smtClean="0"/>
              <a:t>menggunakan</a:t>
            </a:r>
            <a:r>
              <a:rPr lang="en-US" dirty="0" smtClean="0"/>
              <a:t> O2</a:t>
            </a:r>
          </a:p>
          <a:p>
            <a:r>
              <a:rPr lang="en-US" dirty="0" smtClean="0"/>
              <a:t>Hydrogen sulfide (500 </a:t>
            </a:r>
            <a:r>
              <a:rPr lang="en-US" dirty="0" err="1" smtClean="0"/>
              <a:t>ppm</a:t>
            </a:r>
            <a:r>
              <a:rPr lang="en-US" dirty="0" smtClean="0"/>
              <a:t>)</a:t>
            </a:r>
          </a:p>
          <a:p>
            <a:pPr>
              <a:buNone/>
            </a:pPr>
            <a:r>
              <a:rPr lang="en-US" dirty="0"/>
              <a:t>	</a:t>
            </a:r>
            <a:r>
              <a:rPr lang="en-US" dirty="0" err="1" smtClean="0"/>
              <a:t>melumpuhkan</a:t>
            </a:r>
            <a:r>
              <a:rPr lang="en-US" dirty="0" smtClean="0"/>
              <a:t> </a:t>
            </a:r>
            <a:r>
              <a:rPr lang="en-US" dirty="0" err="1" smtClean="0"/>
              <a:t>pusat</a:t>
            </a:r>
            <a:r>
              <a:rPr lang="en-US" dirty="0" smtClean="0"/>
              <a:t> respiratory </a:t>
            </a:r>
            <a:r>
              <a:rPr lang="en-US" dirty="0" err="1" smtClean="0"/>
              <a:t>otak</a:t>
            </a:r>
            <a:r>
              <a:rPr lang="en-US" dirty="0" smtClean="0"/>
              <a:t> </a:t>
            </a:r>
            <a:r>
              <a:rPr lang="en-US" dirty="0" err="1" smtClean="0"/>
              <a:t>dan</a:t>
            </a:r>
            <a:r>
              <a:rPr lang="en-US" dirty="0" smtClean="0"/>
              <a:t> </a:t>
            </a:r>
            <a:r>
              <a:rPr lang="en-US" dirty="0" err="1" smtClean="0"/>
              <a:t>indra</a:t>
            </a:r>
            <a:r>
              <a:rPr lang="en-US" dirty="0" smtClean="0"/>
              <a:t> </a:t>
            </a:r>
            <a:r>
              <a:rPr lang="en-US" dirty="0" err="1" smtClean="0"/>
              <a:t>penciuman</a:t>
            </a:r>
            <a:endParaRPr lang="en-US" dirty="0" smtClean="0"/>
          </a:p>
          <a:p>
            <a:pPr>
              <a:buNone/>
            </a:pPr>
            <a:r>
              <a:rPr lang="en-US" dirty="0"/>
              <a:t>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Narcotic</a:t>
            </a:r>
            <a:endParaRPr lang="en-US" dirty="0"/>
          </a:p>
        </p:txBody>
      </p:sp>
      <p:sp>
        <p:nvSpPr>
          <p:cNvPr id="3" name="Content Placeholder 2"/>
          <p:cNvSpPr>
            <a:spLocks noGrp="1"/>
          </p:cNvSpPr>
          <p:nvPr>
            <p:ph idx="1"/>
          </p:nvPr>
        </p:nvSpPr>
        <p:spPr/>
        <p:txBody>
          <a:bodyPr>
            <a:normAutofit/>
          </a:bodyPr>
          <a:lstStyle/>
          <a:p>
            <a:r>
              <a:rPr lang="en-US" dirty="0" err="1" smtClean="0"/>
              <a:t>Bahan</a:t>
            </a:r>
            <a:r>
              <a:rPr lang="en-US" dirty="0" smtClean="0"/>
              <a:t> </a:t>
            </a:r>
            <a:r>
              <a:rPr lang="en-US" dirty="0" err="1" smtClean="0"/>
              <a:t>kimia</a:t>
            </a:r>
            <a:r>
              <a:rPr lang="en-US" dirty="0" smtClean="0"/>
              <a:t> </a:t>
            </a:r>
            <a:r>
              <a:rPr lang="en-US" dirty="0" err="1" smtClean="0"/>
              <a:t>beracun</a:t>
            </a:r>
            <a:r>
              <a:rPr lang="en-US" dirty="0" smtClean="0"/>
              <a:t> </a:t>
            </a:r>
            <a:r>
              <a:rPr lang="en-US" dirty="0" err="1" smtClean="0"/>
              <a:t>jika</a:t>
            </a:r>
            <a:r>
              <a:rPr lang="en-US" dirty="0" smtClean="0"/>
              <a:t> </a:t>
            </a:r>
            <a:r>
              <a:rPr lang="en-US" dirty="0" err="1" smtClean="0"/>
              <a:t>ber</a:t>
            </a:r>
            <a:r>
              <a:rPr lang="id-ID" dirty="0" smtClean="0"/>
              <a:t>interaksi</a:t>
            </a:r>
            <a:r>
              <a:rPr lang="en-US" dirty="0" smtClean="0"/>
              <a:t> </a:t>
            </a:r>
            <a:r>
              <a:rPr lang="en-US" dirty="0" err="1" smtClean="0"/>
              <a:t>dengan</a:t>
            </a:r>
            <a:r>
              <a:rPr lang="en-US" dirty="0" smtClean="0"/>
              <a:t> </a:t>
            </a:r>
            <a:r>
              <a:rPr lang="en-US" dirty="0" err="1" smtClean="0"/>
              <a:t>pusat</a:t>
            </a:r>
            <a:r>
              <a:rPr lang="en-US" dirty="0" smtClean="0"/>
              <a:t> </a:t>
            </a:r>
            <a:r>
              <a:rPr lang="en-US" dirty="0" err="1" smtClean="0"/>
              <a:t>sistem</a:t>
            </a:r>
            <a:r>
              <a:rPr lang="en-US" dirty="0" smtClean="0"/>
              <a:t> </a:t>
            </a:r>
            <a:r>
              <a:rPr lang="en-US" dirty="0" err="1" smtClean="0"/>
              <a:t>saraf</a:t>
            </a:r>
            <a:r>
              <a:rPr lang="en-US" dirty="0" smtClean="0"/>
              <a:t> </a:t>
            </a:r>
            <a:r>
              <a:rPr lang="en-US" dirty="0" err="1" smtClean="0"/>
              <a:t>akan</a:t>
            </a:r>
            <a:r>
              <a:rPr lang="en-US" dirty="0" smtClean="0"/>
              <a:t> </a:t>
            </a:r>
            <a:r>
              <a:rPr lang="en-US" dirty="0" err="1" smtClean="0"/>
              <a:t>menyebabkan</a:t>
            </a:r>
            <a:r>
              <a:rPr lang="en-US" dirty="0" smtClean="0"/>
              <a:t> anesthesia</a:t>
            </a:r>
          </a:p>
          <a:p>
            <a:r>
              <a:rPr lang="en-US" dirty="0" err="1" smtClean="0"/>
              <a:t>Menimbulkan</a:t>
            </a:r>
            <a:r>
              <a:rPr lang="en-US" dirty="0" smtClean="0"/>
              <a:t> </a:t>
            </a:r>
            <a:r>
              <a:rPr lang="en-US" dirty="0" err="1" smtClean="0"/>
              <a:t>gejala</a:t>
            </a:r>
            <a:r>
              <a:rPr lang="en-US" dirty="0" smtClean="0"/>
              <a:t> </a:t>
            </a:r>
            <a:r>
              <a:rPr lang="en-US" dirty="0" err="1" smtClean="0"/>
              <a:t>ringan</a:t>
            </a:r>
            <a:r>
              <a:rPr lang="en-US" dirty="0" smtClean="0"/>
              <a:t> </a:t>
            </a:r>
            <a:r>
              <a:rPr lang="en-US" dirty="0" err="1" smtClean="0"/>
              <a:t>sampai</a:t>
            </a:r>
            <a:r>
              <a:rPr lang="en-US" dirty="0" smtClean="0"/>
              <a:t> </a:t>
            </a:r>
            <a:r>
              <a:rPr lang="en-US" dirty="0" err="1" smtClean="0"/>
              <a:t>kehilangan</a:t>
            </a:r>
            <a:r>
              <a:rPr lang="en-US" dirty="0" smtClean="0"/>
              <a:t> </a:t>
            </a:r>
            <a:r>
              <a:rPr lang="en-US" dirty="0" err="1" smtClean="0"/>
              <a:t>kesadaran</a:t>
            </a:r>
            <a:r>
              <a:rPr lang="en-US" dirty="0" smtClean="0"/>
              <a:t> </a:t>
            </a:r>
            <a:r>
              <a:rPr lang="en-US" dirty="0" err="1" smtClean="0"/>
              <a:t>bahkan</a:t>
            </a:r>
            <a:r>
              <a:rPr lang="en-US" dirty="0" smtClean="0"/>
              <a:t> </a:t>
            </a:r>
            <a:r>
              <a:rPr lang="en-US" dirty="0" err="1" smtClean="0"/>
              <a:t>kematian</a:t>
            </a:r>
            <a:r>
              <a:rPr lang="en-US" dirty="0" smtClean="0"/>
              <a:t> </a:t>
            </a:r>
            <a:r>
              <a:rPr lang="en-US" dirty="0" err="1" smtClean="0"/>
              <a:t>pada</a:t>
            </a:r>
            <a:r>
              <a:rPr lang="en-US" dirty="0" smtClean="0"/>
              <a:t> </a:t>
            </a:r>
            <a:r>
              <a:rPr lang="en-US" dirty="0" err="1" smtClean="0"/>
              <a:t>dosis</a:t>
            </a:r>
            <a:r>
              <a:rPr lang="en-US" dirty="0" smtClean="0"/>
              <a:t> </a:t>
            </a:r>
            <a:r>
              <a:rPr lang="en-US" dirty="0" err="1" smtClean="0"/>
              <a:t>tinggi</a:t>
            </a:r>
            <a:r>
              <a:rPr lang="en-US" dirty="0" smtClean="0"/>
              <a:t>.</a:t>
            </a:r>
          </a:p>
          <a:p>
            <a:r>
              <a:rPr lang="en-US" dirty="0" err="1" smtClean="0"/>
              <a:t>Zat-zat</a:t>
            </a:r>
            <a:r>
              <a:rPr lang="en-US" dirty="0" smtClean="0"/>
              <a:t> </a:t>
            </a:r>
            <a:r>
              <a:rPr lang="en-US" dirty="0" err="1" smtClean="0"/>
              <a:t>narkotika</a:t>
            </a:r>
            <a:r>
              <a:rPr lang="en-US" dirty="0" smtClean="0"/>
              <a:t> </a:t>
            </a:r>
            <a:r>
              <a:rPr lang="en-US" dirty="0" err="1" smtClean="0"/>
              <a:t>dan</a:t>
            </a:r>
            <a:r>
              <a:rPr lang="en-US" dirty="0" smtClean="0"/>
              <a:t> anesthesia </a:t>
            </a:r>
            <a:r>
              <a:rPr lang="en-US" dirty="0" err="1" smtClean="0"/>
              <a:t>meliputi</a:t>
            </a:r>
            <a:r>
              <a:rPr lang="en-US" dirty="0" smtClean="0"/>
              <a:t> </a:t>
            </a:r>
            <a:r>
              <a:rPr lang="en-US" dirty="0" err="1" smtClean="0"/>
              <a:t>alipatik</a:t>
            </a:r>
            <a:r>
              <a:rPr lang="en-US" dirty="0" smtClean="0"/>
              <a:t> </a:t>
            </a:r>
            <a:r>
              <a:rPr lang="en-US" dirty="0" err="1" smtClean="0"/>
              <a:t>rantai</a:t>
            </a:r>
            <a:r>
              <a:rPr lang="en-US" dirty="0" smtClean="0"/>
              <a:t> </a:t>
            </a:r>
            <a:r>
              <a:rPr lang="en-US" dirty="0" err="1" smtClean="0"/>
              <a:t>pendek</a:t>
            </a:r>
            <a:r>
              <a:rPr lang="en-US" dirty="0" smtClean="0"/>
              <a:t>, </a:t>
            </a:r>
            <a:r>
              <a:rPr lang="en-US" dirty="0" err="1" smtClean="0"/>
              <a:t>alkohol</a:t>
            </a:r>
            <a:r>
              <a:rPr lang="en-US" dirty="0" smtClean="0"/>
              <a:t> </a:t>
            </a:r>
            <a:r>
              <a:rPr lang="en-US" dirty="0" err="1" smtClean="0"/>
              <a:t>dan</a:t>
            </a:r>
            <a:r>
              <a:rPr lang="en-US" dirty="0" smtClean="0"/>
              <a:t> </a:t>
            </a:r>
            <a:r>
              <a:rPr lang="en-US" dirty="0" err="1" smtClean="0"/>
              <a:t>keton</a:t>
            </a:r>
            <a:r>
              <a:rPr lang="en-US" dirty="0" smtClean="0"/>
              <a:t>, </a:t>
            </a:r>
            <a:r>
              <a:rPr lang="en-US" dirty="0" err="1" smtClean="0"/>
              <a:t>alkil</a:t>
            </a:r>
            <a:r>
              <a:rPr lang="en-US" dirty="0" smtClean="0"/>
              <a:t> </a:t>
            </a:r>
            <a:r>
              <a:rPr lang="en-US" dirty="0" err="1" smtClean="0"/>
              <a:t>hidrokarbon</a:t>
            </a:r>
            <a:r>
              <a:rPr lang="en-US" dirty="0" smtClean="0"/>
              <a:t> </a:t>
            </a:r>
            <a:r>
              <a:rPr lang="en-US" dirty="0" err="1" smtClean="0"/>
              <a:t>dan</a:t>
            </a:r>
            <a:r>
              <a:rPr lang="en-US" dirty="0" smtClean="0"/>
              <a:t> </a:t>
            </a:r>
            <a:r>
              <a:rPr lang="en-US" dirty="0" err="1" smtClean="0"/>
              <a:t>eter</a:t>
            </a:r>
            <a:r>
              <a:rPr lang="en-US" dirty="0" smtClean="0"/>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Zat</a:t>
            </a:r>
            <a:r>
              <a:rPr lang="en-US" dirty="0" smtClean="0"/>
              <a:t> </a:t>
            </a:r>
            <a:r>
              <a:rPr lang="en-US" dirty="0"/>
              <a:t>K</a:t>
            </a:r>
            <a:r>
              <a:rPr lang="en-US" dirty="0" smtClean="0"/>
              <a:t>imia </a:t>
            </a:r>
            <a:r>
              <a:rPr lang="en-US" dirty="0"/>
              <a:t>Y</a:t>
            </a:r>
            <a:r>
              <a:rPr lang="en-US" dirty="0" smtClean="0"/>
              <a:t>ang </a:t>
            </a:r>
            <a:r>
              <a:rPr lang="en-US" dirty="0" err="1" smtClean="0"/>
              <a:t>Mempengaruhi</a:t>
            </a:r>
            <a:r>
              <a:rPr lang="en-US" dirty="0" smtClean="0"/>
              <a:t> </a:t>
            </a:r>
            <a:r>
              <a:rPr lang="en-US" dirty="0" err="1"/>
              <a:t>S</a:t>
            </a:r>
            <a:r>
              <a:rPr lang="en-US" dirty="0" err="1" smtClean="0"/>
              <a:t>istem</a:t>
            </a:r>
            <a:r>
              <a:rPr lang="en-US" dirty="0" smtClean="0"/>
              <a:t> </a:t>
            </a:r>
            <a:r>
              <a:rPr lang="en-US" dirty="0" err="1"/>
              <a:t>S</a:t>
            </a:r>
            <a:r>
              <a:rPr lang="en-US" dirty="0" err="1" smtClean="0"/>
              <a:t>araf</a:t>
            </a:r>
            <a:endParaRPr lang="en-US" dirty="0"/>
          </a:p>
        </p:txBody>
      </p:sp>
      <p:pic>
        <p:nvPicPr>
          <p:cNvPr id="19458" name="Picture 2" descr="C:\Users\andri\Desktop\IMG_9409.JPG"/>
          <p:cNvPicPr>
            <a:picLocks noChangeAspect="1" noChangeArrowheads="1"/>
          </p:cNvPicPr>
          <p:nvPr/>
        </p:nvPicPr>
        <p:blipFill>
          <a:blip r:embed="rId2" cstate="print"/>
          <a:srcRect/>
          <a:stretch>
            <a:fillRect/>
          </a:stretch>
        </p:blipFill>
        <p:spPr bwMode="auto">
          <a:xfrm>
            <a:off x="1600200" y="1676400"/>
            <a:ext cx="6324600" cy="47983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Ginjal</a:t>
            </a:r>
            <a:r>
              <a:rPr lang="en-US" dirty="0" smtClean="0"/>
              <a:t> </a:t>
            </a:r>
            <a:r>
              <a:rPr lang="en-US" dirty="0" err="1"/>
              <a:t>T</a:t>
            </a:r>
            <a:r>
              <a:rPr lang="en-US" dirty="0" err="1" smtClean="0"/>
              <a:t>erpapar</a:t>
            </a:r>
            <a:r>
              <a:rPr lang="en-US" dirty="0" smtClean="0"/>
              <a:t> </a:t>
            </a:r>
            <a:r>
              <a:rPr lang="en-US" dirty="0" err="1"/>
              <a:t>B</a:t>
            </a:r>
            <a:r>
              <a:rPr lang="en-US" dirty="0" err="1" smtClean="0"/>
              <a:t>ahan</a:t>
            </a:r>
            <a:r>
              <a:rPr lang="en-US" dirty="0" smtClean="0"/>
              <a:t> </a:t>
            </a:r>
            <a:r>
              <a:rPr lang="en-US" dirty="0"/>
              <a:t>K</a:t>
            </a:r>
            <a:r>
              <a:rPr lang="en-US" dirty="0" smtClean="0"/>
              <a:t>imia</a:t>
            </a:r>
            <a:endParaRPr lang="en-US" dirty="0"/>
          </a:p>
        </p:txBody>
      </p:sp>
      <p:graphicFrame>
        <p:nvGraphicFramePr>
          <p:cNvPr id="5" name="Content Placeholder 4"/>
          <p:cNvGraphicFramePr>
            <a:graphicFrameLocks noGrp="1"/>
          </p:cNvGraphicFramePr>
          <p:nvPr>
            <p:ph idx="1"/>
          </p:nvPr>
        </p:nvGraphicFramePr>
        <p:xfrm>
          <a:off x="457200" y="1600200"/>
          <a:ext cx="85344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Liver </a:t>
            </a:r>
            <a:r>
              <a:rPr lang="en-US" dirty="0" err="1" smtClean="0"/>
              <a:t>Terpapar</a:t>
            </a:r>
            <a:r>
              <a:rPr lang="en-US" dirty="0" smtClean="0"/>
              <a:t> </a:t>
            </a:r>
            <a:r>
              <a:rPr lang="en-US" dirty="0" err="1" smtClean="0"/>
              <a:t>Bahan</a:t>
            </a:r>
            <a:r>
              <a:rPr lang="en-US" dirty="0" smtClean="0"/>
              <a:t> Kimia</a:t>
            </a:r>
            <a:endParaRPr lang="en-US" dirty="0"/>
          </a:p>
        </p:txBody>
      </p:sp>
      <p:graphicFrame>
        <p:nvGraphicFramePr>
          <p:cNvPr id="5" name="Content Placeholder 4"/>
          <p:cNvGraphicFramePr>
            <a:graphicFrameLocks noGrp="1"/>
          </p:cNvGraphicFramePr>
          <p:nvPr>
            <p:ph idx="1"/>
          </p:nvPr>
        </p:nvGraphicFramePr>
        <p:xfrm>
          <a:off x="1600200" y="2819400"/>
          <a:ext cx="5943600" cy="259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3048000" y="1371600"/>
          <a:ext cx="2971800" cy="127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Down Arrow 8"/>
          <p:cNvSpPr/>
          <p:nvPr/>
        </p:nvSpPr>
        <p:spPr>
          <a:xfrm rot="2696363">
            <a:off x="3002124" y="2307626"/>
            <a:ext cx="484632" cy="502056"/>
          </a:xfrm>
          <a:prstGeom prst="downArrow">
            <a:avLst>
              <a:gd name="adj1" fmla="val 50000"/>
              <a:gd name="adj2" fmla="val 532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rot="18778630">
            <a:off x="5592931" y="2307185"/>
            <a:ext cx="484632" cy="502056"/>
          </a:xfrm>
          <a:prstGeom prst="downArrow">
            <a:avLst>
              <a:gd name="adj1" fmla="val 50000"/>
              <a:gd name="adj2" fmla="val 532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62000" y="5257800"/>
            <a:ext cx="8001000" cy="830997"/>
          </a:xfrm>
          <a:prstGeom prst="rect">
            <a:avLst/>
          </a:prstGeom>
          <a:noFill/>
        </p:spPr>
        <p:txBody>
          <a:bodyPr wrap="square" rtlCol="0">
            <a:spAutoFit/>
          </a:bodyPr>
          <a:lstStyle/>
          <a:p>
            <a:r>
              <a:rPr lang="en-US" dirty="0" smtClean="0"/>
              <a:t>*</a:t>
            </a:r>
            <a:r>
              <a:rPr lang="en-US" dirty="0" err="1" smtClean="0"/>
              <a:t>Mempengaruhi</a:t>
            </a:r>
            <a:r>
              <a:rPr lang="en-US" dirty="0" smtClean="0"/>
              <a:t> </a:t>
            </a:r>
            <a:r>
              <a:rPr lang="en-US" dirty="0" err="1" smtClean="0"/>
              <a:t>membran</a:t>
            </a:r>
            <a:r>
              <a:rPr lang="en-US" dirty="0" smtClean="0"/>
              <a:t> </a:t>
            </a:r>
            <a:r>
              <a:rPr lang="en-US" dirty="0" err="1" smtClean="0"/>
              <a:t>hati</a:t>
            </a:r>
            <a:r>
              <a:rPr lang="en-US" dirty="0" smtClean="0"/>
              <a:t> (CCl</a:t>
            </a:r>
            <a:r>
              <a:rPr lang="en-US" baseline="-25000" dirty="0" smtClean="0"/>
              <a:t>4</a:t>
            </a:r>
            <a:r>
              <a:rPr lang="en-US" dirty="0" smtClean="0"/>
              <a:t>)</a:t>
            </a:r>
          </a:p>
          <a:p>
            <a:r>
              <a:rPr lang="en-US" dirty="0" smtClean="0"/>
              <a:t>*</a:t>
            </a:r>
            <a:r>
              <a:rPr lang="en-US" dirty="0" err="1" smtClean="0"/>
              <a:t>mengurangi</a:t>
            </a:r>
            <a:r>
              <a:rPr lang="en-US" dirty="0" smtClean="0"/>
              <a:t> plasma lipid </a:t>
            </a:r>
            <a:r>
              <a:rPr lang="en-US" dirty="0" err="1" smtClean="0"/>
              <a:t>dan</a:t>
            </a:r>
            <a:r>
              <a:rPr lang="en-US" dirty="0" smtClean="0"/>
              <a:t> plasma lipoprotein (</a:t>
            </a:r>
            <a:r>
              <a:rPr lang="en-US" dirty="0" err="1" smtClean="0"/>
              <a:t>Phosporus</a:t>
            </a:r>
            <a:r>
              <a:rPr lang="en-US" dirty="0" smtClean="0"/>
              <a:t>)</a:t>
            </a:r>
          </a:p>
          <a:p>
            <a:pPr>
              <a:buFontTx/>
              <a:buChar char="-"/>
            </a:pPr>
            <a:endParaRPr lang="en-US" baseline="-250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antung</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Toksikologi</a:t>
            </a:r>
            <a:r>
              <a:rPr lang="en-US" b="1" dirty="0" smtClean="0"/>
              <a:t> </a:t>
            </a:r>
            <a:r>
              <a:rPr lang="en-US" b="1" dirty="0" err="1" smtClean="0"/>
              <a:t>Kerja</a:t>
            </a:r>
            <a:endParaRPr lang="en-US" b="1" dirty="0"/>
          </a:p>
        </p:txBody>
      </p:sp>
      <p:sp>
        <p:nvSpPr>
          <p:cNvPr id="3" name="Content Placeholder 2"/>
          <p:cNvSpPr>
            <a:spLocks noGrp="1"/>
          </p:cNvSpPr>
          <p:nvPr>
            <p:ph idx="1"/>
          </p:nvPr>
        </p:nvSpPr>
        <p:spPr>
          <a:xfrm>
            <a:off x="914400" y="1447800"/>
            <a:ext cx="7772400" cy="4981596"/>
          </a:xfrm>
        </p:spPr>
        <p:txBody>
          <a:bodyPr>
            <a:noAutofit/>
          </a:bodyPr>
          <a:lstStyle/>
          <a:p>
            <a:pPr marL="0" indent="0" algn="just">
              <a:lnSpc>
                <a:spcPct val="150000"/>
              </a:lnSpc>
              <a:buFont typeface="Wingdings" pitchFamily="2" charset="2"/>
              <a:buNone/>
              <a:defRPr/>
            </a:pPr>
            <a:r>
              <a:rPr lang="en-US" sz="2400" dirty="0" err="1" smtClean="0"/>
              <a:t>Mempelajari</a:t>
            </a:r>
            <a:r>
              <a:rPr lang="en-US" sz="2400" dirty="0" smtClean="0"/>
              <a:t> </a:t>
            </a:r>
            <a:r>
              <a:rPr lang="en-US" sz="2400" dirty="0" err="1"/>
              <a:t>bahan</a:t>
            </a:r>
            <a:r>
              <a:rPr lang="en-US" sz="2400" dirty="0"/>
              <a:t> </a:t>
            </a:r>
            <a:r>
              <a:rPr lang="en-US" sz="2400" dirty="0" err="1"/>
              <a:t>kimia</a:t>
            </a:r>
            <a:r>
              <a:rPr lang="en-US" sz="2400" dirty="0"/>
              <a:t> </a:t>
            </a:r>
            <a:r>
              <a:rPr lang="en-US" sz="2400" dirty="0" err="1"/>
              <a:t>pada</a:t>
            </a:r>
            <a:r>
              <a:rPr lang="en-US" sz="2400" dirty="0"/>
              <a:t> </a:t>
            </a:r>
            <a:r>
              <a:rPr lang="en-US" sz="2400" dirty="0" err="1"/>
              <a:t>tempat</a:t>
            </a:r>
            <a:r>
              <a:rPr lang="en-US" sz="2400" dirty="0"/>
              <a:t> </a:t>
            </a:r>
            <a:r>
              <a:rPr lang="en-US" sz="2400" dirty="0" err="1"/>
              <a:t>kerja</a:t>
            </a:r>
            <a:r>
              <a:rPr lang="en-US" sz="2400" dirty="0"/>
              <a:t> yang </a:t>
            </a:r>
            <a:r>
              <a:rPr lang="en-US" sz="2400" dirty="0" err="1"/>
              <a:t>membahayakan</a:t>
            </a:r>
            <a:r>
              <a:rPr lang="en-US" sz="2400" dirty="0"/>
              <a:t> </a:t>
            </a:r>
            <a:r>
              <a:rPr lang="en-US" sz="2400" dirty="0" err="1"/>
              <a:t>pekerja</a:t>
            </a:r>
            <a:r>
              <a:rPr lang="en-US" sz="2400" dirty="0"/>
              <a:t> </a:t>
            </a:r>
            <a:r>
              <a:rPr lang="en-US" sz="2400" dirty="0" err="1"/>
              <a:t>dalam</a:t>
            </a:r>
            <a:r>
              <a:rPr lang="en-US" sz="2400" dirty="0"/>
              <a:t> </a:t>
            </a:r>
            <a:r>
              <a:rPr lang="en-US" sz="2400" dirty="0" err="1"/>
              <a:t>proses</a:t>
            </a:r>
            <a:r>
              <a:rPr lang="en-US" sz="2400" dirty="0"/>
              <a:t> </a:t>
            </a:r>
            <a:r>
              <a:rPr lang="en-US" sz="2400" dirty="0" err="1" smtClean="0"/>
              <a:t>pembuatan</a:t>
            </a:r>
            <a:r>
              <a:rPr lang="en-US" sz="2400" dirty="0" smtClean="0"/>
              <a:t>,</a:t>
            </a:r>
            <a:r>
              <a:rPr lang="id-ID" sz="2400" dirty="0" smtClean="0"/>
              <a:t> </a:t>
            </a:r>
            <a:r>
              <a:rPr lang="en-US" sz="2400" dirty="0" err="1" smtClean="0"/>
              <a:t>transportasi</a:t>
            </a:r>
            <a:r>
              <a:rPr lang="en-US" sz="2400" dirty="0" smtClean="0"/>
              <a:t>,</a:t>
            </a:r>
            <a:r>
              <a:rPr lang="id-ID" sz="2400" dirty="0" smtClean="0"/>
              <a:t> </a:t>
            </a:r>
            <a:r>
              <a:rPr lang="en-US" sz="2400" dirty="0" err="1" smtClean="0"/>
              <a:t>penyimpanan</a:t>
            </a:r>
            <a:r>
              <a:rPr lang="en-US" sz="2400" dirty="0" smtClean="0"/>
              <a:t> </a:t>
            </a:r>
            <a:r>
              <a:rPr lang="en-US" sz="2400" dirty="0" err="1"/>
              <a:t>maupun</a:t>
            </a:r>
            <a:r>
              <a:rPr lang="en-US" sz="2400" dirty="0"/>
              <a:t> </a:t>
            </a:r>
            <a:r>
              <a:rPr lang="en-US" sz="2400" dirty="0" err="1" smtClean="0"/>
              <a:t>penggunaannya</a:t>
            </a:r>
            <a:r>
              <a:rPr lang="en-US" sz="2400" dirty="0" smtClean="0"/>
              <a:t>.</a:t>
            </a:r>
          </a:p>
          <a:p>
            <a:pPr marL="0" indent="0">
              <a:lnSpc>
                <a:spcPct val="150000"/>
              </a:lnSpc>
              <a:buFont typeface="Wingdings" pitchFamily="2" charset="2"/>
              <a:buNone/>
              <a:defRPr/>
            </a:pPr>
            <a:r>
              <a:rPr lang="en-US" sz="2400" dirty="0" err="1" smtClean="0"/>
              <a:t>Pengenalan</a:t>
            </a:r>
            <a:r>
              <a:rPr lang="en-US" sz="2400" dirty="0"/>
              <a:t> </a:t>
            </a:r>
            <a:r>
              <a:rPr lang="en-US" sz="2400" dirty="0" err="1" smtClean="0"/>
              <a:t>Bahaya</a:t>
            </a:r>
            <a:r>
              <a:rPr lang="en-US" sz="2400" dirty="0" smtClean="0"/>
              <a:t> </a:t>
            </a:r>
            <a:r>
              <a:rPr lang="en-US" sz="2400" dirty="0" err="1" smtClean="0"/>
              <a:t>Bahan</a:t>
            </a:r>
            <a:r>
              <a:rPr lang="en-US" sz="2400" dirty="0" smtClean="0"/>
              <a:t> Kimia</a:t>
            </a:r>
            <a:r>
              <a:rPr lang="en-US" sz="2800" dirty="0" smtClean="0"/>
              <a:t> :</a:t>
            </a:r>
          </a:p>
          <a:p>
            <a:pPr marL="0" indent="0">
              <a:lnSpc>
                <a:spcPct val="150000"/>
              </a:lnSpc>
              <a:defRPr/>
            </a:pPr>
            <a:r>
              <a:rPr lang="en-US" sz="2800" dirty="0"/>
              <a:t> </a:t>
            </a:r>
            <a:r>
              <a:rPr lang="en-US" sz="2400" dirty="0" err="1" smtClean="0"/>
              <a:t>Survei</a:t>
            </a:r>
            <a:r>
              <a:rPr lang="en-US" sz="2400" dirty="0" smtClean="0"/>
              <a:t> </a:t>
            </a:r>
            <a:r>
              <a:rPr lang="en-US" sz="2400" dirty="0" err="1" smtClean="0"/>
              <a:t>pendahuluan</a:t>
            </a:r>
            <a:endParaRPr lang="en-US" sz="2400" dirty="0" smtClean="0"/>
          </a:p>
          <a:p>
            <a:pPr marL="0" indent="0">
              <a:lnSpc>
                <a:spcPct val="150000"/>
              </a:lnSpc>
              <a:defRPr/>
            </a:pPr>
            <a:r>
              <a:rPr lang="en-US" sz="2400" dirty="0"/>
              <a:t> </a:t>
            </a:r>
            <a:r>
              <a:rPr lang="en-US" sz="2400" dirty="0" err="1" smtClean="0"/>
              <a:t>Mengenal</a:t>
            </a:r>
            <a:r>
              <a:rPr lang="en-US" sz="2400" dirty="0" smtClean="0"/>
              <a:t> </a:t>
            </a:r>
            <a:r>
              <a:rPr lang="en-US" sz="2400" dirty="0" err="1" smtClean="0"/>
              <a:t>proses</a:t>
            </a:r>
            <a:r>
              <a:rPr lang="en-US" sz="2400" dirty="0" smtClean="0"/>
              <a:t> </a:t>
            </a:r>
            <a:r>
              <a:rPr lang="en-US" sz="2400" dirty="0" err="1" smtClean="0"/>
              <a:t>produksi</a:t>
            </a:r>
            <a:endParaRPr lang="en-US" sz="2400" dirty="0" smtClean="0"/>
          </a:p>
          <a:p>
            <a:pPr marL="0" indent="0">
              <a:lnSpc>
                <a:spcPct val="150000"/>
              </a:lnSpc>
              <a:defRPr/>
            </a:pPr>
            <a:r>
              <a:rPr lang="en-US" sz="2400" dirty="0"/>
              <a:t> </a:t>
            </a:r>
            <a:r>
              <a:rPr lang="en-US" sz="2400" dirty="0" err="1" smtClean="0"/>
              <a:t>Mempelajari</a:t>
            </a:r>
            <a:r>
              <a:rPr lang="en-US" sz="2400" dirty="0" smtClean="0"/>
              <a:t> MSDS (Material Safety Data Sheet)</a:t>
            </a:r>
            <a:endParaRPr lang="en-US" sz="2400" dirty="0">
              <a:latin typeface="+mj-lt"/>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normAutofit/>
          </a:bodyPr>
          <a:lstStyle/>
          <a:p>
            <a:pPr algn="ctr"/>
            <a:r>
              <a:rPr lang="en-US" b="1" dirty="0" err="1" smtClean="0"/>
              <a:t>Pengenalan</a:t>
            </a:r>
            <a:r>
              <a:rPr lang="en-US" b="1" dirty="0" smtClean="0"/>
              <a:t> </a:t>
            </a:r>
            <a:r>
              <a:rPr lang="en-US" b="1" dirty="0" err="1" smtClean="0"/>
              <a:t>Bahaya</a:t>
            </a:r>
            <a:r>
              <a:rPr lang="en-US" b="1" dirty="0" smtClean="0"/>
              <a:t> </a:t>
            </a:r>
            <a:r>
              <a:rPr lang="en-US" b="1" dirty="0" err="1" smtClean="0"/>
              <a:t>Bahan</a:t>
            </a:r>
            <a:r>
              <a:rPr lang="en-US" b="1" dirty="0" smtClean="0"/>
              <a:t> Kimia</a:t>
            </a:r>
            <a:endParaRPr lang="en-US" b="1" dirty="0"/>
          </a:p>
        </p:txBody>
      </p:sp>
      <p:sp>
        <p:nvSpPr>
          <p:cNvPr id="3" name="Content Placeholder 2"/>
          <p:cNvSpPr>
            <a:spLocks noGrp="1"/>
          </p:cNvSpPr>
          <p:nvPr>
            <p:ph idx="1"/>
          </p:nvPr>
        </p:nvSpPr>
        <p:spPr>
          <a:xfrm>
            <a:off x="500034" y="1000108"/>
            <a:ext cx="8229600" cy="5572140"/>
          </a:xfrm>
        </p:spPr>
        <p:txBody>
          <a:bodyPr>
            <a:noAutofit/>
          </a:bodyPr>
          <a:lstStyle/>
          <a:p>
            <a:pPr algn="just">
              <a:lnSpc>
                <a:spcPct val="150000"/>
              </a:lnSpc>
            </a:pPr>
            <a:r>
              <a:rPr lang="en-US" sz="2800" b="1" dirty="0" err="1" smtClean="0"/>
              <a:t>Survai</a:t>
            </a:r>
            <a:r>
              <a:rPr lang="en-US" sz="2800" b="1" dirty="0" smtClean="0"/>
              <a:t> </a:t>
            </a:r>
            <a:r>
              <a:rPr lang="en-US" sz="2800" b="1" dirty="0" err="1" smtClean="0"/>
              <a:t>Pendahuluan</a:t>
            </a:r>
            <a:r>
              <a:rPr lang="en-US" sz="2800" b="1" dirty="0" smtClean="0"/>
              <a:t> </a:t>
            </a:r>
            <a:r>
              <a:rPr lang="en-US" sz="2800" dirty="0" err="1" smtClean="0"/>
              <a:t>untuk</a:t>
            </a:r>
            <a:r>
              <a:rPr lang="en-US" sz="2800" dirty="0" smtClean="0"/>
              <a:t> </a:t>
            </a:r>
            <a:r>
              <a:rPr lang="en-US" sz="2800" dirty="0" err="1" smtClean="0"/>
              <a:t>mengenal</a:t>
            </a:r>
            <a:r>
              <a:rPr lang="en-US" sz="2800" dirty="0"/>
              <a:t> </a:t>
            </a:r>
            <a:r>
              <a:rPr lang="en-US" sz="2800" dirty="0" err="1" smtClean="0"/>
              <a:t>atau</a:t>
            </a:r>
            <a:r>
              <a:rPr lang="en-US" sz="2800" dirty="0" smtClean="0"/>
              <a:t> </a:t>
            </a:r>
            <a:r>
              <a:rPr lang="en-US" sz="2800" dirty="0" err="1" smtClean="0"/>
              <a:t>mengidentifikasi</a:t>
            </a:r>
            <a:r>
              <a:rPr lang="en-US" sz="2800" dirty="0" smtClean="0"/>
              <a:t> </a:t>
            </a:r>
            <a:r>
              <a:rPr lang="en-US" sz="2800" dirty="0" err="1" smtClean="0"/>
              <a:t>bahan</a:t>
            </a:r>
            <a:r>
              <a:rPr lang="en-US" sz="2800" dirty="0" smtClean="0"/>
              <a:t> </a:t>
            </a:r>
            <a:r>
              <a:rPr lang="en-US" sz="2800" dirty="0" err="1" smtClean="0"/>
              <a:t>kimia</a:t>
            </a:r>
            <a:r>
              <a:rPr lang="en-US" sz="2800" dirty="0" smtClean="0"/>
              <a:t> yang </a:t>
            </a:r>
            <a:r>
              <a:rPr lang="en-US" sz="2800" dirty="0" err="1" smtClean="0"/>
              <a:t>terdapat</a:t>
            </a:r>
            <a:r>
              <a:rPr lang="en-US" sz="2800" dirty="0" smtClean="0"/>
              <a:t> </a:t>
            </a:r>
            <a:r>
              <a:rPr lang="en-US" sz="2800" dirty="0" err="1" smtClean="0"/>
              <a:t>di</a:t>
            </a:r>
            <a:r>
              <a:rPr lang="en-US" sz="2800" dirty="0" smtClean="0"/>
              <a:t> </a:t>
            </a:r>
            <a:r>
              <a:rPr lang="en-US" sz="2800" dirty="0" err="1" smtClean="0"/>
              <a:t>industri</a:t>
            </a:r>
            <a:r>
              <a:rPr lang="en-US" sz="2800" dirty="0" smtClean="0"/>
              <a:t> </a:t>
            </a:r>
            <a:r>
              <a:rPr lang="en-US" sz="2800" dirty="0" err="1" smtClean="0"/>
              <a:t>dan</a:t>
            </a:r>
            <a:r>
              <a:rPr lang="en-US" sz="2800" dirty="0" smtClean="0"/>
              <a:t> </a:t>
            </a:r>
            <a:r>
              <a:rPr lang="en-US" sz="2800" dirty="0" err="1" smtClean="0"/>
              <a:t>merencakan</a:t>
            </a:r>
            <a:r>
              <a:rPr lang="en-US" sz="2800" dirty="0" smtClean="0"/>
              <a:t> program </a:t>
            </a:r>
            <a:r>
              <a:rPr lang="en-US" sz="2800" dirty="0" err="1" smtClean="0"/>
              <a:t>evaluasi</a:t>
            </a:r>
            <a:r>
              <a:rPr lang="en-US" sz="2800" dirty="0" smtClean="0"/>
              <a:t> </a:t>
            </a:r>
            <a:r>
              <a:rPr lang="en-US" sz="2800" dirty="0" err="1" smtClean="0"/>
              <a:t>risiko</a:t>
            </a:r>
            <a:r>
              <a:rPr lang="en-US" sz="2800" dirty="0" smtClean="0"/>
              <a:t> </a:t>
            </a:r>
            <a:r>
              <a:rPr lang="en-US" sz="2800" dirty="0" err="1" smtClean="0"/>
              <a:t>bahaya</a:t>
            </a:r>
            <a:r>
              <a:rPr lang="en-US" sz="2800" dirty="0" smtClean="0"/>
              <a:t> </a:t>
            </a:r>
            <a:r>
              <a:rPr lang="en-US" sz="2800" dirty="0" err="1" smtClean="0"/>
              <a:t>serta</a:t>
            </a:r>
            <a:r>
              <a:rPr lang="en-US" sz="2800" dirty="0" smtClean="0"/>
              <a:t> </a:t>
            </a:r>
            <a:r>
              <a:rPr lang="en-US" sz="2800" dirty="0" err="1" smtClean="0"/>
              <a:t>tindak</a:t>
            </a:r>
            <a:r>
              <a:rPr lang="en-US" sz="2800" dirty="0" smtClean="0"/>
              <a:t> </a:t>
            </a:r>
            <a:r>
              <a:rPr lang="en-US" sz="2800" dirty="0" err="1" smtClean="0"/>
              <a:t>lanjutnya</a:t>
            </a:r>
            <a:r>
              <a:rPr lang="en-US" sz="2800" dirty="0" smtClean="0"/>
              <a:t>.</a:t>
            </a:r>
          </a:p>
          <a:p>
            <a:pPr algn="just">
              <a:lnSpc>
                <a:spcPct val="150000"/>
              </a:lnSpc>
            </a:pPr>
            <a:r>
              <a:rPr lang="en-US" sz="2800" b="1" dirty="0" err="1" smtClean="0"/>
              <a:t>Mengenal</a:t>
            </a:r>
            <a:r>
              <a:rPr lang="en-US" sz="2800" b="1" dirty="0" smtClean="0"/>
              <a:t> </a:t>
            </a:r>
            <a:r>
              <a:rPr lang="en-US" sz="2800" b="1" dirty="0" err="1" smtClean="0"/>
              <a:t>proses</a:t>
            </a:r>
            <a:r>
              <a:rPr lang="en-US" sz="2800" b="1" dirty="0" smtClean="0"/>
              <a:t> </a:t>
            </a:r>
            <a:r>
              <a:rPr lang="en-US" sz="2800" b="1" dirty="0" err="1" smtClean="0"/>
              <a:t>produksi</a:t>
            </a:r>
            <a:r>
              <a:rPr lang="en-US" sz="2800" dirty="0" smtClean="0"/>
              <a:t> </a:t>
            </a:r>
            <a:r>
              <a:rPr lang="en-US" sz="2800" dirty="0" err="1" smtClean="0"/>
              <a:t>dengan</a:t>
            </a:r>
            <a:r>
              <a:rPr lang="en-US" sz="2800" dirty="0" smtClean="0"/>
              <a:t> </a:t>
            </a:r>
            <a:r>
              <a:rPr lang="en-US" sz="2800" dirty="0" err="1" smtClean="0"/>
              <a:t>mempelajari</a:t>
            </a:r>
            <a:r>
              <a:rPr lang="en-US" sz="2800" dirty="0" smtClean="0"/>
              <a:t> </a:t>
            </a:r>
            <a:r>
              <a:rPr lang="en-US" sz="2800" dirty="0" err="1" smtClean="0"/>
              <a:t>alur</a:t>
            </a:r>
            <a:r>
              <a:rPr lang="en-US" sz="2800" dirty="0" smtClean="0"/>
              <a:t> </a:t>
            </a:r>
            <a:r>
              <a:rPr lang="en-US" sz="2800" dirty="0" err="1" smtClean="0"/>
              <a:t>proses</a:t>
            </a:r>
            <a:r>
              <a:rPr lang="en-US" sz="2800" dirty="0" smtClean="0"/>
              <a:t> </a:t>
            </a:r>
            <a:r>
              <a:rPr lang="en-US" sz="2800" dirty="0" err="1" smtClean="0"/>
              <a:t>mulai</a:t>
            </a:r>
            <a:r>
              <a:rPr lang="en-US" sz="2800" dirty="0" smtClean="0"/>
              <a:t> </a:t>
            </a:r>
            <a:r>
              <a:rPr lang="en-US" sz="2800" dirty="0" err="1" smtClean="0"/>
              <a:t>dari</a:t>
            </a:r>
            <a:r>
              <a:rPr lang="en-US" sz="2800" dirty="0" smtClean="0"/>
              <a:t> </a:t>
            </a:r>
            <a:r>
              <a:rPr lang="en-US" sz="2800" dirty="0" err="1" smtClean="0"/>
              <a:t>tahap</a:t>
            </a:r>
            <a:r>
              <a:rPr lang="en-US" sz="2800" dirty="0" smtClean="0"/>
              <a:t> </a:t>
            </a:r>
            <a:r>
              <a:rPr lang="en-US" sz="2800" dirty="0" err="1" smtClean="0"/>
              <a:t>awal</a:t>
            </a:r>
            <a:r>
              <a:rPr lang="en-US" sz="2800" dirty="0" smtClean="0"/>
              <a:t> </a:t>
            </a:r>
            <a:r>
              <a:rPr lang="en-US" sz="2800" dirty="0" err="1" smtClean="0"/>
              <a:t>sampai</a:t>
            </a:r>
            <a:r>
              <a:rPr lang="en-US" sz="2800" dirty="0" smtClean="0"/>
              <a:t> </a:t>
            </a:r>
            <a:r>
              <a:rPr lang="en-US" sz="2800" dirty="0" err="1" smtClean="0"/>
              <a:t>akhir</a:t>
            </a:r>
            <a:r>
              <a:rPr lang="en-US" sz="2800" dirty="0" smtClean="0"/>
              <a:t>, </a:t>
            </a:r>
            <a:r>
              <a:rPr lang="en-US" sz="2800" dirty="0" err="1" smtClean="0"/>
              <a:t>sumber</a:t>
            </a:r>
            <a:r>
              <a:rPr lang="en-US" sz="2800" dirty="0" smtClean="0"/>
              <a:t> </a:t>
            </a:r>
            <a:r>
              <a:rPr lang="en-US" sz="2800" dirty="0" err="1" smtClean="0"/>
              <a:t>bahaya</a:t>
            </a:r>
            <a:r>
              <a:rPr lang="en-US" sz="2800" dirty="0" smtClean="0"/>
              <a:t> </a:t>
            </a:r>
            <a:r>
              <a:rPr lang="en-US" sz="2800" dirty="0" err="1" smtClean="0"/>
              <a:t>kimia</a:t>
            </a:r>
            <a:r>
              <a:rPr lang="en-US" sz="2800" dirty="0" smtClean="0"/>
              <a:t> </a:t>
            </a:r>
            <a:r>
              <a:rPr lang="en-US" sz="2800" dirty="0" err="1" smtClean="0"/>
              <a:t>serta</a:t>
            </a:r>
            <a:r>
              <a:rPr lang="en-US" sz="2800" dirty="0" smtClean="0"/>
              <a:t> </a:t>
            </a:r>
            <a:r>
              <a:rPr lang="en-US" sz="2800" dirty="0" err="1" smtClean="0"/>
              <a:t>memanfaatkan</a:t>
            </a:r>
            <a:r>
              <a:rPr lang="en-US" sz="2800" dirty="0" smtClean="0"/>
              <a:t> </a:t>
            </a:r>
            <a:r>
              <a:rPr lang="en-US" sz="2800" dirty="0" err="1" smtClean="0"/>
              <a:t>indera</a:t>
            </a:r>
            <a:r>
              <a:rPr lang="en-US" sz="2800" dirty="0" smtClean="0"/>
              <a:t> </a:t>
            </a:r>
            <a:r>
              <a:rPr lang="en-US" sz="2800" dirty="0" err="1" smtClean="0"/>
              <a:t>kita</a:t>
            </a:r>
            <a:r>
              <a:rPr lang="en-US" sz="2800" dirty="0" smtClean="0"/>
              <a:t> </a:t>
            </a:r>
            <a:r>
              <a:rPr lang="en-US" sz="2800" dirty="0" err="1" smtClean="0"/>
              <a:t>untuk</a:t>
            </a:r>
            <a:r>
              <a:rPr lang="en-US" sz="2800" dirty="0" smtClean="0"/>
              <a:t> </a:t>
            </a:r>
            <a:r>
              <a:rPr lang="en-US" sz="2800" dirty="0" err="1" smtClean="0"/>
              <a:t>mengidentifikasi</a:t>
            </a:r>
            <a:r>
              <a:rPr lang="en-US" sz="2800" dirty="0" smtClean="0"/>
              <a:t> </a:t>
            </a:r>
            <a:r>
              <a:rPr lang="en-US" sz="2800" dirty="0" err="1" smtClean="0"/>
              <a:t>lingkungan</a:t>
            </a:r>
            <a:r>
              <a:rPr lang="en-US" sz="2800" dirty="0" smtClean="0"/>
              <a:t> </a:t>
            </a:r>
            <a:r>
              <a:rPr lang="en-US" sz="2800" dirty="0" err="1" smtClean="0"/>
              <a:t>kerja</a:t>
            </a:r>
            <a:r>
              <a:rPr lang="en-US" sz="2800" dirty="0"/>
              <a:t>.</a:t>
            </a:r>
            <a:endParaRPr lang="en-US" sz="3000" dirty="0" smtClean="0"/>
          </a:p>
          <a:p>
            <a:pPr algn="ctr">
              <a:lnSpc>
                <a:spcPct val="150000"/>
              </a:lnSpc>
            </a:pPr>
            <a:endParaRPr lang="en-US" sz="3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415</TotalTime>
  <Words>3032</Words>
  <Application>Microsoft Office PowerPoint</Application>
  <PresentationFormat>On-screen Show (4:3)</PresentationFormat>
  <Paragraphs>501</Paragraphs>
  <Slides>75</Slides>
  <Notes>6</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PowerPoint Presentation</vt:lpstr>
      <vt:lpstr>Materi kuliah</vt:lpstr>
      <vt:lpstr>Pengantar</vt:lpstr>
      <vt:lpstr>Pengantar (lanj)</vt:lpstr>
      <vt:lpstr>Apa itu Toksikologi?</vt:lpstr>
      <vt:lpstr>Racun atau Bahan Toksik</vt:lpstr>
      <vt:lpstr>Toksisitas atau Derajat Racun</vt:lpstr>
      <vt:lpstr>Toksikologi Kerja</vt:lpstr>
      <vt:lpstr>Pengenalan Bahaya Bahan Kimia</vt:lpstr>
      <vt:lpstr>Pengenalan Bahaya Bahan Kimia</vt:lpstr>
      <vt:lpstr>PowerPoint Presentation</vt:lpstr>
      <vt:lpstr>Route of body entry</vt:lpstr>
      <vt:lpstr>Route of body entry (cont)</vt:lpstr>
      <vt:lpstr>Route of body entry (cont)</vt:lpstr>
      <vt:lpstr>Route of body entry (cont)</vt:lpstr>
      <vt:lpstr>Route of body entry (cont)</vt:lpstr>
      <vt:lpstr>Hubungan Dosis Respon</vt:lpstr>
      <vt:lpstr>Hubungan Dosis Respon</vt:lpstr>
      <vt:lpstr>PowerPoint Presentation</vt:lpstr>
      <vt:lpstr>Hubungan Dosis Respon</vt:lpstr>
      <vt:lpstr>Hubungan Dosis Respon</vt:lpstr>
      <vt:lpstr>PowerPoint Presentation</vt:lpstr>
      <vt:lpstr>Hubungan Dosis Respon</vt:lpstr>
      <vt:lpstr>Hubungan Dosis Respon</vt:lpstr>
      <vt:lpstr>Hubungan Dosis Respon</vt:lpstr>
      <vt:lpstr>Hubungan Dosis Respon</vt:lpstr>
      <vt:lpstr>Threshold Limit Values</vt:lpstr>
      <vt:lpstr>Permissible Exposure Limits</vt:lpstr>
      <vt:lpstr>Permissible Exposure Limits</vt:lpstr>
      <vt:lpstr>Satuan Umum</vt:lpstr>
      <vt:lpstr>Threshold Limit Values, time-weighted average</vt:lpstr>
      <vt:lpstr>PowerPoint Presentation</vt:lpstr>
      <vt:lpstr>Equation</vt:lpstr>
      <vt:lpstr>Perhitungan</vt:lpstr>
      <vt:lpstr>CONSO</vt:lpstr>
      <vt:lpstr>CONSO</vt:lpstr>
      <vt:lpstr>Threshold Limit Values, short-term-exposure limit</vt:lpstr>
      <vt:lpstr>Equation</vt:lpstr>
      <vt:lpstr>Threshold Limit Value, ceiling</vt:lpstr>
      <vt:lpstr>Contoh data ACGIH</vt:lpstr>
      <vt:lpstr>Kata Kunci</vt:lpstr>
      <vt:lpstr>Efek Toksik/Toksisitas</vt:lpstr>
      <vt:lpstr>Definisi</vt:lpstr>
      <vt:lpstr>PowerPoint Presentation</vt:lpstr>
      <vt:lpstr>contoh</vt:lpstr>
      <vt:lpstr>PowerPoint Presentation</vt:lpstr>
      <vt:lpstr>PowerPoint Presentation</vt:lpstr>
      <vt:lpstr>PowerPoint Presentation</vt:lpstr>
      <vt:lpstr>PowerPoint Presentation</vt:lpstr>
      <vt:lpstr>NEOPLASMA</vt:lpstr>
      <vt:lpstr>intro neoplasma</vt:lpstr>
      <vt:lpstr>DATA ILO Tahun 1999</vt:lpstr>
      <vt:lpstr>PERBEDAAN PENYAKIT AKIBAT KERJA DAN PENYAKIT TERKAIT KERJA</vt:lpstr>
      <vt:lpstr>DEFINISI</vt:lpstr>
      <vt:lpstr>Sebab-sebab terjadinya kanker</vt:lpstr>
      <vt:lpstr>AGEN KARSINOGEN</vt:lpstr>
      <vt:lpstr>ZAT KIMIA</vt:lpstr>
      <vt:lpstr>SENYAWA LAIN</vt:lpstr>
      <vt:lpstr>RADIASI</vt:lpstr>
      <vt:lpstr>PENANGANAN KLINIS</vt:lpstr>
      <vt:lpstr>PowerPoint Presentation</vt:lpstr>
      <vt:lpstr>PENCEGAHAN</vt:lpstr>
      <vt:lpstr>Terpapar Udara Tercemar Di Lingkungan Kerja</vt:lpstr>
      <vt:lpstr>Klasifikasi Bahan Pencemar Udara</vt:lpstr>
      <vt:lpstr>Klasifikasi Fisiologis Kontaminan Udara </vt:lpstr>
      <vt:lpstr>Irritant </vt:lpstr>
      <vt:lpstr>Senyawa Penyebab Iritasi Dalam Saluran Pernapasan </vt:lpstr>
      <vt:lpstr>Aksi Racun Pada Irritant</vt:lpstr>
      <vt:lpstr>Asphyxiants</vt:lpstr>
      <vt:lpstr>Gas-Gas Gang Menimbulkan Asphyxiants</vt:lpstr>
      <vt:lpstr>Narcotic</vt:lpstr>
      <vt:lpstr>Zat Kimia Yang Mempengaruhi Sistem Saraf</vt:lpstr>
      <vt:lpstr>Ginjal Terpapar Bahan Kimia</vt:lpstr>
      <vt:lpstr>Liver Terpapar Bahan Kimia</vt:lpstr>
      <vt:lpstr>Jantung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Bab 8 Toksikologi</dc:subject>
  <dc:creator>Tim Dosen K3LL</dc:creator>
  <cp:lastModifiedBy>nelson</cp:lastModifiedBy>
  <cp:revision>50</cp:revision>
  <dcterms:created xsi:type="dcterms:W3CDTF">2012-09-26T09:58:29Z</dcterms:created>
  <dcterms:modified xsi:type="dcterms:W3CDTF">2020-11-09T23:32:29Z</dcterms:modified>
</cp:coreProperties>
</file>