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11"/>
  </p:handoutMasterIdLst>
  <p:sldIdLst>
    <p:sldId id="256" r:id="rId5"/>
    <p:sldId id="257" r:id="rId6"/>
    <p:sldId id="263" r:id="rId7"/>
    <p:sldId id="267" r:id="rId8"/>
    <p:sldId id="269"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FEE8"/>
    <a:srgbClr val="1900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C93DA7-DC0F-48B8-A2CE-85A6C79EA4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9974D99-59AA-47F3-B3CC-BDEA961C35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47B2CD-99A0-4319-B6E9-7FF9047CCC98}" type="datetimeFigureOut">
              <a:rPr lang="en-IN" smtClean="0"/>
              <a:t>09-07-2021</a:t>
            </a:fld>
            <a:endParaRPr lang="en-IN"/>
          </a:p>
        </p:txBody>
      </p:sp>
      <p:sp>
        <p:nvSpPr>
          <p:cNvPr id="4" name="Footer Placeholder 3">
            <a:extLst>
              <a:ext uri="{FF2B5EF4-FFF2-40B4-BE49-F238E27FC236}">
                <a16:creationId xmlns:a16="http://schemas.microsoft.com/office/drawing/2014/main" id="{8781C055-0D0D-461A-BD1C-97F4FF3784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B7645EF-882D-42CA-A795-F995079213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1C316F-EC83-4268-9D28-1C79BB47E1F8}" type="slidenum">
              <a:rPr lang="en-IN" smtClean="0"/>
              <a:t>‹#›</a:t>
            </a:fld>
            <a:endParaRPr lang="en-IN"/>
          </a:p>
        </p:txBody>
      </p:sp>
    </p:spTree>
    <p:extLst>
      <p:ext uri="{BB962C8B-B14F-4D97-AF65-F5344CB8AC3E}">
        <p14:creationId xmlns:p14="http://schemas.microsoft.com/office/powerpoint/2010/main" val="11073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twitter.com/tecnotree" TargetMode="External"/><Relationship Id="rId3" Type="http://schemas.openxmlformats.org/officeDocument/2006/relationships/image" Target="../media/image3.png"/><Relationship Id="rId7" Type="http://schemas.openxmlformats.org/officeDocument/2006/relationships/hyperlink" Target="https://www.linkedin.com/company/tecnotree-corporation/" TargetMode="External"/><Relationship Id="rId12"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https://www.youtube.com/user/Tecnotree" TargetMode="External"/><Relationship Id="rId5" Type="http://schemas.openxmlformats.org/officeDocument/2006/relationships/hyperlink" Target="https://www.tecnotree.com/" TargetMode="External"/><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hyperlink" Target="https://www.facebook.com/TecnotreeCorporation/" TargetMode="External"/><Relationship Id="rId1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C5E6338-93BB-4BCB-AE45-FFEA176C6576}"/>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7" y="555"/>
            <a:ext cx="12190025" cy="6856889"/>
          </a:xfrm>
          <a:prstGeom prst="rect">
            <a:avLst/>
          </a:prstGeom>
        </p:spPr>
      </p:pic>
      <p:sp>
        <p:nvSpPr>
          <p:cNvPr id="9" name="Freeform: Shape 8">
            <a:extLst>
              <a:ext uri="{FF2B5EF4-FFF2-40B4-BE49-F238E27FC236}">
                <a16:creationId xmlns:a16="http://schemas.microsoft.com/office/drawing/2014/main" id="{64C76D88-8CB3-4EE5-9AD5-E3F42453588A}"/>
              </a:ext>
            </a:extLst>
          </p:cNvPr>
          <p:cNvSpPr/>
          <p:nvPr userDrawn="1"/>
        </p:nvSpPr>
        <p:spPr>
          <a:xfrm>
            <a:off x="0" y="616122"/>
            <a:ext cx="4242062" cy="5638562"/>
          </a:xfrm>
          <a:custGeom>
            <a:avLst/>
            <a:gdLst>
              <a:gd name="connsiteX0" fmla="*/ 18854 w 4176074"/>
              <a:gd name="connsiteY0" fmla="*/ 2375555 h 5458120"/>
              <a:gd name="connsiteX1" fmla="*/ 4176074 w 4176074"/>
              <a:gd name="connsiteY1" fmla="*/ 0 h 5458120"/>
              <a:gd name="connsiteX2" fmla="*/ 4176074 w 4176074"/>
              <a:gd name="connsiteY2" fmla="*/ 3054285 h 5458120"/>
              <a:gd name="connsiteX3" fmla="*/ 0 w 4176074"/>
              <a:gd name="connsiteY3" fmla="*/ 5458120 h 5458120"/>
              <a:gd name="connsiteX4" fmla="*/ 18854 w 4176074"/>
              <a:gd name="connsiteY4" fmla="*/ 2375555 h 5458120"/>
              <a:gd name="connsiteX0" fmla="*/ 18854 w 4204354"/>
              <a:gd name="connsiteY0" fmla="*/ 2375555 h 5458120"/>
              <a:gd name="connsiteX1" fmla="*/ 4176074 w 4204354"/>
              <a:gd name="connsiteY1" fmla="*/ 0 h 5458120"/>
              <a:gd name="connsiteX2" fmla="*/ 4204354 w 4204354"/>
              <a:gd name="connsiteY2" fmla="*/ 3054285 h 5458120"/>
              <a:gd name="connsiteX3" fmla="*/ 0 w 4204354"/>
              <a:gd name="connsiteY3" fmla="*/ 5458120 h 5458120"/>
              <a:gd name="connsiteX4" fmla="*/ 18854 w 4204354"/>
              <a:gd name="connsiteY4" fmla="*/ 2375555 h 5458120"/>
              <a:gd name="connsiteX0" fmla="*/ 18854 w 4214294"/>
              <a:gd name="connsiteY0" fmla="*/ 2375555 h 5458120"/>
              <a:gd name="connsiteX1" fmla="*/ 4176074 w 4214294"/>
              <a:gd name="connsiteY1" fmla="*/ 0 h 5458120"/>
              <a:gd name="connsiteX2" fmla="*/ 4214294 w 4214294"/>
              <a:gd name="connsiteY2" fmla="*/ 3511496 h 5458120"/>
              <a:gd name="connsiteX3" fmla="*/ 0 w 4214294"/>
              <a:gd name="connsiteY3" fmla="*/ 5458120 h 5458120"/>
              <a:gd name="connsiteX4" fmla="*/ 18854 w 4214294"/>
              <a:gd name="connsiteY4" fmla="*/ 2375555 h 5458120"/>
              <a:gd name="connsiteX0" fmla="*/ 8914 w 4204354"/>
              <a:gd name="connsiteY0" fmla="*/ 2375555 h 5945150"/>
              <a:gd name="connsiteX1" fmla="*/ 4166134 w 4204354"/>
              <a:gd name="connsiteY1" fmla="*/ 0 h 5945150"/>
              <a:gd name="connsiteX2" fmla="*/ 4204354 w 4204354"/>
              <a:gd name="connsiteY2" fmla="*/ 3511496 h 5945150"/>
              <a:gd name="connsiteX3" fmla="*/ 0 w 4204354"/>
              <a:gd name="connsiteY3" fmla="*/ 5945150 h 5945150"/>
              <a:gd name="connsiteX4" fmla="*/ 8914 w 4204354"/>
              <a:gd name="connsiteY4" fmla="*/ 2375555 h 594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354" h="5945150">
                <a:moveTo>
                  <a:pt x="8914" y="2375555"/>
                </a:moveTo>
                <a:lnTo>
                  <a:pt x="4166134" y="0"/>
                </a:lnTo>
                <a:lnTo>
                  <a:pt x="4204354" y="3511496"/>
                </a:lnTo>
                <a:lnTo>
                  <a:pt x="0" y="5945150"/>
                </a:lnTo>
                <a:cubicBezTo>
                  <a:pt x="3142" y="4917628"/>
                  <a:pt x="-3655" y="3403077"/>
                  <a:pt x="8914" y="2375555"/>
                </a:cubicBezTo>
                <a:close/>
              </a:path>
            </a:pathLst>
          </a:custGeom>
          <a:solidFill>
            <a:srgbClr val="2CF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2CFCE8"/>
              </a:solidFill>
            </a:endParaRPr>
          </a:p>
        </p:txBody>
      </p:sp>
      <p:sp>
        <p:nvSpPr>
          <p:cNvPr id="2" name="Title 1">
            <a:extLst>
              <a:ext uri="{FF2B5EF4-FFF2-40B4-BE49-F238E27FC236}">
                <a16:creationId xmlns:a16="http://schemas.microsoft.com/office/drawing/2014/main" id="{9F3E59F8-90F7-4020-ABB5-69EBE639510E}"/>
              </a:ext>
            </a:extLst>
          </p:cNvPr>
          <p:cNvSpPr>
            <a:spLocks noGrp="1"/>
          </p:cNvSpPr>
          <p:nvPr>
            <p:ph type="ctrTitle"/>
          </p:nvPr>
        </p:nvSpPr>
        <p:spPr>
          <a:xfrm>
            <a:off x="1524000" y="1122363"/>
            <a:ext cx="9144000" cy="2387600"/>
          </a:xfrm>
          <a:prstGeom prst="rect">
            <a:avLst/>
          </a:prstGeom>
        </p:spPr>
        <p:txBody>
          <a:bodyPr anchor="b">
            <a:normAutofit/>
          </a:bodyPr>
          <a:lstStyle>
            <a:lvl1pPr algn="l">
              <a:defRPr sz="4800">
                <a:solidFill>
                  <a:schemeClr val="bg1"/>
                </a:solidFill>
                <a:latin typeface="Arial Bold" panose="020B0704020202020204" pitchFamily="34" charset="0"/>
                <a:cs typeface="Arial Bold" panose="020B0704020202020204" pitchFamily="34" charset="0"/>
              </a:defRPr>
            </a:lvl1pPr>
          </a:lstStyle>
          <a:p>
            <a:r>
              <a:rPr lang="en-US"/>
              <a:t>Click to edit Master title style</a:t>
            </a:r>
            <a:endParaRPr lang="en-IN" dirty="0"/>
          </a:p>
        </p:txBody>
      </p:sp>
      <p:sp>
        <p:nvSpPr>
          <p:cNvPr id="3" name="Subtitle 2">
            <a:extLst>
              <a:ext uri="{FF2B5EF4-FFF2-40B4-BE49-F238E27FC236}">
                <a16:creationId xmlns:a16="http://schemas.microsoft.com/office/drawing/2014/main" id="{1A2B460F-D365-4290-98EB-AFCE46C4778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1"/>
                </a:solidFill>
                <a:latin typeface="Arial Bold" panose="020B0704020202020204" pitchFamily="34" charset="0"/>
                <a:cs typeface="Arial Bold" panose="020B07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0" name="Freeform: Shape 9">
            <a:extLst>
              <a:ext uri="{FF2B5EF4-FFF2-40B4-BE49-F238E27FC236}">
                <a16:creationId xmlns:a16="http://schemas.microsoft.com/office/drawing/2014/main" id="{256FEC97-A26E-4510-A57E-8F10B13C11B4}"/>
              </a:ext>
            </a:extLst>
          </p:cNvPr>
          <p:cNvSpPr/>
          <p:nvPr userDrawn="1"/>
        </p:nvSpPr>
        <p:spPr>
          <a:xfrm>
            <a:off x="160254" y="4058494"/>
            <a:ext cx="4479846" cy="2431861"/>
          </a:xfrm>
          <a:custGeom>
            <a:avLst/>
            <a:gdLst>
              <a:gd name="connsiteX0" fmla="*/ 0 w 4411744"/>
              <a:gd name="connsiteY0" fmla="*/ 2375554 h 2564090"/>
              <a:gd name="connsiteX1" fmla="*/ 4100660 w 4411744"/>
              <a:gd name="connsiteY1" fmla="*/ 0 h 2564090"/>
              <a:gd name="connsiteX2" fmla="*/ 4411744 w 4411744"/>
              <a:gd name="connsiteY2" fmla="*/ 216816 h 2564090"/>
              <a:gd name="connsiteX3" fmla="*/ 339365 w 4411744"/>
              <a:gd name="connsiteY3" fmla="*/ 2564090 h 2564090"/>
              <a:gd name="connsiteX4" fmla="*/ 0 w 4411744"/>
              <a:gd name="connsiteY4" fmla="*/ 2375554 h 2564090"/>
              <a:gd name="connsiteX0" fmla="*/ 0 w 4440025"/>
              <a:gd name="connsiteY0" fmla="*/ 2375554 h 2564090"/>
              <a:gd name="connsiteX1" fmla="*/ 4100660 w 4440025"/>
              <a:gd name="connsiteY1" fmla="*/ 0 h 2564090"/>
              <a:gd name="connsiteX2" fmla="*/ 4440025 w 4440025"/>
              <a:gd name="connsiteY2" fmla="*/ 207389 h 2564090"/>
              <a:gd name="connsiteX3" fmla="*/ 339365 w 4440025"/>
              <a:gd name="connsiteY3" fmla="*/ 2564090 h 2564090"/>
              <a:gd name="connsiteX4" fmla="*/ 0 w 4440025"/>
              <a:gd name="connsiteY4" fmla="*/ 2375554 h 2564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025" h="2564090">
                <a:moveTo>
                  <a:pt x="0" y="2375554"/>
                </a:moveTo>
                <a:lnTo>
                  <a:pt x="4100660" y="0"/>
                </a:lnTo>
                <a:lnTo>
                  <a:pt x="4440025" y="207389"/>
                </a:lnTo>
                <a:lnTo>
                  <a:pt x="339365" y="2564090"/>
                </a:lnTo>
                <a:lnTo>
                  <a:pt x="0" y="2375554"/>
                </a:lnTo>
                <a:close/>
              </a:path>
            </a:pathLst>
          </a:custGeom>
          <a:solidFill>
            <a:srgbClr val="2CF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CFCE8"/>
              </a:solidFill>
            </a:endParaRPr>
          </a:p>
        </p:txBody>
      </p:sp>
      <p:pic>
        <p:nvPicPr>
          <p:cNvPr id="11" name="Picture 10" descr="A picture containing drawing, light&#10;&#10;Description automatically generated">
            <a:extLst>
              <a:ext uri="{FF2B5EF4-FFF2-40B4-BE49-F238E27FC236}">
                <a16:creationId xmlns:a16="http://schemas.microsoft.com/office/drawing/2014/main" id="{46F4F2A5-E422-4C70-B045-288D7093DAA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17304" y="440442"/>
            <a:ext cx="2644786" cy="539329"/>
          </a:xfrm>
          <a:prstGeom prst="rect">
            <a:avLst/>
          </a:prstGeom>
        </p:spPr>
      </p:pic>
      <p:pic>
        <p:nvPicPr>
          <p:cNvPr id="12" name="Picture 11" descr="A close up of a sign&#10;&#10;Description automatically generated">
            <a:extLst>
              <a:ext uri="{FF2B5EF4-FFF2-40B4-BE49-F238E27FC236}">
                <a16:creationId xmlns:a16="http://schemas.microsoft.com/office/drawing/2014/main" id="{53C3292C-FBFA-4CDD-86A2-8272846B7A21}"/>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1532733" y="5993296"/>
            <a:ext cx="499013" cy="643173"/>
          </a:xfrm>
          <a:prstGeom prst="rect">
            <a:avLst/>
          </a:prstGeom>
        </p:spPr>
      </p:pic>
    </p:spTree>
    <p:extLst>
      <p:ext uri="{BB962C8B-B14F-4D97-AF65-F5344CB8AC3E}">
        <p14:creationId xmlns:p14="http://schemas.microsoft.com/office/powerpoint/2010/main" val="230513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Topic">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1A4D5B-1F2D-4FE7-ACCD-396C4976B7E5}"/>
              </a:ext>
            </a:extLst>
          </p:cNvPr>
          <p:cNvSpPr/>
          <p:nvPr userDrawn="1"/>
        </p:nvSpPr>
        <p:spPr>
          <a:xfrm>
            <a:off x="0" y="0"/>
            <a:ext cx="12192000" cy="6858000"/>
          </a:xfrm>
          <a:prstGeom prst="rect">
            <a:avLst/>
          </a:prstGeom>
          <a:solidFill>
            <a:srgbClr val="190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210E949-A100-4BD2-A6C7-1A4C750C50F5}"/>
              </a:ext>
            </a:extLst>
          </p:cNvPr>
          <p:cNvSpPr>
            <a:spLocks noGrp="1"/>
          </p:cNvSpPr>
          <p:nvPr>
            <p:ph type="title"/>
          </p:nvPr>
        </p:nvSpPr>
        <p:spPr>
          <a:xfrm>
            <a:off x="838200" y="365125"/>
            <a:ext cx="10515600" cy="1325563"/>
          </a:xfrm>
          <a:prstGeom prst="rect">
            <a:avLst/>
          </a:prstGeom>
        </p:spPr>
        <p:txBody>
          <a:bodyPr/>
          <a:lstStyle>
            <a:lvl1pPr>
              <a:defRPr>
                <a:solidFill>
                  <a:srgbClr val="2CFEE8"/>
                </a:solidFill>
                <a:latin typeface="Arial Bold" panose="020B0704020202020204" pitchFamily="34" charset="0"/>
                <a:cs typeface="Arial Bold" panose="020B07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2496576A-CD03-44A7-80E1-4732F4C128D9}"/>
              </a:ext>
            </a:extLst>
          </p:cNvPr>
          <p:cNvSpPr>
            <a:spLocks noGrp="1"/>
          </p:cNvSpPr>
          <p:nvPr>
            <p:ph idx="1"/>
          </p:nvPr>
        </p:nvSpPr>
        <p:spPr>
          <a:xfrm>
            <a:off x="838200" y="1825625"/>
            <a:ext cx="10515600" cy="4351338"/>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pic>
        <p:nvPicPr>
          <p:cNvPr id="8" name="Picture 7" descr="A picture containing drawing, light&#10;&#10;Description automatically generated">
            <a:extLst>
              <a:ext uri="{FF2B5EF4-FFF2-40B4-BE49-F238E27FC236}">
                <a16:creationId xmlns:a16="http://schemas.microsoft.com/office/drawing/2014/main" id="{021BCFD4-29F5-47BC-80AF-C5AAB7D8BA2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3511" y="211673"/>
            <a:ext cx="1505010" cy="306904"/>
          </a:xfrm>
          <a:prstGeom prst="rect">
            <a:avLst/>
          </a:prstGeom>
        </p:spPr>
      </p:pic>
      <p:pic>
        <p:nvPicPr>
          <p:cNvPr id="9" name="Picture 8" descr="A close up of a sign&#10;&#10;Description automatically generated">
            <a:extLst>
              <a:ext uri="{FF2B5EF4-FFF2-40B4-BE49-F238E27FC236}">
                <a16:creationId xmlns:a16="http://schemas.microsoft.com/office/drawing/2014/main" id="{D8E9B4B8-DE1D-4093-92A7-CB3B5138D068}"/>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532733" y="5993296"/>
            <a:ext cx="499013" cy="643173"/>
          </a:xfrm>
          <a:prstGeom prst="rect">
            <a:avLst/>
          </a:prstGeom>
        </p:spPr>
      </p:pic>
    </p:spTree>
    <p:extLst>
      <p:ext uri="{BB962C8B-B14F-4D97-AF65-F5344CB8AC3E}">
        <p14:creationId xmlns:p14="http://schemas.microsoft.com/office/powerpoint/2010/main" val="428786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AD84-A563-46BD-BEF2-82D3F349A5B0}"/>
              </a:ext>
            </a:extLst>
          </p:cNvPr>
          <p:cNvSpPr>
            <a:spLocks noGrp="1"/>
          </p:cNvSpPr>
          <p:nvPr>
            <p:ph type="title"/>
          </p:nvPr>
        </p:nvSpPr>
        <p:spPr>
          <a:xfrm>
            <a:off x="831850" y="709613"/>
            <a:ext cx="10515600" cy="1069491"/>
          </a:xfrm>
          <a:prstGeom prst="rect">
            <a:avLst/>
          </a:prstGeom>
        </p:spPr>
        <p:txBody>
          <a:bodyPr anchor="t">
            <a:normAutofit/>
          </a:bodyPr>
          <a:lstStyle>
            <a:lvl1pPr>
              <a:defRPr sz="3200">
                <a:solidFill>
                  <a:srgbClr val="1900C8"/>
                </a:solidFill>
                <a:latin typeface="Arial Bold" panose="020B0704020202020204" pitchFamily="34" charset="0"/>
                <a:cs typeface="Arial Bold" panose="020B0704020202020204" pitchFamily="34" charset="0"/>
              </a:defRPr>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1B782FA6-540E-461F-AFBF-F1E477D85FEA}"/>
              </a:ext>
            </a:extLst>
          </p:cNvPr>
          <p:cNvSpPr>
            <a:spLocks noGrp="1"/>
          </p:cNvSpPr>
          <p:nvPr>
            <p:ph type="body" idx="1"/>
          </p:nvPr>
        </p:nvSpPr>
        <p:spPr>
          <a:xfrm>
            <a:off x="831850" y="3589338"/>
            <a:ext cx="10515600" cy="1500187"/>
          </a:xfrm>
          <a:prstGeom prst="rect">
            <a:avLst/>
          </a:prstGeom>
        </p:spPr>
        <p:txBody>
          <a:bodyPr>
            <a:normAutofit/>
          </a:bodyPr>
          <a:lstStyle>
            <a:lvl1pPr marL="0" indent="0">
              <a:buNone/>
              <a:defRPr lang="en-US" sz="2000" dirty="0" smtClean="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descr="A close up of a sign&#10;&#10;Description automatically generated">
            <a:extLst>
              <a:ext uri="{FF2B5EF4-FFF2-40B4-BE49-F238E27FC236}">
                <a16:creationId xmlns:a16="http://schemas.microsoft.com/office/drawing/2014/main" id="{6360B506-7B7D-4E44-92D7-BAA03B16C5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710260" y="6286500"/>
            <a:ext cx="315135" cy="403944"/>
          </a:xfrm>
          <a:prstGeom prst="rect">
            <a:avLst/>
          </a:prstGeom>
        </p:spPr>
      </p:pic>
    </p:spTree>
    <p:extLst>
      <p:ext uri="{BB962C8B-B14F-4D97-AF65-F5344CB8AC3E}">
        <p14:creationId xmlns:p14="http://schemas.microsoft.com/office/powerpoint/2010/main" val="8692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t 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0857-A8E7-4FC4-9DB7-87CE200A9044}"/>
              </a:ext>
            </a:extLst>
          </p:cNvPr>
          <p:cNvSpPr>
            <a:spLocks noGrp="1"/>
          </p:cNvSpPr>
          <p:nvPr>
            <p:ph type="title"/>
          </p:nvPr>
        </p:nvSpPr>
        <p:spPr>
          <a:xfrm>
            <a:off x="838200" y="365125"/>
            <a:ext cx="10515600" cy="1325563"/>
          </a:xfrm>
          <a:prstGeom prst="rect">
            <a:avLst/>
          </a:prstGeom>
        </p:spPr>
        <p:txBody>
          <a:bodyPr>
            <a:normAutofit/>
          </a:bodyPr>
          <a:lstStyle>
            <a:lvl1pPr>
              <a:defRPr sz="3200">
                <a:solidFill>
                  <a:srgbClr val="1900C8"/>
                </a:solidFill>
                <a:latin typeface="Arial Bold" panose="020B0704020202020204" pitchFamily="34" charset="0"/>
                <a:cs typeface="Arial Bold" panose="020B07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1F7E127C-E6C7-4AB2-A168-7215DBF5BA5E}"/>
              </a:ext>
            </a:extLst>
          </p:cNvPr>
          <p:cNvSpPr>
            <a:spLocks noGrp="1"/>
          </p:cNvSpPr>
          <p:nvPr>
            <p:ph sz="half" idx="1"/>
          </p:nvPr>
        </p:nvSpPr>
        <p:spPr>
          <a:xfrm>
            <a:off x="838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a:extLst>
              <a:ext uri="{FF2B5EF4-FFF2-40B4-BE49-F238E27FC236}">
                <a16:creationId xmlns:a16="http://schemas.microsoft.com/office/drawing/2014/main" id="{5550AD5F-BD7F-4946-8BB6-6195D4891E36}"/>
              </a:ext>
            </a:extLst>
          </p:cNvPr>
          <p:cNvSpPr>
            <a:spLocks noGrp="1"/>
          </p:cNvSpPr>
          <p:nvPr>
            <p:ph sz="half" idx="2"/>
          </p:nvPr>
        </p:nvSpPr>
        <p:spPr>
          <a:xfrm>
            <a:off x="6172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pic>
        <p:nvPicPr>
          <p:cNvPr id="9" name="Picture 8" descr="A close up of a sign&#10;&#10;Description automatically generated">
            <a:extLst>
              <a:ext uri="{FF2B5EF4-FFF2-40B4-BE49-F238E27FC236}">
                <a16:creationId xmlns:a16="http://schemas.microsoft.com/office/drawing/2014/main" id="{359B2F42-8F5F-4621-8165-D050AAA9F0C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710260" y="6286500"/>
            <a:ext cx="315135" cy="403944"/>
          </a:xfrm>
          <a:prstGeom prst="rect">
            <a:avLst/>
          </a:prstGeom>
        </p:spPr>
      </p:pic>
    </p:spTree>
    <p:extLst>
      <p:ext uri="{BB962C8B-B14F-4D97-AF65-F5344CB8AC3E}">
        <p14:creationId xmlns:p14="http://schemas.microsoft.com/office/powerpoint/2010/main" val="45317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19846C-5A3F-464C-82B3-F70FFB0F1538}"/>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7" y="555"/>
            <a:ext cx="12190025" cy="6856889"/>
          </a:xfrm>
          <a:prstGeom prst="rect">
            <a:avLst/>
          </a:prstGeom>
        </p:spPr>
      </p:pic>
      <p:sp>
        <p:nvSpPr>
          <p:cNvPr id="2" name="Title 1">
            <a:extLst>
              <a:ext uri="{FF2B5EF4-FFF2-40B4-BE49-F238E27FC236}">
                <a16:creationId xmlns:a16="http://schemas.microsoft.com/office/drawing/2014/main" id="{8C0CEFA0-C911-459B-9FC5-6D62822EDA15}"/>
              </a:ext>
            </a:extLst>
          </p:cNvPr>
          <p:cNvSpPr>
            <a:spLocks noGrp="1"/>
          </p:cNvSpPr>
          <p:nvPr>
            <p:ph type="title"/>
          </p:nvPr>
        </p:nvSpPr>
        <p:spPr>
          <a:xfrm>
            <a:off x="838200" y="365125"/>
            <a:ext cx="10515600" cy="1325563"/>
          </a:xfrm>
          <a:prstGeom prst="rect">
            <a:avLst/>
          </a:prstGeom>
        </p:spPr>
        <p:txBody>
          <a:bodyPr/>
          <a:lstStyle>
            <a:lvl1pPr algn="ctr">
              <a:defRPr>
                <a:solidFill>
                  <a:srgbClr val="2CFEE8"/>
                </a:solidFill>
                <a:latin typeface="Arial Bold" panose="020B0704020202020204" pitchFamily="34" charset="0"/>
                <a:cs typeface="Arial Bold" panose="020B0704020202020204"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416731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E536551-674E-4883-AB2C-EF9770E18135}"/>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7" y="555"/>
            <a:ext cx="12190025" cy="6856889"/>
          </a:xfrm>
          <a:prstGeom prst="rect">
            <a:avLst/>
          </a:prstGeom>
        </p:spPr>
      </p:pic>
      <p:pic>
        <p:nvPicPr>
          <p:cNvPr id="6" name="Picture 5" descr="A close up of a sign&#10;&#10;Description automatically generated">
            <a:extLst>
              <a:ext uri="{FF2B5EF4-FFF2-40B4-BE49-F238E27FC236}">
                <a16:creationId xmlns:a16="http://schemas.microsoft.com/office/drawing/2014/main" id="{0FECC89B-0FF8-427A-8773-CE11F4A8A5D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1532733" y="5993296"/>
            <a:ext cx="499013" cy="643173"/>
          </a:xfrm>
          <a:prstGeom prst="rect">
            <a:avLst/>
          </a:prstGeom>
        </p:spPr>
      </p:pic>
      <p:pic>
        <p:nvPicPr>
          <p:cNvPr id="7" name="Picture 6" descr="A picture containing drawing, light&#10;&#10;Description automatically generated">
            <a:extLst>
              <a:ext uri="{FF2B5EF4-FFF2-40B4-BE49-F238E27FC236}">
                <a16:creationId xmlns:a16="http://schemas.microsoft.com/office/drawing/2014/main" id="{9E33603B-6DA6-4D5B-82B4-95ADC98C790D}"/>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317304" y="440442"/>
            <a:ext cx="2644786" cy="539329"/>
          </a:xfrm>
          <a:prstGeom prst="rect">
            <a:avLst/>
          </a:prstGeom>
        </p:spPr>
      </p:pic>
      <p:sp>
        <p:nvSpPr>
          <p:cNvPr id="9" name="TextBox 8">
            <a:extLst>
              <a:ext uri="{FF2B5EF4-FFF2-40B4-BE49-F238E27FC236}">
                <a16:creationId xmlns:a16="http://schemas.microsoft.com/office/drawing/2014/main" id="{6819B127-3850-416D-A3DD-591F40C5153C}"/>
              </a:ext>
            </a:extLst>
          </p:cNvPr>
          <p:cNvSpPr txBox="1"/>
          <p:nvPr userDrawn="1"/>
        </p:nvSpPr>
        <p:spPr>
          <a:xfrm>
            <a:off x="4558813" y="2394712"/>
            <a:ext cx="3074371" cy="646331"/>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THANK YOU</a:t>
            </a:r>
            <a:endParaRPr lang="en-IN" sz="2000" b="1" dirty="0">
              <a:solidFill>
                <a:schemeClr val="bg1"/>
              </a:solidFill>
              <a:latin typeface="Arial" panose="020B0604020202020204" pitchFamily="34" charset="0"/>
              <a:cs typeface="Arial" panose="020B0604020202020204" pitchFamily="34" charset="0"/>
            </a:endParaRPr>
          </a:p>
        </p:txBody>
      </p:sp>
      <p:pic>
        <p:nvPicPr>
          <p:cNvPr id="10" name="Picture 9">
            <a:hlinkClick r:id="rId5"/>
            <a:extLst>
              <a:ext uri="{FF2B5EF4-FFF2-40B4-BE49-F238E27FC236}">
                <a16:creationId xmlns:a16="http://schemas.microsoft.com/office/drawing/2014/main" id="{6F470079-3674-4BAA-A68F-83BC90E82947}"/>
              </a:ext>
            </a:extLst>
          </p:cNvPr>
          <p:cNvPicPr>
            <a:picLocks noChangeAspect="1"/>
          </p:cNvPicPr>
          <p:nvPr userDrawn="1"/>
        </p:nvPicPr>
        <p:blipFill>
          <a:blip r:embed="rId6">
            <a:extLst>
              <a:ext uri="{28A0092B-C50C-407E-A947-70E740481C1C}">
                <a14:useLocalDpi xmlns:a14="http://schemas.microsoft.com/office/drawing/2010/main"/>
              </a:ext>
            </a:extLst>
          </a:blip>
          <a:srcRect/>
          <a:stretch/>
        </p:blipFill>
        <p:spPr>
          <a:xfrm>
            <a:off x="4560354" y="3197596"/>
            <a:ext cx="594283" cy="553298"/>
          </a:xfrm>
          <a:prstGeom prst="rect">
            <a:avLst/>
          </a:prstGeom>
        </p:spPr>
      </p:pic>
      <p:pic>
        <p:nvPicPr>
          <p:cNvPr id="11" name="Picture 10">
            <a:hlinkClick r:id="rId7"/>
            <a:extLst>
              <a:ext uri="{FF2B5EF4-FFF2-40B4-BE49-F238E27FC236}">
                <a16:creationId xmlns:a16="http://schemas.microsoft.com/office/drawing/2014/main" id="{A2D8924C-6D2D-4D6F-B1DC-CE7FD9766677}"/>
              </a:ext>
            </a:extLst>
          </p:cNvPr>
          <p:cNvPicPr>
            <a:picLocks noChangeAspect="1"/>
          </p:cNvPicPr>
          <p:nvPr userDrawn="1"/>
        </p:nvPicPr>
        <p:blipFill>
          <a:blip r:embed="rId8">
            <a:extLst>
              <a:ext uri="{28A0092B-C50C-407E-A947-70E740481C1C}">
                <a14:useLocalDpi xmlns:a14="http://schemas.microsoft.com/office/drawing/2010/main"/>
              </a:ext>
            </a:extLst>
          </a:blip>
          <a:srcRect/>
          <a:stretch/>
        </p:blipFill>
        <p:spPr>
          <a:xfrm>
            <a:off x="5214628" y="3197596"/>
            <a:ext cx="594283" cy="553298"/>
          </a:xfrm>
          <a:prstGeom prst="rect">
            <a:avLst/>
          </a:prstGeom>
        </p:spPr>
      </p:pic>
      <p:pic>
        <p:nvPicPr>
          <p:cNvPr id="12" name="Picture 11">
            <a:hlinkClick r:id="rId9"/>
            <a:extLst>
              <a:ext uri="{FF2B5EF4-FFF2-40B4-BE49-F238E27FC236}">
                <a16:creationId xmlns:a16="http://schemas.microsoft.com/office/drawing/2014/main" id="{8C5CFB7C-379C-43CC-95A5-5741845A2361}"/>
              </a:ext>
            </a:extLst>
          </p:cNvPr>
          <p:cNvPicPr>
            <a:picLocks noChangeAspect="1"/>
          </p:cNvPicPr>
          <p:nvPr userDrawn="1"/>
        </p:nvPicPr>
        <p:blipFill>
          <a:blip r:embed="rId10">
            <a:extLst>
              <a:ext uri="{28A0092B-C50C-407E-A947-70E740481C1C}">
                <a14:useLocalDpi xmlns:a14="http://schemas.microsoft.com/office/drawing/2010/main"/>
              </a:ext>
            </a:extLst>
          </a:blip>
          <a:srcRect/>
          <a:stretch/>
        </p:blipFill>
        <p:spPr>
          <a:xfrm>
            <a:off x="7172552" y="3197596"/>
            <a:ext cx="594283" cy="553298"/>
          </a:xfrm>
          <a:prstGeom prst="rect">
            <a:avLst/>
          </a:prstGeom>
        </p:spPr>
      </p:pic>
      <p:pic>
        <p:nvPicPr>
          <p:cNvPr id="13" name="Picture 12">
            <a:hlinkClick r:id="rId11"/>
            <a:extLst>
              <a:ext uri="{FF2B5EF4-FFF2-40B4-BE49-F238E27FC236}">
                <a16:creationId xmlns:a16="http://schemas.microsoft.com/office/drawing/2014/main" id="{A80FEC42-94DC-47DB-A613-1723ACA5B1F5}"/>
              </a:ext>
            </a:extLst>
          </p:cNvPr>
          <p:cNvPicPr>
            <a:picLocks noChangeAspect="1"/>
          </p:cNvPicPr>
          <p:nvPr userDrawn="1"/>
        </p:nvPicPr>
        <p:blipFill>
          <a:blip r:embed="rId12">
            <a:extLst>
              <a:ext uri="{28A0092B-C50C-407E-A947-70E740481C1C}">
                <a14:useLocalDpi xmlns:a14="http://schemas.microsoft.com/office/drawing/2010/main"/>
              </a:ext>
            </a:extLst>
          </a:blip>
          <a:srcRect/>
          <a:stretch/>
        </p:blipFill>
        <p:spPr>
          <a:xfrm>
            <a:off x="5867361" y="3198441"/>
            <a:ext cx="592469" cy="551608"/>
          </a:xfrm>
          <a:prstGeom prst="rect">
            <a:avLst/>
          </a:prstGeom>
        </p:spPr>
      </p:pic>
      <p:pic>
        <p:nvPicPr>
          <p:cNvPr id="14" name="Picture 13">
            <a:hlinkClick r:id="rId13"/>
            <a:extLst>
              <a:ext uri="{FF2B5EF4-FFF2-40B4-BE49-F238E27FC236}">
                <a16:creationId xmlns:a16="http://schemas.microsoft.com/office/drawing/2014/main" id="{FE123A25-4124-4D98-8C44-C024B2AF4718}"/>
              </a:ext>
            </a:extLst>
          </p:cNvPr>
          <p:cNvPicPr>
            <a:picLocks noChangeAspect="1"/>
          </p:cNvPicPr>
          <p:nvPr userDrawn="1"/>
        </p:nvPicPr>
        <p:blipFill>
          <a:blip r:embed="rId14">
            <a:extLst>
              <a:ext uri="{28A0092B-C50C-407E-A947-70E740481C1C}">
                <a14:useLocalDpi xmlns:a14="http://schemas.microsoft.com/office/drawing/2010/main"/>
              </a:ext>
            </a:extLst>
          </a:blip>
          <a:srcRect/>
          <a:stretch/>
        </p:blipFill>
        <p:spPr>
          <a:xfrm>
            <a:off x="6518280" y="3197596"/>
            <a:ext cx="594283" cy="553298"/>
          </a:xfrm>
          <a:prstGeom prst="rect">
            <a:avLst/>
          </a:prstGeom>
        </p:spPr>
      </p:pic>
      <p:sp>
        <p:nvSpPr>
          <p:cNvPr id="15" name="TextBox 14">
            <a:extLst>
              <a:ext uri="{FF2B5EF4-FFF2-40B4-BE49-F238E27FC236}">
                <a16:creationId xmlns:a16="http://schemas.microsoft.com/office/drawing/2014/main" id="{5C5E669E-D69C-4874-BFCD-F52D8A143FE0}"/>
              </a:ext>
            </a:extLst>
          </p:cNvPr>
          <p:cNvSpPr txBox="1"/>
          <p:nvPr userDrawn="1"/>
        </p:nvSpPr>
        <p:spPr>
          <a:xfrm>
            <a:off x="317304" y="6145605"/>
            <a:ext cx="4407096" cy="338554"/>
          </a:xfrm>
          <a:prstGeom prst="rect">
            <a:avLst/>
          </a:prstGeom>
          <a:noFill/>
        </p:spPr>
        <p:txBody>
          <a:bodyPr wrap="square" rtlCol="0">
            <a:spAutoFit/>
          </a:bodyPr>
          <a:lstStyle/>
          <a:p>
            <a:pPr algn="just"/>
            <a:r>
              <a:rPr lang="en-US" sz="1600" dirty="0">
                <a:solidFill>
                  <a:srgbClr val="28E3CF"/>
                </a:solidFill>
                <a:latin typeface="Arial" panose="020B0604020202020204" pitchFamily="34" charset="0"/>
                <a:cs typeface="Arial" panose="020B0604020202020204" pitchFamily="34" charset="0"/>
              </a:rPr>
              <a:t>Empowering Digitally Connected Communities</a:t>
            </a:r>
          </a:p>
        </p:txBody>
      </p:sp>
    </p:spTree>
    <p:extLst>
      <p:ext uri="{BB962C8B-B14F-4D97-AF65-F5344CB8AC3E}">
        <p14:creationId xmlns:p14="http://schemas.microsoft.com/office/powerpoint/2010/main" val="2956264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36B8B-B586-4A34-B51E-3BFE966E90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F853F7-7D17-4D66-8ECE-548872469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A2EEC-7998-4549-900C-F1B2297FE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D5DE4-8481-4E0B-AB11-F20B8432199F}" type="datetimeFigureOut">
              <a:rPr lang="en-IN" smtClean="0"/>
              <a:t>09-07-2021</a:t>
            </a:fld>
            <a:endParaRPr lang="en-IN"/>
          </a:p>
        </p:txBody>
      </p:sp>
      <p:sp>
        <p:nvSpPr>
          <p:cNvPr id="5" name="Footer Placeholder 4">
            <a:extLst>
              <a:ext uri="{FF2B5EF4-FFF2-40B4-BE49-F238E27FC236}">
                <a16:creationId xmlns:a16="http://schemas.microsoft.com/office/drawing/2014/main" id="{F7867EB3-3085-46E9-8E1D-B42011BFE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60B2BE-5A1A-4FB3-A8CF-960F4195F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36505-8CC8-4D3D-9C7C-E515F67E443E}" type="slidenum">
              <a:rPr lang="en-IN" smtClean="0"/>
              <a:t>‹#›</a:t>
            </a:fld>
            <a:endParaRPr lang="en-IN"/>
          </a:p>
        </p:txBody>
      </p:sp>
    </p:spTree>
    <p:extLst>
      <p:ext uri="{BB962C8B-B14F-4D97-AF65-F5344CB8AC3E}">
        <p14:creationId xmlns:p14="http://schemas.microsoft.com/office/powerpoint/2010/main" val="114962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C54F-F911-455C-8F27-54AC9D939C06}"/>
              </a:ext>
            </a:extLst>
          </p:cNvPr>
          <p:cNvSpPr>
            <a:spLocks noGrp="1"/>
          </p:cNvSpPr>
          <p:nvPr>
            <p:ph type="ctrTitle"/>
          </p:nvPr>
        </p:nvSpPr>
        <p:spPr>
          <a:xfrm>
            <a:off x="857250" y="2619374"/>
            <a:ext cx="3038475" cy="900113"/>
          </a:xfrm>
        </p:spPr>
        <p:txBody>
          <a:bodyPr/>
          <a:lstStyle/>
          <a:p>
            <a:r>
              <a:rPr lang="en-IN" dirty="0">
                <a:solidFill>
                  <a:srgbClr val="1900C8"/>
                </a:solidFill>
              </a:rPr>
              <a:t>Medusa</a:t>
            </a:r>
          </a:p>
        </p:txBody>
      </p:sp>
      <p:sp>
        <p:nvSpPr>
          <p:cNvPr id="3" name="Subtitle 2">
            <a:extLst>
              <a:ext uri="{FF2B5EF4-FFF2-40B4-BE49-F238E27FC236}">
                <a16:creationId xmlns:a16="http://schemas.microsoft.com/office/drawing/2014/main" id="{AC76FAF1-D3CA-4721-90D1-3FCF360C660D}"/>
              </a:ext>
            </a:extLst>
          </p:cNvPr>
          <p:cNvSpPr>
            <a:spLocks noGrp="1"/>
          </p:cNvSpPr>
          <p:nvPr>
            <p:ph type="subTitle" idx="1"/>
          </p:nvPr>
        </p:nvSpPr>
        <p:spPr>
          <a:xfrm>
            <a:off x="981075" y="3706813"/>
            <a:ext cx="1971675" cy="512762"/>
          </a:xfrm>
        </p:spPr>
        <p:txBody>
          <a:bodyPr>
            <a:normAutofit/>
          </a:bodyPr>
          <a:lstStyle/>
          <a:p>
            <a:endParaRPr lang="en-IN" dirty="0">
              <a:solidFill>
                <a:srgbClr val="1900C8"/>
              </a:solidFill>
            </a:endParaRPr>
          </a:p>
        </p:txBody>
      </p:sp>
      <p:sp>
        <p:nvSpPr>
          <p:cNvPr id="4" name="Title 1">
            <a:extLst>
              <a:ext uri="{FF2B5EF4-FFF2-40B4-BE49-F238E27FC236}">
                <a16:creationId xmlns:a16="http://schemas.microsoft.com/office/drawing/2014/main" id="{5E2B19EF-5135-42CD-986E-204A4CA713FB}"/>
              </a:ext>
            </a:extLst>
          </p:cNvPr>
          <p:cNvSpPr txBox="1">
            <a:spLocks/>
          </p:cNvSpPr>
          <p:nvPr/>
        </p:nvSpPr>
        <p:spPr>
          <a:xfrm>
            <a:off x="4914900" y="1866899"/>
            <a:ext cx="4619625" cy="9001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a:solidFill>
                  <a:schemeClr val="bg1"/>
                </a:solidFill>
                <a:latin typeface="Arial Bold" panose="020B0704020202020204" pitchFamily="34" charset="0"/>
                <a:ea typeface="+mj-ea"/>
                <a:cs typeface="Arial Bold" panose="020B0704020202020204" pitchFamily="34" charset="0"/>
              </a:defRPr>
            </a:lvl1pPr>
          </a:lstStyle>
          <a:p>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804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6DAD-89AA-4261-9431-A907DDF70209}"/>
              </a:ext>
            </a:extLst>
          </p:cNvPr>
          <p:cNvSpPr>
            <a:spLocks noGrp="1"/>
          </p:cNvSpPr>
          <p:nvPr>
            <p:ph type="title"/>
          </p:nvPr>
        </p:nvSpPr>
        <p:spPr>
          <a:xfrm>
            <a:off x="3286125" y="1193800"/>
            <a:ext cx="4829175" cy="1325563"/>
          </a:xfrm>
        </p:spPr>
        <p:txBody>
          <a:bodyPr>
            <a:normAutofit/>
          </a:bodyPr>
          <a:lstStyle/>
          <a:p>
            <a:r>
              <a:rPr lang="en-IN" sz="3600" dirty="0"/>
              <a:t>Agenda</a:t>
            </a:r>
          </a:p>
        </p:txBody>
      </p:sp>
      <p:sp>
        <p:nvSpPr>
          <p:cNvPr id="3" name="Content Placeholder 2">
            <a:extLst>
              <a:ext uri="{FF2B5EF4-FFF2-40B4-BE49-F238E27FC236}">
                <a16:creationId xmlns:a16="http://schemas.microsoft.com/office/drawing/2014/main" id="{FB9B01F7-E765-4C86-AB30-EC16AC0C30C8}"/>
              </a:ext>
            </a:extLst>
          </p:cNvPr>
          <p:cNvSpPr>
            <a:spLocks noGrp="1"/>
          </p:cNvSpPr>
          <p:nvPr>
            <p:ph idx="1"/>
          </p:nvPr>
        </p:nvSpPr>
        <p:spPr>
          <a:xfrm>
            <a:off x="3286125" y="2216150"/>
            <a:ext cx="7172325" cy="3270250"/>
          </a:xfrm>
        </p:spPr>
        <p:txBody>
          <a:bodyPr>
            <a:normAutofit/>
          </a:bodyPr>
          <a:lstStyle/>
          <a:p>
            <a:pPr marL="342900" indent="-342900">
              <a:lnSpc>
                <a:spcPct val="200000"/>
              </a:lnSpc>
              <a:buAutoNum type="arabicPeriod"/>
            </a:pPr>
            <a:r>
              <a:rPr lang="en-US" sz="1600" dirty="0"/>
              <a:t>Medusa Feature </a:t>
            </a:r>
          </a:p>
          <a:p>
            <a:pPr marL="342900" indent="-342900">
              <a:lnSpc>
                <a:spcPct val="200000"/>
              </a:lnSpc>
              <a:buAutoNum type="arabicPeriod"/>
            </a:pPr>
            <a:r>
              <a:rPr lang="en-US" sz="1600" dirty="0"/>
              <a:t>Unpaid Invoice Backup Problem Statement &amp; recommended solution</a:t>
            </a:r>
          </a:p>
          <a:p>
            <a:pPr marL="342900" indent="-342900">
              <a:lnSpc>
                <a:spcPct val="200000"/>
              </a:lnSpc>
              <a:buAutoNum type="arabicPeriod"/>
            </a:pPr>
            <a:r>
              <a:rPr lang="en-US" sz="1600" dirty="0"/>
              <a:t>Fetching of Incremental Data from Collection Cassandra tables </a:t>
            </a:r>
          </a:p>
          <a:p>
            <a:pPr marL="342900" indent="-342900">
              <a:lnSpc>
                <a:spcPct val="200000"/>
              </a:lnSpc>
              <a:buAutoNum type="arabicPeriod"/>
            </a:pPr>
            <a:r>
              <a:rPr lang="en-US" sz="1600" dirty="0"/>
              <a:t>Backup of Cassandra tables and restoring for reporting purpose.</a:t>
            </a:r>
          </a:p>
          <a:p>
            <a:pPr marL="0" indent="0">
              <a:lnSpc>
                <a:spcPct val="200000"/>
              </a:lnSpc>
              <a:buNone/>
            </a:pPr>
            <a:endParaRPr lang="en-GB" sz="1600" dirty="0">
              <a:solidFill>
                <a:schemeClr val="bg1"/>
              </a:solidFill>
            </a:endParaRPr>
          </a:p>
          <a:p>
            <a:endParaRPr lang="en-IN" sz="1600" dirty="0"/>
          </a:p>
        </p:txBody>
      </p:sp>
    </p:spTree>
    <p:extLst>
      <p:ext uri="{BB962C8B-B14F-4D97-AF65-F5344CB8AC3E}">
        <p14:creationId xmlns:p14="http://schemas.microsoft.com/office/powerpoint/2010/main" val="295744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9563-E0F3-43B3-8E1B-5E49E768DEBE}"/>
              </a:ext>
            </a:extLst>
          </p:cNvPr>
          <p:cNvSpPr>
            <a:spLocks noGrp="1"/>
          </p:cNvSpPr>
          <p:nvPr>
            <p:ph type="title"/>
          </p:nvPr>
        </p:nvSpPr>
        <p:spPr>
          <a:xfrm>
            <a:off x="656260" y="309037"/>
            <a:ext cx="10515600" cy="513676"/>
          </a:xfrm>
        </p:spPr>
        <p:txBody>
          <a:bodyPr>
            <a:normAutofit fontScale="90000"/>
          </a:bodyPr>
          <a:lstStyle/>
          <a:p>
            <a:r>
              <a:rPr lang="en-IN" dirty="0"/>
              <a:t>Medusa Feature and Status of POC </a:t>
            </a:r>
          </a:p>
        </p:txBody>
      </p:sp>
      <p:graphicFrame>
        <p:nvGraphicFramePr>
          <p:cNvPr id="4" name="Table 4">
            <a:extLst>
              <a:ext uri="{FF2B5EF4-FFF2-40B4-BE49-F238E27FC236}">
                <a16:creationId xmlns:a16="http://schemas.microsoft.com/office/drawing/2014/main" id="{3E9D4D08-4ABD-47CD-8CAA-71440F1F00B4}"/>
              </a:ext>
            </a:extLst>
          </p:cNvPr>
          <p:cNvGraphicFramePr>
            <a:graphicFrameLocks noGrp="1"/>
          </p:cNvGraphicFramePr>
          <p:nvPr>
            <p:extLst>
              <p:ext uri="{D42A27DB-BD31-4B8C-83A1-F6EECF244321}">
                <p14:modId xmlns:p14="http://schemas.microsoft.com/office/powerpoint/2010/main" val="1933780083"/>
              </p:ext>
            </p:extLst>
          </p:nvPr>
        </p:nvGraphicFramePr>
        <p:xfrm>
          <a:off x="656260" y="973666"/>
          <a:ext cx="9983166" cy="3500120"/>
        </p:xfrm>
        <a:graphic>
          <a:graphicData uri="http://schemas.openxmlformats.org/drawingml/2006/table">
            <a:tbl>
              <a:tblPr firstRow="1" bandRow="1">
                <a:tableStyleId>{5C22544A-7EE6-4342-B048-85BDC9FD1C3A}</a:tableStyleId>
              </a:tblPr>
              <a:tblGrid>
                <a:gridCol w="6335090">
                  <a:extLst>
                    <a:ext uri="{9D8B030D-6E8A-4147-A177-3AD203B41FA5}">
                      <a16:colId xmlns:a16="http://schemas.microsoft.com/office/drawing/2014/main" val="680999871"/>
                    </a:ext>
                  </a:extLst>
                </a:gridCol>
                <a:gridCol w="1600200">
                  <a:extLst>
                    <a:ext uri="{9D8B030D-6E8A-4147-A177-3AD203B41FA5}">
                      <a16:colId xmlns:a16="http://schemas.microsoft.com/office/drawing/2014/main" val="248893498"/>
                    </a:ext>
                  </a:extLst>
                </a:gridCol>
                <a:gridCol w="2047876">
                  <a:extLst>
                    <a:ext uri="{9D8B030D-6E8A-4147-A177-3AD203B41FA5}">
                      <a16:colId xmlns:a16="http://schemas.microsoft.com/office/drawing/2014/main" val="2788202317"/>
                    </a:ext>
                  </a:extLst>
                </a:gridCol>
              </a:tblGrid>
              <a:tr h="0">
                <a:tc>
                  <a:txBody>
                    <a:bodyPr/>
                    <a:lstStyle/>
                    <a:p>
                      <a:r>
                        <a:rPr lang="en-IN" dirty="0"/>
                        <a:t>Feature</a:t>
                      </a:r>
                    </a:p>
                  </a:txBody>
                  <a:tcPr/>
                </a:tc>
                <a:tc>
                  <a:txBody>
                    <a:bodyPr/>
                    <a:lstStyle/>
                    <a:p>
                      <a:r>
                        <a:rPr lang="en-IN" dirty="0"/>
                        <a:t>Priority </a:t>
                      </a:r>
                    </a:p>
                  </a:txBody>
                  <a:tcPr/>
                </a:tc>
                <a:tc>
                  <a:txBody>
                    <a:bodyPr/>
                    <a:lstStyle/>
                    <a:p>
                      <a:r>
                        <a:rPr lang="en-IN" dirty="0"/>
                        <a:t>Status</a:t>
                      </a:r>
                    </a:p>
                  </a:txBody>
                  <a:tcPr/>
                </a:tc>
                <a:extLst>
                  <a:ext uri="{0D108BD9-81ED-4DB2-BD59-A6C34878D82A}">
                    <a16:rowId xmlns:a16="http://schemas.microsoft.com/office/drawing/2014/main" val="1717999006"/>
                  </a:ext>
                </a:extLst>
              </a:tr>
              <a:tr h="370840">
                <a:tc>
                  <a:txBody>
                    <a:bodyPr/>
                    <a:lstStyle/>
                    <a:p>
                      <a:r>
                        <a:rPr lang="en-IN" dirty="0"/>
                        <a:t>Support Node and Cluster level back up</a:t>
                      </a:r>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2531677855"/>
                  </a:ext>
                </a:extLst>
              </a:tr>
              <a:tr h="370840">
                <a:tc>
                  <a:txBody>
                    <a:bodyPr/>
                    <a:lstStyle/>
                    <a:p>
                      <a:r>
                        <a:rPr lang="en-GB" dirty="0"/>
                        <a:t>Support Cluster level restore on target cluster of different topology</a:t>
                      </a:r>
                      <a:endParaRPr lang="en-IN" dirty="0"/>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1381047618"/>
                  </a:ext>
                </a:extLst>
              </a:tr>
              <a:tr h="370840">
                <a:tc>
                  <a:txBody>
                    <a:bodyPr/>
                    <a:lstStyle/>
                    <a:p>
                      <a:r>
                        <a:rPr lang="en-IN" dirty="0"/>
                        <a:t>Support Node level and Cluster level restore on same cluster</a:t>
                      </a:r>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2004855046"/>
                  </a:ext>
                </a:extLst>
              </a:tr>
              <a:tr h="370840">
                <a:tc>
                  <a:txBody>
                    <a:bodyPr/>
                    <a:lstStyle/>
                    <a:p>
                      <a:r>
                        <a:rPr lang="en-IN" dirty="0"/>
                        <a:t>Support storage in differential and incremental manner</a:t>
                      </a:r>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1662682488"/>
                  </a:ext>
                </a:extLst>
              </a:tr>
              <a:tr h="370840">
                <a:tc>
                  <a:txBody>
                    <a:bodyPr/>
                    <a:lstStyle/>
                    <a:p>
                      <a:r>
                        <a:rPr lang="en-IN" dirty="0"/>
                        <a:t>Support any cloud native storage and local NFS mount storage.</a:t>
                      </a:r>
                    </a:p>
                  </a:txBody>
                  <a:tcPr/>
                </a:tc>
                <a:tc>
                  <a:txBody>
                    <a:bodyPr/>
                    <a:lstStyle/>
                    <a:p>
                      <a:r>
                        <a:rPr lang="en-IN" dirty="0"/>
                        <a:t>High</a:t>
                      </a:r>
                    </a:p>
                  </a:txBody>
                  <a:tcPr/>
                </a:tc>
                <a:tc>
                  <a:txBody>
                    <a:bodyPr/>
                    <a:lstStyle/>
                    <a:p>
                      <a:r>
                        <a:rPr lang="en-IN" dirty="0"/>
                        <a:t>Completed</a:t>
                      </a:r>
                    </a:p>
                  </a:txBody>
                  <a:tcPr/>
                </a:tc>
                <a:extLst>
                  <a:ext uri="{0D108BD9-81ED-4DB2-BD59-A6C34878D82A}">
                    <a16:rowId xmlns:a16="http://schemas.microsoft.com/office/drawing/2014/main" val="225879546"/>
                  </a:ext>
                </a:extLst>
              </a:tr>
              <a:tr h="370840">
                <a:tc>
                  <a:txBody>
                    <a:bodyPr/>
                    <a:lstStyle/>
                    <a:p>
                      <a:r>
                        <a:rPr lang="en-IN" dirty="0"/>
                        <a:t>Support purge based on count and date</a:t>
                      </a:r>
                    </a:p>
                  </a:txBody>
                  <a:tcPr/>
                </a:tc>
                <a:tc>
                  <a:txBody>
                    <a:bodyPr/>
                    <a:lstStyle/>
                    <a:p>
                      <a:r>
                        <a:rPr lang="en-IN" dirty="0"/>
                        <a:t>Medium</a:t>
                      </a:r>
                    </a:p>
                  </a:txBody>
                  <a:tcPr/>
                </a:tc>
                <a:tc>
                  <a:txBody>
                    <a:bodyPr/>
                    <a:lstStyle/>
                    <a:p>
                      <a:r>
                        <a:rPr lang="en-IN" dirty="0"/>
                        <a:t>Completed</a:t>
                      </a:r>
                    </a:p>
                  </a:txBody>
                  <a:tcPr/>
                </a:tc>
                <a:extLst>
                  <a:ext uri="{0D108BD9-81ED-4DB2-BD59-A6C34878D82A}">
                    <a16:rowId xmlns:a16="http://schemas.microsoft.com/office/drawing/2014/main" val="1330698518"/>
                  </a:ext>
                </a:extLst>
              </a:tr>
              <a:tr h="370840">
                <a:tc>
                  <a:txBody>
                    <a:bodyPr/>
                    <a:lstStyle/>
                    <a:p>
                      <a:r>
                        <a:rPr lang="en-IN" dirty="0"/>
                        <a:t>Support for reporting ,metrics ,listing of back ups status of back up and verify back</a:t>
                      </a:r>
                    </a:p>
                  </a:txBody>
                  <a:tcPr/>
                </a:tc>
                <a:tc>
                  <a:txBody>
                    <a:bodyPr/>
                    <a:lstStyle/>
                    <a:p>
                      <a:r>
                        <a:rPr lang="en-IN" dirty="0"/>
                        <a:t>Low</a:t>
                      </a:r>
                    </a:p>
                  </a:txBody>
                  <a:tcPr/>
                </a:tc>
                <a:tc>
                  <a:txBody>
                    <a:bodyPr/>
                    <a:lstStyle/>
                    <a:p>
                      <a:r>
                        <a:rPr lang="en-IN" dirty="0"/>
                        <a:t>Completed</a:t>
                      </a:r>
                    </a:p>
                  </a:txBody>
                  <a:tcPr/>
                </a:tc>
                <a:extLst>
                  <a:ext uri="{0D108BD9-81ED-4DB2-BD59-A6C34878D82A}">
                    <a16:rowId xmlns:a16="http://schemas.microsoft.com/office/drawing/2014/main" val="4215982966"/>
                  </a:ext>
                </a:extLst>
              </a:tr>
            </a:tbl>
          </a:graphicData>
        </a:graphic>
      </p:graphicFrame>
    </p:spTree>
    <p:extLst>
      <p:ext uri="{BB962C8B-B14F-4D97-AF65-F5344CB8AC3E}">
        <p14:creationId xmlns:p14="http://schemas.microsoft.com/office/powerpoint/2010/main" val="130441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8997-BE2C-427E-A9C0-0F0C890FA175}"/>
              </a:ext>
            </a:extLst>
          </p:cNvPr>
          <p:cNvSpPr>
            <a:spLocks noGrp="1"/>
          </p:cNvSpPr>
          <p:nvPr>
            <p:ph type="title"/>
          </p:nvPr>
        </p:nvSpPr>
        <p:spPr/>
        <p:txBody>
          <a:bodyPr/>
          <a:lstStyle/>
          <a:p>
            <a:r>
              <a:rPr lang="en-US" dirty="0"/>
              <a:t>Unpaid Invoice Backup Problem Statement &amp; recommended solution</a:t>
            </a:r>
            <a:endParaRPr lang="en-IN" dirty="0"/>
          </a:p>
        </p:txBody>
      </p:sp>
      <p:sp>
        <p:nvSpPr>
          <p:cNvPr id="5" name="Text Placeholder 2">
            <a:extLst>
              <a:ext uri="{FF2B5EF4-FFF2-40B4-BE49-F238E27FC236}">
                <a16:creationId xmlns:a16="http://schemas.microsoft.com/office/drawing/2014/main" id="{CCE70546-78E5-4589-B804-21FA5E685A0D}"/>
              </a:ext>
            </a:extLst>
          </p:cNvPr>
          <p:cNvSpPr txBox="1">
            <a:spLocks/>
          </p:cNvSpPr>
          <p:nvPr/>
        </p:nvSpPr>
        <p:spPr>
          <a:xfrm>
            <a:off x="984250" y="2066926"/>
            <a:ext cx="10515600" cy="425767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dirty="0" smtClean="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b="1" dirty="0"/>
              <a:t>Problem Statement</a:t>
            </a:r>
            <a:r>
              <a:rPr lang="en-IN" dirty="0"/>
              <a:t>: Keep 2 years of invoice data in online DB and older data will be backed up having condition that all unpaid/not cleared invoices should be available online as well as from backup whenever needed.</a:t>
            </a:r>
          </a:p>
          <a:p>
            <a:r>
              <a:rPr lang="en-IN" b="1" dirty="0"/>
              <a:t>Recommended Solution 1</a:t>
            </a:r>
            <a:r>
              <a:rPr lang="en-IN" dirty="0"/>
              <a:t>:Create new table unpaid invoices and keep populating daily/monthly wise and take cluster level back up using Medusa.</a:t>
            </a:r>
          </a:p>
          <a:p>
            <a:r>
              <a:rPr lang="en-IN" dirty="0"/>
              <a:t>Truncate invoices online table and unpaid invoices table after two years.</a:t>
            </a:r>
          </a:p>
          <a:p>
            <a:r>
              <a:rPr lang="en-IN" dirty="0"/>
              <a:t>Restore unpaid invoice table on same cluster with  table level restore with latest back up.</a:t>
            </a:r>
          </a:p>
          <a:p>
            <a:r>
              <a:rPr lang="en-IN" dirty="0"/>
              <a:t>Restore unpaid invoice table level when it needed for any old data query purpose on to small cluster.</a:t>
            </a:r>
          </a:p>
          <a:p>
            <a:r>
              <a:rPr lang="en-IN" b="1" dirty="0"/>
              <a:t>Recommended Solution 2</a:t>
            </a:r>
            <a:r>
              <a:rPr lang="en-IN" dirty="0"/>
              <a:t>: Take back up of invoice table using </a:t>
            </a:r>
            <a:r>
              <a:rPr lang="en-IN" b="1" dirty="0" err="1"/>
              <a:t>nodetool</a:t>
            </a:r>
            <a:r>
              <a:rPr lang="en-IN" b="1" dirty="0"/>
              <a:t> </a:t>
            </a:r>
            <a:r>
              <a:rPr lang="en-IN" b="1" dirty="0" err="1"/>
              <a:t>snapshat</a:t>
            </a:r>
            <a:r>
              <a:rPr lang="en-IN" dirty="0"/>
              <a:t> and save backup to common network folder using </a:t>
            </a:r>
            <a:r>
              <a:rPr lang="en-IN" dirty="0" err="1"/>
              <a:t>pssh</a:t>
            </a:r>
            <a:r>
              <a:rPr lang="en-IN" dirty="0"/>
              <a:t>.</a:t>
            </a:r>
          </a:p>
          <a:p>
            <a:r>
              <a:rPr lang="en-IN" dirty="0"/>
              <a:t>Download backups to respective nodes and need to run</a:t>
            </a:r>
            <a:r>
              <a:rPr lang="en-IN" b="1" dirty="0"/>
              <a:t> </a:t>
            </a:r>
            <a:r>
              <a:rPr lang="en-IN" b="1" dirty="0" err="1"/>
              <a:t>nodetool</a:t>
            </a:r>
            <a:r>
              <a:rPr lang="en-IN" b="1" dirty="0"/>
              <a:t> restore </a:t>
            </a:r>
            <a:r>
              <a:rPr lang="en-IN" b="1" dirty="0" err="1"/>
              <a:t>snapshot</a:t>
            </a:r>
            <a:r>
              <a:rPr lang="en-IN" dirty="0" err="1"/>
              <a:t>.but</a:t>
            </a:r>
            <a:r>
              <a:rPr lang="en-IN" dirty="0"/>
              <a:t> in this approach snapshot need to cleared regularly as maintenance activity.</a:t>
            </a:r>
          </a:p>
          <a:p>
            <a:endParaRPr lang="en-IN" dirty="0"/>
          </a:p>
          <a:p>
            <a:endParaRPr lang="en-IN" dirty="0"/>
          </a:p>
        </p:txBody>
      </p:sp>
    </p:spTree>
    <p:extLst>
      <p:ext uri="{BB962C8B-B14F-4D97-AF65-F5344CB8AC3E}">
        <p14:creationId xmlns:p14="http://schemas.microsoft.com/office/powerpoint/2010/main" val="130605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8997-BE2C-427E-A9C0-0F0C890FA175}"/>
              </a:ext>
            </a:extLst>
          </p:cNvPr>
          <p:cNvSpPr>
            <a:spLocks noGrp="1"/>
          </p:cNvSpPr>
          <p:nvPr>
            <p:ph type="title"/>
          </p:nvPr>
        </p:nvSpPr>
        <p:spPr/>
        <p:txBody>
          <a:bodyPr/>
          <a:lstStyle/>
          <a:p>
            <a:r>
              <a:rPr lang="en-US" dirty="0"/>
              <a:t> Fetching of Incremental Data from Collection Cassandra tables</a:t>
            </a:r>
            <a:endParaRPr lang="en-IN" dirty="0"/>
          </a:p>
        </p:txBody>
      </p:sp>
      <p:sp>
        <p:nvSpPr>
          <p:cNvPr id="5" name="Text Placeholder 2">
            <a:extLst>
              <a:ext uri="{FF2B5EF4-FFF2-40B4-BE49-F238E27FC236}">
                <a16:creationId xmlns:a16="http://schemas.microsoft.com/office/drawing/2014/main" id="{CCE70546-78E5-4589-B804-21FA5E685A0D}"/>
              </a:ext>
            </a:extLst>
          </p:cNvPr>
          <p:cNvSpPr txBox="1">
            <a:spLocks/>
          </p:cNvSpPr>
          <p:nvPr/>
        </p:nvSpPr>
        <p:spPr>
          <a:xfrm>
            <a:off x="984250" y="2066926"/>
            <a:ext cx="10515600" cy="42576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dirty="0" smtClean="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b="1" dirty="0"/>
              <a:t>Problem Statement</a:t>
            </a:r>
            <a:r>
              <a:rPr lang="en-IN" dirty="0"/>
              <a:t>: Collection is having high volume table and not having timestamp so incremental can’t be fetched.</a:t>
            </a:r>
          </a:p>
          <a:p>
            <a:r>
              <a:rPr lang="en-IN" b="1" dirty="0"/>
              <a:t>Recommended Solution 1</a:t>
            </a:r>
            <a:r>
              <a:rPr lang="en-IN" dirty="0"/>
              <a:t>:Create small cluster of 2 and 3 nodes.</a:t>
            </a:r>
          </a:p>
          <a:p>
            <a:r>
              <a:rPr lang="en-IN" dirty="0"/>
              <a:t>Take backup from online Cassandra at cluster level daily basis using differential mode.</a:t>
            </a:r>
          </a:p>
          <a:p>
            <a:r>
              <a:rPr lang="en-IN" dirty="0"/>
              <a:t>Also restore same back up on the small cluster using cluster level back up on different cluster and so on.</a:t>
            </a:r>
          </a:p>
          <a:p>
            <a:endParaRPr lang="en-IN" dirty="0"/>
          </a:p>
          <a:p>
            <a:endParaRPr lang="en-IN" dirty="0"/>
          </a:p>
        </p:txBody>
      </p:sp>
    </p:spTree>
    <p:extLst>
      <p:ext uri="{BB962C8B-B14F-4D97-AF65-F5344CB8AC3E}">
        <p14:creationId xmlns:p14="http://schemas.microsoft.com/office/powerpoint/2010/main" val="378425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8997-BE2C-427E-A9C0-0F0C890FA175}"/>
              </a:ext>
            </a:extLst>
          </p:cNvPr>
          <p:cNvSpPr>
            <a:spLocks noGrp="1"/>
          </p:cNvSpPr>
          <p:nvPr>
            <p:ph type="title"/>
          </p:nvPr>
        </p:nvSpPr>
        <p:spPr/>
        <p:txBody>
          <a:bodyPr/>
          <a:lstStyle/>
          <a:p>
            <a:r>
              <a:rPr lang="en-US" dirty="0"/>
              <a:t>Storage Option for Back up of unpaid invoices tables and other tables.</a:t>
            </a:r>
            <a:endParaRPr lang="en-IN" dirty="0"/>
          </a:p>
        </p:txBody>
      </p:sp>
      <p:sp>
        <p:nvSpPr>
          <p:cNvPr id="5" name="Text Placeholder 2">
            <a:extLst>
              <a:ext uri="{FF2B5EF4-FFF2-40B4-BE49-F238E27FC236}">
                <a16:creationId xmlns:a16="http://schemas.microsoft.com/office/drawing/2014/main" id="{CCE70546-78E5-4589-B804-21FA5E685A0D}"/>
              </a:ext>
            </a:extLst>
          </p:cNvPr>
          <p:cNvSpPr txBox="1">
            <a:spLocks/>
          </p:cNvSpPr>
          <p:nvPr/>
        </p:nvSpPr>
        <p:spPr>
          <a:xfrm>
            <a:off x="984250" y="2066926"/>
            <a:ext cx="10515600" cy="42576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dirty="0" smtClean="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b="1" dirty="0"/>
              <a:t>Medusa support  different storage option for backup.</a:t>
            </a:r>
          </a:p>
          <a:p>
            <a:r>
              <a:rPr lang="en-IN" b="1" dirty="0"/>
              <a:t>Options</a:t>
            </a:r>
            <a:r>
              <a:rPr lang="en-IN" dirty="0"/>
              <a:t>: </a:t>
            </a:r>
          </a:p>
          <a:p>
            <a:pPr marL="457200" indent="-457200">
              <a:buFont typeface="+mj-lt"/>
              <a:buAutoNum type="arabicPeriod"/>
            </a:pPr>
            <a:r>
              <a:rPr lang="en-IN" dirty="0"/>
              <a:t>Local backup folder mapped to NFS or any better option. So back up can be taken on all nodes using cluster level back up  and restore same from same mapped folder.</a:t>
            </a:r>
          </a:p>
          <a:p>
            <a:pPr marL="457200" indent="-457200">
              <a:buFont typeface="+mj-lt"/>
              <a:buAutoNum type="arabicPeriod"/>
            </a:pPr>
            <a:r>
              <a:rPr lang="en-IN" dirty="0"/>
              <a:t>Cloud native storage solution like MINIO or AWS S3.</a:t>
            </a:r>
          </a:p>
          <a:p>
            <a:pPr marL="457200" indent="-457200">
              <a:buFont typeface="+mj-lt"/>
              <a:buAutoNum type="arabicPeriod"/>
            </a:pPr>
            <a:r>
              <a:rPr lang="en-IN" dirty="0"/>
              <a:t>MINIO is approved storage solution by Tecnotree Architecture Board and can be deployed on rancher environment.</a:t>
            </a:r>
          </a:p>
          <a:p>
            <a:pPr marL="457200" indent="-457200">
              <a:buFont typeface="+mj-lt"/>
              <a:buAutoNum type="arabicPeriod"/>
            </a:pPr>
            <a:r>
              <a:rPr lang="en-IN" dirty="0"/>
              <a:t>AWS S3 is another option based on public cloud</a:t>
            </a:r>
          </a:p>
          <a:p>
            <a:pPr marL="457200" indent="-457200">
              <a:buFont typeface="+mj-lt"/>
              <a:buAutoNum type="arabicPeriod"/>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033980332"/>
      </p:ext>
    </p:extLst>
  </p:cSld>
  <p:clrMapOvr>
    <a:masterClrMapping/>
  </p:clrMapOvr>
</p:sld>
</file>

<file path=ppt/theme/theme1.xml><?xml version="1.0" encoding="utf-8"?>
<a:theme xmlns:a="http://schemas.openxmlformats.org/drawingml/2006/main" name="Office Theme">
  <a:themeElements>
    <a:clrScheme name="Tecnotree Palette">
      <a:dk1>
        <a:sysClr val="windowText" lastClr="000000"/>
      </a:dk1>
      <a:lt1>
        <a:sysClr val="window" lastClr="FFFFFF"/>
      </a:lt1>
      <a:dk2>
        <a:srgbClr val="1C00C8"/>
      </a:dk2>
      <a:lt2>
        <a:srgbClr val="2CFCE8"/>
      </a:lt2>
      <a:accent1>
        <a:srgbClr val="FF6E56"/>
      </a:accent1>
      <a:accent2>
        <a:srgbClr val="26FF92"/>
      </a:accent2>
      <a:accent3>
        <a:srgbClr val="FFFF00"/>
      </a:accent3>
      <a:accent4>
        <a:srgbClr val="FFC000"/>
      </a:accent4>
      <a:accent5>
        <a:srgbClr val="4933D2"/>
      </a:accent5>
      <a:accent6>
        <a:srgbClr val="AAFDF4"/>
      </a:accent6>
      <a:hlink>
        <a:srgbClr val="FFFFFF"/>
      </a:hlink>
      <a:folHlink>
        <a:srgbClr val="FF6E5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notree PPT template_2020" id="{5CFAC20B-EC83-4194-BF32-7258589C632F}" vid="{91C3F51B-EB09-4E1B-84DC-DC9008C1AC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841BB57CBBF045BC05E4522B724EBD" ma:contentTypeVersion="13" ma:contentTypeDescription="Create a new document." ma:contentTypeScope="" ma:versionID="88731281426421d2a28e5defe30e9fb2">
  <xsd:schema xmlns:xsd="http://www.w3.org/2001/XMLSchema" xmlns:xs="http://www.w3.org/2001/XMLSchema" xmlns:p="http://schemas.microsoft.com/office/2006/metadata/properties" xmlns:ns3="7b638d8c-65a6-492d-9080-779bceb0f456" xmlns:ns4="dda3c39a-ba99-4fca-b0dd-a1de44b4a28f" targetNamespace="http://schemas.microsoft.com/office/2006/metadata/properties" ma:root="true" ma:fieldsID="f51bd6fe44c52500242f12c950989749" ns3:_="" ns4:_="">
    <xsd:import namespace="7b638d8c-65a6-492d-9080-779bceb0f456"/>
    <xsd:import namespace="dda3c39a-ba99-4fca-b0dd-a1de44b4a28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638d8c-65a6-492d-9080-779bceb0f4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a3c39a-ba99-4fca-b0dd-a1de44b4a28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4EF1E7-DB67-44CB-8561-FF5C38275198}">
  <ds:schemaRefs>
    <ds:schemaRef ds:uri="http://schemas.microsoft.com/sharepoint/v3/contenttype/forms"/>
  </ds:schemaRefs>
</ds:datastoreItem>
</file>

<file path=customXml/itemProps2.xml><?xml version="1.0" encoding="utf-8"?>
<ds:datastoreItem xmlns:ds="http://schemas.openxmlformats.org/officeDocument/2006/customXml" ds:itemID="{10389890-6A32-4710-A795-62C75FB0AF5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1E4BC93-CD60-42EF-9E37-44C6268C29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638d8c-65a6-492d-9080-779bceb0f456"/>
    <ds:schemaRef ds:uri="dda3c39a-ba99-4fca-b0dd-a1de44b4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30054</TotalTime>
  <Words>459</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Bold</vt:lpstr>
      <vt:lpstr>Calibri</vt:lpstr>
      <vt:lpstr>Calibri Light</vt:lpstr>
      <vt:lpstr>Office Theme</vt:lpstr>
      <vt:lpstr>Medusa</vt:lpstr>
      <vt:lpstr>Agenda</vt:lpstr>
      <vt:lpstr>Medusa Feature and Status of POC </vt:lpstr>
      <vt:lpstr>Unpaid Invoice Backup Problem Statement &amp; recommended solution</vt:lpstr>
      <vt:lpstr> Fetching of Incremental Data from Collection Cassandra tables</vt:lpstr>
      <vt:lpstr>Storage Option for Back up of unpaid invoices tables and other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DWBS</dc:title>
  <dc:creator>Sandeep Singh</dc:creator>
  <cp:lastModifiedBy>Sandeep Singh</cp:lastModifiedBy>
  <cp:revision>162</cp:revision>
  <dcterms:created xsi:type="dcterms:W3CDTF">2021-05-10T03:32:43Z</dcterms:created>
  <dcterms:modified xsi:type="dcterms:W3CDTF">2021-07-13T11:43:08Z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0x0101006F841BB57CBBF045BC05E4522B724EBD</vt:lpwstr>
  </property>
</Properties>
</file>