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3" r:id="rId4"/>
    <p:sldId id="264" r:id="rId5"/>
    <p:sldId id="302" r:id="rId6"/>
    <p:sldId id="267" r:id="rId7"/>
    <p:sldId id="275" r:id="rId8"/>
    <p:sldId id="307" r:id="rId9"/>
    <p:sldId id="308" r:id="rId10"/>
    <p:sldId id="306" r:id="rId11"/>
    <p:sldId id="280" r:id="rId12"/>
    <p:sldId id="260" r:id="rId13"/>
    <p:sldId id="266" r:id="rId14"/>
    <p:sldId id="286" r:id="rId15"/>
    <p:sldId id="303" r:id="rId16"/>
    <p:sldId id="282" r:id="rId17"/>
    <p:sldId id="305" r:id="rId18"/>
    <p:sldId id="272" r:id="rId19"/>
    <p:sldId id="297" r:id="rId20"/>
    <p:sldId id="299" r:id="rId21"/>
    <p:sldId id="290" r:id="rId22"/>
    <p:sldId id="300" r:id="rId23"/>
    <p:sldId id="301" r:id="rId24"/>
    <p:sldId id="292" r:id="rId25"/>
    <p:sldId id="293" r:id="rId26"/>
    <p:sldId id="294" r:id="rId27"/>
    <p:sldId id="295" r:id="rId28"/>
    <p:sldId id="279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386" autoAdjust="0"/>
    <p:restoredTop sz="86856" autoAdjust="0"/>
  </p:normalViewPr>
  <p:slideViewPr>
    <p:cSldViewPr snapToGrid="0" snapToObjects="1">
      <p:cViewPr varScale="1">
        <p:scale>
          <a:sx n="64" d="100"/>
          <a:sy n="64" d="100"/>
        </p:scale>
        <p:origin x="1146" y="66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985"/>
            <a:ext cx="5486400" cy="41130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0" dirty="0"/>
              <a:t> lot of progress has been made with respect to standardization – mostly in the collection and data space.  There’s a gap with respect to analyses and displays.  CFAST = Coalition for Accelerating Standards and Therapies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667" y="8686508"/>
            <a:ext cx="2970732" cy="4560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03A7A89-17D9-4B4A-ADA8-4C7615AF692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5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985"/>
            <a:ext cx="5486400" cy="41130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Vision of the Script</a:t>
            </a:r>
            <a:r>
              <a:rPr lang="en-US" baseline="0" dirty="0"/>
              <a:t> Repository – Reusable code library – Utilizing crowd-sourcing to maintain.  All inclusive.  Assumes SDTM/</a:t>
            </a:r>
            <a:r>
              <a:rPr lang="en-US" baseline="0" dirty="0" err="1"/>
              <a:t>ADaM</a:t>
            </a:r>
            <a:r>
              <a:rPr lang="en-US" baseline="0" dirty="0"/>
              <a:t> data structure.  Currently SAS and R focus but not intended to be limited to those.  Getting code associated with the white papers is a current focus.  Adding some standard code that FDA medical reviewers use is also a focus.  Can also be a place to share code for </a:t>
            </a:r>
            <a:r>
              <a:rPr lang="en-US" baseline="0" dirty="0" err="1"/>
              <a:t>ADaM</a:t>
            </a:r>
            <a:r>
              <a:rPr lang="en-US" baseline="0" dirty="0"/>
              <a:t> derivations.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667" y="8686508"/>
            <a:ext cx="2970732" cy="456031"/>
          </a:xfrm>
          <a:prstGeom prst="rect">
            <a:avLst/>
          </a:prstGeom>
        </p:spPr>
        <p:txBody>
          <a:bodyPr/>
          <a:lstStyle/>
          <a:p>
            <a:fld id="{13E6D5A4-D398-4EA4-959A-965FB8ECD7DA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Another way to look at the vision for script/code-sharing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4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985"/>
            <a:ext cx="5486400" cy="411304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667" y="8686508"/>
            <a:ext cx="2970732" cy="456031"/>
          </a:xfrm>
          <a:prstGeom prst="rect">
            <a:avLst/>
          </a:prstGeom>
        </p:spPr>
        <p:txBody>
          <a:bodyPr/>
          <a:lstStyle/>
          <a:p>
            <a:fld id="{7B8BE195-0A67-4DDD-AFD9-1143A84CA3D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of our project teams are looking for additional volunteers!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5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sz="1800" dirty="0"/>
              <a:t>Vital Signs, ECGs, Labs - </a:t>
            </a:r>
            <a:r>
              <a:rPr lang="x-none" sz="1800"/>
              <a:t>Central Tendency</a:t>
            </a:r>
            <a:r>
              <a:rPr lang="en-US" sz="1800" dirty="0"/>
              <a:t> </a:t>
            </a:r>
            <a:r>
              <a:rPr lang="en-US" sz="1400" i="1" dirty="0"/>
              <a:t>F</a:t>
            </a:r>
            <a:r>
              <a:rPr lang="x-none" sz="1400" i="1"/>
              <a:t>inalized in October 2013</a:t>
            </a:r>
            <a:r>
              <a:rPr lang="en-US" sz="1400" i="1" dirty="0"/>
              <a:t>, Lead – Mary Nilsson</a:t>
            </a:r>
          </a:p>
          <a:p>
            <a:pPr lvl="1"/>
            <a:r>
              <a:rPr lang="en-US" sz="1800" dirty="0"/>
              <a:t>Non-Compartmental </a:t>
            </a:r>
            <a:r>
              <a:rPr lang="x-none" sz="1800"/>
              <a:t>Pharmacokinetics</a:t>
            </a:r>
            <a:r>
              <a:rPr lang="en-US" sz="1800" dirty="0"/>
              <a:t> </a:t>
            </a:r>
            <a:r>
              <a:rPr lang="en-US" sz="1400" i="1" dirty="0"/>
              <a:t>Finalized in March 2014, Lead - Francois Vandenhende</a:t>
            </a:r>
          </a:p>
          <a:p>
            <a:pPr lvl="1"/>
            <a:r>
              <a:rPr lang="x-none" sz="1800"/>
              <a:t>Demographics, Disposition</a:t>
            </a:r>
            <a:r>
              <a:rPr lang="en-US" sz="1800" dirty="0"/>
              <a:t>, and Medications </a:t>
            </a:r>
            <a:r>
              <a:rPr lang="en-US" sz="1400" i="1" dirty="0"/>
              <a:t>Finalized October 2014, Lead – Simin Baygani</a:t>
            </a:r>
          </a:p>
          <a:p>
            <a:pPr lvl="1"/>
            <a:r>
              <a:rPr lang="en-US" sz="1800" dirty="0"/>
              <a:t>Vital Signs, ECGs, Labs – Outliers and Shifts </a:t>
            </a:r>
            <a:r>
              <a:rPr lang="en-US" sz="1400" i="1" dirty="0"/>
              <a:t>F</a:t>
            </a:r>
            <a:r>
              <a:rPr lang="x-none" sz="1400" i="1"/>
              <a:t>inalized in </a:t>
            </a:r>
            <a:r>
              <a:rPr lang="en-US" sz="1400" i="1" dirty="0"/>
              <a:t>September 2015, Lead – Wei Wang</a:t>
            </a:r>
          </a:p>
          <a:p>
            <a:pPr lvl="1"/>
            <a:r>
              <a:rPr lang="en-US" sz="1800" dirty="0"/>
              <a:t>QT/</a:t>
            </a:r>
            <a:r>
              <a:rPr lang="en-US" sz="1800" dirty="0" err="1"/>
              <a:t>QTc</a:t>
            </a:r>
            <a:r>
              <a:rPr lang="en-US" sz="1800" dirty="0"/>
              <a:t> Studies </a:t>
            </a:r>
            <a:r>
              <a:rPr lang="en-US" sz="1400" i="1" dirty="0"/>
              <a:t>F</a:t>
            </a:r>
            <a:r>
              <a:rPr lang="x-none" sz="1400" i="1"/>
              <a:t>inalized in </a:t>
            </a:r>
            <a:r>
              <a:rPr lang="en-US" sz="1400" i="1" dirty="0"/>
              <a:t>March 2016, Lead – Christos </a:t>
            </a:r>
            <a:r>
              <a:rPr lang="en-US" sz="1400" i="1" dirty="0" err="1"/>
              <a:t>Stylianou</a:t>
            </a:r>
            <a:endParaRPr lang="en-US" sz="1400" i="1" dirty="0"/>
          </a:p>
          <a:p>
            <a:pPr lvl="1"/>
            <a:r>
              <a:rPr lang="en-US" sz="1800" dirty="0"/>
              <a:t>Adverse Events </a:t>
            </a:r>
            <a:r>
              <a:rPr lang="en-US" sz="1400" i="1" dirty="0"/>
              <a:t>Finalized February 2017, Lead – Mary Nilsson, Nhi Beasley, Sheryl </a:t>
            </a:r>
            <a:r>
              <a:rPr lang="en-US" sz="1400" i="1" dirty="0" err="1"/>
              <a:t>Treichel</a:t>
            </a:r>
            <a:endParaRPr lang="en-US" sz="1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4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1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US" dirty="0">
                <a:effectLst/>
              </a:rPr>
              <a:t>Open</a:t>
            </a:r>
            <a:r>
              <a:rPr lang="en-US" baseline="0" dirty="0">
                <a:effectLst/>
              </a:rPr>
              <a:t> to additional ideas.  Some ideas that have been brought up</a:t>
            </a:r>
            <a:r>
              <a:rPr lang="en-US" dirty="0">
                <a:effectLst/>
              </a:rPr>
              <a:t>:</a:t>
            </a:r>
            <a:r>
              <a:rPr lang="en-US" baseline="0" dirty="0">
                <a:effectLst/>
              </a:rPr>
              <a:t> </a:t>
            </a:r>
          </a:p>
          <a:p>
            <a:pPr rtl="0"/>
            <a:r>
              <a:rPr lang="en-US" baseline="0" dirty="0">
                <a:effectLst/>
              </a:rPr>
              <a:t>1. </a:t>
            </a:r>
            <a:r>
              <a:rPr lang="en-US" dirty="0">
                <a:effectLst/>
              </a:rPr>
              <a:t>TOSNP and Narratives </a:t>
            </a:r>
          </a:p>
          <a:p>
            <a:pPr rtl="0"/>
            <a:r>
              <a:rPr lang="en-US" dirty="0">
                <a:effectLst/>
              </a:rPr>
              <a:t>2. Combining Studies for Integrated Analyses - Points to Consider </a:t>
            </a:r>
          </a:p>
          <a:p>
            <a:pPr rtl="0"/>
            <a:r>
              <a:rPr lang="en-US" dirty="0">
                <a:effectLst/>
              </a:rPr>
              <a:t>3. Qualitative ECGs </a:t>
            </a:r>
          </a:p>
          <a:p>
            <a:pPr rtl="0"/>
            <a:r>
              <a:rPr lang="en-US" dirty="0">
                <a:effectLst/>
              </a:rPr>
              <a:t>4. Analysis of genomic and biomarkers  </a:t>
            </a:r>
          </a:p>
          <a:p>
            <a:pPr rtl="0"/>
            <a:r>
              <a:rPr lang="en-US" dirty="0">
                <a:effectLst/>
              </a:rPr>
              <a:t>5. Statistical methods for safety (individual study and integrated, include Bayesian methods) </a:t>
            </a:r>
          </a:p>
          <a:p>
            <a:pPr rtl="0"/>
            <a:r>
              <a:rPr lang="en-US" dirty="0">
                <a:effectLst/>
              </a:rPr>
              <a:t>6. Writing statistical results for safety (individual study and integrated) </a:t>
            </a:r>
          </a:p>
          <a:p>
            <a:pPr rtl="0"/>
            <a:r>
              <a:rPr lang="en-US" dirty="0">
                <a:effectLst/>
              </a:rPr>
              <a:t>7. Process for determining Adverse Drug Reactions </a:t>
            </a:r>
          </a:p>
          <a:p>
            <a:pPr rtl="0"/>
            <a:r>
              <a:rPr lang="en-US" dirty="0">
                <a:effectLst/>
              </a:rPr>
              <a:t>8. Defining the safety population (not necessarily a separate white paper, but include somewhere) </a:t>
            </a:r>
          </a:p>
          <a:p>
            <a:pPr rtl="0"/>
            <a:r>
              <a:rPr lang="en-US" dirty="0">
                <a:effectLst/>
              </a:rPr>
              <a:t>9. Analysis and display of adjudicated 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8499E6D-7FA2-463D-A16A-4548A3FAB57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1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C127-72A9-4109-9126-889D2ED8CEE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FA-E47D-4D1A-B4DC-79C5979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2605C1-C645-42AF-B5BC-FBF66F5EF3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B44BBB-194A-4734-89E0-472FA5D15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5075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49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3" r:id="rId4"/>
    <p:sldLayoutId id="2147483664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N:\PhUSE\Phuse powerpoint 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124200" y="274638"/>
            <a:ext cx="5562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8000"/>
            <a:ext cx="82296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081088"/>
            <a:ext cx="676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usewiki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phuse-scripts/blob/master/LICENSE.m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use-org/phuse-scripts/wiki/Simple-Index" TargetMode="External"/><Relationship Id="rId4" Type="http://schemas.openxmlformats.org/officeDocument/2006/relationships/hyperlink" Target="http://www.phusewiki.org/wiki/index.php?title=WG5_Project_02#Qualification_Proces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phuse-scripts/tree/master/contributed/Nonclinical" TargetMode="External"/><Relationship Id="rId2" Type="http://schemas.openxmlformats.org/officeDocument/2006/relationships/hyperlink" Target="https://github.com/phuse-org/phuse-scripts/wiki/JumpStart-Scrip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use-org/phuse-scripts/tree/master/contributed/Spotfire" TargetMode="External"/><Relationship Id="rId4" Type="http://schemas.openxmlformats.org/officeDocument/2006/relationships/hyperlink" Target="https://github.com/phuse-org/phuse-scripts/tree/master/lang/SAS/datahandl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use.e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usewiki.org/wiki/index.php?title=WG5_Project_09" TargetMode="External"/><Relationship Id="rId13" Type="http://schemas.openxmlformats.org/officeDocument/2006/relationships/hyperlink" Target="http://www.phusewiki.org/wiki/images/9/95/CS_WhitePaper_OutliersShifts_v1.0.pdf" TargetMode="External"/><Relationship Id="rId18" Type="http://schemas.openxmlformats.org/officeDocument/2006/relationships/hyperlink" Target="http://www.phusewiki.org/wiki/index.php?title=Standard_Script_Index" TargetMode="External"/><Relationship Id="rId3" Type="http://schemas.openxmlformats.org/officeDocument/2006/relationships/hyperlink" Target="http://www.phusewiki.org/wiki/index.php?title=WG5_Project_01" TargetMode="External"/><Relationship Id="rId7" Type="http://schemas.openxmlformats.org/officeDocument/2006/relationships/hyperlink" Target="http://www.phusewiki.org/wiki/index.php?title=WG5_Project_08" TargetMode="External"/><Relationship Id="rId12" Type="http://schemas.openxmlformats.org/officeDocument/2006/relationships/hyperlink" Target="http://www.phusewiki.org/wiki/images/c/c9/CSS_WhitePaper_DemoDispMed_v1.0.pdf" TargetMode="External"/><Relationship Id="rId17" Type="http://schemas.openxmlformats.org/officeDocument/2006/relationships/hyperlink" Target="https://github.com/phuse-org/phuse-scripts/wiki/Standard-Script-Index" TargetMode="External"/><Relationship Id="rId2" Type="http://schemas.openxmlformats.org/officeDocument/2006/relationships/hyperlink" Target="http://www.phusewiki.org/wiki/index.php?title=Standard_Scripts" TargetMode="External"/><Relationship Id="rId16" Type="http://schemas.openxmlformats.org/officeDocument/2006/relationships/hyperlink" Target="https://github.com/phuse-org/phuse-scripts/wiki/Simple-Ind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usewiki.org/wiki/index.php?title=WG5_Project_07" TargetMode="External"/><Relationship Id="rId11" Type="http://schemas.openxmlformats.org/officeDocument/2006/relationships/hyperlink" Target="http://www.phusewiki.org/wiki/images/e/ed/PhUSE_CSS_WhitePaper_PK_final_25March2014.pdf" TargetMode="External"/><Relationship Id="rId5" Type="http://schemas.openxmlformats.org/officeDocument/2006/relationships/hyperlink" Target="http://www.phusewiki.org/wiki/index.php?title=WG5_Project_03" TargetMode="External"/><Relationship Id="rId15" Type="http://schemas.openxmlformats.org/officeDocument/2006/relationships/hyperlink" Target="http://www.phuse.eu/documents/working-groups/cs-whitepaper-adverseevents-v10-4442.pdf" TargetMode="External"/><Relationship Id="rId10" Type="http://schemas.openxmlformats.org/officeDocument/2006/relationships/hyperlink" Target="http://www.phusewiki.org/wiki/images/4/48/CSS_WhitePaper_CentralTendency_v1.0.pdf" TargetMode="External"/><Relationship Id="rId19" Type="http://schemas.openxmlformats.org/officeDocument/2006/relationships/hyperlink" Target="https://github.com/phuse-org/phuse-scripts/wiki/JumpStart-Scripts" TargetMode="External"/><Relationship Id="rId4" Type="http://schemas.openxmlformats.org/officeDocument/2006/relationships/hyperlink" Target="http://www.phusewiki.org/wiki/index.php?title=WG5_Project_02" TargetMode="External"/><Relationship Id="rId9" Type="http://schemas.openxmlformats.org/officeDocument/2006/relationships/hyperlink" Target="https://github.com/phuse-org/phuse-scripts" TargetMode="External"/><Relationship Id="rId14" Type="http://schemas.openxmlformats.org/officeDocument/2006/relationships/hyperlink" Target="http://www.phusewiki.org/docs/CSS%20White%20Papers%202016/230316%20CS_WhitePaper_TQTStudies_v1.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usewiki.org/wiki/index.php?title=WG5_Project_03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://www.phusewiki.org/wiki/index.php?title=WG5_Project_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phusewiki.org/wiki/index.php?title=WG5_Project_01" TargetMode="External"/><Relationship Id="rId5" Type="http://schemas.openxmlformats.org/officeDocument/2006/relationships/hyperlink" Target="http://www.phusewiki.org/wiki/index.php?title=WG5_Project_07" TargetMode="External"/><Relationship Id="rId4" Type="http://schemas.openxmlformats.org/officeDocument/2006/relationships/hyperlink" Target="http://www.phusewiki.org/wiki/index.php?title=WG5_Project_08" TargetMode="External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91975" y="4067693"/>
            <a:ext cx="5390884" cy="152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 smtClean="0">
                <a:solidFill>
                  <a:srgbClr val="00A3D1"/>
                </a:solidFill>
                <a:latin typeface="Helvetica Neue"/>
                <a:cs typeface="Helvetica Neue"/>
              </a:rPr>
              <a:t>Hanming</a:t>
            </a:r>
            <a:r>
              <a:rPr lang="en-US" sz="2800" dirty="0" smtClean="0">
                <a:solidFill>
                  <a:srgbClr val="00A3D1"/>
                </a:solidFill>
                <a:latin typeface="Helvetica Neue"/>
                <a:cs typeface="Helvetica Neue"/>
              </a:rPr>
              <a:t> </a:t>
            </a:r>
            <a:r>
              <a:rPr lang="en-US" sz="2800" dirty="0">
                <a:solidFill>
                  <a:srgbClr val="00A3D1"/>
                </a:solidFill>
                <a:latin typeface="Helvetica Neue"/>
                <a:cs typeface="Helvetica Neue"/>
              </a:rPr>
              <a:t>Tu 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00A3D1"/>
                </a:solidFill>
                <a:latin typeface="Helvetica Neue"/>
                <a:cs typeface="Helvetica Neue"/>
              </a:rPr>
              <a:t>26 April 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08" y="1487073"/>
            <a:ext cx="8470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A3D1"/>
                </a:solidFill>
                <a:latin typeface="Helvetica Neue"/>
                <a:cs typeface="Helvetica Neue"/>
              </a:rPr>
              <a:t>Standard Analyses and Code Sharing</a:t>
            </a:r>
            <a:br>
              <a:rPr lang="en-US" sz="4400" b="1" dirty="0">
                <a:solidFill>
                  <a:srgbClr val="00A3D1"/>
                </a:solidFill>
                <a:latin typeface="Helvetica Neue"/>
                <a:cs typeface="Helvetica Neue"/>
              </a:rPr>
            </a:br>
            <a:endParaRPr lang="en-US" sz="24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How to Participate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60232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Sign up for the </a:t>
            </a:r>
            <a:r>
              <a:rPr lang="en-US" sz="2400" dirty="0" err="1"/>
              <a:t>PhUSE</a:t>
            </a:r>
            <a:r>
              <a:rPr lang="en-US" sz="2400" dirty="0"/>
              <a:t> working group mailings</a:t>
            </a:r>
          </a:p>
          <a:p>
            <a:pPr lvl="1"/>
            <a:r>
              <a:rPr lang="en-US" sz="2400" dirty="0"/>
              <a:t>From phusewiki.org, click “Join a Working Group Now”</a:t>
            </a:r>
          </a:p>
          <a:p>
            <a:pPr lvl="1"/>
            <a:r>
              <a:rPr lang="en-US" sz="2400" dirty="0"/>
              <a:t>Standard Scripts Groups</a:t>
            </a:r>
          </a:p>
          <a:p>
            <a:pPr lvl="2"/>
            <a:r>
              <a:rPr lang="en-US" sz="2000" dirty="0"/>
              <a:t>CSS-WG-Standard-Scripts (Entire Working Group)</a:t>
            </a:r>
          </a:p>
          <a:p>
            <a:pPr lvl="2"/>
            <a:r>
              <a:rPr lang="en-US" sz="2000" dirty="0"/>
              <a:t>CSS-WG-Standard-Scripts-</a:t>
            </a:r>
            <a:r>
              <a:rPr lang="en-US" sz="2000" dirty="0" err="1"/>
              <a:t>WhitePapers</a:t>
            </a:r>
            <a:r>
              <a:rPr lang="en-US" sz="2000" dirty="0"/>
              <a:t> (White Paper Project Team)</a:t>
            </a:r>
          </a:p>
          <a:p>
            <a:pPr lvl="2"/>
            <a:r>
              <a:rPr lang="en-US" sz="2000" dirty="0"/>
              <a:t>CSS-WG-Standard-Scripts-Platform (Script Repository)</a:t>
            </a:r>
          </a:p>
          <a:p>
            <a:pPr lvl="2"/>
            <a:r>
              <a:rPr lang="en-US" sz="2000" dirty="0"/>
              <a:t>CSS-WG-SS-</a:t>
            </a:r>
            <a:r>
              <a:rPr lang="en-US" sz="2000" dirty="0" err="1"/>
              <a:t>WhitePaperReviewers</a:t>
            </a:r>
            <a:r>
              <a:rPr lang="en-US" sz="2000" dirty="0"/>
              <a:t> (Notified when a white paper is ready for review)</a:t>
            </a:r>
          </a:p>
          <a:p>
            <a:r>
              <a:rPr lang="en-US" sz="2400" dirty="0"/>
              <a:t>See wiki pages for each of the projects (</a:t>
            </a:r>
            <a:r>
              <a:rPr lang="en-US" sz="2400" dirty="0">
                <a:hlinkClick r:id="rId2"/>
              </a:rPr>
              <a:t>www.phusewiki.org</a:t>
            </a:r>
            <a:r>
              <a:rPr lang="en-US" sz="2400" dirty="0"/>
              <a:t>)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48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5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Working Group Vision/Goals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307124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Leverage </a:t>
            </a:r>
            <a:r>
              <a:rPr lang="en-US" dirty="0"/>
              <a:t>crowd-sourcing </a:t>
            </a:r>
            <a:r>
              <a:rPr lang="en-US" sz="2400" dirty="0"/>
              <a:t>to improve the content and implementation of analyses for medical research, leading to better data interpretations and increased efficiency in the clinical drug development and review processes.</a:t>
            </a:r>
          </a:p>
          <a:p>
            <a:pPr lvl="1"/>
            <a:r>
              <a:rPr lang="en-US" sz="2000" dirty="0"/>
              <a:t>Establish and maintain a publicly available repository for storing program code to be used as analytical tools for medical research. </a:t>
            </a:r>
          </a:p>
          <a:p>
            <a:pPr lvl="1"/>
            <a:r>
              <a:rPr lang="en-US" sz="2000" dirty="0"/>
              <a:t>Where gaps exist, develop recommendations for analyses and displays in areas that could benefit from crowd-sourcing. </a:t>
            </a:r>
          </a:p>
          <a:p>
            <a:pPr lvl="1"/>
            <a:r>
              <a:rPr lang="en-US" sz="2000" dirty="0"/>
              <a:t>Where gaps exist, develop code for recommended analyses and displays that could benefit from crowd-sourcing (to reside in the repository). 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810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924800" cy="1470025"/>
          </a:xfrm>
        </p:spPr>
        <p:txBody>
          <a:bodyPr/>
          <a:lstStyle/>
          <a:p>
            <a:r>
              <a:rPr lang="en-US" dirty="0"/>
              <a:t>Projects at Glance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275856" y="2498501"/>
            <a:ext cx="2088232" cy="208823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1908175" y="3170956"/>
            <a:ext cx="1292225" cy="71755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1395413" y="3061419"/>
            <a:ext cx="874712" cy="57467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395536" y="2930549"/>
            <a:ext cx="1900411" cy="11752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7544" y="3074565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Analyses </a:t>
            </a:r>
          </a:p>
          <a:p>
            <a:pPr algn="ctr"/>
            <a:r>
              <a:rPr lang="en-US" dirty="0"/>
              <a:t>(White Papers)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3851920" y="3200400"/>
            <a:ext cx="1080120" cy="11045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87924" y="353247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Scripts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19872" y="271452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GitHub</a:t>
            </a:r>
          </a:p>
        </p:txBody>
      </p:sp>
      <p:cxnSp>
        <p:nvCxnSpPr>
          <p:cNvPr id="34" name="Straight Arrow Connector 33"/>
          <p:cNvCxnSpPr>
            <a:stCxn id="29" idx="3"/>
          </p:cNvCxnSpPr>
          <p:nvPr/>
        </p:nvCxnSpPr>
        <p:spPr>
          <a:xfrm flipV="1">
            <a:off x="2295947" y="3515660"/>
            <a:ext cx="979909" cy="25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01484" y="33528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Content and Delivery (P02)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69470" y="1764268"/>
            <a:ext cx="37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Governance and Infrastructure (P03)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355976" y="2069976"/>
            <a:ext cx="0" cy="42852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48704" y="5131439"/>
            <a:ext cx="413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Script Discovery and Acquisition (P01)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003018" y="3515660"/>
            <a:ext cx="1298466" cy="26957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108520" y="4946773"/>
            <a:ext cx="285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White papers (P08)</a:t>
            </a:r>
          </a:p>
        </p:txBody>
      </p:sp>
      <p:cxnSp>
        <p:nvCxnSpPr>
          <p:cNvPr id="42" name="Straight Arrow Connector 41"/>
          <p:cNvCxnSpPr>
            <a:endCxn id="29" idx="2"/>
          </p:cNvCxnSpPr>
          <p:nvPr/>
        </p:nvCxnSpPr>
        <p:spPr>
          <a:xfrm flipV="1">
            <a:off x="1345742" y="4105795"/>
            <a:ext cx="0" cy="84097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27585" y="3033915"/>
            <a:ext cx="71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TFL’s</a:t>
            </a:r>
          </a:p>
        </p:txBody>
      </p:sp>
      <p:pic>
        <p:nvPicPr>
          <p:cNvPr id="44" name="Picture 2" descr="https://encrypted-tbn0.gstatic.com/images?q=tbn:ANd9GcRMSQfDuLqyQ5ZC6pJXlsUClkHxUf2Awn_23om2Ub5uLOrTGs7Aj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90" y="5546777"/>
            <a:ext cx="827091" cy="7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569785" y="5723964"/>
            <a:ext cx="493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Communication, Promotion and Education (P07)</a:t>
            </a:r>
          </a:p>
        </p:txBody>
      </p:sp>
      <p:cxnSp>
        <p:nvCxnSpPr>
          <p:cNvPr id="46" name="Straight Arrow Connector 45"/>
          <p:cNvCxnSpPr>
            <a:stCxn id="39" idx="1"/>
          </p:cNvCxnSpPr>
          <p:nvPr/>
        </p:nvCxnSpPr>
        <p:spPr>
          <a:xfrm flipH="1" flipV="1">
            <a:off x="4660777" y="4547493"/>
            <a:ext cx="587927" cy="76861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2921" y="627048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ucida Bright" panose="02040602050505020304" pitchFamily="18" charset="0"/>
              </a:rPr>
              <a:t>Circa 2016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5765304" y="2397149"/>
            <a:ext cx="864096" cy="9144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65304" y="266700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3400" y="1371600"/>
            <a:ext cx="37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Test Data Factory (P09)</a:t>
            </a:r>
          </a:p>
        </p:txBody>
      </p:sp>
      <p:cxnSp>
        <p:nvCxnSpPr>
          <p:cNvPr id="36" name="Straight Arrow Connector 35"/>
          <p:cNvCxnSpPr>
            <a:stCxn id="26" idx="2"/>
            <a:endCxn id="3" idx="1"/>
          </p:cNvCxnSpPr>
          <p:nvPr/>
        </p:nvCxnSpPr>
        <p:spPr>
          <a:xfrm>
            <a:off x="6194765" y="1740932"/>
            <a:ext cx="2587" cy="656217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660776" y="1066800"/>
            <a:ext cx="3152875" cy="2367225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Accomplishments: Repository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77817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Script </a:t>
            </a:r>
            <a:r>
              <a:rPr lang="en-US" smtClean="0"/>
              <a:t>Repository</a:t>
            </a: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MIT license chosen</a:t>
            </a:r>
          </a:p>
          <a:p>
            <a:pPr lvl="2"/>
            <a:r>
              <a:rPr lang="en-US" sz="1400" dirty="0">
                <a:solidFill>
                  <a:prstClr val="black"/>
                </a:solidFill>
                <a:hlinkClick r:id="rId3"/>
              </a:rPr>
              <a:t>https://github.com/phuse-org/phuse-scripts/blob/master/LICENSE.md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Qualification guidelines developed</a:t>
            </a:r>
          </a:p>
          <a:p>
            <a:pPr lvl="2"/>
            <a:r>
              <a:rPr lang="en-US" sz="1400" dirty="0">
                <a:solidFill>
                  <a:prstClr val="black"/>
                </a:solidFill>
                <a:hlinkClick r:id="rId4"/>
              </a:rPr>
              <a:t>http://www.phusewiki.org/wiki/index.php?title=WG5_Project_02#Qualification_Process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User-friendly front end developed</a:t>
            </a:r>
          </a:p>
          <a:p>
            <a:pPr lvl="2"/>
            <a:r>
              <a:rPr lang="en-US" sz="1400" dirty="0">
                <a:solidFill>
                  <a:prstClr val="black"/>
                </a:solidFill>
                <a:hlinkClick r:id="rId5"/>
              </a:rPr>
              <a:t>https://github.com/phuse-org/phuse-scripts/wiki/Simple-Index</a:t>
            </a:r>
            <a:endParaRPr lang="en-US" sz="1400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Repository has been updated to have a place to store scripts developed by other groups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0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Accomplishments: Scripts Contributed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5322" y="1621410"/>
            <a:ext cx="8369284" cy="34912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Scripts contributed by other groups</a:t>
            </a:r>
            <a:endParaRPr lang="en-US" sz="1600" dirty="0"/>
          </a:p>
          <a:p>
            <a:pPr lvl="1"/>
            <a:r>
              <a:rPr lang="en-US" sz="2000" dirty="0"/>
              <a:t>FDA: </a:t>
            </a:r>
            <a:r>
              <a:rPr lang="en-US" sz="2000" dirty="0">
                <a:hlinkClick r:id="rId2"/>
              </a:rPr>
              <a:t>https://github.com/phuse-org/phuse-scripts/wiki/JumpStart-Scripts</a:t>
            </a:r>
            <a:endParaRPr lang="en-US" sz="2000" dirty="0"/>
          </a:p>
          <a:p>
            <a:pPr lvl="1"/>
            <a:r>
              <a:rPr lang="en-US" sz="2000" dirty="0"/>
              <a:t>Non-clinical: </a:t>
            </a:r>
            <a:r>
              <a:rPr lang="en-US" sz="2000" dirty="0">
                <a:hlinkClick r:id="rId3"/>
              </a:rPr>
              <a:t>https://github.com/phuse-org/phuse-scripts/tree/master/contributed/Nonclinical</a:t>
            </a:r>
            <a:endParaRPr lang="en-US" sz="2000" dirty="0"/>
          </a:p>
          <a:p>
            <a:pPr lvl="1"/>
            <a:r>
              <a:rPr lang="en-US" sz="2000" dirty="0"/>
              <a:t>Data Handle: </a:t>
            </a:r>
            <a:r>
              <a:rPr lang="en-US" sz="2000" dirty="0">
                <a:hlinkClick r:id="rId4"/>
              </a:rPr>
              <a:t>https://github.com/phuse-org/phuse-scripts/tree/master/lang/SAS/datahandle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Spotfire Templates: </a:t>
            </a:r>
            <a:r>
              <a:rPr lang="en-US" sz="2000" dirty="0">
                <a:hlinkClick r:id="rId5"/>
              </a:rPr>
              <a:t>https://github.com/phuse-org/phuse-scripts/tree/master/contributed/Spotfire</a:t>
            </a:r>
            <a:r>
              <a:rPr lang="en-US" sz="2000" dirty="0"/>
              <a:t> 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036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Accomplishments: Scripts Developed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598046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Scripts developed by volunteers</a:t>
            </a:r>
          </a:p>
          <a:p>
            <a:pPr lvl="1"/>
            <a:r>
              <a:rPr lang="en-US" sz="2400" dirty="0"/>
              <a:t>6 </a:t>
            </a:r>
            <a:r>
              <a:rPr lang="en-US" sz="2400" dirty="0" err="1"/>
              <a:t>Scriptathons</a:t>
            </a:r>
            <a:r>
              <a:rPr lang="en-US" sz="2400" dirty="0"/>
              <a:t> (plus additional work by project members) resulting in several scripts at various stages</a:t>
            </a:r>
          </a:p>
          <a:p>
            <a:pPr lvl="2"/>
            <a:r>
              <a:rPr lang="en-US" sz="1800" dirty="0"/>
              <a:t>Focused on creating scripts associated with the displays in the white papers, starting with </a:t>
            </a:r>
            <a:r>
              <a:rPr lang="en-US" sz="1800" dirty="0" err="1"/>
              <a:t>ADaM</a:t>
            </a:r>
            <a:r>
              <a:rPr lang="en-US" sz="1800" dirty="0"/>
              <a:t> data</a:t>
            </a:r>
          </a:p>
          <a:p>
            <a:pPr lvl="2"/>
            <a:r>
              <a:rPr lang="en-US" sz="1800" dirty="0"/>
              <a:t>The specifications for the scripts include assumptions and required </a:t>
            </a:r>
            <a:r>
              <a:rPr lang="en-US" sz="1800" dirty="0" err="1"/>
              <a:t>ADaM</a:t>
            </a:r>
            <a:r>
              <a:rPr lang="en-US" sz="1800" dirty="0"/>
              <a:t> variables</a:t>
            </a:r>
          </a:p>
          <a:p>
            <a:pPr lvl="2"/>
            <a:r>
              <a:rPr lang="en-US" sz="1800" dirty="0"/>
              <a:t>Starting with CDISC pilot data</a:t>
            </a:r>
          </a:p>
          <a:p>
            <a:pPr lvl="1"/>
            <a:r>
              <a:rPr lang="en-US" sz="2400" dirty="0"/>
              <a:t>Scripts developed based on white paper</a:t>
            </a:r>
          </a:p>
          <a:p>
            <a:pPr lvl="2"/>
            <a:r>
              <a:rPr lang="en-US" sz="1800" dirty="0"/>
              <a:t>Central Tendency package Qualification Completed: 6 Recommended displays in CT White Paper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04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Accomplishments: White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435909"/>
            <a:ext cx="8369284" cy="4277896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Helvetica Neue"/>
                <a:cs typeface="Helvetica Neue"/>
              </a:rPr>
              <a:t>6 </a:t>
            </a:r>
            <a:r>
              <a:rPr lang="en-US" sz="2800" dirty="0" smtClean="0">
                <a:latin typeface="Helvetica Neue"/>
                <a:cs typeface="Helvetica Neue"/>
              </a:rPr>
              <a:t>Analysis/Display White </a:t>
            </a:r>
            <a:r>
              <a:rPr lang="en-US" sz="2800" dirty="0">
                <a:latin typeface="Helvetica Neue"/>
                <a:cs typeface="Helvetica Neue"/>
              </a:rPr>
              <a:t>Papers Finalized</a:t>
            </a:r>
          </a:p>
          <a:p>
            <a:pPr lvl="1"/>
            <a:r>
              <a:rPr lang="en-US" sz="2000" dirty="0"/>
              <a:t>Vital Signs, ECGs, Labs - </a:t>
            </a:r>
            <a:r>
              <a:rPr lang="x-none" sz="2000" dirty="0"/>
              <a:t>Central Tendency</a:t>
            </a:r>
            <a:r>
              <a:rPr lang="en-US" sz="2000" dirty="0"/>
              <a:t> (2013)</a:t>
            </a:r>
            <a:endParaRPr lang="en-US" sz="2000" i="1" dirty="0"/>
          </a:p>
          <a:p>
            <a:pPr lvl="1"/>
            <a:r>
              <a:rPr lang="en-US" sz="2000" dirty="0"/>
              <a:t>Non-Compartmental </a:t>
            </a:r>
            <a:r>
              <a:rPr lang="x-none" sz="2000" dirty="0"/>
              <a:t>Pharmacokinetics</a:t>
            </a:r>
            <a:r>
              <a:rPr lang="en-US" sz="2000" dirty="0"/>
              <a:t> (2014)</a:t>
            </a:r>
          </a:p>
          <a:p>
            <a:pPr lvl="1"/>
            <a:r>
              <a:rPr lang="x-none" sz="2000" dirty="0"/>
              <a:t>Demographics, Disposition</a:t>
            </a:r>
            <a:r>
              <a:rPr lang="en-US" sz="2000" dirty="0"/>
              <a:t>, Medications (2014)</a:t>
            </a:r>
          </a:p>
          <a:p>
            <a:pPr lvl="1"/>
            <a:r>
              <a:rPr lang="en-US" sz="2000" dirty="0"/>
              <a:t>Vital Signs, ECGs, Labs – Outliers and Shifts (2015)</a:t>
            </a:r>
          </a:p>
          <a:p>
            <a:pPr lvl="1"/>
            <a:r>
              <a:rPr lang="en-US" sz="2000" dirty="0"/>
              <a:t>Thorough QT/</a:t>
            </a:r>
            <a:r>
              <a:rPr lang="en-US" sz="2000" dirty="0" err="1"/>
              <a:t>QTc</a:t>
            </a:r>
            <a:r>
              <a:rPr lang="en-US" sz="2000" dirty="0"/>
              <a:t> Studies (2016)</a:t>
            </a:r>
          </a:p>
          <a:p>
            <a:pPr lvl="1"/>
            <a:r>
              <a:rPr lang="en-US" sz="2000" dirty="0"/>
              <a:t>Adverse Events (2017)</a:t>
            </a:r>
          </a:p>
          <a:p>
            <a:pPr marL="0" indent="0">
              <a:buNone/>
            </a:pPr>
            <a:endParaRPr lang="en-US" sz="2600" i="1" dirty="0"/>
          </a:p>
        </p:txBody>
      </p:sp>
      <p:sp>
        <p:nvSpPr>
          <p:cNvPr id="5" name="Rectangle 4"/>
          <p:cNvSpPr/>
          <p:nvPr/>
        </p:nvSpPr>
        <p:spPr>
          <a:xfrm>
            <a:off x="5731593" y="3555332"/>
            <a:ext cx="2475669" cy="1922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0775" y="3639462"/>
            <a:ext cx="2314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find final white papers:  Go to </a:t>
            </a:r>
            <a:r>
              <a:rPr lang="en-US" dirty="0">
                <a:hlinkClick r:id="rId3"/>
              </a:rPr>
              <a:t>www.phuse.eu</a:t>
            </a:r>
            <a:r>
              <a:rPr lang="en-US" dirty="0"/>
              <a:t>, Click on Working Groups, Click on CS Deliverables Catalog</a:t>
            </a:r>
          </a:p>
        </p:txBody>
      </p:sp>
    </p:spTree>
    <p:extLst>
      <p:ext uri="{BB962C8B-B14F-4D97-AF65-F5344CB8AC3E}">
        <p14:creationId xmlns:p14="http://schemas.microsoft.com/office/powerpoint/2010/main" val="34578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White Papers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Project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Analysis and Display White Papers (ADW)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Develop white papers that provide recommended Tables, Figures, and Listings for clinical trial study reports and submission documents. </a:t>
            </a:r>
          </a:p>
          <a:p>
            <a:pPr lvl="1"/>
            <a:r>
              <a:rPr lang="en-US" sz="2400" dirty="0"/>
              <a:t>Project Leads:  Mary Nilsson</a:t>
            </a:r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83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White Papers Project: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Next </a:t>
            </a:r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Steps</a:t>
            </a:r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 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Analysis and Display White Papers (ADW)</a:t>
            </a:r>
          </a:p>
          <a:p>
            <a:pPr lvl="1"/>
            <a:r>
              <a:rPr lang="en-US" sz="2400" dirty="0"/>
              <a:t>Project Next Steps:</a:t>
            </a:r>
          </a:p>
          <a:p>
            <a:pPr lvl="2"/>
            <a:r>
              <a:rPr lang="en-US" sz="2000" dirty="0"/>
              <a:t>AE White Paper follow-up tasks</a:t>
            </a:r>
          </a:p>
          <a:p>
            <a:pPr lvl="3"/>
            <a:r>
              <a:rPr lang="en-US" sz="1600" dirty="0"/>
              <a:t>Gender- and Pediatric-specific MedDRA lists</a:t>
            </a:r>
          </a:p>
          <a:p>
            <a:pPr lvl="3"/>
            <a:r>
              <a:rPr lang="en-US" sz="1600" dirty="0"/>
              <a:t>Process for Grouping MedDRA terms</a:t>
            </a:r>
          </a:p>
          <a:p>
            <a:pPr lvl="2"/>
            <a:r>
              <a:rPr lang="en-US" sz="2000" dirty="0"/>
              <a:t>Work on 4 new white papers</a:t>
            </a:r>
          </a:p>
          <a:p>
            <a:pPr lvl="3"/>
            <a:r>
              <a:rPr lang="en-US" sz="1600" dirty="0"/>
              <a:t>Hepatotoxicity</a:t>
            </a:r>
          </a:p>
          <a:p>
            <a:pPr lvl="3"/>
            <a:r>
              <a:rPr lang="en-US" sz="1600" dirty="0"/>
              <a:t>Questionnaire data</a:t>
            </a:r>
          </a:p>
          <a:p>
            <a:pPr lvl="3"/>
            <a:r>
              <a:rPr lang="en-US" sz="1600" dirty="0"/>
              <a:t>Treatment-emergent definitions</a:t>
            </a:r>
          </a:p>
          <a:p>
            <a:pPr lvl="3"/>
            <a:r>
              <a:rPr lang="en-US" sz="1600" dirty="0"/>
              <a:t>Adverse events of special interest</a:t>
            </a:r>
          </a:p>
          <a:p>
            <a:pPr lvl="2"/>
            <a:r>
              <a:rPr lang="en-US" sz="2000" dirty="0"/>
              <a:t>Work on version 2 of a couple white papers</a:t>
            </a:r>
          </a:p>
          <a:p>
            <a:pPr lvl="3"/>
            <a:r>
              <a:rPr lang="en-US" sz="1600" dirty="0"/>
              <a:t>Demographics/</a:t>
            </a:r>
            <a:r>
              <a:rPr lang="en-US" sz="1600" dirty="0" err="1"/>
              <a:t>Dispostion</a:t>
            </a:r>
            <a:r>
              <a:rPr lang="en-US" sz="1600" dirty="0"/>
              <a:t>/Medications</a:t>
            </a:r>
          </a:p>
          <a:p>
            <a:pPr lvl="3"/>
            <a:r>
              <a:rPr lang="en-US" sz="1600" dirty="0"/>
              <a:t>Labs/Vitals/ECGs</a:t>
            </a:r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139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338" y="585536"/>
            <a:ext cx="5576275" cy="693821"/>
          </a:xfrm>
        </p:spPr>
        <p:txBody>
          <a:bodyPr/>
          <a:lstStyle/>
          <a:p>
            <a:r>
              <a:rPr lang="en-US" dirty="0"/>
              <a:t>Vision:  Fill the Gap on </a:t>
            </a:r>
            <a:br>
              <a:rPr lang="en-US" dirty="0"/>
            </a:br>
            <a:r>
              <a:rPr lang="en-US" dirty="0"/>
              <a:t>Analysis and Display Standards</a:t>
            </a:r>
          </a:p>
        </p:txBody>
      </p:sp>
      <p:grpSp>
        <p:nvGrpSpPr>
          <p:cNvPr id="3" name="Group 51"/>
          <p:cNvGrpSpPr/>
          <p:nvPr/>
        </p:nvGrpSpPr>
        <p:grpSpPr>
          <a:xfrm>
            <a:off x="-20456" y="1864219"/>
            <a:ext cx="9057435" cy="944454"/>
            <a:chOff x="-20456" y="1456939"/>
            <a:chExt cx="9057435" cy="944454"/>
          </a:xfrm>
        </p:grpSpPr>
        <p:sp>
          <p:nvSpPr>
            <p:cNvPr id="25" name="Freeform 24"/>
            <p:cNvSpPr/>
            <p:nvPr/>
          </p:nvSpPr>
          <p:spPr>
            <a:xfrm>
              <a:off x="2760296" y="1456939"/>
              <a:ext cx="1182845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Data Collection Systems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943141" y="1555229"/>
              <a:ext cx="559913" cy="758545"/>
            </a:xfrm>
            <a:custGeom>
              <a:avLst/>
              <a:gdLst>
                <a:gd name="connsiteX0" fmla="*/ 0 w 559913"/>
                <a:gd name="connsiteY0" fmla="*/ 151709 h 758545"/>
                <a:gd name="connsiteX1" fmla="*/ 279957 w 559913"/>
                <a:gd name="connsiteY1" fmla="*/ 151709 h 758545"/>
                <a:gd name="connsiteX2" fmla="*/ 279957 w 559913"/>
                <a:gd name="connsiteY2" fmla="*/ 0 h 758545"/>
                <a:gd name="connsiteX3" fmla="*/ 559913 w 559913"/>
                <a:gd name="connsiteY3" fmla="*/ 379273 h 758545"/>
                <a:gd name="connsiteX4" fmla="*/ 279957 w 559913"/>
                <a:gd name="connsiteY4" fmla="*/ 758545 h 758545"/>
                <a:gd name="connsiteX5" fmla="*/ 279957 w 559913"/>
                <a:gd name="connsiteY5" fmla="*/ 606836 h 758545"/>
                <a:gd name="connsiteX6" fmla="*/ 0 w 559913"/>
                <a:gd name="connsiteY6" fmla="*/ 606836 h 758545"/>
                <a:gd name="connsiteX7" fmla="*/ 0 w 559913"/>
                <a:gd name="connsiteY7" fmla="*/ 151709 h 75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913" h="758545">
                  <a:moveTo>
                    <a:pt x="0" y="151709"/>
                  </a:moveTo>
                  <a:lnTo>
                    <a:pt x="279957" y="151709"/>
                  </a:lnTo>
                  <a:lnTo>
                    <a:pt x="279957" y="0"/>
                  </a:lnTo>
                  <a:lnTo>
                    <a:pt x="559913" y="379273"/>
                  </a:lnTo>
                  <a:lnTo>
                    <a:pt x="279957" y="758545"/>
                  </a:lnTo>
                  <a:lnTo>
                    <a:pt x="279957" y="606836"/>
                  </a:lnTo>
                  <a:lnTo>
                    <a:pt x="0" y="606836"/>
                  </a:lnTo>
                  <a:lnTo>
                    <a:pt x="0" y="1517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1709" rIns="167974" bIns="151709" numCol="1" spcCol="1270" anchor="ctr" anchorCtr="0">
              <a:noAutofit/>
            </a:bodyPr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24403" y="1467609"/>
              <a:ext cx="1158863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Observed Datasets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683266" y="1555229"/>
              <a:ext cx="528044" cy="758545"/>
            </a:xfrm>
            <a:custGeom>
              <a:avLst/>
              <a:gdLst>
                <a:gd name="connsiteX0" fmla="*/ 0 w 528044"/>
                <a:gd name="connsiteY0" fmla="*/ 151709 h 758545"/>
                <a:gd name="connsiteX1" fmla="*/ 264022 w 528044"/>
                <a:gd name="connsiteY1" fmla="*/ 151709 h 758545"/>
                <a:gd name="connsiteX2" fmla="*/ 264022 w 528044"/>
                <a:gd name="connsiteY2" fmla="*/ 0 h 758545"/>
                <a:gd name="connsiteX3" fmla="*/ 528044 w 528044"/>
                <a:gd name="connsiteY3" fmla="*/ 379273 h 758545"/>
                <a:gd name="connsiteX4" fmla="*/ 264022 w 528044"/>
                <a:gd name="connsiteY4" fmla="*/ 758545 h 758545"/>
                <a:gd name="connsiteX5" fmla="*/ 264022 w 528044"/>
                <a:gd name="connsiteY5" fmla="*/ 606836 h 758545"/>
                <a:gd name="connsiteX6" fmla="*/ 0 w 528044"/>
                <a:gd name="connsiteY6" fmla="*/ 606836 h 758545"/>
                <a:gd name="connsiteX7" fmla="*/ 0 w 528044"/>
                <a:gd name="connsiteY7" fmla="*/ 151709 h 75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044" h="758545">
                  <a:moveTo>
                    <a:pt x="0" y="151709"/>
                  </a:moveTo>
                  <a:lnTo>
                    <a:pt x="264022" y="151709"/>
                  </a:lnTo>
                  <a:lnTo>
                    <a:pt x="264022" y="0"/>
                  </a:lnTo>
                  <a:lnTo>
                    <a:pt x="528044" y="379273"/>
                  </a:lnTo>
                  <a:lnTo>
                    <a:pt x="264022" y="758545"/>
                  </a:lnTo>
                  <a:lnTo>
                    <a:pt x="264022" y="606836"/>
                  </a:lnTo>
                  <a:lnTo>
                    <a:pt x="0" y="606836"/>
                  </a:lnTo>
                  <a:lnTo>
                    <a:pt x="0" y="1517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1709" rIns="158413" bIns="151709" numCol="1" spcCol="1270" anchor="ctr" anchorCtr="0">
              <a:noAutofit/>
            </a:bodyPr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35000"/>
                </a:spcAft>
              </a:pP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211310" y="1467609"/>
              <a:ext cx="1092347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Analysis Datasets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363472" y="1555229"/>
              <a:ext cx="568382" cy="758545"/>
            </a:xfrm>
            <a:custGeom>
              <a:avLst/>
              <a:gdLst>
                <a:gd name="connsiteX0" fmla="*/ 0 w 517155"/>
                <a:gd name="connsiteY0" fmla="*/ 151709 h 758545"/>
                <a:gd name="connsiteX1" fmla="*/ 258578 w 517155"/>
                <a:gd name="connsiteY1" fmla="*/ 151709 h 758545"/>
                <a:gd name="connsiteX2" fmla="*/ 258578 w 517155"/>
                <a:gd name="connsiteY2" fmla="*/ 0 h 758545"/>
                <a:gd name="connsiteX3" fmla="*/ 517155 w 517155"/>
                <a:gd name="connsiteY3" fmla="*/ 379273 h 758545"/>
                <a:gd name="connsiteX4" fmla="*/ 258578 w 517155"/>
                <a:gd name="connsiteY4" fmla="*/ 758545 h 758545"/>
                <a:gd name="connsiteX5" fmla="*/ 258578 w 517155"/>
                <a:gd name="connsiteY5" fmla="*/ 606836 h 758545"/>
                <a:gd name="connsiteX6" fmla="*/ 0 w 517155"/>
                <a:gd name="connsiteY6" fmla="*/ 606836 h 758545"/>
                <a:gd name="connsiteX7" fmla="*/ 0 w 517155"/>
                <a:gd name="connsiteY7" fmla="*/ 151709 h 75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155" h="758545">
                  <a:moveTo>
                    <a:pt x="0" y="151709"/>
                  </a:moveTo>
                  <a:lnTo>
                    <a:pt x="258578" y="151709"/>
                  </a:lnTo>
                  <a:lnTo>
                    <a:pt x="258578" y="0"/>
                  </a:lnTo>
                  <a:lnTo>
                    <a:pt x="517155" y="379273"/>
                  </a:lnTo>
                  <a:lnTo>
                    <a:pt x="258578" y="758545"/>
                  </a:lnTo>
                  <a:lnTo>
                    <a:pt x="258578" y="606836"/>
                  </a:lnTo>
                  <a:lnTo>
                    <a:pt x="0" y="606836"/>
                  </a:lnTo>
                  <a:lnTo>
                    <a:pt x="0" y="1517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1709" rIns="155146" bIns="151709" numCol="1" spcCol="1270" anchor="ctr" anchorCtr="0">
              <a:noAutofit/>
            </a:bodyPr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35000"/>
                </a:spcAft>
              </a:pP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955046" y="1467609"/>
              <a:ext cx="1081933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Tables, Figures and Listings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20456" y="1611336"/>
              <a:ext cx="1015111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200" b="1" dirty="0">
                  <a:solidFill>
                    <a:prstClr val="black"/>
                  </a:solidFill>
                </a:rPr>
                <a:t>Clinical Data </a:t>
              </a:r>
            </a:p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200" b="1" dirty="0">
                  <a:solidFill>
                    <a:prstClr val="black"/>
                  </a:solidFill>
                </a:rPr>
                <a:t>Flow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088778" y="1467609"/>
              <a:ext cx="1084521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Trial Design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200383" y="1555229"/>
              <a:ext cx="559913" cy="758545"/>
            </a:xfrm>
            <a:custGeom>
              <a:avLst/>
              <a:gdLst>
                <a:gd name="connsiteX0" fmla="*/ 0 w 559913"/>
                <a:gd name="connsiteY0" fmla="*/ 151709 h 758545"/>
                <a:gd name="connsiteX1" fmla="*/ 279957 w 559913"/>
                <a:gd name="connsiteY1" fmla="*/ 151709 h 758545"/>
                <a:gd name="connsiteX2" fmla="*/ 279957 w 559913"/>
                <a:gd name="connsiteY2" fmla="*/ 0 h 758545"/>
                <a:gd name="connsiteX3" fmla="*/ 559913 w 559913"/>
                <a:gd name="connsiteY3" fmla="*/ 379273 h 758545"/>
                <a:gd name="connsiteX4" fmla="*/ 279957 w 559913"/>
                <a:gd name="connsiteY4" fmla="*/ 758545 h 758545"/>
                <a:gd name="connsiteX5" fmla="*/ 279957 w 559913"/>
                <a:gd name="connsiteY5" fmla="*/ 606836 h 758545"/>
                <a:gd name="connsiteX6" fmla="*/ 0 w 559913"/>
                <a:gd name="connsiteY6" fmla="*/ 606836 h 758545"/>
                <a:gd name="connsiteX7" fmla="*/ 0 w 559913"/>
                <a:gd name="connsiteY7" fmla="*/ 151709 h 75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913" h="758545">
                  <a:moveTo>
                    <a:pt x="0" y="151709"/>
                  </a:moveTo>
                  <a:lnTo>
                    <a:pt x="279957" y="151709"/>
                  </a:lnTo>
                  <a:lnTo>
                    <a:pt x="279957" y="0"/>
                  </a:lnTo>
                  <a:lnTo>
                    <a:pt x="559913" y="379273"/>
                  </a:lnTo>
                  <a:lnTo>
                    <a:pt x="279957" y="758545"/>
                  </a:lnTo>
                  <a:lnTo>
                    <a:pt x="279957" y="606836"/>
                  </a:lnTo>
                  <a:lnTo>
                    <a:pt x="0" y="606836"/>
                  </a:lnTo>
                  <a:lnTo>
                    <a:pt x="0" y="1517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1709" rIns="167974" bIns="151709" numCol="1" spcCol="1270" anchor="ctr" anchorCtr="0">
              <a:noAutofit/>
            </a:bodyPr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61"/>
          <p:cNvGrpSpPr/>
          <p:nvPr/>
        </p:nvGrpSpPr>
        <p:grpSpPr>
          <a:xfrm>
            <a:off x="0" y="3214819"/>
            <a:ext cx="8952614" cy="738664"/>
            <a:chOff x="-52354" y="5276334"/>
            <a:chExt cx="9004968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1066463" y="5444712"/>
              <a:ext cx="1105786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</a:rPr>
                <a:t>PRM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91384" y="5443271"/>
              <a:ext cx="1228037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</a:rPr>
                <a:t>SDTM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6800" y="5452733"/>
              <a:ext cx="1111388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</a:rPr>
                <a:t>ADaM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1134" y="5378302"/>
              <a:ext cx="1201480" cy="52322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</a:rPr>
                <a:t>No  Standards Exist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52354" y="5276334"/>
              <a:ext cx="1000473" cy="7386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400" b="1" dirty="0">
                  <a:solidFill>
                    <a:prstClr val="black"/>
                  </a:solidFill>
                  <a:latin typeface="Garamond" panose="02020404030301010803" pitchFamily="18" charset="0"/>
                </a:rPr>
                <a:t>Industry</a:t>
              </a:r>
            </a:p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400" b="1" dirty="0">
                  <a:solidFill>
                    <a:prstClr val="black"/>
                  </a:solidFill>
                  <a:latin typeface="Garamond" panose="02020404030301010803" pitchFamily="18" charset="0"/>
                </a:rPr>
                <a:t>Standards</a:t>
              </a:r>
            </a:p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400" b="1" dirty="0">
                  <a:solidFill>
                    <a:prstClr val="black"/>
                  </a:solidFill>
                  <a:latin typeface="Garamond" panose="02020404030301010803" pitchFamily="18" charset="0"/>
                </a:rPr>
                <a:t>Alignment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90838" y="5461000"/>
              <a:ext cx="1105784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</a:rPr>
                <a:t>CDASH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7571343" y="3048000"/>
            <a:ext cx="1572656" cy="1136653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00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78" y="4490054"/>
            <a:ext cx="1736725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46871" y="4409396"/>
            <a:ext cx="5668705" cy="86775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78" y="4494816"/>
            <a:ext cx="173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001301" y="4409396"/>
            <a:ext cx="1951312" cy="867754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35" y="4490054"/>
            <a:ext cx="1506537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856096" y="5732060"/>
            <a:ext cx="6499270" cy="818865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26" y="5839290"/>
            <a:ext cx="1264678" cy="60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90753" y="5982029"/>
            <a:ext cx="288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(Therapeutic Areas)</a:t>
            </a:r>
          </a:p>
        </p:txBody>
      </p:sp>
    </p:spTree>
    <p:extLst>
      <p:ext uri="{BB962C8B-B14F-4D97-AF65-F5344CB8AC3E}">
        <p14:creationId xmlns:p14="http://schemas.microsoft.com/office/powerpoint/2010/main" val="13710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White Papers Project: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Timeline</a:t>
            </a:r>
            <a:r>
              <a:rPr lang="en-US" sz="36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 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8605" t="9793" r="16977" b="1938"/>
          <a:stretch/>
        </p:blipFill>
        <p:spPr>
          <a:xfrm>
            <a:off x="1105785" y="1191567"/>
            <a:ext cx="7293935" cy="56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Communication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Project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Communication, Promotion, Education (CPE)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Develop white papers that provide recommended Tables, Figures, and Listings for clinical trial study reports and submission documents. </a:t>
            </a:r>
          </a:p>
          <a:p>
            <a:pPr lvl="1"/>
            <a:r>
              <a:rPr lang="en-US" sz="2400" dirty="0"/>
              <a:t>Project Leads:  Jared Slain and Wendy Dobson</a:t>
            </a:r>
          </a:p>
          <a:p>
            <a:pPr lvl="2"/>
            <a:endParaRPr lang="en-US" sz="2000" dirty="0"/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59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Communication Project: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Next </a:t>
            </a:r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Steps</a:t>
            </a:r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 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130459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Communication, Promotion, Education (CPE)</a:t>
            </a:r>
          </a:p>
          <a:p>
            <a:pPr lvl="1"/>
            <a:r>
              <a:rPr lang="en-US" sz="2400" dirty="0"/>
              <a:t>Project Next Steps</a:t>
            </a:r>
          </a:p>
          <a:p>
            <a:pPr lvl="2"/>
            <a:r>
              <a:rPr lang="en-US" sz="2000" dirty="0"/>
              <a:t>Develop library of materials that have been presented</a:t>
            </a:r>
          </a:p>
          <a:p>
            <a:pPr lvl="2"/>
            <a:r>
              <a:rPr lang="en-US" sz="2000" dirty="0"/>
              <a:t>Create a list of upcoming events and abstract deadlines </a:t>
            </a:r>
          </a:p>
          <a:p>
            <a:pPr lvl="3"/>
            <a:r>
              <a:rPr lang="en-US" sz="1600" dirty="0"/>
              <a:t>Conferences – presentations, posters, roundtables</a:t>
            </a:r>
          </a:p>
          <a:p>
            <a:pPr lvl="2"/>
            <a:r>
              <a:rPr lang="en-US" sz="2000" dirty="0"/>
              <a:t>Work with White Papers project to enhance White Paper visibility</a:t>
            </a:r>
          </a:p>
          <a:p>
            <a:pPr lvl="2"/>
            <a:r>
              <a:rPr lang="en-US" sz="2000" dirty="0"/>
              <a:t>Educational series on analytical and statistical methods from the white papers</a:t>
            </a:r>
          </a:p>
          <a:p>
            <a:pPr lvl="3"/>
            <a:r>
              <a:rPr lang="en-US" sz="1600" dirty="0"/>
              <a:t>Brainstorming ideas now</a:t>
            </a:r>
          </a:p>
          <a:p>
            <a:pPr lvl="3"/>
            <a:r>
              <a:rPr lang="en-US" sz="1600" dirty="0"/>
              <a:t>Webinars?</a:t>
            </a:r>
          </a:p>
          <a:p>
            <a:pPr lvl="3"/>
            <a:r>
              <a:rPr lang="en-US" sz="1600" dirty="0"/>
              <a:t>Onboarding training videos?</a:t>
            </a:r>
          </a:p>
          <a:p>
            <a:pPr lvl="3"/>
            <a:r>
              <a:rPr lang="en-US" sz="1600" dirty="0"/>
              <a:t>Tutorial or Workshop at conferences?</a:t>
            </a:r>
          </a:p>
          <a:p>
            <a:pPr lvl="2"/>
            <a:r>
              <a:rPr lang="en-US" sz="2000" dirty="0"/>
              <a:t>Networking with “Educating for the Future” project team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44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Repository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Projects: SDA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Script Discovery and Acquisition (SDA)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Discover, acquire and review scripts to be stored in the repository with adequate metadata to describe the scripts</a:t>
            </a:r>
          </a:p>
          <a:p>
            <a:pPr lvl="1"/>
            <a:r>
              <a:rPr lang="en-US" sz="2400" dirty="0"/>
              <a:t>Project Leads:  Rebeka Revis, Alfredo Rojas</a:t>
            </a:r>
          </a:p>
          <a:p>
            <a:pPr lvl="1"/>
            <a:r>
              <a:rPr lang="en-US" sz="2400" dirty="0"/>
              <a:t>Project Next Steps:</a:t>
            </a:r>
          </a:p>
          <a:p>
            <a:pPr lvl="2"/>
            <a:r>
              <a:rPr lang="en-US" sz="2000" dirty="0" smtClean="0"/>
              <a:t>Continue reviewing SAS scripts contributed by the FDA</a:t>
            </a:r>
            <a:endParaRPr lang="en-US" sz="2000" dirty="0"/>
          </a:p>
          <a:p>
            <a:pPr lvl="2"/>
            <a:r>
              <a:rPr lang="en-US" sz="2000" dirty="0"/>
              <a:t>Creating script metadata files for individual script in JumpStart </a:t>
            </a:r>
          </a:p>
          <a:p>
            <a:pPr lvl="2"/>
            <a:r>
              <a:rPr lang="en-US" sz="2000" dirty="0"/>
              <a:t>Capturing the codes behind Interactive display of the data in Spotfire or R Shiny </a:t>
            </a:r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31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Repository Projects: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RCD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Repository Content and Delivery (RCD)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Develop and enhance scripts under a defined qualification process to ensure the usability and quality of the standard scripts</a:t>
            </a:r>
          </a:p>
          <a:p>
            <a:pPr lvl="1"/>
            <a:r>
              <a:rPr lang="en-US" sz="2400" dirty="0"/>
              <a:t>Project Leads:  Gustav Bernard, Andrew Miskell</a:t>
            </a:r>
          </a:p>
          <a:p>
            <a:pPr lvl="1"/>
            <a:r>
              <a:rPr lang="en-US" sz="2400" dirty="0"/>
              <a:t>Project Next Steps:</a:t>
            </a:r>
          </a:p>
          <a:p>
            <a:pPr lvl="2"/>
            <a:r>
              <a:rPr lang="en-US" sz="2000" dirty="0"/>
              <a:t>Packaging CT scripts including linking to whitepaper, spec and qualification docs</a:t>
            </a:r>
          </a:p>
          <a:p>
            <a:pPr lvl="2"/>
            <a:r>
              <a:rPr lang="en-US" sz="2000" dirty="0"/>
              <a:t>Finishing the shift outlier package including spec and metadata</a:t>
            </a:r>
          </a:p>
          <a:p>
            <a:pPr lvl="2"/>
            <a:r>
              <a:rPr lang="en-US" sz="2000" dirty="0"/>
              <a:t>Creating a R group to develop R scripts for CT package</a:t>
            </a:r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202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Repository Projects: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RGI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Repository Governance and Infrastructure (RGI)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Establish the basic structure and management of the repository. </a:t>
            </a:r>
          </a:p>
          <a:p>
            <a:pPr lvl="2"/>
            <a:r>
              <a:rPr lang="en-US" sz="2000" dirty="0"/>
              <a:t>Define and enforce existence of required metadata for scripts</a:t>
            </a:r>
          </a:p>
          <a:p>
            <a:pPr lvl="2"/>
            <a:r>
              <a:rPr lang="en-US" sz="2000" dirty="0"/>
              <a:t>Manage users and projects in the repository</a:t>
            </a:r>
          </a:p>
          <a:p>
            <a:pPr lvl="1"/>
            <a:r>
              <a:rPr lang="en-US" sz="2400" dirty="0"/>
              <a:t>Project Leads: Mike Carniello, Hanming Tu</a:t>
            </a:r>
          </a:p>
          <a:p>
            <a:pPr lvl="1"/>
            <a:r>
              <a:rPr lang="en-US" sz="2400" dirty="0"/>
              <a:t>Project Next Steps:</a:t>
            </a:r>
          </a:p>
          <a:p>
            <a:pPr lvl="2"/>
            <a:r>
              <a:rPr lang="en-US" sz="2000" dirty="0"/>
              <a:t>Create a test environment (R and SAS)</a:t>
            </a:r>
          </a:p>
          <a:p>
            <a:pPr lvl="2"/>
            <a:r>
              <a:rPr lang="en-US" sz="2000" dirty="0"/>
              <a:t>Expand the YML metadata usage</a:t>
            </a:r>
          </a:p>
          <a:p>
            <a:pPr lvl="2"/>
            <a:r>
              <a:rPr lang="en-US" sz="2000" dirty="0"/>
              <a:t>Continue maintaining and administering the repository</a:t>
            </a:r>
          </a:p>
          <a:p>
            <a:pPr lvl="2"/>
            <a:r>
              <a:rPr lang="en-US" sz="2000" dirty="0"/>
              <a:t>Crowd-source a shared interactive tool for safety data</a:t>
            </a:r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642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Repository Projects: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TDF</a:t>
            </a:r>
            <a:r>
              <a:rPr lang="en-US" sz="36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 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Test Data Factory (TDF)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Provide test data formatted in SDTM and </a:t>
            </a:r>
            <a:r>
              <a:rPr lang="en-US" sz="2000" dirty="0" err="1"/>
              <a:t>ADaM</a:t>
            </a:r>
            <a:r>
              <a:rPr lang="en-US" sz="2000" dirty="0"/>
              <a:t> that support a more systematic and comprehensive testing of these concepts and scripts. </a:t>
            </a:r>
          </a:p>
          <a:p>
            <a:pPr lvl="1"/>
            <a:r>
              <a:rPr lang="en-US" sz="2400" dirty="0"/>
              <a:t>Project Leads: Peter Schaefer</a:t>
            </a:r>
          </a:p>
          <a:p>
            <a:pPr lvl="1"/>
            <a:r>
              <a:rPr lang="en-US" sz="2400" dirty="0"/>
              <a:t>Project Next Steps:</a:t>
            </a:r>
          </a:p>
          <a:p>
            <a:pPr lvl="2"/>
            <a:r>
              <a:rPr lang="en-US" sz="2000" dirty="0"/>
              <a:t>Determine test dataset requirements</a:t>
            </a:r>
          </a:p>
          <a:p>
            <a:pPr lvl="2"/>
            <a:r>
              <a:rPr lang="en-US" sz="2000" dirty="0"/>
              <a:t>Implement scripts that create ‘simulated’ SDTM and/or </a:t>
            </a:r>
            <a:r>
              <a:rPr lang="en-US" sz="2000" dirty="0" err="1"/>
              <a:t>ADaM</a:t>
            </a:r>
            <a:r>
              <a:rPr lang="en-US" sz="2000" dirty="0"/>
              <a:t> test data sets</a:t>
            </a:r>
          </a:p>
          <a:p>
            <a:pPr lvl="2"/>
            <a:r>
              <a:rPr lang="en-US" sz="2000" dirty="0"/>
              <a:t>Publicize the test data sets</a:t>
            </a:r>
          </a:p>
        </p:txBody>
      </p:sp>
    </p:spTree>
    <p:extLst>
      <p:ext uri="{BB962C8B-B14F-4D97-AF65-F5344CB8AC3E}">
        <p14:creationId xmlns:p14="http://schemas.microsoft.com/office/powerpoint/2010/main" val="41110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Working Group Needs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More project team members</a:t>
            </a:r>
          </a:p>
          <a:p>
            <a:r>
              <a:rPr lang="en-US" sz="2400" dirty="0"/>
              <a:t>Increased participation in white paper reviews – Help recruit!</a:t>
            </a:r>
          </a:p>
          <a:p>
            <a:r>
              <a:rPr lang="en-US" sz="2400" dirty="0"/>
              <a:t>Use/reference recommendations in existing final white papers!</a:t>
            </a:r>
          </a:p>
          <a:p>
            <a:pPr lvl="1"/>
            <a:r>
              <a:rPr lang="en-US" sz="1800" dirty="0"/>
              <a:t>Forward to any existing standards groups</a:t>
            </a:r>
          </a:p>
          <a:p>
            <a:pPr lvl="1"/>
            <a:r>
              <a:rPr lang="en-US" sz="1800" dirty="0"/>
              <a:t>Link to white papers from Statistical Analysis Plans</a:t>
            </a:r>
          </a:p>
          <a:p>
            <a:r>
              <a:rPr lang="en-US" sz="2400" dirty="0"/>
              <a:t>Participate in re-usable code development</a:t>
            </a:r>
          </a:p>
          <a:p>
            <a:pPr lvl="1"/>
            <a:r>
              <a:rPr lang="en-US" sz="1800" dirty="0"/>
              <a:t>Write, Test, Qualify, Review, Improve</a:t>
            </a:r>
          </a:p>
          <a:p>
            <a:r>
              <a:rPr lang="en-US" sz="2400" dirty="0"/>
              <a:t>Keep eyes open for existing scripts that need a public home</a:t>
            </a:r>
          </a:p>
          <a:p>
            <a:r>
              <a:rPr lang="en-US" sz="2400" dirty="0"/>
              <a:t>Advertise!  Advertise!  Advertise!  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858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4157" y="1033578"/>
            <a:ext cx="8571614" cy="448011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Helvetica Neue"/>
                <a:cs typeface="Helvetica Neue"/>
              </a:rPr>
              <a:t>Working Group:</a:t>
            </a:r>
          </a:p>
          <a:p>
            <a:pPr lvl="1"/>
            <a:r>
              <a:rPr lang="en-US" sz="2100" dirty="0">
                <a:latin typeface="Helvetica Neue"/>
                <a:cs typeface="Helvetica Neue"/>
              </a:rPr>
              <a:t>Main Page: </a:t>
            </a:r>
            <a:r>
              <a:rPr lang="en-US" sz="2100" dirty="0">
                <a:latin typeface="Helvetica Neue"/>
                <a:cs typeface="Helvetica Neue"/>
                <a:hlinkClick r:id="rId2"/>
              </a:rPr>
              <a:t>http://www.phusewiki.org/wiki/index.php?title=Standard_Scripts</a:t>
            </a:r>
            <a:r>
              <a:rPr lang="en-US" sz="2100" dirty="0">
                <a:latin typeface="Helvetica Neue"/>
                <a:cs typeface="Helvetica Neue"/>
              </a:rPr>
              <a:t> </a:t>
            </a:r>
          </a:p>
          <a:p>
            <a:pPr lvl="1"/>
            <a:r>
              <a:rPr lang="en-US" sz="2100" dirty="0">
                <a:latin typeface="Helvetica Neue"/>
                <a:cs typeface="Helvetica Neue"/>
              </a:rPr>
              <a:t>Projects: </a:t>
            </a:r>
          </a:p>
          <a:p>
            <a:pPr lvl="2"/>
            <a:r>
              <a:rPr lang="en-US" dirty="0">
                <a:hlinkClick r:id="rId3" tooltip="WG5 Project 01"/>
              </a:rPr>
              <a:t>P01 - SDA</a:t>
            </a:r>
            <a:r>
              <a:rPr lang="en-US" dirty="0"/>
              <a:t>: Script discovery and acquisition (Rebeka M Revis; Alfredo Rojas)</a:t>
            </a:r>
          </a:p>
          <a:p>
            <a:pPr lvl="2"/>
            <a:r>
              <a:rPr lang="en-US" dirty="0">
                <a:hlinkClick r:id="rId4" tooltip="WG5 Project 02"/>
              </a:rPr>
              <a:t>P02 - RCD</a:t>
            </a:r>
            <a:r>
              <a:rPr lang="en-US" dirty="0"/>
              <a:t>: Repository content and delivery (Gustav Bernard; Andrew Miskell; FDA Liaison: Mat Soukup)</a:t>
            </a:r>
          </a:p>
          <a:p>
            <a:pPr lvl="2"/>
            <a:r>
              <a:rPr lang="en-US" dirty="0">
                <a:hlinkClick r:id="rId5" tooltip="WG5 Project 03"/>
              </a:rPr>
              <a:t>P03 - RGI</a:t>
            </a:r>
            <a:r>
              <a:rPr lang="en-US" dirty="0"/>
              <a:t>: Repository governance and infrastructure: (Mike Carniello and Hanming Tu)</a:t>
            </a:r>
          </a:p>
          <a:p>
            <a:pPr lvl="2"/>
            <a:r>
              <a:rPr lang="en-US" dirty="0">
                <a:hlinkClick r:id="rId6" tooltip="WG5 Project 07"/>
              </a:rPr>
              <a:t>P07 - CPE</a:t>
            </a:r>
            <a:r>
              <a:rPr lang="en-US" dirty="0"/>
              <a:t>: Communication, Promotion and Education (Jared Slain and Wendy Dobson)</a:t>
            </a:r>
          </a:p>
          <a:p>
            <a:pPr lvl="2"/>
            <a:r>
              <a:rPr lang="en-US" dirty="0">
                <a:hlinkClick r:id="rId7" tooltip="WG5 Project 08"/>
              </a:rPr>
              <a:t>P08 - ADW</a:t>
            </a:r>
            <a:r>
              <a:rPr lang="en-US" dirty="0"/>
              <a:t>: Analysis and Display White papers (Mary Nilsson)</a:t>
            </a:r>
          </a:p>
          <a:p>
            <a:pPr lvl="2"/>
            <a:r>
              <a:rPr lang="en-US" dirty="0">
                <a:hlinkClick r:id="rId8" tooltip="WG5 Project 09"/>
              </a:rPr>
              <a:t>P09 - TDF</a:t>
            </a:r>
            <a:r>
              <a:rPr lang="en-US" dirty="0"/>
              <a:t>: Test Data Factory (Peter Schaefer)</a:t>
            </a:r>
          </a:p>
          <a:p>
            <a:r>
              <a:rPr lang="en-US" sz="2500" dirty="0">
                <a:latin typeface="Helvetica Neue"/>
                <a:cs typeface="Helvetica Neue"/>
              </a:rPr>
              <a:t>Repository:</a:t>
            </a:r>
          </a:p>
          <a:p>
            <a:pPr lvl="1"/>
            <a:r>
              <a:rPr lang="en-US" sz="2100" dirty="0" err="1">
                <a:latin typeface="Helvetica Neue"/>
                <a:cs typeface="Helvetica Neue"/>
              </a:rPr>
              <a:t>Github</a:t>
            </a:r>
            <a:r>
              <a:rPr lang="en-US" sz="2100" dirty="0">
                <a:latin typeface="Helvetica Neue"/>
                <a:cs typeface="Helvetica Neue"/>
              </a:rPr>
              <a:t>: </a:t>
            </a:r>
            <a:r>
              <a:rPr lang="en-US" sz="2100" dirty="0">
                <a:latin typeface="Helvetica Neue"/>
                <a:cs typeface="Helvetica Neue"/>
                <a:hlinkClick r:id="rId9"/>
              </a:rPr>
              <a:t>https://github.com/phuse-org/phuse-scripts</a:t>
            </a:r>
            <a:endParaRPr lang="en-US" sz="2500" dirty="0">
              <a:latin typeface="Helvetica Neue"/>
              <a:cs typeface="Helvetica Neue"/>
            </a:endParaRPr>
          </a:p>
          <a:p>
            <a:r>
              <a:rPr lang="en-US" sz="2500" dirty="0">
                <a:latin typeface="Helvetica Neue"/>
                <a:cs typeface="Helvetica Neue"/>
              </a:rPr>
              <a:t>Publications:</a:t>
            </a:r>
          </a:p>
          <a:p>
            <a:pPr lvl="1"/>
            <a:r>
              <a:rPr lang="en-US" sz="2200" dirty="0">
                <a:hlinkClick r:id="rId10"/>
              </a:rPr>
              <a:t>Analyses and Displays of Central Tendency 10Oct2013</a:t>
            </a:r>
            <a:endParaRPr lang="en-US" sz="2200" dirty="0"/>
          </a:p>
          <a:p>
            <a:pPr lvl="1"/>
            <a:r>
              <a:rPr lang="en-US" sz="2200" dirty="0">
                <a:hlinkClick r:id="rId11"/>
              </a:rPr>
              <a:t>Analyses and Displays of PK 25Mar2014</a:t>
            </a:r>
            <a:endParaRPr lang="en-US" sz="2200" dirty="0"/>
          </a:p>
          <a:p>
            <a:pPr lvl="1"/>
            <a:r>
              <a:rPr lang="en-US" sz="2200" dirty="0">
                <a:hlinkClick r:id="rId12"/>
              </a:rPr>
              <a:t>Analyses and Displays of Demographics, Disposition, and Medications 07Oct2014</a:t>
            </a:r>
            <a:endParaRPr lang="en-US" sz="2200" dirty="0"/>
          </a:p>
          <a:p>
            <a:pPr lvl="1"/>
            <a:r>
              <a:rPr lang="en-US" sz="2200" dirty="0">
                <a:hlinkClick r:id="rId13"/>
              </a:rPr>
              <a:t>Analyses and Displays of Outliers/Shifts from Normal to Abnormal 10Sep2015</a:t>
            </a:r>
            <a:endParaRPr lang="en-US" sz="2200" dirty="0"/>
          </a:p>
          <a:p>
            <a:pPr lvl="1"/>
            <a:r>
              <a:rPr lang="en-US" sz="2200" dirty="0">
                <a:latin typeface="+mj-lt"/>
                <a:cs typeface="Helvetica Neue"/>
                <a:hlinkClick r:id="rId14"/>
              </a:rPr>
              <a:t>Analyses and Displays Associated with </a:t>
            </a:r>
            <a:r>
              <a:rPr lang="en-US" sz="2200" dirty="0" err="1">
                <a:latin typeface="+mj-lt"/>
                <a:cs typeface="Helvetica Neue"/>
                <a:hlinkClick r:id="rId14"/>
              </a:rPr>
              <a:t>ThoroughQT</a:t>
            </a:r>
            <a:r>
              <a:rPr lang="en-US" sz="2200" dirty="0">
                <a:latin typeface="+mj-lt"/>
                <a:cs typeface="Helvetica Neue"/>
                <a:hlinkClick r:id="rId14"/>
              </a:rPr>
              <a:t>/</a:t>
            </a:r>
            <a:r>
              <a:rPr lang="en-US" sz="2200" dirty="0" err="1">
                <a:latin typeface="+mj-lt"/>
                <a:cs typeface="Helvetica Neue"/>
                <a:hlinkClick r:id="rId14"/>
              </a:rPr>
              <a:t>QTc</a:t>
            </a:r>
            <a:r>
              <a:rPr lang="en-US" sz="2200" dirty="0">
                <a:latin typeface="+mj-lt"/>
                <a:cs typeface="Helvetica Neue"/>
                <a:hlinkClick r:id="rId14"/>
              </a:rPr>
              <a:t> Studies 11Mar2016</a:t>
            </a:r>
            <a:endParaRPr lang="en-US" sz="2200" dirty="0">
              <a:latin typeface="+mj-lt"/>
              <a:cs typeface="Helvetica Neue"/>
            </a:endParaRPr>
          </a:p>
          <a:p>
            <a:pPr lvl="1"/>
            <a:r>
              <a:rPr lang="en-US" sz="2200" dirty="0">
                <a:latin typeface="+mj-lt"/>
                <a:cs typeface="Helvetica Neue"/>
                <a:hlinkClick r:id="rId15"/>
              </a:rPr>
              <a:t>Analyses and Displays Associated with Adverse Events  03Feb2017</a:t>
            </a:r>
            <a:endParaRPr lang="en-US" sz="2200" dirty="0">
              <a:latin typeface="+mj-lt"/>
              <a:cs typeface="Helvetica Neue"/>
            </a:endParaRPr>
          </a:p>
          <a:p>
            <a:r>
              <a:rPr lang="en-US" sz="2500" dirty="0">
                <a:latin typeface="Helvetica Neue"/>
                <a:cs typeface="Helvetica Neue"/>
              </a:rPr>
              <a:t>Index Pages:</a:t>
            </a:r>
          </a:p>
          <a:p>
            <a:pPr lvl="1"/>
            <a:r>
              <a:rPr lang="en-US" sz="2200" dirty="0"/>
              <a:t>Simple Index: </a:t>
            </a:r>
            <a:r>
              <a:rPr lang="en-US" sz="2200" u="sng" dirty="0">
                <a:hlinkClick r:id="rId16"/>
              </a:rPr>
              <a:t>https://github.com/phuse-org/phuse-scripts/wiki/Simple-Index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Standard Index: </a:t>
            </a:r>
            <a:r>
              <a:rPr lang="en-US" sz="2200" u="sng" dirty="0">
                <a:hlinkClick r:id="rId17"/>
              </a:rPr>
              <a:t>https://github.com/phuse-org/phuse-scripts/wiki/Standard-Script-Index</a:t>
            </a:r>
            <a:endParaRPr lang="en-US" sz="2200" dirty="0"/>
          </a:p>
          <a:p>
            <a:pPr lvl="1"/>
            <a:r>
              <a:rPr lang="en-US" sz="2200" dirty="0"/>
              <a:t>Mirrored Index: </a:t>
            </a:r>
            <a:r>
              <a:rPr lang="en-US" sz="2200" u="sng" dirty="0">
                <a:hlinkClick r:id="rId18"/>
              </a:rPr>
              <a:t>http://www.phusewiki.org/wiki/index.php?title=Standard_Script_Index</a:t>
            </a:r>
            <a:endParaRPr lang="en-US" sz="2200" u="sng" dirty="0"/>
          </a:p>
          <a:p>
            <a:pPr lvl="1"/>
            <a:r>
              <a:rPr lang="en-US" sz="2200" u="sng" dirty="0"/>
              <a:t>FDA JumpStart: </a:t>
            </a:r>
            <a:r>
              <a:rPr lang="en-US" sz="2200" u="sng" dirty="0">
                <a:hlinkClick r:id="rId19"/>
              </a:rPr>
              <a:t>https://github.com/phuse-org/phuse-scripts/wiki/JumpStart-Scripts</a:t>
            </a:r>
            <a:r>
              <a:rPr lang="en-US" sz="2200" u="sng" dirty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Important Links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49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http://www.compositiontoday.com/admin/rt3/ckfinder/userfiles/images/clou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91" y="4617157"/>
            <a:ext cx="2143984" cy="161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4601" y="291699"/>
            <a:ext cx="5562600" cy="1143000"/>
          </a:xfrm>
        </p:spPr>
        <p:txBody>
          <a:bodyPr/>
          <a:lstStyle/>
          <a:p>
            <a:r>
              <a:rPr lang="en-US" dirty="0"/>
              <a:t>Vision: Script Repository (Shared Reusable Code Library)</a:t>
            </a:r>
          </a:p>
        </p:txBody>
      </p:sp>
      <p:pic>
        <p:nvPicPr>
          <p:cNvPr id="7" name="Picture 4" descr="http://www.compositiontoday.com/admin/rt3/ckfinder/userfiles/images/clou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2" y="4608386"/>
            <a:ext cx="2143984" cy="161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9246" y="5009141"/>
            <a:ext cx="107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SAS, R, </a:t>
            </a:r>
            <a:r>
              <a:rPr lang="en-US" sz="2000" dirty="0" err="1">
                <a:solidFill>
                  <a:srgbClr val="C00000"/>
                </a:solidFill>
              </a:rPr>
              <a:t>Spotfire</a:t>
            </a:r>
            <a:r>
              <a:rPr lang="en-US" sz="2000" dirty="0">
                <a:solidFill>
                  <a:srgbClr val="C00000"/>
                </a:solidFill>
              </a:rPr>
              <a:t>, Etc.</a:t>
            </a:r>
          </a:p>
        </p:txBody>
      </p:sp>
      <p:sp>
        <p:nvSpPr>
          <p:cNvPr id="4" name="Oval 3"/>
          <p:cNvSpPr/>
          <p:nvPr/>
        </p:nvSpPr>
        <p:spPr>
          <a:xfrm>
            <a:off x="2665592" y="3587840"/>
            <a:ext cx="3631311" cy="26982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5435" y="3892318"/>
            <a:ext cx="1906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Script Repository 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800" b="1" dirty="0">
                <a:solidFill>
                  <a:prstClr val="black"/>
                </a:solidFill>
              </a:rPr>
              <a:t>in </a:t>
            </a:r>
            <a:r>
              <a:rPr lang="en-US" sz="2800" b="1" dirty="0" err="1">
                <a:solidFill>
                  <a:prstClr val="black"/>
                </a:solidFill>
              </a:rPr>
              <a:t>Github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09690" y="5139468"/>
            <a:ext cx="1562375" cy="12844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6096" y="5284937"/>
            <a:ext cx="1129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White Paper Scripts</a:t>
            </a:r>
          </a:p>
        </p:txBody>
      </p:sp>
      <p:sp>
        <p:nvSpPr>
          <p:cNvPr id="19" name="Oval 18"/>
          <p:cNvSpPr/>
          <p:nvPr/>
        </p:nvSpPr>
        <p:spPr>
          <a:xfrm>
            <a:off x="4993307" y="5306273"/>
            <a:ext cx="1878314" cy="10194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5869" y="5425217"/>
            <a:ext cx="167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Contributed Scripts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8099" y="2306010"/>
            <a:ext cx="2158284" cy="12080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6888" y="2556077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Industry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60871" y="1861223"/>
            <a:ext cx="2158284" cy="12080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4192" y="2110445"/>
            <a:ext cx="133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FDA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67694" y="2367566"/>
            <a:ext cx="2158284" cy="12080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8377" y="2617633"/>
            <a:ext cx="19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Academia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4685357" y="3069243"/>
            <a:ext cx="205796" cy="532274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Up-Down Arrow 28"/>
          <p:cNvSpPr/>
          <p:nvPr/>
        </p:nvSpPr>
        <p:spPr>
          <a:xfrm rot="2892641">
            <a:off x="6078485" y="3102814"/>
            <a:ext cx="205796" cy="85230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Up-Down Arrow 29"/>
          <p:cNvSpPr/>
          <p:nvPr/>
        </p:nvSpPr>
        <p:spPr>
          <a:xfrm rot="18088348">
            <a:off x="3368010" y="2936407"/>
            <a:ext cx="205796" cy="103075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21508" y="3963580"/>
            <a:ext cx="1441601" cy="10194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9305" y="4337525"/>
            <a:ext cx="167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Test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1578" y="5017912"/>
            <a:ext cx="15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Code 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36869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Vision – From Everyone Building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 Their Own Tools to </a:t>
            </a:r>
            <a:r>
              <a:rPr lang="en-US" sz="36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S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hared 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Tools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A3D1"/>
              </a:solidFill>
              <a:effectLst/>
              <a:uLnTx/>
              <a:uFillTx/>
              <a:latin typeface="Helvetica Neue"/>
              <a:ea typeface="+mj-ea"/>
              <a:cs typeface="Helvetica Neue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468312" y="1628800"/>
            <a:ext cx="8203443" cy="4310906"/>
            <a:chOff x="317500" y="1916113"/>
            <a:chExt cx="8497888" cy="446563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349875" y="3948113"/>
              <a:ext cx="3465513" cy="2433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 anchor="b"/>
            <a:lstStyle/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400" b="1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Text</a:t>
              </a:r>
              <a:endParaRPr lang="en-GB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7500" y="1916113"/>
              <a:ext cx="3465513" cy="2433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/>
            <a:lstStyle/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Text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2376488" y="4005263"/>
              <a:ext cx="3455987" cy="1606550"/>
              <a:chOff x="1497" y="2523"/>
              <a:chExt cx="2177" cy="1012"/>
            </a:xfrm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1497" y="2523"/>
                <a:ext cx="2177" cy="1012"/>
              </a:xfrm>
              <a:custGeom>
                <a:avLst/>
                <a:gdLst/>
                <a:ahLst/>
                <a:cxnLst>
                  <a:cxn ang="0">
                    <a:pos x="1396" y="197"/>
                  </a:cxn>
                  <a:cxn ang="0">
                    <a:pos x="1365" y="331"/>
                  </a:cxn>
                  <a:cxn ang="0">
                    <a:pos x="1310" y="446"/>
                  </a:cxn>
                  <a:cxn ang="0">
                    <a:pos x="1237" y="543"/>
                  </a:cxn>
                  <a:cxn ang="0">
                    <a:pos x="1147" y="621"/>
                  </a:cxn>
                  <a:cxn ang="0">
                    <a:pos x="1046" y="680"/>
                  </a:cxn>
                  <a:cxn ang="0">
                    <a:pos x="936" y="721"/>
                  </a:cxn>
                  <a:cxn ang="0">
                    <a:pos x="820" y="742"/>
                  </a:cxn>
                  <a:cxn ang="0">
                    <a:pos x="702" y="744"/>
                  </a:cxn>
                  <a:cxn ang="0">
                    <a:pos x="586" y="728"/>
                  </a:cxn>
                  <a:cxn ang="0">
                    <a:pos x="474" y="691"/>
                  </a:cxn>
                  <a:cxn ang="0">
                    <a:pos x="371" y="636"/>
                  </a:cxn>
                  <a:cxn ang="0">
                    <a:pos x="278" y="561"/>
                  </a:cxn>
                  <a:cxn ang="0">
                    <a:pos x="201" y="467"/>
                  </a:cxn>
                  <a:cxn ang="0">
                    <a:pos x="142" y="353"/>
                  </a:cxn>
                  <a:cxn ang="0">
                    <a:pos x="105" y="220"/>
                  </a:cxn>
                  <a:cxn ang="0">
                    <a:pos x="0" y="147"/>
                  </a:cxn>
                  <a:cxn ang="0">
                    <a:pos x="575" y="163"/>
                  </a:cxn>
                  <a:cxn ang="0">
                    <a:pos x="496" y="202"/>
                  </a:cxn>
                  <a:cxn ang="0">
                    <a:pos x="528" y="278"/>
                  </a:cxn>
                  <a:cxn ang="0">
                    <a:pos x="572" y="342"/>
                  </a:cxn>
                  <a:cxn ang="0">
                    <a:pos x="629" y="394"/>
                  </a:cxn>
                  <a:cxn ang="0">
                    <a:pos x="694" y="434"/>
                  </a:cxn>
                  <a:cxn ang="0">
                    <a:pos x="766" y="462"/>
                  </a:cxn>
                  <a:cxn ang="0">
                    <a:pos x="843" y="480"/>
                  </a:cxn>
                  <a:cxn ang="0">
                    <a:pos x="922" y="487"/>
                  </a:cxn>
                  <a:cxn ang="0">
                    <a:pos x="1042" y="477"/>
                  </a:cxn>
                  <a:cxn ang="0">
                    <a:pos x="1119" y="457"/>
                  </a:cxn>
                  <a:cxn ang="0">
                    <a:pos x="1191" y="425"/>
                  </a:cxn>
                  <a:cxn ang="0">
                    <a:pos x="1256" y="384"/>
                  </a:cxn>
                  <a:cxn ang="0">
                    <a:pos x="1312" y="334"/>
                  </a:cxn>
                  <a:cxn ang="0">
                    <a:pos x="1357" y="273"/>
                  </a:cxn>
                  <a:cxn ang="0">
                    <a:pos x="1388" y="203"/>
                  </a:cxn>
                  <a:cxn ang="0">
                    <a:pos x="1403" y="123"/>
                  </a:cxn>
                </a:cxnLst>
                <a:rect l="0" t="0" r="r" b="b"/>
                <a:pathLst>
                  <a:path w="1404" h="745">
                    <a:moveTo>
                      <a:pt x="1403" y="123"/>
                    </a:moveTo>
                    <a:lnTo>
                      <a:pt x="1396" y="197"/>
                    </a:lnTo>
                    <a:lnTo>
                      <a:pt x="1384" y="266"/>
                    </a:lnTo>
                    <a:lnTo>
                      <a:pt x="1365" y="331"/>
                    </a:lnTo>
                    <a:lnTo>
                      <a:pt x="1340" y="391"/>
                    </a:lnTo>
                    <a:lnTo>
                      <a:pt x="1310" y="446"/>
                    </a:lnTo>
                    <a:lnTo>
                      <a:pt x="1275" y="498"/>
                    </a:lnTo>
                    <a:lnTo>
                      <a:pt x="1237" y="543"/>
                    </a:lnTo>
                    <a:lnTo>
                      <a:pt x="1194" y="585"/>
                    </a:lnTo>
                    <a:lnTo>
                      <a:pt x="1147" y="621"/>
                    </a:lnTo>
                    <a:lnTo>
                      <a:pt x="1098" y="654"/>
                    </a:lnTo>
                    <a:lnTo>
                      <a:pt x="1046" y="680"/>
                    </a:lnTo>
                    <a:lnTo>
                      <a:pt x="991" y="703"/>
                    </a:lnTo>
                    <a:lnTo>
                      <a:pt x="936" y="721"/>
                    </a:lnTo>
                    <a:lnTo>
                      <a:pt x="878" y="734"/>
                    </a:lnTo>
                    <a:lnTo>
                      <a:pt x="820" y="742"/>
                    </a:lnTo>
                    <a:lnTo>
                      <a:pt x="761" y="744"/>
                    </a:lnTo>
                    <a:lnTo>
                      <a:pt x="702" y="744"/>
                    </a:lnTo>
                    <a:lnTo>
                      <a:pt x="643" y="738"/>
                    </a:lnTo>
                    <a:lnTo>
                      <a:pt x="586" y="728"/>
                    </a:lnTo>
                    <a:lnTo>
                      <a:pt x="529" y="712"/>
                    </a:lnTo>
                    <a:lnTo>
                      <a:pt x="474" y="691"/>
                    </a:lnTo>
                    <a:lnTo>
                      <a:pt x="421" y="666"/>
                    </a:lnTo>
                    <a:lnTo>
                      <a:pt x="371" y="636"/>
                    </a:lnTo>
                    <a:lnTo>
                      <a:pt x="322" y="601"/>
                    </a:lnTo>
                    <a:lnTo>
                      <a:pt x="278" y="561"/>
                    </a:lnTo>
                    <a:lnTo>
                      <a:pt x="237" y="517"/>
                    </a:lnTo>
                    <a:lnTo>
                      <a:pt x="201" y="467"/>
                    </a:lnTo>
                    <a:lnTo>
                      <a:pt x="169" y="413"/>
                    </a:lnTo>
                    <a:lnTo>
                      <a:pt x="142" y="353"/>
                    </a:lnTo>
                    <a:lnTo>
                      <a:pt x="120" y="289"/>
                    </a:lnTo>
                    <a:lnTo>
                      <a:pt x="105" y="220"/>
                    </a:lnTo>
                    <a:lnTo>
                      <a:pt x="96" y="147"/>
                    </a:lnTo>
                    <a:lnTo>
                      <a:pt x="0" y="147"/>
                    </a:lnTo>
                    <a:lnTo>
                      <a:pt x="299" y="0"/>
                    </a:lnTo>
                    <a:lnTo>
                      <a:pt x="575" y="163"/>
                    </a:lnTo>
                    <a:lnTo>
                      <a:pt x="486" y="160"/>
                    </a:lnTo>
                    <a:lnTo>
                      <a:pt x="496" y="202"/>
                    </a:lnTo>
                    <a:lnTo>
                      <a:pt x="510" y="242"/>
                    </a:lnTo>
                    <a:lnTo>
                      <a:pt x="528" y="278"/>
                    </a:lnTo>
                    <a:lnTo>
                      <a:pt x="549" y="311"/>
                    </a:lnTo>
                    <a:lnTo>
                      <a:pt x="572" y="342"/>
                    </a:lnTo>
                    <a:lnTo>
                      <a:pt x="599" y="369"/>
                    </a:lnTo>
                    <a:lnTo>
                      <a:pt x="629" y="394"/>
                    </a:lnTo>
                    <a:lnTo>
                      <a:pt x="660" y="416"/>
                    </a:lnTo>
                    <a:lnTo>
                      <a:pt x="694" y="434"/>
                    </a:lnTo>
                    <a:lnTo>
                      <a:pt x="729" y="450"/>
                    </a:lnTo>
                    <a:lnTo>
                      <a:pt x="766" y="462"/>
                    </a:lnTo>
                    <a:lnTo>
                      <a:pt x="804" y="473"/>
                    </a:lnTo>
                    <a:lnTo>
                      <a:pt x="843" y="480"/>
                    </a:lnTo>
                    <a:lnTo>
                      <a:pt x="882" y="485"/>
                    </a:lnTo>
                    <a:lnTo>
                      <a:pt x="922" y="487"/>
                    </a:lnTo>
                    <a:lnTo>
                      <a:pt x="962" y="486"/>
                    </a:lnTo>
                    <a:lnTo>
                      <a:pt x="1042" y="477"/>
                    </a:lnTo>
                    <a:lnTo>
                      <a:pt x="1081" y="468"/>
                    </a:lnTo>
                    <a:lnTo>
                      <a:pt x="1119" y="457"/>
                    </a:lnTo>
                    <a:lnTo>
                      <a:pt x="1155" y="442"/>
                    </a:lnTo>
                    <a:lnTo>
                      <a:pt x="1191" y="425"/>
                    </a:lnTo>
                    <a:lnTo>
                      <a:pt x="1224" y="406"/>
                    </a:lnTo>
                    <a:lnTo>
                      <a:pt x="1256" y="384"/>
                    </a:lnTo>
                    <a:lnTo>
                      <a:pt x="1285" y="361"/>
                    </a:lnTo>
                    <a:lnTo>
                      <a:pt x="1312" y="334"/>
                    </a:lnTo>
                    <a:lnTo>
                      <a:pt x="1336" y="304"/>
                    </a:lnTo>
                    <a:lnTo>
                      <a:pt x="1357" y="273"/>
                    </a:lnTo>
                    <a:lnTo>
                      <a:pt x="1373" y="239"/>
                    </a:lnTo>
                    <a:lnTo>
                      <a:pt x="1388" y="203"/>
                    </a:lnTo>
                    <a:lnTo>
                      <a:pt x="1397" y="164"/>
                    </a:lnTo>
                    <a:lnTo>
                      <a:pt x="1403" y="123"/>
                    </a:lnTo>
                  </a:path>
                </a:pathLst>
              </a:custGeom>
              <a:solidFill>
                <a:schemeClr val="accent2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1770" y="2896"/>
                <a:ext cx="490" cy="24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lIns="45720" rIns="45720" anchor="ctr" anchorCtr="1"/>
              <a:lstStyle/>
              <a:p>
                <a:pPr eaLnBrk="0" hangingPunct="0"/>
                <a:r>
                  <a:rPr lang="en-US" sz="1600" b="1" dirty="0">
                    <a:solidFill>
                      <a:schemeClr val="bg1"/>
                    </a:solidFill>
                  </a:rPr>
                  <a:t>Shared Value</a:t>
                </a: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314700" y="2682875"/>
              <a:ext cx="3452813" cy="1609725"/>
              <a:chOff x="2088" y="1690"/>
              <a:chExt cx="2175" cy="1014"/>
            </a:xfrm>
            <a:solidFill>
              <a:schemeClr val="accent6"/>
            </a:solidFill>
          </p:grpSpPr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3590" y="2295"/>
                <a:ext cx="353" cy="24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lIns="45720" rIns="45720" anchor="ctr" anchorCtr="1"/>
              <a:lstStyle/>
              <a:p>
                <a:pPr eaLnBrk="0" hangingPunct="0"/>
                <a:r>
                  <a:rPr lang="en-US" sz="1600" b="1" dirty="0">
                    <a:solidFill>
                      <a:schemeClr val="bg1"/>
                    </a:solidFill>
                  </a:rPr>
                  <a:t>Text</a:t>
                </a: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2088" y="1690"/>
                <a:ext cx="2175" cy="1014"/>
              </a:xfrm>
              <a:custGeom>
                <a:avLst/>
                <a:gdLst/>
                <a:ahLst/>
                <a:cxnLst>
                  <a:cxn ang="0">
                    <a:pos x="3" y="585"/>
                  </a:cxn>
                  <a:cxn ang="0">
                    <a:pos x="12" y="513"/>
                  </a:cxn>
                  <a:cxn ang="0">
                    <a:pos x="29" y="446"/>
                  </a:cxn>
                  <a:cxn ang="0">
                    <a:pos x="51" y="383"/>
                  </a:cxn>
                  <a:cxn ang="0">
                    <a:pos x="94" y="299"/>
                  </a:cxn>
                  <a:cxn ang="0">
                    <a:pos x="167" y="202"/>
                  </a:cxn>
                  <a:cxn ang="0">
                    <a:pos x="232" y="142"/>
                  </a:cxn>
                  <a:cxn ang="0">
                    <a:pos x="306" y="92"/>
                  </a:cxn>
                  <a:cxn ang="0">
                    <a:pos x="412" y="42"/>
                  </a:cxn>
                  <a:cxn ang="0">
                    <a:pos x="467" y="25"/>
                  </a:cxn>
                  <a:cxn ang="0">
                    <a:pos x="525" y="11"/>
                  </a:cxn>
                  <a:cxn ang="0">
                    <a:pos x="583" y="4"/>
                  </a:cxn>
                  <a:cxn ang="0">
                    <a:pos x="642" y="0"/>
                  </a:cxn>
                  <a:cxn ang="0">
                    <a:pos x="760" y="7"/>
                  </a:cxn>
                  <a:cxn ang="0">
                    <a:pos x="874" y="33"/>
                  </a:cxn>
                  <a:cxn ang="0">
                    <a:pos x="956" y="66"/>
                  </a:cxn>
                  <a:cxn ang="0">
                    <a:pos x="1007" y="93"/>
                  </a:cxn>
                  <a:cxn ang="0">
                    <a:pos x="1081" y="145"/>
                  </a:cxn>
                  <a:cxn ang="0">
                    <a:pos x="1125" y="185"/>
                  </a:cxn>
                  <a:cxn ang="0">
                    <a:pos x="1166" y="229"/>
                  </a:cxn>
                  <a:cxn ang="0">
                    <a:pos x="1234" y="333"/>
                  </a:cxn>
                  <a:cxn ang="0">
                    <a:pos x="1282" y="457"/>
                  </a:cxn>
                  <a:cxn ang="0">
                    <a:pos x="1307" y="599"/>
                  </a:cxn>
                  <a:cxn ang="0">
                    <a:pos x="1104" y="746"/>
                  </a:cxn>
                  <a:cxn ang="0">
                    <a:pos x="917" y="585"/>
                  </a:cxn>
                  <a:cxn ang="0">
                    <a:pos x="894" y="503"/>
                  </a:cxn>
                  <a:cxn ang="0">
                    <a:pos x="854" y="434"/>
                  </a:cxn>
                  <a:cxn ang="0">
                    <a:pos x="804" y="376"/>
                  </a:cxn>
                  <a:cxn ang="0">
                    <a:pos x="744" y="330"/>
                  </a:cxn>
                  <a:cxn ang="0">
                    <a:pos x="675" y="295"/>
                  </a:cxn>
                  <a:cxn ang="0">
                    <a:pos x="599" y="272"/>
                  </a:cxn>
                  <a:cxn ang="0">
                    <a:pos x="521" y="261"/>
                  </a:cxn>
                  <a:cxn ang="0">
                    <a:pos x="441" y="260"/>
                  </a:cxn>
                  <a:cxn ang="0">
                    <a:pos x="360" y="269"/>
                  </a:cxn>
                  <a:cxn ang="0">
                    <a:pos x="284" y="289"/>
                  </a:cxn>
                  <a:cxn ang="0">
                    <a:pos x="212" y="320"/>
                  </a:cxn>
                  <a:cxn ang="0">
                    <a:pos x="147" y="361"/>
                  </a:cxn>
                  <a:cxn ang="0">
                    <a:pos x="92" y="412"/>
                  </a:cxn>
                  <a:cxn ang="0">
                    <a:pos x="47" y="473"/>
                  </a:cxn>
                  <a:cxn ang="0">
                    <a:pos x="16" y="543"/>
                  </a:cxn>
                  <a:cxn ang="0">
                    <a:pos x="0" y="623"/>
                  </a:cxn>
                </a:cxnLst>
                <a:rect l="0" t="0" r="r" b="b"/>
                <a:pathLst>
                  <a:path w="1402" h="747">
                    <a:moveTo>
                      <a:pt x="0" y="623"/>
                    </a:moveTo>
                    <a:lnTo>
                      <a:pt x="3" y="585"/>
                    </a:lnTo>
                    <a:lnTo>
                      <a:pt x="7" y="548"/>
                    </a:lnTo>
                    <a:lnTo>
                      <a:pt x="12" y="513"/>
                    </a:lnTo>
                    <a:lnTo>
                      <a:pt x="19" y="480"/>
                    </a:lnTo>
                    <a:lnTo>
                      <a:pt x="29" y="446"/>
                    </a:lnTo>
                    <a:lnTo>
                      <a:pt x="38" y="414"/>
                    </a:lnTo>
                    <a:lnTo>
                      <a:pt x="51" y="383"/>
                    </a:lnTo>
                    <a:lnTo>
                      <a:pt x="63" y="354"/>
                    </a:lnTo>
                    <a:lnTo>
                      <a:pt x="94" y="299"/>
                    </a:lnTo>
                    <a:lnTo>
                      <a:pt x="128" y="248"/>
                    </a:lnTo>
                    <a:lnTo>
                      <a:pt x="167" y="202"/>
                    </a:lnTo>
                    <a:lnTo>
                      <a:pt x="210" y="161"/>
                    </a:lnTo>
                    <a:lnTo>
                      <a:pt x="232" y="142"/>
                    </a:lnTo>
                    <a:lnTo>
                      <a:pt x="256" y="124"/>
                    </a:lnTo>
                    <a:lnTo>
                      <a:pt x="306" y="92"/>
                    </a:lnTo>
                    <a:lnTo>
                      <a:pt x="357" y="65"/>
                    </a:lnTo>
                    <a:lnTo>
                      <a:pt x="412" y="42"/>
                    </a:lnTo>
                    <a:lnTo>
                      <a:pt x="440" y="32"/>
                    </a:lnTo>
                    <a:lnTo>
                      <a:pt x="467" y="25"/>
                    </a:lnTo>
                    <a:lnTo>
                      <a:pt x="496" y="17"/>
                    </a:lnTo>
                    <a:lnTo>
                      <a:pt x="525" y="11"/>
                    </a:lnTo>
                    <a:lnTo>
                      <a:pt x="554" y="7"/>
                    </a:lnTo>
                    <a:lnTo>
                      <a:pt x="583" y="4"/>
                    </a:lnTo>
                    <a:lnTo>
                      <a:pt x="613" y="1"/>
                    </a:lnTo>
                    <a:lnTo>
                      <a:pt x="642" y="0"/>
                    </a:lnTo>
                    <a:lnTo>
                      <a:pt x="701" y="1"/>
                    </a:lnTo>
                    <a:lnTo>
                      <a:pt x="760" y="7"/>
                    </a:lnTo>
                    <a:lnTo>
                      <a:pt x="818" y="18"/>
                    </a:lnTo>
                    <a:lnTo>
                      <a:pt x="874" y="33"/>
                    </a:lnTo>
                    <a:lnTo>
                      <a:pt x="929" y="54"/>
                    </a:lnTo>
                    <a:lnTo>
                      <a:pt x="956" y="66"/>
                    </a:lnTo>
                    <a:lnTo>
                      <a:pt x="982" y="79"/>
                    </a:lnTo>
                    <a:lnTo>
                      <a:pt x="1007" y="93"/>
                    </a:lnTo>
                    <a:lnTo>
                      <a:pt x="1033" y="109"/>
                    </a:lnTo>
                    <a:lnTo>
                      <a:pt x="1081" y="145"/>
                    </a:lnTo>
                    <a:lnTo>
                      <a:pt x="1103" y="164"/>
                    </a:lnTo>
                    <a:lnTo>
                      <a:pt x="1125" y="185"/>
                    </a:lnTo>
                    <a:lnTo>
                      <a:pt x="1146" y="206"/>
                    </a:lnTo>
                    <a:lnTo>
                      <a:pt x="1166" y="229"/>
                    </a:lnTo>
                    <a:lnTo>
                      <a:pt x="1202" y="278"/>
                    </a:lnTo>
                    <a:lnTo>
                      <a:pt x="1234" y="333"/>
                    </a:lnTo>
                    <a:lnTo>
                      <a:pt x="1261" y="392"/>
                    </a:lnTo>
                    <a:lnTo>
                      <a:pt x="1282" y="457"/>
                    </a:lnTo>
                    <a:lnTo>
                      <a:pt x="1298" y="525"/>
                    </a:lnTo>
                    <a:lnTo>
                      <a:pt x="1307" y="599"/>
                    </a:lnTo>
                    <a:lnTo>
                      <a:pt x="1401" y="599"/>
                    </a:lnTo>
                    <a:lnTo>
                      <a:pt x="1104" y="746"/>
                    </a:lnTo>
                    <a:lnTo>
                      <a:pt x="828" y="583"/>
                    </a:lnTo>
                    <a:lnTo>
                      <a:pt x="917" y="585"/>
                    </a:lnTo>
                    <a:lnTo>
                      <a:pt x="908" y="543"/>
                    </a:lnTo>
                    <a:lnTo>
                      <a:pt x="894" y="503"/>
                    </a:lnTo>
                    <a:lnTo>
                      <a:pt x="875" y="467"/>
                    </a:lnTo>
                    <a:lnTo>
                      <a:pt x="854" y="434"/>
                    </a:lnTo>
                    <a:lnTo>
                      <a:pt x="830" y="403"/>
                    </a:lnTo>
                    <a:lnTo>
                      <a:pt x="804" y="376"/>
                    </a:lnTo>
                    <a:lnTo>
                      <a:pt x="775" y="351"/>
                    </a:lnTo>
                    <a:lnTo>
                      <a:pt x="744" y="330"/>
                    </a:lnTo>
                    <a:lnTo>
                      <a:pt x="710" y="311"/>
                    </a:lnTo>
                    <a:lnTo>
                      <a:pt x="675" y="295"/>
                    </a:lnTo>
                    <a:lnTo>
                      <a:pt x="637" y="283"/>
                    </a:lnTo>
                    <a:lnTo>
                      <a:pt x="599" y="272"/>
                    </a:lnTo>
                    <a:lnTo>
                      <a:pt x="561" y="265"/>
                    </a:lnTo>
                    <a:lnTo>
                      <a:pt x="521" y="261"/>
                    </a:lnTo>
                    <a:lnTo>
                      <a:pt x="481" y="259"/>
                    </a:lnTo>
                    <a:lnTo>
                      <a:pt x="441" y="260"/>
                    </a:lnTo>
                    <a:lnTo>
                      <a:pt x="400" y="263"/>
                    </a:lnTo>
                    <a:lnTo>
                      <a:pt x="360" y="269"/>
                    </a:lnTo>
                    <a:lnTo>
                      <a:pt x="322" y="278"/>
                    </a:lnTo>
                    <a:lnTo>
                      <a:pt x="284" y="289"/>
                    </a:lnTo>
                    <a:lnTo>
                      <a:pt x="248" y="304"/>
                    </a:lnTo>
                    <a:lnTo>
                      <a:pt x="212" y="320"/>
                    </a:lnTo>
                    <a:lnTo>
                      <a:pt x="179" y="339"/>
                    </a:lnTo>
                    <a:lnTo>
                      <a:pt x="147" y="361"/>
                    </a:lnTo>
                    <a:lnTo>
                      <a:pt x="118" y="385"/>
                    </a:lnTo>
                    <a:lnTo>
                      <a:pt x="92" y="412"/>
                    </a:lnTo>
                    <a:lnTo>
                      <a:pt x="68" y="441"/>
                    </a:lnTo>
                    <a:lnTo>
                      <a:pt x="47" y="473"/>
                    </a:lnTo>
                    <a:lnTo>
                      <a:pt x="30" y="506"/>
                    </a:lnTo>
                    <a:lnTo>
                      <a:pt x="16" y="543"/>
                    </a:lnTo>
                    <a:lnTo>
                      <a:pt x="6" y="581"/>
                    </a:lnTo>
                    <a:lnTo>
                      <a:pt x="0" y="623"/>
                    </a:lnTo>
                  </a:path>
                </a:pathLst>
              </a:custGeom>
              <a:solidFill>
                <a:schemeClr val="accent1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489" t="23436" r="14419" b="21370"/>
          <a:stretch/>
        </p:blipFill>
        <p:spPr>
          <a:xfrm>
            <a:off x="265322" y="1575658"/>
            <a:ext cx="4583125" cy="197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3489" t="22403" r="13953" b="21990"/>
          <a:stretch/>
        </p:blipFill>
        <p:spPr>
          <a:xfrm>
            <a:off x="4232119" y="3901428"/>
            <a:ext cx="4508204" cy="1943442"/>
          </a:xfrm>
          <a:prstGeom prst="rect">
            <a:avLst/>
          </a:prstGeom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442884" y="2985118"/>
            <a:ext cx="750922" cy="36933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eaLnBrk="0" hangingPunct="0"/>
            <a:r>
              <a:rPr lang="en-US" sz="1600" b="1" dirty="0" smtClean="0">
                <a:solidFill>
                  <a:schemeClr val="bg1"/>
                </a:solidFill>
              </a:rPr>
              <a:t>Shared </a:t>
            </a:r>
            <a:r>
              <a:rPr lang="en-US" sz="1600" b="1" dirty="0">
                <a:solidFill>
                  <a:schemeClr val="bg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9882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137" y="681788"/>
            <a:ext cx="5915526" cy="920333"/>
          </a:xfrm>
        </p:spPr>
        <p:txBody>
          <a:bodyPr/>
          <a:lstStyle/>
          <a:p>
            <a:r>
              <a:rPr lang="en-US" dirty="0"/>
              <a:t>Focus Areas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69495" y="2045367"/>
            <a:ext cx="8320505" cy="442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 dirty="0">
                <a:solidFill>
                  <a:srgbClr val="EEECE1"/>
                </a:solidFill>
              </a:rPr>
              <a:t>Three Focus Areas, 6 active projects</a:t>
            </a:r>
          </a:p>
          <a:p>
            <a:pPr lvl="1">
              <a:spcBef>
                <a:spcPct val="0"/>
              </a:spcBef>
            </a:pPr>
            <a:endParaRPr lang="en-CA" b="1" dirty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</a:pPr>
            <a:endParaRPr lang="en-CA" b="1" dirty="0">
              <a:solidFill>
                <a:prstClr val="black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8768" y="2731325"/>
            <a:ext cx="2719450" cy="10687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3" y="3987367"/>
            <a:ext cx="2816225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2" y="5157354"/>
            <a:ext cx="2816225" cy="144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8769" y="2885704"/>
            <a:ext cx="248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Script Repository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(4 projects)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768" y="3990086"/>
            <a:ext cx="25650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hlinkClick r:id="rId4"/>
              </a:rPr>
              <a:t>Analyses and Display White Papers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(ADW, Mary Nilsson)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769" y="5253033"/>
            <a:ext cx="2565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hlinkClick r:id="rId5"/>
              </a:rPr>
              <a:t>Communication, Promotion, Education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(CPE, Jared Slain and Wendy Dobson)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62005" y="2733551"/>
            <a:ext cx="4253658" cy="3719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5132" y="3171976"/>
            <a:ext cx="417053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hlinkClick r:id="rId6"/>
              </a:rPr>
              <a:t>Script Discovery and Acquisition</a:t>
            </a:r>
            <a:r>
              <a:rPr lang="en-US" sz="2000" dirty="0">
                <a:solidFill>
                  <a:prstClr val="black"/>
                </a:solidFill>
              </a:rPr>
              <a:t> (SDA, Rebeka Revis, Alfredo Rojas)</a:t>
            </a:r>
          </a:p>
          <a:p>
            <a:r>
              <a:rPr lang="en-US" sz="2000" dirty="0">
                <a:solidFill>
                  <a:prstClr val="black"/>
                </a:solidFill>
                <a:hlinkClick r:id="rId7"/>
              </a:rPr>
              <a:t>Repository Content and Delivery</a:t>
            </a:r>
            <a:r>
              <a:rPr lang="en-US" sz="2000" dirty="0">
                <a:solidFill>
                  <a:prstClr val="black"/>
                </a:solidFill>
              </a:rPr>
              <a:t> (RCD, Gustav Bernard, Andrew Miskell)</a:t>
            </a:r>
          </a:p>
          <a:p>
            <a:r>
              <a:rPr lang="en-US" sz="2000" dirty="0">
                <a:solidFill>
                  <a:prstClr val="black"/>
                </a:solidFill>
                <a:hlinkClick r:id="rId8"/>
              </a:rPr>
              <a:t>Repository Governance and Infrastructure</a:t>
            </a:r>
            <a:r>
              <a:rPr lang="en-US" sz="2000" dirty="0">
                <a:solidFill>
                  <a:prstClr val="black"/>
                </a:solidFill>
              </a:rPr>
              <a:t> (RGI, Mike Carniello, </a:t>
            </a:r>
            <a:r>
              <a:rPr lang="en-US" sz="2000" dirty="0" err="1">
                <a:solidFill>
                  <a:prstClr val="black"/>
                </a:solidFill>
              </a:rPr>
              <a:t>Hanming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Tu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hlinkClick r:id="rId8"/>
              </a:rPr>
              <a:t>Test Data Factory</a:t>
            </a:r>
            <a:r>
              <a:rPr lang="en-US" sz="2000" dirty="0">
                <a:solidFill>
                  <a:prstClr val="black"/>
                </a:solidFill>
              </a:rPr>
              <a:t> (TDF, Peter Schaefer)</a:t>
            </a:r>
          </a:p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74474" y="3146961"/>
            <a:ext cx="1009401" cy="6531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rm80310\AppData\Local\Microsoft\Windows\Temporary Internet Files\Content.IE5\8RAGTROZ\NEW-2[1]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015" y="5756031"/>
            <a:ext cx="657439" cy="65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Accomplishments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77817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6 Analysis and Display White Papers finalized</a:t>
            </a:r>
          </a:p>
          <a:p>
            <a:r>
              <a:rPr lang="en-US" dirty="0" smtClean="0"/>
              <a:t>Script Repository has been created and scripts have been contributed and developed</a:t>
            </a:r>
          </a:p>
          <a:p>
            <a:pPr lvl="1"/>
            <a:r>
              <a:rPr lang="en-US" dirty="0" smtClean="0"/>
              <a:t>NEW:  Contributed scripts are starting to be used by others!  The crowd-sourcing vision for scripts is showing signs of working!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6" name="Picture 5" descr="Thanks again Kaddu, for being the Godmother of my blog……. :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76" y="4113605"/>
            <a:ext cx="2320743" cy="18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CSS 2017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764500"/>
            <a:ext cx="8369284" cy="4162796"/>
          </a:xfrm>
          <a:prstGeom prst="rect">
            <a:avLst/>
          </a:prstGeo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2800" dirty="0" err="1"/>
              <a:t>Github</a:t>
            </a:r>
            <a:r>
              <a:rPr lang="en-US" sz="2800" dirty="0"/>
              <a:t> </a:t>
            </a:r>
            <a:r>
              <a:rPr lang="en-US" sz="2800" dirty="0" smtClean="0"/>
              <a:t>Workshop</a:t>
            </a:r>
            <a:endParaRPr lang="en-US" sz="2800" dirty="0"/>
          </a:p>
          <a:p>
            <a:pPr lvl="1"/>
            <a:r>
              <a:rPr lang="en-US" sz="2000" dirty="0" smtClean="0"/>
              <a:t>Demo on creating and editing </a:t>
            </a:r>
            <a:r>
              <a:rPr lang="en-US" sz="2000" dirty="0"/>
              <a:t>scripts in </a:t>
            </a:r>
            <a:r>
              <a:rPr lang="en-US" sz="2000" dirty="0" err="1"/>
              <a:t>Github</a:t>
            </a:r>
            <a:endParaRPr lang="en-US" sz="2000" dirty="0"/>
          </a:p>
          <a:p>
            <a:pPr lvl="1"/>
            <a:r>
              <a:rPr lang="en-US" sz="2000" dirty="0"/>
              <a:t>Demo on </a:t>
            </a:r>
            <a:r>
              <a:rPr lang="en-US" sz="2000" dirty="0" smtClean="0"/>
              <a:t>SAS programs contributed by the FDA</a:t>
            </a:r>
            <a:endParaRPr lang="en-US" sz="2000" dirty="0"/>
          </a:p>
          <a:p>
            <a:pPr lvl="1"/>
            <a:r>
              <a:rPr lang="en-US" sz="2000" dirty="0"/>
              <a:t>Demo on a </a:t>
            </a:r>
            <a:r>
              <a:rPr lang="en-US" sz="2000" dirty="0" err="1"/>
              <a:t>Spotfire</a:t>
            </a:r>
            <a:r>
              <a:rPr lang="en-US" sz="2000" dirty="0"/>
              <a:t> interactive display package </a:t>
            </a:r>
          </a:p>
          <a:p>
            <a:r>
              <a:rPr lang="en-US" sz="2800" dirty="0" smtClean="0"/>
              <a:t>Discussed </a:t>
            </a:r>
            <a:r>
              <a:rPr lang="en-US" sz="2800" dirty="0"/>
              <a:t>communication/education</a:t>
            </a:r>
          </a:p>
          <a:p>
            <a:r>
              <a:rPr lang="en-US" sz="2800" dirty="0" smtClean="0"/>
              <a:t>Discussed </a:t>
            </a:r>
            <a:r>
              <a:rPr lang="en-US" sz="2800" dirty="0"/>
              <a:t>topics related to the repository</a:t>
            </a:r>
          </a:p>
          <a:p>
            <a:pPr lvl="1"/>
            <a:r>
              <a:rPr lang="en-US" sz="2000" dirty="0" smtClean="0"/>
              <a:t>Discussed priority </a:t>
            </a:r>
            <a:r>
              <a:rPr lang="en-US" sz="2000" dirty="0"/>
              <a:t>test data sets</a:t>
            </a:r>
          </a:p>
          <a:p>
            <a:pPr lvl="1"/>
            <a:r>
              <a:rPr lang="en-US" sz="2000" dirty="0" smtClean="0"/>
              <a:t>Discussed the </a:t>
            </a:r>
            <a:r>
              <a:rPr lang="en-US" sz="2000" dirty="0"/>
              <a:t>Script input format</a:t>
            </a:r>
          </a:p>
          <a:p>
            <a:pPr lvl="1"/>
            <a:r>
              <a:rPr lang="en-US" sz="2000" dirty="0" smtClean="0"/>
              <a:t>Discussed the Script </a:t>
            </a:r>
            <a:r>
              <a:rPr lang="en-US" sz="2000" dirty="0"/>
              <a:t>test environment (STE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Discussed need for R expertise</a:t>
            </a:r>
            <a:endParaRPr lang="en-US" sz="2000" dirty="0"/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041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CSS 2017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311541"/>
            <a:ext cx="8369284" cy="4352192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Discussed </a:t>
            </a:r>
            <a:r>
              <a:rPr lang="en-US" sz="2800" dirty="0"/>
              <a:t>plans for new white papers, plans for updating a couple existing white papers</a:t>
            </a:r>
          </a:p>
          <a:p>
            <a:pPr lvl="1"/>
            <a:r>
              <a:rPr lang="en-US" sz="2000" dirty="0"/>
              <a:t>AE white paper follow-up topics</a:t>
            </a:r>
          </a:p>
          <a:p>
            <a:pPr lvl="1"/>
            <a:r>
              <a:rPr lang="en-US" sz="2000" dirty="0"/>
              <a:t>Hepatotoxicity, Treatment-emergent definitions, labs/vitals/ECGs</a:t>
            </a:r>
          </a:p>
          <a:p>
            <a:r>
              <a:rPr lang="en-US" sz="2800" dirty="0"/>
              <a:t>Joint meetings</a:t>
            </a:r>
          </a:p>
          <a:p>
            <a:pPr lvl="1"/>
            <a:r>
              <a:rPr lang="en-US" sz="2000" dirty="0"/>
              <a:t>Analysis and Display White Papers project team with</a:t>
            </a:r>
          </a:p>
          <a:p>
            <a:pPr lvl="2"/>
            <a:r>
              <a:rPr lang="en-US" sz="2000" dirty="0"/>
              <a:t>Best Practices for Data Collection Instructions project team</a:t>
            </a:r>
          </a:p>
          <a:p>
            <a:pPr lvl="2"/>
            <a:r>
              <a:rPr lang="en-US" sz="2000" dirty="0"/>
              <a:t>Data Visualizations project </a:t>
            </a:r>
            <a:r>
              <a:rPr lang="en-US" sz="2000" dirty="0" smtClean="0"/>
              <a:t>team</a:t>
            </a:r>
          </a:p>
          <a:p>
            <a:pPr lvl="2"/>
            <a:r>
              <a:rPr lang="en-US" sz="2000" dirty="0" smtClean="0"/>
              <a:t>Feedback – project team members seemed to really like these joint meetings between project teams!</a:t>
            </a:r>
            <a:endParaRPr lang="en-US" sz="2000" dirty="0"/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724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Working Group Next Steps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1015" y="1162903"/>
            <a:ext cx="8369284" cy="4387361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Continue work on white papers</a:t>
            </a:r>
          </a:p>
          <a:p>
            <a:pPr lvl="1"/>
            <a:r>
              <a:rPr lang="en-US" sz="1800" dirty="0"/>
              <a:t>4 additional white papers planned; 3 white papers to be updated</a:t>
            </a:r>
          </a:p>
          <a:p>
            <a:r>
              <a:rPr lang="en-US" sz="2400" dirty="0"/>
              <a:t>Continue work on the Script Repository</a:t>
            </a:r>
          </a:p>
          <a:p>
            <a:pPr lvl="1"/>
            <a:r>
              <a:rPr lang="en-US" sz="1800" dirty="0"/>
              <a:t>Increase usability, quality, and acceptability of the scripts</a:t>
            </a:r>
          </a:p>
          <a:p>
            <a:pPr lvl="1"/>
            <a:r>
              <a:rPr lang="en-US" sz="1800" dirty="0"/>
              <a:t>Develop scripts based the recommendations from white papers</a:t>
            </a:r>
          </a:p>
          <a:p>
            <a:pPr lvl="1"/>
            <a:r>
              <a:rPr lang="en-US" sz="1800" dirty="0"/>
              <a:t>Work through getting true “crowd-sourcing” to work</a:t>
            </a:r>
          </a:p>
          <a:p>
            <a:r>
              <a:rPr lang="en-US" sz="2400" dirty="0"/>
              <a:t>Continue work on Test Data Factory Project</a:t>
            </a:r>
          </a:p>
          <a:p>
            <a:pPr lvl="1"/>
            <a:r>
              <a:rPr lang="en-US" sz="1800" dirty="0"/>
              <a:t>Update CDISC pilot data</a:t>
            </a:r>
          </a:p>
          <a:p>
            <a:pPr lvl="1"/>
            <a:r>
              <a:rPr lang="en-US" sz="1800" dirty="0"/>
              <a:t>Provide additional test data for multiple purposes</a:t>
            </a:r>
          </a:p>
          <a:p>
            <a:r>
              <a:rPr lang="en-US" sz="2400" dirty="0"/>
              <a:t>Continue work on Communication/Promotion/Education</a:t>
            </a:r>
          </a:p>
          <a:p>
            <a:pPr lvl="1"/>
            <a:r>
              <a:rPr lang="en-US" sz="1800" dirty="0"/>
              <a:t>Communicate in multiple forums</a:t>
            </a:r>
          </a:p>
          <a:p>
            <a:pPr lvl="1"/>
            <a:r>
              <a:rPr lang="en-US" sz="1800" dirty="0"/>
              <a:t>Develop training material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467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634</TotalTime>
  <Words>1992</Words>
  <Application>Microsoft Office PowerPoint</Application>
  <PresentationFormat>On-screen Show (4:3)</PresentationFormat>
  <Paragraphs>305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Garamond</vt:lpstr>
      <vt:lpstr>Helvetica Neue</vt:lpstr>
      <vt:lpstr>Lucida Bright</vt:lpstr>
      <vt:lpstr>PhUSE_Slide_Deck(10yr)PURPLE</vt:lpstr>
      <vt:lpstr>4_Office Theme</vt:lpstr>
      <vt:lpstr>PowerPoint Presentation</vt:lpstr>
      <vt:lpstr>Vision:  Fill the Gap on  Analysis and Display Standards</vt:lpstr>
      <vt:lpstr>Vision: Script Repository (Shared Reusable Code Library)</vt:lpstr>
      <vt:lpstr>PowerPoint Presentation</vt:lpstr>
      <vt:lpstr>Focus Areas</vt:lpstr>
      <vt:lpstr>Accomplishments</vt:lpstr>
      <vt:lpstr>CSS 2017</vt:lpstr>
      <vt:lpstr>CSS 2017</vt:lpstr>
      <vt:lpstr>Working Group Next Steps</vt:lpstr>
      <vt:lpstr>How to Participate</vt:lpstr>
      <vt:lpstr>PowerPoint Presentation</vt:lpstr>
      <vt:lpstr>Working Group Vision/Goals</vt:lpstr>
      <vt:lpstr>Projects at Glance</vt:lpstr>
      <vt:lpstr>Accomplishments: Repository</vt:lpstr>
      <vt:lpstr>PowerPoint Presentation</vt:lpstr>
      <vt:lpstr>Accomplishments: Scripts Developed</vt:lpstr>
      <vt:lpstr>Accomplishments: White papers</vt:lpstr>
      <vt:lpstr>White Papers Project</vt:lpstr>
      <vt:lpstr>White Papers Project: Next Steps </vt:lpstr>
      <vt:lpstr>PowerPoint Presentation</vt:lpstr>
      <vt:lpstr>Communication Project</vt:lpstr>
      <vt:lpstr>Communication Project: Next Steps </vt:lpstr>
      <vt:lpstr>Repository Projects: SDA</vt:lpstr>
      <vt:lpstr>Repository Projects: RCD</vt:lpstr>
      <vt:lpstr>Repository Projects: RGI</vt:lpstr>
      <vt:lpstr>Repository Projects: TDF </vt:lpstr>
      <vt:lpstr>Working Group Needs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Mary E Nilsson</cp:lastModifiedBy>
  <cp:revision>82</cp:revision>
  <dcterms:created xsi:type="dcterms:W3CDTF">2014-04-04T10:24:48Z</dcterms:created>
  <dcterms:modified xsi:type="dcterms:W3CDTF">2017-04-21T14:45:37Z</dcterms:modified>
</cp:coreProperties>
</file>