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9"/>
  </p:notesMasterIdLst>
  <p:handoutMasterIdLst>
    <p:handoutMasterId r:id="rId40"/>
  </p:handoutMasterIdLst>
  <p:sldIdLst>
    <p:sldId id="256" r:id="rId3"/>
    <p:sldId id="282" r:id="rId4"/>
    <p:sldId id="285" r:id="rId5"/>
    <p:sldId id="283" r:id="rId6"/>
    <p:sldId id="303" r:id="rId7"/>
    <p:sldId id="286" r:id="rId8"/>
    <p:sldId id="266" r:id="rId9"/>
    <p:sldId id="263" r:id="rId10"/>
    <p:sldId id="287" r:id="rId11"/>
    <p:sldId id="322" r:id="rId12"/>
    <p:sldId id="288" r:id="rId13"/>
    <p:sldId id="304" r:id="rId14"/>
    <p:sldId id="297" r:id="rId15"/>
    <p:sldId id="296" r:id="rId16"/>
    <p:sldId id="305" r:id="rId17"/>
    <p:sldId id="289" r:id="rId18"/>
    <p:sldId id="306" r:id="rId19"/>
    <p:sldId id="290" r:id="rId20"/>
    <p:sldId id="293" r:id="rId21"/>
    <p:sldId id="307" r:id="rId22"/>
    <p:sldId id="310" r:id="rId23"/>
    <p:sldId id="308" r:id="rId24"/>
    <p:sldId id="309" r:id="rId25"/>
    <p:sldId id="295" r:id="rId26"/>
    <p:sldId id="323" r:id="rId27"/>
    <p:sldId id="274" r:id="rId28"/>
    <p:sldId id="324" r:id="rId29"/>
    <p:sldId id="318" r:id="rId30"/>
    <p:sldId id="319" r:id="rId31"/>
    <p:sldId id="320" r:id="rId32"/>
    <p:sldId id="321" r:id="rId33"/>
    <p:sldId id="311" r:id="rId34"/>
    <p:sldId id="300" r:id="rId35"/>
    <p:sldId id="278" r:id="rId36"/>
    <p:sldId id="301" r:id="rId37"/>
    <p:sldId id="260"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D1"/>
    <a:srgbClr val="0FA9D9"/>
    <a:srgbClr val="63B3D2"/>
    <a:srgbClr val="46D9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83122" autoAdjust="0"/>
  </p:normalViewPr>
  <p:slideViewPr>
    <p:cSldViewPr snapToGrid="0" snapToObjects="1">
      <p:cViewPr varScale="1">
        <p:scale>
          <a:sx n="61" d="100"/>
          <a:sy n="61" d="100"/>
        </p:scale>
        <p:origin x="2058" y="72"/>
      </p:cViewPr>
      <p:guideLst>
        <p:guide orient="horz" pos="2160"/>
        <p:guide pos="28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800"/>
    </p:cViewPr>
  </p:sorterViewPr>
  <p:notesViewPr>
    <p:cSldViewPr snapToGrid="0" snapToObjects="1" showGuides="1">
      <p:cViewPr varScale="1">
        <p:scale>
          <a:sx n="102" d="100"/>
          <a:sy n="102" d="100"/>
        </p:scale>
        <p:origin x="-30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227D07-0534-3345-A1F3-0CA33196057F}" type="datetimeFigureOut">
              <a:rPr lang="en-US" smtClean="0"/>
              <a:t>4/20/2017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6D1DF8-760F-3D44-9C08-114F870CD451}" type="slidenum">
              <a:rPr lang="en-US" smtClean="0"/>
              <a:t>‹#›</a:t>
            </a:fld>
            <a:endParaRPr lang="en-US"/>
          </a:p>
        </p:txBody>
      </p:sp>
    </p:spTree>
    <p:extLst>
      <p:ext uri="{BB962C8B-B14F-4D97-AF65-F5344CB8AC3E}">
        <p14:creationId xmlns:p14="http://schemas.microsoft.com/office/powerpoint/2010/main" val="2023134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667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phusewiki.org/wiki/index.php?title=WG5_Project_08" TargetMode="External"/><Relationship Id="rId7" Type="http://schemas.openxmlformats.org/officeDocument/2006/relationships/hyperlink" Target="http://www.phusewiki.org/wiki/index.php?title=WG5_Project_03"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www.phusewiki.org/wiki/index.php?title=WG5_Project_02" TargetMode="External"/><Relationship Id="rId5" Type="http://schemas.openxmlformats.org/officeDocument/2006/relationships/hyperlink" Target="http://www.phusewiki.org/wiki/index.php?title=WG5_Project_01" TargetMode="External"/><Relationship Id="rId4" Type="http://schemas.openxmlformats.org/officeDocument/2006/relationships/hyperlink" Target="http://www.phusewiki.org/wiki/index.php?title=WG5_Project_07"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2216537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TA = Therapeutic Area;  SAP </a:t>
            </a:r>
            <a:r>
              <a:rPr lang="en-US" dirty="0" smtClean="0"/>
              <a:t>= </a:t>
            </a:r>
            <a:r>
              <a:rPr lang="en-US" dirty="0"/>
              <a:t>Statistical Analysis Plan;  CI = Confidence </a:t>
            </a:r>
            <a:r>
              <a:rPr lang="en-US" dirty="0" smtClean="0"/>
              <a:t>Interval</a:t>
            </a:r>
          </a:p>
          <a:p>
            <a:r>
              <a:rPr lang="en-US" dirty="0" smtClean="0"/>
              <a:t>Excerpt from the AE white paper:  </a:t>
            </a:r>
            <a:r>
              <a:rPr lang="en-US" sz="1200" kern="1200" dirty="0" smtClean="0">
                <a:solidFill>
                  <a:schemeClr val="tx1"/>
                </a:solidFill>
                <a:effectLst/>
                <a:latin typeface="+mn-lt"/>
                <a:ea typeface="+mn-ea"/>
                <a:cs typeface="+mn-cs"/>
              </a:rPr>
              <a:t>Some researchers have the perception that it is standard practice to include TEAEs that occur up to a predefined period of time after study drug is stopped (</a:t>
            </a:r>
            <a:r>
              <a:rPr lang="en-US" sz="1200" kern="1200" dirty="0" err="1" smtClean="0">
                <a:solidFill>
                  <a:schemeClr val="tx1"/>
                </a:solidFill>
                <a:effectLst/>
                <a:latin typeface="+mn-lt"/>
                <a:ea typeface="+mn-ea"/>
                <a:cs typeface="+mn-cs"/>
              </a:rPr>
              <a:t>eg</a:t>
            </a:r>
            <a:r>
              <a:rPr lang="en-US" sz="1200" kern="1200" dirty="0" smtClean="0">
                <a:solidFill>
                  <a:schemeClr val="tx1"/>
                </a:solidFill>
                <a:effectLst/>
                <a:latin typeface="+mn-lt"/>
                <a:ea typeface="+mn-ea"/>
                <a:cs typeface="+mn-cs"/>
              </a:rPr>
              <a:t>, within 2 weeks of last dose of drug, within 30 days of last dose of drug, or within a certain number of  half-lives after the last dose).  If a sponsor or review division has a business rule, it would need to be applied with caution, as the rule may not be appropriate in all cases. </a:t>
            </a:r>
            <a:endParaRPr lang="en-US" dirty="0"/>
          </a:p>
        </p:txBody>
      </p:sp>
    </p:spTree>
    <p:extLst>
      <p:ext uri="{BB962C8B-B14F-4D97-AF65-F5344CB8AC3E}">
        <p14:creationId xmlns:p14="http://schemas.microsoft.com/office/powerpoint/2010/main" val="622711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To</a:t>
            </a:r>
            <a:r>
              <a:rPr lang="en-US" baseline="0" dirty="0"/>
              <a:t> date, we have seen good industry and FDA participation.  FDA participation has been improving over time.  Hoping to get more PMDA and EU regulatory participation.  Broader cross-functional representation would be helpful too.</a:t>
            </a:r>
            <a:endParaRPr lang="en-US" dirty="0"/>
          </a:p>
        </p:txBody>
      </p:sp>
    </p:spTree>
    <p:extLst>
      <p:ext uri="{BB962C8B-B14F-4D97-AF65-F5344CB8AC3E}">
        <p14:creationId xmlns:p14="http://schemas.microsoft.com/office/powerpoint/2010/main" val="3807427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a:t>
            </a:r>
          </a:p>
        </p:txBody>
      </p:sp>
    </p:spTree>
    <p:extLst>
      <p:ext uri="{BB962C8B-B14F-4D97-AF65-F5344CB8AC3E}">
        <p14:creationId xmlns:p14="http://schemas.microsoft.com/office/powerpoint/2010/main" val="1733282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Accomplishment</a:t>
            </a:r>
            <a:r>
              <a:rPr lang="en-US" baseline="0" dirty="0"/>
              <a:t> – People have contributed to the Repository, but </a:t>
            </a:r>
            <a:r>
              <a:rPr lang="en-US" baseline="0" dirty="0" smtClean="0"/>
              <a:t>only a few </a:t>
            </a:r>
            <a:r>
              <a:rPr lang="en-US" baseline="0" dirty="0"/>
              <a:t>have used content from the repository.  </a:t>
            </a:r>
            <a:r>
              <a:rPr lang="en-US" baseline="0" dirty="0" smtClean="0"/>
              <a:t>It’s exciting though that a few have started to use content!  More contributors/users </a:t>
            </a:r>
            <a:r>
              <a:rPr lang="en-US" baseline="0" dirty="0"/>
              <a:t>would be helpful.</a:t>
            </a:r>
            <a:endParaRPr lang="en-US" dirty="0"/>
          </a:p>
        </p:txBody>
      </p:sp>
    </p:spTree>
    <p:extLst>
      <p:ext uri="{BB962C8B-B14F-4D97-AF65-F5344CB8AC3E}">
        <p14:creationId xmlns:p14="http://schemas.microsoft.com/office/powerpoint/2010/main" val="1702913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Vision</a:t>
            </a:r>
            <a:r>
              <a:rPr lang="en-US" baseline="0" dirty="0"/>
              <a:t> – More contributors and more users of the content.</a:t>
            </a:r>
            <a:endParaRPr lang="en-US" dirty="0"/>
          </a:p>
        </p:txBody>
      </p:sp>
    </p:spTree>
    <p:extLst>
      <p:ext uri="{BB962C8B-B14F-4D97-AF65-F5344CB8AC3E}">
        <p14:creationId xmlns:p14="http://schemas.microsoft.com/office/powerpoint/2010/main" val="1960905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Vision – Something is contributed, someone improves it and re-contributes,</a:t>
            </a:r>
            <a:r>
              <a:rPr lang="en-US" baseline="0" dirty="0"/>
              <a:t> etc.</a:t>
            </a:r>
            <a:endParaRPr lang="en-US" dirty="0"/>
          </a:p>
        </p:txBody>
      </p:sp>
    </p:spTree>
    <p:extLst>
      <p:ext uri="{BB962C8B-B14F-4D97-AF65-F5344CB8AC3E}">
        <p14:creationId xmlns:p14="http://schemas.microsoft.com/office/powerpoint/2010/main" val="2368056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Vision – Someone contributes,</a:t>
            </a:r>
            <a:r>
              <a:rPr lang="en-US" baseline="0" dirty="0"/>
              <a:t> a group improves it and re-contributes</a:t>
            </a:r>
            <a:endParaRPr lang="en-US" dirty="0"/>
          </a:p>
        </p:txBody>
      </p:sp>
    </p:spTree>
    <p:extLst>
      <p:ext uri="{BB962C8B-B14F-4D97-AF65-F5344CB8AC3E}">
        <p14:creationId xmlns:p14="http://schemas.microsoft.com/office/powerpoint/2010/main" val="78241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hlinkClick r:id="rId3"/>
              </a:rPr>
              <a:t>Analyses and Display White Papers </a:t>
            </a:r>
            <a:r>
              <a:rPr kumimoji="0" lang="en-US" sz="1100" b="0" i="0" u="none" strike="noStrike" kern="1200" cap="none" spc="0" normalizeH="0" baseline="0" noProof="0" dirty="0" smtClean="0">
                <a:ln>
                  <a:noFill/>
                </a:ln>
                <a:solidFill>
                  <a:prstClr val="black"/>
                </a:solidFill>
                <a:effectLst/>
                <a:uLnTx/>
                <a:uFillTx/>
                <a:latin typeface="+mn-lt"/>
                <a:ea typeface="+mn-ea"/>
                <a:cs typeface="+mn-cs"/>
              </a:rPr>
              <a:t>(ADW, Mary Nilsson)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mn-lt"/>
                <a:ea typeface="+mn-ea"/>
                <a:cs typeface="+mn-cs"/>
                <a:hlinkClick r:id="rId4"/>
              </a:rPr>
              <a:t>Communication, Promotion, Education</a:t>
            </a:r>
            <a:r>
              <a:rPr kumimoji="0" lang="en-US" sz="1100" b="0" i="0" u="none" strike="noStrike" kern="1200" cap="none" spc="0" normalizeH="0" baseline="0" noProof="0" dirty="0" smtClean="0">
                <a:ln>
                  <a:noFill/>
                </a:ln>
                <a:solidFill>
                  <a:prstClr val="black"/>
                </a:solidFill>
                <a:effectLst/>
                <a:uLnTx/>
                <a:uFillTx/>
                <a:latin typeface="+mn-lt"/>
                <a:ea typeface="+mn-ea"/>
                <a:cs typeface="+mn-cs"/>
              </a:rPr>
              <a:t> (CPE, Jared Slain and Wendy Dobson)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hlinkClick r:id="rId5"/>
              </a:rPr>
              <a:t>Script Discovery and Acquisition</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(SDA, Rebeka Revis, Alfredo Rojas)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hlinkClick r:id="rId6"/>
              </a:rPr>
              <a:t>Repository Content and Delivery</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(RCD, Gustav Bernard, Andrew Miskell)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hlinkClick r:id="rId7"/>
              </a:rPr>
              <a:t>Repository Governance and Infrastructure</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(RGI, Mike Carniello,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Hanming</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Tu</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hlinkClick r:id="rId7"/>
              </a:rPr>
              <a:t>Test Data Factory</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(TDF, Peter Schaefer)</a:t>
            </a:r>
          </a:p>
          <a:p>
            <a:endParaRPr lang="en-US" dirty="0"/>
          </a:p>
        </p:txBody>
      </p:sp>
    </p:spTree>
    <p:extLst>
      <p:ext uri="{BB962C8B-B14F-4D97-AF65-F5344CB8AC3E}">
        <p14:creationId xmlns:p14="http://schemas.microsoft.com/office/powerpoint/2010/main" val="307714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dirty="0" smtClean="0"/>
              <a:t> </a:t>
            </a:r>
          </a:p>
          <a:p>
            <a:endParaRPr lang="en-US" dirty="0"/>
          </a:p>
        </p:txBody>
      </p:sp>
    </p:spTree>
    <p:extLst>
      <p:ext uri="{BB962C8B-B14F-4D97-AF65-F5344CB8AC3E}">
        <p14:creationId xmlns:p14="http://schemas.microsoft.com/office/powerpoint/2010/main" val="425943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pPr rtl="0"/>
            <a:r>
              <a:rPr lang="en-US" dirty="0">
                <a:effectLst/>
              </a:rPr>
              <a:t>Open</a:t>
            </a:r>
            <a:r>
              <a:rPr lang="en-US" baseline="0" dirty="0">
                <a:effectLst/>
              </a:rPr>
              <a:t> to additional ideas.  Some ideas that have been brought up</a:t>
            </a:r>
            <a:r>
              <a:rPr lang="en-US" dirty="0">
                <a:effectLst/>
              </a:rPr>
              <a:t>:</a:t>
            </a:r>
            <a:r>
              <a:rPr lang="en-US" baseline="0" dirty="0">
                <a:effectLst/>
              </a:rPr>
              <a:t> </a:t>
            </a:r>
          </a:p>
          <a:p>
            <a:pPr rtl="0"/>
            <a:r>
              <a:rPr lang="en-US" baseline="0" dirty="0">
                <a:effectLst/>
              </a:rPr>
              <a:t>1. </a:t>
            </a:r>
            <a:r>
              <a:rPr lang="en-US" dirty="0">
                <a:effectLst/>
              </a:rPr>
              <a:t>TOSNP and Narratives </a:t>
            </a:r>
          </a:p>
          <a:p>
            <a:pPr rtl="0"/>
            <a:r>
              <a:rPr lang="en-US" dirty="0">
                <a:effectLst/>
              </a:rPr>
              <a:t>2. Combining Studies for Integrated Analyses - Points to Consider </a:t>
            </a:r>
          </a:p>
          <a:p>
            <a:pPr rtl="0"/>
            <a:r>
              <a:rPr lang="en-US" dirty="0">
                <a:effectLst/>
              </a:rPr>
              <a:t>3. Qualitative ECGs </a:t>
            </a:r>
          </a:p>
          <a:p>
            <a:pPr rtl="0"/>
            <a:r>
              <a:rPr lang="en-US" dirty="0">
                <a:effectLst/>
              </a:rPr>
              <a:t>4. Analysis of genomic and biomarkers  </a:t>
            </a:r>
          </a:p>
          <a:p>
            <a:pPr rtl="0"/>
            <a:r>
              <a:rPr lang="en-US" dirty="0">
                <a:effectLst/>
              </a:rPr>
              <a:t>5. Statistical methods for safety (individual study and integrated, include Bayesian methods) </a:t>
            </a:r>
          </a:p>
          <a:p>
            <a:pPr rtl="0"/>
            <a:r>
              <a:rPr lang="en-US" dirty="0">
                <a:effectLst/>
              </a:rPr>
              <a:t>6. Writing statistical results for safety (individual study and integrated) </a:t>
            </a:r>
          </a:p>
          <a:p>
            <a:pPr rtl="0"/>
            <a:r>
              <a:rPr lang="en-US" dirty="0">
                <a:effectLst/>
              </a:rPr>
              <a:t>7. Process for determining Adverse Drug Reactions </a:t>
            </a:r>
          </a:p>
          <a:p>
            <a:pPr rtl="0"/>
            <a:r>
              <a:rPr lang="en-US" dirty="0">
                <a:effectLst/>
              </a:rPr>
              <a:t>8. Defining the safety population (not necessarily a separate white paper, but include somewhere) </a:t>
            </a:r>
          </a:p>
          <a:p>
            <a:pPr rtl="0"/>
            <a:r>
              <a:rPr lang="en-US" dirty="0">
                <a:effectLst/>
              </a:rPr>
              <a:t>9. Analysis and display of adjudicated data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8499E6D-7FA2-463D-A16A-4548A3FAB576}"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548002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Example deliverables</a:t>
            </a:r>
            <a:r>
              <a:rPr lang="en-US" baseline="0" dirty="0"/>
              <a:t> from CS Working Groups:  </a:t>
            </a:r>
          </a:p>
          <a:p>
            <a:r>
              <a:rPr lang="en-US" baseline="0" dirty="0"/>
              <a:t>Study Data Reviewer’s Guide and Analysis Data Reviewer’s Guide (</a:t>
            </a:r>
            <a:r>
              <a:rPr lang="en-US" i="1" dirty="0">
                <a:effectLst/>
              </a:rPr>
              <a:t>referenced in the FDA Study Data Technical Conformance Guide)</a:t>
            </a:r>
          </a:p>
          <a:p>
            <a:r>
              <a:rPr lang="en-US" dirty="0"/>
              <a:t>SEND</a:t>
            </a:r>
            <a:r>
              <a:rPr lang="en-US" baseline="0" dirty="0"/>
              <a:t> Implementation Guide</a:t>
            </a:r>
          </a:p>
          <a:p>
            <a:r>
              <a:rPr lang="en-US" baseline="0" dirty="0"/>
              <a:t>Traceability Best Practices</a:t>
            </a:r>
            <a:endParaRPr lang="en-US" dirty="0"/>
          </a:p>
        </p:txBody>
      </p:sp>
    </p:spTree>
    <p:extLst>
      <p:ext uri="{BB962C8B-B14F-4D97-AF65-F5344CB8AC3E}">
        <p14:creationId xmlns:p14="http://schemas.microsoft.com/office/powerpoint/2010/main" val="1023214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dirty="0" smtClean="0"/>
              <a:t>Education Series:  Brainstorming ideas now – Webinars?  Onboarding</a:t>
            </a:r>
            <a:r>
              <a:rPr lang="en-US" sz="1800" baseline="0" dirty="0" smtClean="0"/>
              <a:t> training videos?  Tutorials and workshops at conferences?</a:t>
            </a:r>
            <a:r>
              <a:rPr lang="en-US" sz="1800" dirty="0" smtClean="0"/>
              <a:t>  Networking with the “Educating</a:t>
            </a:r>
            <a:r>
              <a:rPr lang="en-US" sz="1800" baseline="0" dirty="0" smtClean="0"/>
              <a:t> for the Future” project team.</a:t>
            </a:r>
            <a:endParaRPr lang="en-US" sz="1800" dirty="0" smtClean="0"/>
          </a:p>
          <a:p>
            <a:endParaRPr lang="en-US" dirty="0"/>
          </a:p>
        </p:txBody>
      </p:sp>
    </p:spTree>
    <p:extLst>
      <p:ext uri="{BB962C8B-B14F-4D97-AF65-F5344CB8AC3E}">
        <p14:creationId xmlns:p14="http://schemas.microsoft.com/office/powerpoint/2010/main" val="4230114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SSPA=</a:t>
            </a:r>
            <a:r>
              <a:rPr lang="en-US" sz="1200" kern="1200" dirty="0">
                <a:solidFill>
                  <a:schemeClr val="tx1"/>
                </a:solidFill>
                <a:effectLst/>
                <a:latin typeface="+mn-lt"/>
                <a:ea typeface="+mn-ea"/>
                <a:cs typeface="+mn-cs"/>
              </a:rPr>
              <a:t>Section for Programmers and Analysts </a:t>
            </a:r>
            <a:endParaRPr lang="en-US" dirty="0"/>
          </a:p>
        </p:txBody>
      </p:sp>
    </p:spTree>
    <p:extLst>
      <p:ext uri="{BB962C8B-B14F-4D97-AF65-F5344CB8AC3E}">
        <p14:creationId xmlns:p14="http://schemas.microsoft.com/office/powerpoint/2010/main" val="143470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4204633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a:prstGeom prst="rect">
            <a:avLst/>
          </a:prstGeom>
        </p:spPr>
      </p:sp>
      <p:sp>
        <p:nvSpPr>
          <p:cNvPr id="3" name="Notes Placeholder 2"/>
          <p:cNvSpPr>
            <a:spLocks noGrp="1"/>
          </p:cNvSpPr>
          <p:nvPr>
            <p:ph type="body" idx="1"/>
          </p:nvPr>
        </p:nvSpPr>
        <p:spPr>
          <a:xfrm>
            <a:off x="685800" y="4343985"/>
            <a:ext cx="5486400" cy="4113046"/>
          </a:xfrm>
          <a:prstGeom prst="rect">
            <a:avLst/>
          </a:prstGeom>
        </p:spPr>
        <p:txBody>
          <a:bodyPr>
            <a:normAutofit/>
          </a:bodyPr>
          <a:lstStyle/>
          <a:p>
            <a:r>
              <a:rPr lang="en-US" dirty="0"/>
              <a:t>A</a:t>
            </a:r>
            <a:r>
              <a:rPr lang="en-US" baseline="0" dirty="0"/>
              <a:t> lot of progress has been made with respect to standardization – mostly in the collection and data space.  There’s a gap with respect to analyses and displays.  CFAST = Coalition for Accelerating Standards and Therapies  </a:t>
            </a:r>
            <a:endParaRPr lang="en-US" dirty="0"/>
          </a:p>
        </p:txBody>
      </p:sp>
      <p:sp>
        <p:nvSpPr>
          <p:cNvPr id="4" name="Slide Number Placeholder 3"/>
          <p:cNvSpPr>
            <a:spLocks noGrp="1"/>
          </p:cNvSpPr>
          <p:nvPr>
            <p:ph type="sldNum" sz="quarter" idx="10"/>
          </p:nvPr>
        </p:nvSpPr>
        <p:spPr>
          <a:xfrm>
            <a:off x="3885667" y="8686508"/>
            <a:ext cx="2970732" cy="456031"/>
          </a:xfrm>
          <a:prstGeom prst="rect">
            <a:avLst/>
          </a:prstGeom>
        </p:spPr>
        <p:txBody>
          <a:bodyPr/>
          <a:lstStyle/>
          <a:p>
            <a:pPr>
              <a:defRPr/>
            </a:pPr>
            <a:fld id="{F03A7A89-17D9-4B4A-ADA8-4C7615AF692A}" type="slidenum">
              <a:rPr lang="en-US" smtClean="0">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val="5717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a:prstGeom prst="rect">
            <a:avLst/>
          </a:prstGeom>
        </p:spPr>
      </p:sp>
      <p:sp>
        <p:nvSpPr>
          <p:cNvPr id="3" name="Notes Placeholder 2"/>
          <p:cNvSpPr>
            <a:spLocks noGrp="1"/>
          </p:cNvSpPr>
          <p:nvPr>
            <p:ph type="body" idx="1"/>
          </p:nvPr>
        </p:nvSpPr>
        <p:spPr>
          <a:xfrm>
            <a:off x="685800" y="4343985"/>
            <a:ext cx="5486400" cy="4113046"/>
          </a:xfrm>
          <a:prstGeom prst="rect">
            <a:avLst/>
          </a:prstGeom>
        </p:spPr>
        <p:txBody>
          <a:bodyPr/>
          <a:lstStyle/>
          <a:p>
            <a:r>
              <a:rPr lang="en-US" dirty="0"/>
              <a:t>Vision of the Script</a:t>
            </a:r>
            <a:r>
              <a:rPr lang="en-US" baseline="0" dirty="0"/>
              <a:t> Repository – Reusable code library – Utilizing crowd-sourcing to maintain.  All inclusive.  Assumes SDTM/</a:t>
            </a:r>
            <a:r>
              <a:rPr lang="en-US" baseline="0" dirty="0" err="1"/>
              <a:t>ADaM</a:t>
            </a:r>
            <a:r>
              <a:rPr lang="en-US" baseline="0" dirty="0"/>
              <a:t> data structure.  Currently SAS and R focus but not intended to be limited to those.  Getting code associated with the white papers is a current focus.  Adding some standard code that FDA medical reviewers use is also a focus.  Can also be a place to share code for </a:t>
            </a:r>
            <a:r>
              <a:rPr lang="en-US" baseline="0" dirty="0" err="1"/>
              <a:t>ADaM</a:t>
            </a:r>
            <a:r>
              <a:rPr lang="en-US" baseline="0" dirty="0"/>
              <a:t> derivations.</a:t>
            </a:r>
            <a:endParaRPr lang="en-US" dirty="0"/>
          </a:p>
        </p:txBody>
      </p:sp>
      <p:sp>
        <p:nvSpPr>
          <p:cNvPr id="4" name="Slide Number Placeholder 3"/>
          <p:cNvSpPr>
            <a:spLocks noGrp="1"/>
          </p:cNvSpPr>
          <p:nvPr>
            <p:ph type="sldNum" sz="quarter" idx="10"/>
          </p:nvPr>
        </p:nvSpPr>
        <p:spPr>
          <a:xfrm>
            <a:off x="3885667" y="8686508"/>
            <a:ext cx="2970732" cy="456031"/>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3E6D5A4-D398-4EA4-959A-965FB8ECD7DA}" type="slidenum">
              <a:rPr kumimoji="0" lang="en-US" sz="1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125651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Another way to look at the vision</a:t>
            </a:r>
            <a:r>
              <a:rPr lang="en-US" baseline="0" dirty="0" smtClean="0"/>
              <a:t> for shared scripts/code</a:t>
            </a:r>
            <a:endParaRPr lang="en-US" dirty="0"/>
          </a:p>
        </p:txBody>
      </p:sp>
    </p:spTree>
    <p:extLst>
      <p:ext uri="{BB962C8B-B14F-4D97-AF65-F5344CB8AC3E}">
        <p14:creationId xmlns:p14="http://schemas.microsoft.com/office/powerpoint/2010/main" val="2082552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a:prstGeom prst="rect">
            <a:avLst/>
          </a:prstGeom>
        </p:spPr>
      </p:sp>
      <p:sp>
        <p:nvSpPr>
          <p:cNvPr id="3" name="Notes Placeholder 2"/>
          <p:cNvSpPr>
            <a:spLocks noGrp="1"/>
          </p:cNvSpPr>
          <p:nvPr>
            <p:ph type="body" idx="1"/>
          </p:nvPr>
        </p:nvSpPr>
        <p:spPr>
          <a:xfrm>
            <a:off x="685800" y="4343985"/>
            <a:ext cx="5486400" cy="4113046"/>
          </a:xfrm>
          <a:prstGeom prst="rect">
            <a:avLst/>
          </a:prstGeom>
        </p:spPr>
        <p:txBody>
          <a:bodyPr/>
          <a:lstStyle/>
          <a:p>
            <a:endParaRPr lang="en-US" dirty="0"/>
          </a:p>
        </p:txBody>
      </p:sp>
      <p:sp>
        <p:nvSpPr>
          <p:cNvPr id="4" name="Slide Number Placeholder 3"/>
          <p:cNvSpPr>
            <a:spLocks noGrp="1"/>
          </p:cNvSpPr>
          <p:nvPr>
            <p:ph type="sldNum" sz="quarter" idx="10"/>
          </p:nvPr>
        </p:nvSpPr>
        <p:spPr>
          <a:xfrm>
            <a:off x="3885667" y="8686508"/>
            <a:ext cx="2970732" cy="456031"/>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B8BE195-0A67-4DDD-AFD9-1143A84CA3D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9182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a:solidFill>
                  <a:schemeClr val="tx1"/>
                </a:solidFill>
                <a:effectLst/>
                <a:latin typeface="+mn-lt"/>
                <a:ea typeface="+mn-ea"/>
                <a:cs typeface="+mn-cs"/>
              </a:rPr>
              <a:t>Excerpts</a:t>
            </a:r>
            <a:r>
              <a:rPr lang="en-US" sz="1200" kern="1200" baseline="0" dirty="0">
                <a:solidFill>
                  <a:schemeClr val="tx1"/>
                </a:solidFill>
                <a:effectLst/>
                <a:latin typeface="+mn-lt"/>
                <a:ea typeface="+mn-ea"/>
                <a:cs typeface="+mn-cs"/>
              </a:rPr>
              <a:t> from the p</a:t>
            </a:r>
            <a:r>
              <a:rPr lang="en-US" sz="1200" kern="1200" dirty="0">
                <a:solidFill>
                  <a:schemeClr val="tx1"/>
                </a:solidFill>
                <a:effectLst/>
                <a:latin typeface="+mn-lt"/>
                <a:ea typeface="+mn-ea"/>
                <a:cs typeface="+mn-cs"/>
              </a:rPr>
              <a:t>urpose section of AE white paper:  Ensuring that reviewers receive clinically relevant and meaningful analyses of patient safety for benefit-risk assessment; improve expertise in safety analytics across the multiple disciplines involved with planning, interpreting, and reporting safety analyses; Statisticians can and should assist cross-disciplinary teams to understand and reduce bias in analysis planning and reporting; The potential for biased comparisons is especially a concern when multiple studies are combined (</a:t>
            </a:r>
            <a:r>
              <a:rPr lang="en-US" sz="1200" kern="1200" dirty="0" err="1">
                <a:solidFill>
                  <a:schemeClr val="tx1"/>
                </a:solidFill>
                <a:effectLst/>
                <a:latin typeface="+mn-lt"/>
                <a:ea typeface="+mn-ea"/>
                <a:cs typeface="+mn-cs"/>
              </a:rPr>
              <a:t>eg</a:t>
            </a:r>
            <a:r>
              <a:rPr lang="en-US" sz="1200" kern="1200" dirty="0">
                <a:solidFill>
                  <a:schemeClr val="tx1"/>
                </a:solidFill>
                <a:effectLst/>
                <a:latin typeface="+mn-lt"/>
                <a:ea typeface="+mn-ea"/>
                <a:cs typeface="+mn-cs"/>
              </a:rPr>
              <a:t>, via poor pooling practices for integrated summaries). </a:t>
            </a:r>
            <a:endParaRPr lang="en-US" dirty="0"/>
          </a:p>
        </p:txBody>
      </p:sp>
    </p:spTree>
    <p:extLst>
      <p:ext uri="{BB962C8B-B14F-4D97-AF65-F5344CB8AC3E}">
        <p14:creationId xmlns:p14="http://schemas.microsoft.com/office/powerpoint/2010/main" val="50535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CS = Computational</a:t>
            </a:r>
            <a:r>
              <a:rPr lang="en-US" baseline="0" dirty="0" smtClean="0"/>
              <a:t> Science</a:t>
            </a:r>
            <a:endParaRPr lang="en-US" dirty="0"/>
          </a:p>
        </p:txBody>
      </p:sp>
    </p:spTree>
    <p:extLst>
      <p:ext uri="{BB962C8B-B14F-4D97-AF65-F5344CB8AC3E}">
        <p14:creationId xmlns:p14="http://schemas.microsoft.com/office/powerpoint/2010/main" val="3279646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6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63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647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C2605C1-C645-42AF-B5BC-FBF66F5EF3AD}" type="datetimeFigureOut">
              <a:rPr lang="en-US" smtClean="0">
                <a:solidFill>
                  <a:prstClr val="black">
                    <a:tint val="75000"/>
                  </a:prstClr>
                </a:solidFill>
              </a:rPr>
              <a:pPr/>
              <a:t>4/20/2017</a:t>
            </a:fld>
            <a:endParaRPr lang="en-US">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7B44BBB-194A-4734-89E0-472FA5D153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526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39900"/>
            <a:ext cx="8229600" cy="5075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2493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478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460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2"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42" name="Picture 4" descr="N:\PhUSE\Phuse powerpoint slid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Placeholder 1"/>
          <p:cNvSpPr>
            <a:spLocks noGrp="1"/>
          </p:cNvSpPr>
          <p:nvPr>
            <p:ph type="title"/>
          </p:nvPr>
        </p:nvSpPr>
        <p:spPr bwMode="auto">
          <a:xfrm>
            <a:off x="3124200" y="274638"/>
            <a:ext cx="5562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44" name="Text Placeholder 2"/>
          <p:cNvSpPr>
            <a:spLocks noGrp="1"/>
          </p:cNvSpPr>
          <p:nvPr>
            <p:ph type="body" idx="1"/>
          </p:nvPr>
        </p:nvSpPr>
        <p:spPr bwMode="auto">
          <a:xfrm>
            <a:off x="457200" y="1778000"/>
            <a:ext cx="8229600"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988" y="1081088"/>
            <a:ext cx="6762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3" r:id="rId2"/>
  </p:sldLayoutIdLst>
  <p:txStyles>
    <p:titleStyle>
      <a:lvl1pPr algn="l" defTabSz="457200" rtl="0" eaLnBrk="1" fontAlgn="base" hangingPunct="1">
        <a:spcBef>
          <a:spcPct val="0"/>
        </a:spcBef>
        <a:spcAft>
          <a:spcPct val="0"/>
        </a:spcAft>
        <a:defRPr sz="3200" b="1" kern="1200">
          <a:solidFill>
            <a:srgbClr val="FFFFFF"/>
          </a:solidFill>
          <a:latin typeface="+mj-lt"/>
          <a:ea typeface="+mj-ea"/>
          <a:cs typeface="+mj-cs"/>
        </a:defRPr>
      </a:lvl1pPr>
      <a:lvl2pPr algn="l" defTabSz="457200" rtl="0" eaLnBrk="1" fontAlgn="base" hangingPunct="1">
        <a:spcBef>
          <a:spcPct val="0"/>
        </a:spcBef>
        <a:spcAft>
          <a:spcPct val="0"/>
        </a:spcAft>
        <a:defRPr sz="3200" b="1">
          <a:solidFill>
            <a:srgbClr val="FFFFFF"/>
          </a:solidFill>
          <a:latin typeface="Calibri" pitchFamily="34" charset="0"/>
        </a:defRPr>
      </a:lvl2pPr>
      <a:lvl3pPr algn="l" defTabSz="457200" rtl="0" eaLnBrk="1" fontAlgn="base" hangingPunct="1">
        <a:spcBef>
          <a:spcPct val="0"/>
        </a:spcBef>
        <a:spcAft>
          <a:spcPct val="0"/>
        </a:spcAft>
        <a:defRPr sz="3200" b="1">
          <a:solidFill>
            <a:srgbClr val="FFFFFF"/>
          </a:solidFill>
          <a:latin typeface="Calibri" pitchFamily="34" charset="0"/>
        </a:defRPr>
      </a:lvl3pPr>
      <a:lvl4pPr algn="l" defTabSz="457200" rtl="0" eaLnBrk="1" fontAlgn="base" hangingPunct="1">
        <a:spcBef>
          <a:spcPct val="0"/>
        </a:spcBef>
        <a:spcAft>
          <a:spcPct val="0"/>
        </a:spcAft>
        <a:defRPr sz="3200" b="1">
          <a:solidFill>
            <a:srgbClr val="FFFFFF"/>
          </a:solidFill>
          <a:latin typeface="Calibri" pitchFamily="34" charset="0"/>
        </a:defRPr>
      </a:lvl4pPr>
      <a:lvl5pPr algn="l" defTabSz="457200" rtl="0" eaLnBrk="1" fontAlgn="base" hangingPunct="1">
        <a:spcBef>
          <a:spcPct val="0"/>
        </a:spcBef>
        <a:spcAft>
          <a:spcPct val="0"/>
        </a:spcAft>
        <a:defRPr sz="3200" b="1">
          <a:solidFill>
            <a:srgbClr val="FFFFFF"/>
          </a:solidFill>
          <a:latin typeface="Calibri" pitchFamily="34" charset="0"/>
        </a:defRPr>
      </a:lvl5pPr>
      <a:lvl6pPr marL="457200" algn="l" defTabSz="457200" rtl="0" eaLnBrk="1" fontAlgn="base" hangingPunct="1">
        <a:spcBef>
          <a:spcPct val="0"/>
        </a:spcBef>
        <a:spcAft>
          <a:spcPct val="0"/>
        </a:spcAft>
        <a:defRPr sz="3200" b="1">
          <a:solidFill>
            <a:srgbClr val="FFFFFF"/>
          </a:solidFill>
          <a:latin typeface="Calibri" pitchFamily="34" charset="0"/>
        </a:defRPr>
      </a:lvl6pPr>
      <a:lvl7pPr marL="914400" algn="l" defTabSz="457200" rtl="0" eaLnBrk="1" fontAlgn="base" hangingPunct="1">
        <a:spcBef>
          <a:spcPct val="0"/>
        </a:spcBef>
        <a:spcAft>
          <a:spcPct val="0"/>
        </a:spcAft>
        <a:defRPr sz="3200" b="1">
          <a:solidFill>
            <a:srgbClr val="FFFFFF"/>
          </a:solidFill>
          <a:latin typeface="Calibri" pitchFamily="34" charset="0"/>
        </a:defRPr>
      </a:lvl7pPr>
      <a:lvl8pPr marL="1371600" algn="l" defTabSz="457200" rtl="0" eaLnBrk="1" fontAlgn="base" hangingPunct="1">
        <a:spcBef>
          <a:spcPct val="0"/>
        </a:spcBef>
        <a:spcAft>
          <a:spcPct val="0"/>
        </a:spcAft>
        <a:defRPr sz="3200" b="1">
          <a:solidFill>
            <a:srgbClr val="FFFFFF"/>
          </a:solidFill>
          <a:latin typeface="Calibri" pitchFamily="34" charset="0"/>
        </a:defRPr>
      </a:lvl8pPr>
      <a:lvl9pPr marL="1828800" algn="l" defTabSz="457200" rtl="0" eaLnBrk="1" fontAlgn="base" hangingPunct="1">
        <a:spcBef>
          <a:spcPct val="0"/>
        </a:spcBef>
        <a:spcAft>
          <a:spcPct val="0"/>
        </a:spcAft>
        <a:defRPr sz="3200" b="1">
          <a:solidFill>
            <a:srgbClr val="FFFFFF"/>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bg1"/>
          </a:solidFill>
          <a:latin typeface="+mn-lt"/>
          <a:ea typeface="+mn-ea"/>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bg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bg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www.phusewiki.org/wiki/index.php?title=WG5_Project_03" TargetMode="External"/><Relationship Id="rId3" Type="http://schemas.openxmlformats.org/officeDocument/2006/relationships/image" Target="../media/image13.png"/><Relationship Id="rId7" Type="http://schemas.openxmlformats.org/officeDocument/2006/relationships/hyperlink" Target="http://www.phusewiki.org/wiki/index.php?title=WG5_Project_02"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www.phusewiki.org/wiki/index.php?title=WG5_Project_01" TargetMode="External"/><Relationship Id="rId5" Type="http://schemas.openxmlformats.org/officeDocument/2006/relationships/hyperlink" Target="http://www.phusewiki.org/wiki/index.php?title=WG5_Project_07" TargetMode="External"/><Relationship Id="rId4" Type="http://schemas.openxmlformats.org/officeDocument/2006/relationships/hyperlink" Target="http://www.phusewiki.org/wiki/index.php?title=WG5_Project_08" TargetMode="External"/><Relationship Id="rId9" Type="http://schemas.openxmlformats.org/officeDocument/2006/relationships/image" Target="../media/image14.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huse.e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www.phusewiki.org/wiki/index.php?title=WG5_Project_02#Qualification_Process" TargetMode="External"/><Relationship Id="rId2" Type="http://schemas.openxmlformats.org/officeDocument/2006/relationships/hyperlink" Target="https://github.com/phuse-org/phuse-scripts/blob/master/LICENSE.md" TargetMode="External"/><Relationship Id="rId1" Type="http://schemas.openxmlformats.org/officeDocument/2006/relationships/slideLayout" Target="../slideLayouts/slideLayout6.xml"/><Relationship Id="rId4" Type="http://schemas.openxmlformats.org/officeDocument/2006/relationships/hyperlink" Target="https://github.com/phuse-org/phuse-scripts/wiki/Simple-Inde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huse-org/phuse-scripts/tree/master/contributed/Nonclinical" TargetMode="External"/><Relationship Id="rId2" Type="http://schemas.openxmlformats.org/officeDocument/2006/relationships/hyperlink" Target="https://github.com/phuse-org/phuse-scripts/wiki/JumpStart-Scripts" TargetMode="External"/><Relationship Id="rId1" Type="http://schemas.openxmlformats.org/officeDocument/2006/relationships/slideLayout" Target="../slideLayouts/slideLayout6.xml"/><Relationship Id="rId5" Type="http://schemas.openxmlformats.org/officeDocument/2006/relationships/hyperlink" Target="https://github.com/phuse-org/phuse-scripts/tree/master/contributed/Spotfire" TargetMode="External"/><Relationship Id="rId4" Type="http://schemas.openxmlformats.org/officeDocument/2006/relationships/hyperlink" Target="https://github.com/phuse-org/phuse-scripts/tree/master/lang/SAS/datahandl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phusewiki.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amstat.org/ASA/Education/Web-Based-Lectures.aspx#AUPSACSW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www.phusewiki.org/wiki/index.php?title=WG5_Project_09" TargetMode="External"/><Relationship Id="rId13" Type="http://schemas.openxmlformats.org/officeDocument/2006/relationships/hyperlink" Target="http://www.phusewiki.org/wiki/images/9/95/CS_WhitePaper_OutliersShifts_v1.0.pdf" TargetMode="External"/><Relationship Id="rId18" Type="http://schemas.openxmlformats.org/officeDocument/2006/relationships/hyperlink" Target="http://www.phusewiki.org/wiki/index.php?title=Standard_Script_Index" TargetMode="External"/><Relationship Id="rId3" Type="http://schemas.openxmlformats.org/officeDocument/2006/relationships/hyperlink" Target="http://www.phusewiki.org/wiki/index.php?title=WG5_Project_01" TargetMode="External"/><Relationship Id="rId7" Type="http://schemas.openxmlformats.org/officeDocument/2006/relationships/hyperlink" Target="http://www.phusewiki.org/wiki/index.php?title=WG5_Project_08" TargetMode="External"/><Relationship Id="rId12" Type="http://schemas.openxmlformats.org/officeDocument/2006/relationships/hyperlink" Target="http://www.phusewiki.org/wiki/images/c/c9/CSS_WhitePaper_DemoDispMed_v1.0.pdf" TargetMode="External"/><Relationship Id="rId17" Type="http://schemas.openxmlformats.org/officeDocument/2006/relationships/hyperlink" Target="https://github.com/phuse-org/phuse-scripts/wiki/Standard-Script-Index" TargetMode="External"/><Relationship Id="rId2" Type="http://schemas.openxmlformats.org/officeDocument/2006/relationships/hyperlink" Target="http://www.phusewiki.org/wiki/index.php?title=Standard_Scripts" TargetMode="External"/><Relationship Id="rId16" Type="http://schemas.openxmlformats.org/officeDocument/2006/relationships/hyperlink" Target="https://github.com/phuse-org/phuse-scripts/wiki/Simple-Index" TargetMode="External"/><Relationship Id="rId1" Type="http://schemas.openxmlformats.org/officeDocument/2006/relationships/slideLayout" Target="../slideLayouts/slideLayout2.xml"/><Relationship Id="rId6" Type="http://schemas.openxmlformats.org/officeDocument/2006/relationships/hyperlink" Target="http://www.phusewiki.org/wiki/index.php?title=WG5_Project_07" TargetMode="External"/><Relationship Id="rId11" Type="http://schemas.openxmlformats.org/officeDocument/2006/relationships/hyperlink" Target="http://www.phusewiki.org/wiki/images/e/ed/PhUSE_CSS_WhitePaper_PK_final_25March2014.pdf" TargetMode="External"/><Relationship Id="rId5" Type="http://schemas.openxmlformats.org/officeDocument/2006/relationships/hyperlink" Target="http://www.phusewiki.org/wiki/index.php?title=WG5_Project_03" TargetMode="External"/><Relationship Id="rId15" Type="http://schemas.openxmlformats.org/officeDocument/2006/relationships/hyperlink" Target="http://www.phuse.eu/documents/working-groups/cs-whitepaper-adverseevents-v10-4442.pdf" TargetMode="External"/><Relationship Id="rId10" Type="http://schemas.openxmlformats.org/officeDocument/2006/relationships/hyperlink" Target="http://www.phusewiki.org/wiki/images/4/48/CSS_WhitePaper_CentralTendency_v1.0.pdf" TargetMode="External"/><Relationship Id="rId19" Type="http://schemas.openxmlformats.org/officeDocument/2006/relationships/hyperlink" Target="https://github.com/phuse-org/phuse-scripts/wiki/JumpStart-Scripts" TargetMode="External"/><Relationship Id="rId4" Type="http://schemas.openxmlformats.org/officeDocument/2006/relationships/hyperlink" Target="http://www.phusewiki.org/wiki/index.php?title=WG5_Project_02" TargetMode="External"/><Relationship Id="rId9" Type="http://schemas.openxmlformats.org/officeDocument/2006/relationships/hyperlink" Target="https://github.com/phuse-org/phuse-scripts" TargetMode="External"/><Relationship Id="rId14" Type="http://schemas.openxmlformats.org/officeDocument/2006/relationships/hyperlink" Target="http://www.phusewiki.org/docs/CSS%20White%20Papers%202016/230316%20CS_WhitePaper_TQTStudies_v1.0.pdf"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huse.e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Subtitle 2"/>
          <p:cNvSpPr txBox="1">
            <a:spLocks/>
          </p:cNvSpPr>
          <p:nvPr/>
        </p:nvSpPr>
        <p:spPr>
          <a:xfrm>
            <a:off x="291975" y="4067693"/>
            <a:ext cx="5390884" cy="1522248"/>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solidFill>
                  <a:srgbClr val="00A3D1"/>
                </a:solidFill>
                <a:latin typeface="Helvetica Neue"/>
                <a:cs typeface="Helvetica Neue"/>
              </a:rPr>
              <a:t>ASA Webinar </a:t>
            </a:r>
          </a:p>
          <a:p>
            <a:pPr marL="0" indent="0">
              <a:buFont typeface="Arial"/>
              <a:buNone/>
            </a:pPr>
            <a:r>
              <a:rPr lang="en-US" sz="2800" dirty="0" err="1">
                <a:solidFill>
                  <a:srgbClr val="00A3D1"/>
                </a:solidFill>
                <a:latin typeface="Helvetica Neue"/>
                <a:cs typeface="Helvetica Neue"/>
              </a:rPr>
              <a:t>Hanming</a:t>
            </a:r>
            <a:r>
              <a:rPr lang="en-US" sz="2800" dirty="0">
                <a:solidFill>
                  <a:srgbClr val="00A3D1"/>
                </a:solidFill>
                <a:latin typeface="Helvetica Neue"/>
                <a:cs typeface="Helvetica Neue"/>
              </a:rPr>
              <a:t> </a:t>
            </a:r>
            <a:r>
              <a:rPr lang="en-US" sz="2800" dirty="0" err="1">
                <a:solidFill>
                  <a:srgbClr val="00A3D1"/>
                </a:solidFill>
                <a:latin typeface="Helvetica Neue"/>
                <a:cs typeface="Helvetica Neue"/>
              </a:rPr>
              <a:t>Tu</a:t>
            </a:r>
            <a:r>
              <a:rPr lang="en-US" sz="2800" dirty="0">
                <a:solidFill>
                  <a:srgbClr val="00A3D1"/>
                </a:solidFill>
                <a:latin typeface="Helvetica Neue"/>
                <a:cs typeface="Helvetica Neue"/>
              </a:rPr>
              <a:t> and Mary Nilsson</a:t>
            </a:r>
          </a:p>
          <a:p>
            <a:pPr marL="0" indent="0">
              <a:buFont typeface="Arial"/>
              <a:buNone/>
            </a:pPr>
            <a:r>
              <a:rPr lang="en-US" sz="2800" dirty="0">
                <a:solidFill>
                  <a:srgbClr val="00A3D1"/>
                </a:solidFill>
                <a:latin typeface="Helvetica Neue"/>
                <a:cs typeface="Helvetica Neue"/>
              </a:rPr>
              <a:t>02 May 2017</a:t>
            </a:r>
          </a:p>
        </p:txBody>
      </p:sp>
      <p:sp>
        <p:nvSpPr>
          <p:cNvPr id="3" name="TextBox 2"/>
          <p:cNvSpPr txBox="1"/>
          <p:nvPr/>
        </p:nvSpPr>
        <p:spPr>
          <a:xfrm>
            <a:off x="273908" y="1487073"/>
            <a:ext cx="8470133" cy="2123658"/>
          </a:xfrm>
          <a:prstGeom prst="rect">
            <a:avLst/>
          </a:prstGeom>
          <a:noFill/>
        </p:spPr>
        <p:txBody>
          <a:bodyPr wrap="square" rtlCol="0">
            <a:spAutoFit/>
          </a:bodyPr>
          <a:lstStyle/>
          <a:p>
            <a:r>
              <a:rPr lang="en-US" sz="4400" b="1" dirty="0">
                <a:solidFill>
                  <a:srgbClr val="00A3D1"/>
                </a:solidFill>
                <a:latin typeface="Helvetica Neue"/>
                <a:cs typeface="Helvetica Neue"/>
              </a:rPr>
              <a:t>An Update on the </a:t>
            </a:r>
            <a:r>
              <a:rPr lang="en-US" sz="4400" b="1" dirty="0" err="1">
                <a:solidFill>
                  <a:srgbClr val="00A3D1"/>
                </a:solidFill>
                <a:latin typeface="Helvetica Neue"/>
                <a:cs typeface="Helvetica Neue"/>
              </a:rPr>
              <a:t>PhUSE</a:t>
            </a:r>
            <a:r>
              <a:rPr lang="en-US" sz="4400" b="1" dirty="0">
                <a:solidFill>
                  <a:srgbClr val="00A3D1"/>
                </a:solidFill>
                <a:latin typeface="Helvetica Neue"/>
                <a:cs typeface="Helvetica Neue"/>
              </a:rPr>
              <a:t> Standard Analyses and Code Sharing Working Group</a:t>
            </a:r>
            <a:endParaRPr lang="en-US" sz="2400" b="1" dirty="0">
              <a:solidFill>
                <a:srgbClr val="00A3D1"/>
              </a:solidFill>
              <a:latin typeface="Helvetica Neue"/>
              <a:cs typeface="Helvetica Neue"/>
            </a:endParaRPr>
          </a:p>
        </p:txBody>
      </p:sp>
    </p:spTree>
    <p:extLst>
      <p:ext uri="{BB962C8B-B14F-4D97-AF65-F5344CB8AC3E}">
        <p14:creationId xmlns:p14="http://schemas.microsoft.com/office/powerpoint/2010/main" val="2607135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5322" y="420272"/>
            <a:ext cx="8369284" cy="10156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FA9D9"/>
                </a:solidFill>
                <a:effectLst/>
                <a:uLnTx/>
                <a:uFillTx/>
                <a:latin typeface="Helvetica Neue"/>
                <a:ea typeface="+mj-ea"/>
                <a:cs typeface="Helvetica Neue"/>
              </a:rPr>
              <a:t>Vision – From Everyone Building</a:t>
            </a:r>
            <a:r>
              <a:rPr kumimoji="0" lang="en-US" sz="3600" b="1" i="0" u="none" strike="noStrike" kern="1200" cap="none" spc="0" normalizeH="0" noProof="0" dirty="0">
                <a:ln>
                  <a:noFill/>
                </a:ln>
                <a:solidFill>
                  <a:srgbClr val="0FA9D9"/>
                </a:solidFill>
                <a:effectLst/>
                <a:uLnTx/>
                <a:uFillTx/>
                <a:latin typeface="Helvetica Neue"/>
                <a:ea typeface="+mj-ea"/>
                <a:cs typeface="Helvetica Neue"/>
              </a:rPr>
              <a:t> Their Own Tools to </a:t>
            </a:r>
            <a:r>
              <a:rPr lang="en-US" sz="3600" b="1" dirty="0" smtClean="0">
                <a:solidFill>
                  <a:srgbClr val="0FA9D9"/>
                </a:solidFill>
                <a:latin typeface="Helvetica Neue"/>
                <a:cs typeface="Helvetica Neue"/>
              </a:rPr>
              <a:t>S</a:t>
            </a:r>
            <a:r>
              <a:rPr kumimoji="0" lang="en-US" sz="3600" b="1" i="0" u="none" strike="noStrike" kern="1200" cap="none" spc="0" normalizeH="0" noProof="0" dirty="0" smtClean="0">
                <a:ln>
                  <a:noFill/>
                </a:ln>
                <a:solidFill>
                  <a:srgbClr val="0FA9D9"/>
                </a:solidFill>
                <a:effectLst/>
                <a:uLnTx/>
                <a:uFillTx/>
                <a:latin typeface="Helvetica Neue"/>
                <a:ea typeface="+mj-ea"/>
                <a:cs typeface="Helvetica Neue"/>
              </a:rPr>
              <a:t>hared </a:t>
            </a:r>
            <a:r>
              <a:rPr kumimoji="0" lang="en-US" sz="3600" b="1" i="0" u="none" strike="noStrike" kern="1200" cap="none" spc="0" normalizeH="0" noProof="0" dirty="0">
                <a:ln>
                  <a:noFill/>
                </a:ln>
                <a:solidFill>
                  <a:srgbClr val="0FA9D9"/>
                </a:solidFill>
                <a:effectLst/>
                <a:uLnTx/>
                <a:uFillTx/>
                <a:latin typeface="Helvetica Neue"/>
                <a:ea typeface="+mj-ea"/>
                <a:cs typeface="Helvetica Neue"/>
              </a:rPr>
              <a:t>Tools  </a:t>
            </a:r>
            <a:r>
              <a:rPr kumimoji="0" lang="en-US" sz="3600" b="1" i="0" u="none" strike="noStrike" kern="1200" cap="none" spc="0" normalizeH="0" baseline="0" noProof="0" dirty="0">
                <a:ln>
                  <a:noFill/>
                </a:ln>
                <a:solidFill>
                  <a:srgbClr val="0FA9D9"/>
                </a:solidFill>
                <a:effectLst/>
                <a:uLnTx/>
                <a:uFillTx/>
                <a:latin typeface="Helvetica Neue"/>
                <a:ea typeface="+mj-ea"/>
                <a:cs typeface="Helvetica Neue"/>
              </a:rPr>
              <a:t> </a:t>
            </a:r>
            <a:endParaRPr kumimoji="0" lang="en-US" sz="3600" b="1" i="0" u="none" strike="noStrike" kern="1200" cap="none" spc="0" normalizeH="0" baseline="0" noProof="0" dirty="0">
              <a:ln>
                <a:noFill/>
              </a:ln>
              <a:solidFill>
                <a:srgbClr val="00A3D1"/>
              </a:solidFill>
              <a:effectLst/>
              <a:uLnTx/>
              <a:uFillTx/>
              <a:latin typeface="Helvetica Neue"/>
              <a:ea typeface="+mj-ea"/>
              <a:cs typeface="Helvetica Neue"/>
            </a:endParaRPr>
          </a:p>
        </p:txBody>
      </p:sp>
      <p:grpSp>
        <p:nvGrpSpPr>
          <p:cNvPr id="5" name="Group 4"/>
          <p:cNvGrpSpPr/>
          <p:nvPr/>
        </p:nvGrpSpPr>
        <p:grpSpPr bwMode="auto">
          <a:xfrm>
            <a:off x="468312" y="1628800"/>
            <a:ext cx="8203443" cy="4310906"/>
            <a:chOff x="317500" y="1916113"/>
            <a:chExt cx="8497888" cy="4465637"/>
          </a:xfrm>
        </p:grpSpPr>
        <p:sp>
          <p:nvSpPr>
            <p:cNvPr id="6" name="Rectangle 4"/>
            <p:cNvSpPr>
              <a:spLocks noChangeArrowheads="1"/>
            </p:cNvSpPr>
            <p:nvPr/>
          </p:nvSpPr>
          <p:spPr bwMode="auto">
            <a:xfrm>
              <a:off x="5349875" y="3948113"/>
              <a:ext cx="3465513" cy="2433637"/>
            </a:xfrm>
            <a:prstGeom prst="rect">
              <a:avLst/>
            </a:prstGeom>
            <a:solidFill>
              <a:schemeClr val="accent5">
                <a:lumMod val="20000"/>
                <a:lumOff val="80000"/>
              </a:schemeClr>
            </a:solidFill>
            <a:ln w="6350">
              <a:noFill/>
              <a:miter lim="800000"/>
              <a:headEnd/>
              <a:tailEnd/>
            </a:ln>
            <a:effectLst/>
          </p:spPr>
          <p:txBody>
            <a:bodyPr wrap="none" lIns="72000" tIns="72000" rIns="72000" bIns="72000" anchor="b"/>
            <a:lstStyle/>
            <a:p>
              <a:pPr marL="180000" indent="-180000" algn="l" eaLnBrk="0" hangingPunct="0">
                <a:spcBef>
                  <a:spcPts val="100"/>
                </a:spcBef>
                <a:spcAft>
                  <a:spcPts val="100"/>
                </a:spcAft>
              </a:pPr>
              <a:r>
                <a:rPr lang="en-US" sz="1400" b="1">
                  <a:solidFill>
                    <a:schemeClr val="tx1"/>
                  </a:solidFill>
                </a:rPr>
                <a:t>Text</a:t>
              </a:r>
            </a:p>
            <a:p>
              <a:pPr marL="180000" indent="-180000" algn="l" eaLnBrk="0" hangingPunct="0">
                <a:spcBef>
                  <a:spcPts val="100"/>
                </a:spcBef>
                <a:spcAft>
                  <a:spcPts val="100"/>
                </a:spcAft>
                <a:buClr>
                  <a:schemeClr val="tx1"/>
                </a:buClr>
                <a:buFontTx/>
                <a:buChar char="•"/>
              </a:pPr>
              <a:r>
                <a:rPr lang="en-US" sz="1400">
                  <a:solidFill>
                    <a:schemeClr val="tx1"/>
                  </a:solidFill>
                </a:rPr>
                <a:t>Text</a:t>
              </a:r>
            </a:p>
            <a:p>
              <a:pPr marL="180000" indent="-180000" algn="l" eaLnBrk="0" hangingPunct="0">
                <a:spcBef>
                  <a:spcPts val="100"/>
                </a:spcBef>
                <a:spcAft>
                  <a:spcPts val="100"/>
                </a:spcAft>
                <a:buClr>
                  <a:schemeClr val="tx1"/>
                </a:buClr>
                <a:buFontTx/>
                <a:buChar char="•"/>
              </a:pPr>
              <a:r>
                <a:rPr lang="en-US" sz="1400">
                  <a:solidFill>
                    <a:schemeClr val="tx1"/>
                  </a:solidFill>
                </a:rPr>
                <a:t>Text</a:t>
              </a:r>
            </a:p>
            <a:p>
              <a:pPr marL="180000" indent="-180000" algn="l" eaLnBrk="0" hangingPunct="0">
                <a:spcBef>
                  <a:spcPts val="100"/>
                </a:spcBef>
                <a:spcAft>
                  <a:spcPts val="100"/>
                </a:spcAft>
                <a:buClr>
                  <a:schemeClr val="tx1"/>
                </a:buClr>
                <a:buFontTx/>
                <a:buChar char="•"/>
              </a:pPr>
              <a:r>
                <a:rPr lang="en-US" sz="1400">
                  <a:solidFill>
                    <a:schemeClr val="tx1"/>
                  </a:solidFill>
                </a:rPr>
                <a:t>Text</a:t>
              </a:r>
              <a:endParaRPr lang="en-GB" sz="1400">
                <a:solidFill>
                  <a:schemeClr val="tx1"/>
                </a:solidFill>
              </a:endParaRPr>
            </a:p>
          </p:txBody>
        </p:sp>
        <p:sp>
          <p:nvSpPr>
            <p:cNvPr id="7" name="Rectangle 5"/>
            <p:cNvSpPr>
              <a:spLocks noChangeArrowheads="1"/>
            </p:cNvSpPr>
            <p:nvPr/>
          </p:nvSpPr>
          <p:spPr bwMode="auto">
            <a:xfrm>
              <a:off x="317500" y="1916113"/>
              <a:ext cx="3465513" cy="2433637"/>
            </a:xfrm>
            <a:prstGeom prst="rect">
              <a:avLst/>
            </a:prstGeom>
            <a:solidFill>
              <a:schemeClr val="accent5">
                <a:lumMod val="20000"/>
                <a:lumOff val="80000"/>
              </a:schemeClr>
            </a:solidFill>
            <a:ln w="6350">
              <a:noFill/>
              <a:miter lim="800000"/>
              <a:headEnd/>
              <a:tailEnd/>
            </a:ln>
            <a:effectLst/>
          </p:spPr>
          <p:txBody>
            <a:bodyPr wrap="none" lIns="72000" tIns="72000" rIns="72000" bIns="72000"/>
            <a:lstStyle/>
            <a:p>
              <a:pPr marL="180000" indent="-180000" algn="l" eaLnBrk="0" hangingPunct="0">
                <a:spcBef>
                  <a:spcPts val="100"/>
                </a:spcBef>
                <a:spcAft>
                  <a:spcPts val="100"/>
                </a:spcAft>
              </a:pPr>
              <a:r>
                <a:rPr lang="en-US" sz="1400" b="1" dirty="0">
                  <a:solidFill>
                    <a:schemeClr val="tx1"/>
                  </a:solidFill>
                </a:rPr>
                <a:t>Text</a:t>
              </a:r>
            </a:p>
            <a:p>
              <a:pPr marL="180000" indent="-180000" algn="l" eaLnBrk="0" hangingPunct="0">
                <a:spcBef>
                  <a:spcPts val="100"/>
                </a:spcBef>
                <a:spcAft>
                  <a:spcPts val="100"/>
                </a:spcAft>
                <a:buClr>
                  <a:schemeClr val="tx1"/>
                </a:buClr>
                <a:buFontTx/>
                <a:buChar char="•"/>
              </a:pPr>
              <a:r>
                <a:rPr lang="en-US" sz="1400" dirty="0">
                  <a:solidFill>
                    <a:schemeClr val="tx1"/>
                  </a:solidFill>
                </a:rPr>
                <a:t>Text</a:t>
              </a:r>
            </a:p>
            <a:p>
              <a:pPr marL="180000" indent="-180000" algn="l" eaLnBrk="0" hangingPunct="0">
                <a:spcBef>
                  <a:spcPts val="100"/>
                </a:spcBef>
                <a:spcAft>
                  <a:spcPts val="100"/>
                </a:spcAft>
                <a:buClr>
                  <a:schemeClr val="tx1"/>
                </a:buClr>
                <a:buFontTx/>
                <a:buChar char="•"/>
              </a:pPr>
              <a:r>
                <a:rPr lang="en-US" sz="1400" dirty="0">
                  <a:solidFill>
                    <a:schemeClr val="tx1"/>
                  </a:solidFill>
                </a:rPr>
                <a:t>Text</a:t>
              </a:r>
            </a:p>
            <a:p>
              <a:pPr marL="180000" indent="-180000" algn="l" eaLnBrk="0" hangingPunct="0">
                <a:spcBef>
                  <a:spcPts val="100"/>
                </a:spcBef>
                <a:spcAft>
                  <a:spcPts val="100"/>
                </a:spcAft>
                <a:buClr>
                  <a:schemeClr val="tx1"/>
                </a:buClr>
                <a:buFontTx/>
                <a:buChar char="•"/>
              </a:pPr>
              <a:r>
                <a:rPr lang="en-US" sz="1400" dirty="0">
                  <a:solidFill>
                    <a:schemeClr val="tx1"/>
                  </a:solidFill>
                </a:rPr>
                <a:t>Text</a:t>
              </a:r>
              <a:endParaRPr lang="en-GB" sz="1400" dirty="0">
                <a:solidFill>
                  <a:schemeClr val="tx1"/>
                </a:solidFill>
              </a:endParaRPr>
            </a:p>
          </p:txBody>
        </p:sp>
        <p:grpSp>
          <p:nvGrpSpPr>
            <p:cNvPr id="8" name="Group 13"/>
            <p:cNvGrpSpPr>
              <a:grpSpLocks/>
            </p:cNvGrpSpPr>
            <p:nvPr/>
          </p:nvGrpSpPr>
          <p:grpSpPr bwMode="auto">
            <a:xfrm>
              <a:off x="2376488" y="4005263"/>
              <a:ext cx="3455987" cy="1606550"/>
              <a:chOff x="1497" y="2523"/>
              <a:chExt cx="2177" cy="1012"/>
            </a:xfrm>
          </p:grpSpPr>
          <p:sp>
            <p:nvSpPr>
              <p:cNvPr id="12" name="Freeform 6"/>
              <p:cNvSpPr>
                <a:spLocks/>
              </p:cNvSpPr>
              <p:nvPr/>
            </p:nvSpPr>
            <p:spPr bwMode="auto">
              <a:xfrm>
                <a:off x="1497" y="2523"/>
                <a:ext cx="2177" cy="1012"/>
              </a:xfrm>
              <a:custGeom>
                <a:avLst/>
                <a:gdLst/>
                <a:ahLst/>
                <a:cxnLst>
                  <a:cxn ang="0">
                    <a:pos x="1396" y="197"/>
                  </a:cxn>
                  <a:cxn ang="0">
                    <a:pos x="1365" y="331"/>
                  </a:cxn>
                  <a:cxn ang="0">
                    <a:pos x="1310" y="446"/>
                  </a:cxn>
                  <a:cxn ang="0">
                    <a:pos x="1237" y="543"/>
                  </a:cxn>
                  <a:cxn ang="0">
                    <a:pos x="1147" y="621"/>
                  </a:cxn>
                  <a:cxn ang="0">
                    <a:pos x="1046" y="680"/>
                  </a:cxn>
                  <a:cxn ang="0">
                    <a:pos x="936" y="721"/>
                  </a:cxn>
                  <a:cxn ang="0">
                    <a:pos x="820" y="742"/>
                  </a:cxn>
                  <a:cxn ang="0">
                    <a:pos x="702" y="744"/>
                  </a:cxn>
                  <a:cxn ang="0">
                    <a:pos x="586" y="728"/>
                  </a:cxn>
                  <a:cxn ang="0">
                    <a:pos x="474" y="691"/>
                  </a:cxn>
                  <a:cxn ang="0">
                    <a:pos x="371" y="636"/>
                  </a:cxn>
                  <a:cxn ang="0">
                    <a:pos x="278" y="561"/>
                  </a:cxn>
                  <a:cxn ang="0">
                    <a:pos x="201" y="467"/>
                  </a:cxn>
                  <a:cxn ang="0">
                    <a:pos x="142" y="353"/>
                  </a:cxn>
                  <a:cxn ang="0">
                    <a:pos x="105" y="220"/>
                  </a:cxn>
                  <a:cxn ang="0">
                    <a:pos x="0" y="147"/>
                  </a:cxn>
                  <a:cxn ang="0">
                    <a:pos x="575" y="163"/>
                  </a:cxn>
                  <a:cxn ang="0">
                    <a:pos x="496" y="202"/>
                  </a:cxn>
                  <a:cxn ang="0">
                    <a:pos x="528" y="278"/>
                  </a:cxn>
                  <a:cxn ang="0">
                    <a:pos x="572" y="342"/>
                  </a:cxn>
                  <a:cxn ang="0">
                    <a:pos x="629" y="394"/>
                  </a:cxn>
                  <a:cxn ang="0">
                    <a:pos x="694" y="434"/>
                  </a:cxn>
                  <a:cxn ang="0">
                    <a:pos x="766" y="462"/>
                  </a:cxn>
                  <a:cxn ang="0">
                    <a:pos x="843" y="480"/>
                  </a:cxn>
                  <a:cxn ang="0">
                    <a:pos x="922" y="487"/>
                  </a:cxn>
                  <a:cxn ang="0">
                    <a:pos x="1042" y="477"/>
                  </a:cxn>
                  <a:cxn ang="0">
                    <a:pos x="1119" y="457"/>
                  </a:cxn>
                  <a:cxn ang="0">
                    <a:pos x="1191" y="425"/>
                  </a:cxn>
                  <a:cxn ang="0">
                    <a:pos x="1256" y="384"/>
                  </a:cxn>
                  <a:cxn ang="0">
                    <a:pos x="1312" y="334"/>
                  </a:cxn>
                  <a:cxn ang="0">
                    <a:pos x="1357" y="273"/>
                  </a:cxn>
                  <a:cxn ang="0">
                    <a:pos x="1388" y="203"/>
                  </a:cxn>
                  <a:cxn ang="0">
                    <a:pos x="1403" y="123"/>
                  </a:cxn>
                </a:cxnLst>
                <a:rect l="0" t="0" r="r" b="b"/>
                <a:pathLst>
                  <a:path w="1404" h="745">
                    <a:moveTo>
                      <a:pt x="1403" y="123"/>
                    </a:moveTo>
                    <a:lnTo>
                      <a:pt x="1396" y="197"/>
                    </a:lnTo>
                    <a:lnTo>
                      <a:pt x="1384" y="266"/>
                    </a:lnTo>
                    <a:lnTo>
                      <a:pt x="1365" y="331"/>
                    </a:lnTo>
                    <a:lnTo>
                      <a:pt x="1340" y="391"/>
                    </a:lnTo>
                    <a:lnTo>
                      <a:pt x="1310" y="446"/>
                    </a:lnTo>
                    <a:lnTo>
                      <a:pt x="1275" y="498"/>
                    </a:lnTo>
                    <a:lnTo>
                      <a:pt x="1237" y="543"/>
                    </a:lnTo>
                    <a:lnTo>
                      <a:pt x="1194" y="585"/>
                    </a:lnTo>
                    <a:lnTo>
                      <a:pt x="1147" y="621"/>
                    </a:lnTo>
                    <a:lnTo>
                      <a:pt x="1098" y="654"/>
                    </a:lnTo>
                    <a:lnTo>
                      <a:pt x="1046" y="680"/>
                    </a:lnTo>
                    <a:lnTo>
                      <a:pt x="991" y="703"/>
                    </a:lnTo>
                    <a:lnTo>
                      <a:pt x="936" y="721"/>
                    </a:lnTo>
                    <a:lnTo>
                      <a:pt x="878" y="734"/>
                    </a:lnTo>
                    <a:lnTo>
                      <a:pt x="820" y="742"/>
                    </a:lnTo>
                    <a:lnTo>
                      <a:pt x="761" y="744"/>
                    </a:lnTo>
                    <a:lnTo>
                      <a:pt x="702" y="744"/>
                    </a:lnTo>
                    <a:lnTo>
                      <a:pt x="643" y="738"/>
                    </a:lnTo>
                    <a:lnTo>
                      <a:pt x="586" y="728"/>
                    </a:lnTo>
                    <a:lnTo>
                      <a:pt x="529" y="712"/>
                    </a:lnTo>
                    <a:lnTo>
                      <a:pt x="474" y="691"/>
                    </a:lnTo>
                    <a:lnTo>
                      <a:pt x="421" y="666"/>
                    </a:lnTo>
                    <a:lnTo>
                      <a:pt x="371" y="636"/>
                    </a:lnTo>
                    <a:lnTo>
                      <a:pt x="322" y="601"/>
                    </a:lnTo>
                    <a:lnTo>
                      <a:pt x="278" y="561"/>
                    </a:lnTo>
                    <a:lnTo>
                      <a:pt x="237" y="517"/>
                    </a:lnTo>
                    <a:lnTo>
                      <a:pt x="201" y="467"/>
                    </a:lnTo>
                    <a:lnTo>
                      <a:pt x="169" y="413"/>
                    </a:lnTo>
                    <a:lnTo>
                      <a:pt x="142" y="353"/>
                    </a:lnTo>
                    <a:lnTo>
                      <a:pt x="120" y="289"/>
                    </a:lnTo>
                    <a:lnTo>
                      <a:pt x="105" y="220"/>
                    </a:lnTo>
                    <a:lnTo>
                      <a:pt x="96" y="147"/>
                    </a:lnTo>
                    <a:lnTo>
                      <a:pt x="0" y="147"/>
                    </a:lnTo>
                    <a:lnTo>
                      <a:pt x="299" y="0"/>
                    </a:lnTo>
                    <a:lnTo>
                      <a:pt x="575" y="163"/>
                    </a:lnTo>
                    <a:lnTo>
                      <a:pt x="486" y="160"/>
                    </a:lnTo>
                    <a:lnTo>
                      <a:pt x="496" y="202"/>
                    </a:lnTo>
                    <a:lnTo>
                      <a:pt x="510" y="242"/>
                    </a:lnTo>
                    <a:lnTo>
                      <a:pt x="528" y="278"/>
                    </a:lnTo>
                    <a:lnTo>
                      <a:pt x="549" y="311"/>
                    </a:lnTo>
                    <a:lnTo>
                      <a:pt x="572" y="342"/>
                    </a:lnTo>
                    <a:lnTo>
                      <a:pt x="599" y="369"/>
                    </a:lnTo>
                    <a:lnTo>
                      <a:pt x="629" y="394"/>
                    </a:lnTo>
                    <a:lnTo>
                      <a:pt x="660" y="416"/>
                    </a:lnTo>
                    <a:lnTo>
                      <a:pt x="694" y="434"/>
                    </a:lnTo>
                    <a:lnTo>
                      <a:pt x="729" y="450"/>
                    </a:lnTo>
                    <a:lnTo>
                      <a:pt x="766" y="462"/>
                    </a:lnTo>
                    <a:lnTo>
                      <a:pt x="804" y="473"/>
                    </a:lnTo>
                    <a:lnTo>
                      <a:pt x="843" y="480"/>
                    </a:lnTo>
                    <a:lnTo>
                      <a:pt x="882" y="485"/>
                    </a:lnTo>
                    <a:lnTo>
                      <a:pt x="922" y="487"/>
                    </a:lnTo>
                    <a:lnTo>
                      <a:pt x="962" y="486"/>
                    </a:lnTo>
                    <a:lnTo>
                      <a:pt x="1042" y="477"/>
                    </a:lnTo>
                    <a:lnTo>
                      <a:pt x="1081" y="468"/>
                    </a:lnTo>
                    <a:lnTo>
                      <a:pt x="1119" y="457"/>
                    </a:lnTo>
                    <a:lnTo>
                      <a:pt x="1155" y="442"/>
                    </a:lnTo>
                    <a:lnTo>
                      <a:pt x="1191" y="425"/>
                    </a:lnTo>
                    <a:lnTo>
                      <a:pt x="1224" y="406"/>
                    </a:lnTo>
                    <a:lnTo>
                      <a:pt x="1256" y="384"/>
                    </a:lnTo>
                    <a:lnTo>
                      <a:pt x="1285" y="361"/>
                    </a:lnTo>
                    <a:lnTo>
                      <a:pt x="1312" y="334"/>
                    </a:lnTo>
                    <a:lnTo>
                      <a:pt x="1336" y="304"/>
                    </a:lnTo>
                    <a:lnTo>
                      <a:pt x="1357" y="273"/>
                    </a:lnTo>
                    <a:lnTo>
                      <a:pt x="1373" y="239"/>
                    </a:lnTo>
                    <a:lnTo>
                      <a:pt x="1388" y="203"/>
                    </a:lnTo>
                    <a:lnTo>
                      <a:pt x="1397" y="164"/>
                    </a:lnTo>
                    <a:lnTo>
                      <a:pt x="1403" y="123"/>
                    </a:lnTo>
                  </a:path>
                </a:pathLst>
              </a:custGeom>
              <a:solidFill>
                <a:schemeClr val="accent2"/>
              </a:solidFill>
              <a:ln w="6350" cap="flat" cmpd="sng">
                <a:noFill/>
                <a:prstDash val="solid"/>
                <a:round/>
                <a:headEnd type="none" w="med" len="med"/>
                <a:tailEnd type="none" w="med" len="med"/>
              </a:ln>
              <a:effectLst/>
            </p:spPr>
            <p:txBody>
              <a:bodyPr/>
              <a:lstStyle/>
              <a:p>
                <a:endParaRPr lang="en-US"/>
              </a:p>
            </p:txBody>
          </p:sp>
          <p:sp>
            <p:nvSpPr>
              <p:cNvPr id="13" name="Text Box 8"/>
              <p:cNvSpPr txBox="1">
                <a:spLocks noChangeArrowheads="1"/>
              </p:cNvSpPr>
              <p:nvPr/>
            </p:nvSpPr>
            <p:spPr bwMode="auto">
              <a:xfrm>
                <a:off x="1770" y="2896"/>
                <a:ext cx="490" cy="241"/>
              </a:xfrm>
              <a:prstGeom prst="rect">
                <a:avLst/>
              </a:prstGeom>
              <a:noFill/>
              <a:ln w="6350">
                <a:noFill/>
                <a:miter lim="800000"/>
                <a:headEnd/>
                <a:tailEnd/>
              </a:ln>
              <a:effectLst/>
            </p:spPr>
            <p:txBody>
              <a:bodyPr lIns="45720" rIns="45720" anchor="ctr" anchorCtr="1"/>
              <a:lstStyle/>
              <a:p>
                <a:pPr eaLnBrk="0" hangingPunct="0"/>
                <a:r>
                  <a:rPr lang="en-US" sz="1600" b="1" dirty="0">
                    <a:solidFill>
                      <a:schemeClr val="bg1"/>
                    </a:solidFill>
                  </a:rPr>
                  <a:t>Shared Value</a:t>
                </a:r>
              </a:p>
            </p:txBody>
          </p:sp>
        </p:grpSp>
        <p:grpSp>
          <p:nvGrpSpPr>
            <p:cNvPr id="9" name="Group 14"/>
            <p:cNvGrpSpPr>
              <a:grpSpLocks/>
            </p:cNvGrpSpPr>
            <p:nvPr/>
          </p:nvGrpSpPr>
          <p:grpSpPr bwMode="auto">
            <a:xfrm>
              <a:off x="3314700" y="2682875"/>
              <a:ext cx="3452813" cy="1609725"/>
              <a:chOff x="2088" y="1690"/>
              <a:chExt cx="2175" cy="1014"/>
            </a:xfrm>
            <a:solidFill>
              <a:schemeClr val="accent6"/>
            </a:solidFill>
          </p:grpSpPr>
          <p:sp>
            <p:nvSpPr>
              <p:cNvPr id="11" name="Text Box 9"/>
              <p:cNvSpPr txBox="1">
                <a:spLocks noChangeArrowheads="1"/>
              </p:cNvSpPr>
              <p:nvPr/>
            </p:nvSpPr>
            <p:spPr bwMode="auto">
              <a:xfrm>
                <a:off x="3590" y="2295"/>
                <a:ext cx="353" cy="241"/>
              </a:xfrm>
              <a:prstGeom prst="rect">
                <a:avLst/>
              </a:prstGeom>
              <a:noFill/>
              <a:ln w="6350">
                <a:noFill/>
                <a:miter lim="800000"/>
                <a:headEnd/>
                <a:tailEnd/>
              </a:ln>
              <a:effectLst/>
            </p:spPr>
            <p:txBody>
              <a:bodyPr lIns="45720" rIns="45720" anchor="ctr" anchorCtr="1"/>
              <a:lstStyle/>
              <a:p>
                <a:pPr eaLnBrk="0" hangingPunct="0"/>
                <a:r>
                  <a:rPr lang="en-US" sz="1600" b="1" dirty="0">
                    <a:solidFill>
                      <a:schemeClr val="bg1"/>
                    </a:solidFill>
                  </a:rPr>
                  <a:t>Text</a:t>
                </a:r>
              </a:p>
            </p:txBody>
          </p:sp>
          <p:sp>
            <p:nvSpPr>
              <p:cNvPr id="10" name="Freeform 7"/>
              <p:cNvSpPr>
                <a:spLocks/>
              </p:cNvSpPr>
              <p:nvPr/>
            </p:nvSpPr>
            <p:spPr bwMode="auto">
              <a:xfrm>
                <a:off x="2088" y="1690"/>
                <a:ext cx="2175" cy="1014"/>
              </a:xfrm>
              <a:custGeom>
                <a:avLst/>
                <a:gdLst/>
                <a:ahLst/>
                <a:cxnLst>
                  <a:cxn ang="0">
                    <a:pos x="3" y="585"/>
                  </a:cxn>
                  <a:cxn ang="0">
                    <a:pos x="12" y="513"/>
                  </a:cxn>
                  <a:cxn ang="0">
                    <a:pos x="29" y="446"/>
                  </a:cxn>
                  <a:cxn ang="0">
                    <a:pos x="51" y="383"/>
                  </a:cxn>
                  <a:cxn ang="0">
                    <a:pos x="94" y="299"/>
                  </a:cxn>
                  <a:cxn ang="0">
                    <a:pos x="167" y="202"/>
                  </a:cxn>
                  <a:cxn ang="0">
                    <a:pos x="232" y="142"/>
                  </a:cxn>
                  <a:cxn ang="0">
                    <a:pos x="306" y="92"/>
                  </a:cxn>
                  <a:cxn ang="0">
                    <a:pos x="412" y="42"/>
                  </a:cxn>
                  <a:cxn ang="0">
                    <a:pos x="467" y="25"/>
                  </a:cxn>
                  <a:cxn ang="0">
                    <a:pos x="525" y="11"/>
                  </a:cxn>
                  <a:cxn ang="0">
                    <a:pos x="583" y="4"/>
                  </a:cxn>
                  <a:cxn ang="0">
                    <a:pos x="642" y="0"/>
                  </a:cxn>
                  <a:cxn ang="0">
                    <a:pos x="760" y="7"/>
                  </a:cxn>
                  <a:cxn ang="0">
                    <a:pos x="874" y="33"/>
                  </a:cxn>
                  <a:cxn ang="0">
                    <a:pos x="956" y="66"/>
                  </a:cxn>
                  <a:cxn ang="0">
                    <a:pos x="1007" y="93"/>
                  </a:cxn>
                  <a:cxn ang="0">
                    <a:pos x="1081" y="145"/>
                  </a:cxn>
                  <a:cxn ang="0">
                    <a:pos x="1125" y="185"/>
                  </a:cxn>
                  <a:cxn ang="0">
                    <a:pos x="1166" y="229"/>
                  </a:cxn>
                  <a:cxn ang="0">
                    <a:pos x="1234" y="333"/>
                  </a:cxn>
                  <a:cxn ang="0">
                    <a:pos x="1282" y="457"/>
                  </a:cxn>
                  <a:cxn ang="0">
                    <a:pos x="1307" y="599"/>
                  </a:cxn>
                  <a:cxn ang="0">
                    <a:pos x="1104" y="746"/>
                  </a:cxn>
                  <a:cxn ang="0">
                    <a:pos x="917" y="585"/>
                  </a:cxn>
                  <a:cxn ang="0">
                    <a:pos x="894" y="503"/>
                  </a:cxn>
                  <a:cxn ang="0">
                    <a:pos x="854" y="434"/>
                  </a:cxn>
                  <a:cxn ang="0">
                    <a:pos x="804" y="376"/>
                  </a:cxn>
                  <a:cxn ang="0">
                    <a:pos x="744" y="330"/>
                  </a:cxn>
                  <a:cxn ang="0">
                    <a:pos x="675" y="295"/>
                  </a:cxn>
                  <a:cxn ang="0">
                    <a:pos x="599" y="272"/>
                  </a:cxn>
                  <a:cxn ang="0">
                    <a:pos x="521" y="261"/>
                  </a:cxn>
                  <a:cxn ang="0">
                    <a:pos x="441" y="260"/>
                  </a:cxn>
                  <a:cxn ang="0">
                    <a:pos x="360" y="269"/>
                  </a:cxn>
                  <a:cxn ang="0">
                    <a:pos x="284" y="289"/>
                  </a:cxn>
                  <a:cxn ang="0">
                    <a:pos x="212" y="320"/>
                  </a:cxn>
                  <a:cxn ang="0">
                    <a:pos x="147" y="361"/>
                  </a:cxn>
                  <a:cxn ang="0">
                    <a:pos x="92" y="412"/>
                  </a:cxn>
                  <a:cxn ang="0">
                    <a:pos x="47" y="473"/>
                  </a:cxn>
                  <a:cxn ang="0">
                    <a:pos x="16" y="543"/>
                  </a:cxn>
                  <a:cxn ang="0">
                    <a:pos x="0" y="623"/>
                  </a:cxn>
                </a:cxnLst>
                <a:rect l="0" t="0" r="r" b="b"/>
                <a:pathLst>
                  <a:path w="1402" h="747">
                    <a:moveTo>
                      <a:pt x="0" y="623"/>
                    </a:moveTo>
                    <a:lnTo>
                      <a:pt x="3" y="585"/>
                    </a:lnTo>
                    <a:lnTo>
                      <a:pt x="7" y="548"/>
                    </a:lnTo>
                    <a:lnTo>
                      <a:pt x="12" y="513"/>
                    </a:lnTo>
                    <a:lnTo>
                      <a:pt x="19" y="480"/>
                    </a:lnTo>
                    <a:lnTo>
                      <a:pt x="29" y="446"/>
                    </a:lnTo>
                    <a:lnTo>
                      <a:pt x="38" y="414"/>
                    </a:lnTo>
                    <a:lnTo>
                      <a:pt x="51" y="383"/>
                    </a:lnTo>
                    <a:lnTo>
                      <a:pt x="63" y="354"/>
                    </a:lnTo>
                    <a:lnTo>
                      <a:pt x="94" y="299"/>
                    </a:lnTo>
                    <a:lnTo>
                      <a:pt x="128" y="248"/>
                    </a:lnTo>
                    <a:lnTo>
                      <a:pt x="167" y="202"/>
                    </a:lnTo>
                    <a:lnTo>
                      <a:pt x="210" y="161"/>
                    </a:lnTo>
                    <a:lnTo>
                      <a:pt x="232" y="142"/>
                    </a:lnTo>
                    <a:lnTo>
                      <a:pt x="256" y="124"/>
                    </a:lnTo>
                    <a:lnTo>
                      <a:pt x="306" y="92"/>
                    </a:lnTo>
                    <a:lnTo>
                      <a:pt x="357" y="65"/>
                    </a:lnTo>
                    <a:lnTo>
                      <a:pt x="412" y="42"/>
                    </a:lnTo>
                    <a:lnTo>
                      <a:pt x="440" y="32"/>
                    </a:lnTo>
                    <a:lnTo>
                      <a:pt x="467" y="25"/>
                    </a:lnTo>
                    <a:lnTo>
                      <a:pt x="496" y="17"/>
                    </a:lnTo>
                    <a:lnTo>
                      <a:pt x="525" y="11"/>
                    </a:lnTo>
                    <a:lnTo>
                      <a:pt x="554" y="7"/>
                    </a:lnTo>
                    <a:lnTo>
                      <a:pt x="583" y="4"/>
                    </a:lnTo>
                    <a:lnTo>
                      <a:pt x="613" y="1"/>
                    </a:lnTo>
                    <a:lnTo>
                      <a:pt x="642" y="0"/>
                    </a:lnTo>
                    <a:lnTo>
                      <a:pt x="701" y="1"/>
                    </a:lnTo>
                    <a:lnTo>
                      <a:pt x="760" y="7"/>
                    </a:lnTo>
                    <a:lnTo>
                      <a:pt x="818" y="18"/>
                    </a:lnTo>
                    <a:lnTo>
                      <a:pt x="874" y="33"/>
                    </a:lnTo>
                    <a:lnTo>
                      <a:pt x="929" y="54"/>
                    </a:lnTo>
                    <a:lnTo>
                      <a:pt x="956" y="66"/>
                    </a:lnTo>
                    <a:lnTo>
                      <a:pt x="982" y="79"/>
                    </a:lnTo>
                    <a:lnTo>
                      <a:pt x="1007" y="93"/>
                    </a:lnTo>
                    <a:lnTo>
                      <a:pt x="1033" y="109"/>
                    </a:lnTo>
                    <a:lnTo>
                      <a:pt x="1081" y="145"/>
                    </a:lnTo>
                    <a:lnTo>
                      <a:pt x="1103" y="164"/>
                    </a:lnTo>
                    <a:lnTo>
                      <a:pt x="1125" y="185"/>
                    </a:lnTo>
                    <a:lnTo>
                      <a:pt x="1146" y="206"/>
                    </a:lnTo>
                    <a:lnTo>
                      <a:pt x="1166" y="229"/>
                    </a:lnTo>
                    <a:lnTo>
                      <a:pt x="1202" y="278"/>
                    </a:lnTo>
                    <a:lnTo>
                      <a:pt x="1234" y="333"/>
                    </a:lnTo>
                    <a:lnTo>
                      <a:pt x="1261" y="392"/>
                    </a:lnTo>
                    <a:lnTo>
                      <a:pt x="1282" y="457"/>
                    </a:lnTo>
                    <a:lnTo>
                      <a:pt x="1298" y="525"/>
                    </a:lnTo>
                    <a:lnTo>
                      <a:pt x="1307" y="599"/>
                    </a:lnTo>
                    <a:lnTo>
                      <a:pt x="1401" y="599"/>
                    </a:lnTo>
                    <a:lnTo>
                      <a:pt x="1104" y="746"/>
                    </a:lnTo>
                    <a:lnTo>
                      <a:pt x="828" y="583"/>
                    </a:lnTo>
                    <a:lnTo>
                      <a:pt x="917" y="585"/>
                    </a:lnTo>
                    <a:lnTo>
                      <a:pt x="908" y="543"/>
                    </a:lnTo>
                    <a:lnTo>
                      <a:pt x="894" y="503"/>
                    </a:lnTo>
                    <a:lnTo>
                      <a:pt x="875" y="467"/>
                    </a:lnTo>
                    <a:lnTo>
                      <a:pt x="854" y="434"/>
                    </a:lnTo>
                    <a:lnTo>
                      <a:pt x="830" y="403"/>
                    </a:lnTo>
                    <a:lnTo>
                      <a:pt x="804" y="376"/>
                    </a:lnTo>
                    <a:lnTo>
                      <a:pt x="775" y="351"/>
                    </a:lnTo>
                    <a:lnTo>
                      <a:pt x="744" y="330"/>
                    </a:lnTo>
                    <a:lnTo>
                      <a:pt x="710" y="311"/>
                    </a:lnTo>
                    <a:lnTo>
                      <a:pt x="675" y="295"/>
                    </a:lnTo>
                    <a:lnTo>
                      <a:pt x="637" y="283"/>
                    </a:lnTo>
                    <a:lnTo>
                      <a:pt x="599" y="272"/>
                    </a:lnTo>
                    <a:lnTo>
                      <a:pt x="561" y="265"/>
                    </a:lnTo>
                    <a:lnTo>
                      <a:pt x="521" y="261"/>
                    </a:lnTo>
                    <a:lnTo>
                      <a:pt x="481" y="259"/>
                    </a:lnTo>
                    <a:lnTo>
                      <a:pt x="441" y="260"/>
                    </a:lnTo>
                    <a:lnTo>
                      <a:pt x="400" y="263"/>
                    </a:lnTo>
                    <a:lnTo>
                      <a:pt x="360" y="269"/>
                    </a:lnTo>
                    <a:lnTo>
                      <a:pt x="322" y="278"/>
                    </a:lnTo>
                    <a:lnTo>
                      <a:pt x="284" y="289"/>
                    </a:lnTo>
                    <a:lnTo>
                      <a:pt x="248" y="304"/>
                    </a:lnTo>
                    <a:lnTo>
                      <a:pt x="212" y="320"/>
                    </a:lnTo>
                    <a:lnTo>
                      <a:pt x="179" y="339"/>
                    </a:lnTo>
                    <a:lnTo>
                      <a:pt x="147" y="361"/>
                    </a:lnTo>
                    <a:lnTo>
                      <a:pt x="118" y="385"/>
                    </a:lnTo>
                    <a:lnTo>
                      <a:pt x="92" y="412"/>
                    </a:lnTo>
                    <a:lnTo>
                      <a:pt x="68" y="441"/>
                    </a:lnTo>
                    <a:lnTo>
                      <a:pt x="47" y="473"/>
                    </a:lnTo>
                    <a:lnTo>
                      <a:pt x="30" y="506"/>
                    </a:lnTo>
                    <a:lnTo>
                      <a:pt x="16" y="543"/>
                    </a:lnTo>
                    <a:lnTo>
                      <a:pt x="6" y="581"/>
                    </a:lnTo>
                    <a:lnTo>
                      <a:pt x="0" y="623"/>
                    </a:lnTo>
                  </a:path>
                </a:pathLst>
              </a:custGeom>
              <a:solidFill>
                <a:schemeClr val="accent1"/>
              </a:solidFill>
              <a:ln w="6350" cap="flat" cmpd="sng">
                <a:noFill/>
                <a:prstDash val="solid"/>
                <a:round/>
                <a:headEnd type="none" w="med" len="med"/>
                <a:tailEnd type="none" w="med" len="med"/>
              </a:ln>
              <a:effectLst/>
            </p:spPr>
            <p:txBody>
              <a:bodyPr/>
              <a:lstStyle/>
              <a:p>
                <a:endParaRPr lang="en-US" dirty="0"/>
              </a:p>
            </p:txBody>
          </p:sp>
        </p:grpSp>
      </p:grpSp>
      <p:pic>
        <p:nvPicPr>
          <p:cNvPr id="2" name="Picture 1"/>
          <p:cNvPicPr>
            <a:picLocks noChangeAspect="1"/>
          </p:cNvPicPr>
          <p:nvPr/>
        </p:nvPicPr>
        <p:blipFill rotWithShape="1">
          <a:blip r:embed="rId3"/>
          <a:srcRect l="13489" t="23436" r="14419" b="21370"/>
          <a:stretch/>
        </p:blipFill>
        <p:spPr>
          <a:xfrm>
            <a:off x="265322" y="1575658"/>
            <a:ext cx="4583125" cy="1973700"/>
          </a:xfrm>
          <a:prstGeom prst="rect">
            <a:avLst/>
          </a:prstGeom>
        </p:spPr>
      </p:pic>
      <p:pic>
        <p:nvPicPr>
          <p:cNvPr id="3" name="Picture 2"/>
          <p:cNvPicPr>
            <a:picLocks noChangeAspect="1"/>
          </p:cNvPicPr>
          <p:nvPr/>
        </p:nvPicPr>
        <p:blipFill rotWithShape="1">
          <a:blip r:embed="rId4"/>
          <a:srcRect l="13489" t="22403" r="13953" b="21990"/>
          <a:stretch/>
        </p:blipFill>
        <p:spPr>
          <a:xfrm>
            <a:off x="4232119" y="3901428"/>
            <a:ext cx="4508204" cy="1943442"/>
          </a:xfrm>
          <a:prstGeom prst="rect">
            <a:avLst/>
          </a:prstGeom>
        </p:spPr>
      </p:pic>
      <p:sp>
        <p:nvSpPr>
          <p:cNvPr id="14" name="Text Box 8"/>
          <p:cNvSpPr txBox="1">
            <a:spLocks noChangeArrowheads="1"/>
          </p:cNvSpPr>
          <p:nvPr/>
        </p:nvSpPr>
        <p:spPr bwMode="auto">
          <a:xfrm>
            <a:off x="5442884" y="2985118"/>
            <a:ext cx="750922" cy="369331"/>
          </a:xfrm>
          <a:prstGeom prst="rect">
            <a:avLst/>
          </a:prstGeom>
          <a:noFill/>
          <a:ln w="6350">
            <a:noFill/>
            <a:miter lim="800000"/>
            <a:headEnd/>
            <a:tailEnd/>
          </a:ln>
          <a:effectLst/>
        </p:spPr>
        <p:txBody>
          <a:bodyPr lIns="45720" rIns="45720" anchor="ctr" anchorCtr="1"/>
          <a:lstStyle/>
          <a:p>
            <a:pPr eaLnBrk="0" hangingPunct="0"/>
            <a:r>
              <a:rPr lang="en-US" sz="1600" b="1" dirty="0" smtClean="0">
                <a:solidFill>
                  <a:schemeClr val="bg1"/>
                </a:solidFill>
              </a:rPr>
              <a:t>Shared </a:t>
            </a:r>
            <a:r>
              <a:rPr lang="en-US" sz="1600" b="1" dirty="0">
                <a:solidFill>
                  <a:schemeClr val="bg1"/>
                </a:solidFill>
              </a:rPr>
              <a:t>tools</a:t>
            </a:r>
          </a:p>
        </p:txBody>
      </p:sp>
    </p:spTree>
    <p:extLst>
      <p:ext uri="{BB962C8B-B14F-4D97-AF65-F5344CB8AC3E}">
        <p14:creationId xmlns:p14="http://schemas.microsoft.com/office/powerpoint/2010/main" val="3614106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0137" y="681788"/>
            <a:ext cx="5915526" cy="920333"/>
          </a:xfrm>
        </p:spPr>
        <p:txBody>
          <a:bodyPr/>
          <a:lstStyle/>
          <a:p>
            <a:r>
              <a:rPr lang="en-US" dirty="0"/>
              <a:t>Focus Areas</a:t>
            </a:r>
          </a:p>
        </p:txBody>
      </p:sp>
      <p:sp>
        <p:nvSpPr>
          <p:cNvPr id="4" name="Content Placeholder 5"/>
          <p:cNvSpPr txBox="1">
            <a:spLocks/>
          </p:cNvSpPr>
          <p:nvPr/>
        </p:nvSpPr>
        <p:spPr>
          <a:xfrm>
            <a:off x="569495" y="2045367"/>
            <a:ext cx="8320505" cy="442762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200" b="1" i="0" u="none" strike="noStrike" kern="1200" cap="none" spc="0" normalizeH="0" baseline="0" noProof="0" dirty="0">
                <a:ln>
                  <a:noFill/>
                </a:ln>
                <a:solidFill>
                  <a:srgbClr val="EEECE1"/>
                </a:solidFill>
                <a:effectLst/>
                <a:uLnTx/>
                <a:uFillTx/>
                <a:latin typeface="Calibri"/>
                <a:ea typeface="+mn-ea"/>
                <a:cs typeface="+mn-cs"/>
              </a:rPr>
              <a:t>Three Focus Areas, 6 active projects</a:t>
            </a:r>
          </a:p>
          <a:p>
            <a:pPr marL="742950" marR="0" lvl="1" indent="-28575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CA" sz="2800" b="1"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CA" sz="3200" b="1"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ounded Rectangle 2"/>
          <p:cNvSpPr/>
          <p:nvPr/>
        </p:nvSpPr>
        <p:spPr>
          <a:xfrm>
            <a:off x="688768" y="2731325"/>
            <a:ext cx="2719450" cy="10687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93" y="3987367"/>
            <a:ext cx="2816225"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92" y="5157354"/>
            <a:ext cx="2816225" cy="1448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8769" y="2885704"/>
            <a:ext cx="248194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Script Repository</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(4 projects)  </a:t>
            </a:r>
          </a:p>
        </p:txBody>
      </p:sp>
      <p:sp>
        <p:nvSpPr>
          <p:cNvPr id="8" name="TextBox 7"/>
          <p:cNvSpPr txBox="1"/>
          <p:nvPr/>
        </p:nvSpPr>
        <p:spPr>
          <a:xfrm>
            <a:off x="688768" y="3990086"/>
            <a:ext cx="2565071" cy="98488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4"/>
              </a:rPr>
              <a:t>Analyses and Display White Papers </a:t>
            </a:r>
            <a:r>
              <a:rPr kumimoji="0" lang="en-US" sz="1800" b="0" i="0" u="none" strike="noStrike" kern="1200" cap="none" spc="0" normalizeH="0" baseline="0" noProof="0" dirty="0">
                <a:ln>
                  <a:noFill/>
                </a:ln>
                <a:solidFill>
                  <a:prstClr val="black"/>
                </a:solidFill>
                <a:effectLst/>
                <a:uLnTx/>
                <a:uFillTx/>
                <a:latin typeface="Calibri"/>
                <a:ea typeface="+mn-ea"/>
                <a:cs typeface="+mn-cs"/>
              </a:rPr>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(ADW, Mary Nilsson)</a:t>
            </a:r>
          </a:p>
        </p:txBody>
      </p:sp>
      <p:sp>
        <p:nvSpPr>
          <p:cNvPr id="9" name="TextBox 8"/>
          <p:cNvSpPr txBox="1"/>
          <p:nvPr/>
        </p:nvSpPr>
        <p:spPr>
          <a:xfrm>
            <a:off x="688769" y="5253033"/>
            <a:ext cx="2565070"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5"/>
              </a:rPr>
              <a:t>Communication, Promotion, Education</a:t>
            </a:r>
            <a:r>
              <a:rPr kumimoji="0" lang="en-US" sz="1800" b="0" i="0" u="none" strike="noStrike" kern="1200" cap="none" spc="0" normalizeH="0" baseline="0" noProof="0" dirty="0">
                <a:ln>
                  <a:noFill/>
                </a:ln>
                <a:solidFill>
                  <a:prstClr val="black"/>
                </a:solidFill>
                <a:effectLst/>
                <a:uLnTx/>
                <a:uFillTx/>
                <a:latin typeface="Calibri"/>
                <a:ea typeface="+mn-ea"/>
                <a:cs typeface="+mn-cs"/>
              </a:rPr>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(CPE, Jared Slain and Wendy Dobson)</a:t>
            </a:r>
          </a:p>
        </p:txBody>
      </p:sp>
      <p:sp>
        <p:nvSpPr>
          <p:cNvPr id="6" name="Rounded Rectangle 5"/>
          <p:cNvSpPr/>
          <p:nvPr/>
        </p:nvSpPr>
        <p:spPr>
          <a:xfrm>
            <a:off x="4762005" y="2733551"/>
            <a:ext cx="4253658" cy="37198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p:cNvSpPr txBox="1"/>
          <p:nvPr/>
        </p:nvSpPr>
        <p:spPr>
          <a:xfrm>
            <a:off x="4845132" y="3171976"/>
            <a:ext cx="4170531" cy="29238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6"/>
              </a:rPr>
              <a:t>Script Discovery and Acquisition</a:t>
            </a:r>
            <a:r>
              <a:rPr kumimoji="0" lang="en-US" sz="2000" b="0" i="0" u="none" strike="noStrike" kern="1200" cap="none" spc="0" normalizeH="0" baseline="0" noProof="0" dirty="0">
                <a:ln>
                  <a:noFill/>
                </a:ln>
                <a:solidFill>
                  <a:prstClr val="black"/>
                </a:solidFill>
                <a:effectLst/>
                <a:uLnTx/>
                <a:uFillTx/>
                <a:latin typeface="Calibri"/>
                <a:ea typeface="+mn-ea"/>
                <a:cs typeface="+mn-cs"/>
              </a:rPr>
              <a:t> (SDA, Rebeka Revis, Alfredo Rojas)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7"/>
              </a:rPr>
              <a:t>Repository Content and Delivery</a:t>
            </a:r>
            <a:r>
              <a:rPr kumimoji="0" lang="en-US" sz="2000" b="0" i="0" u="none" strike="noStrike" kern="1200" cap="none" spc="0" normalizeH="0" baseline="0" noProof="0" dirty="0">
                <a:ln>
                  <a:noFill/>
                </a:ln>
                <a:solidFill>
                  <a:prstClr val="black"/>
                </a:solidFill>
                <a:effectLst/>
                <a:uLnTx/>
                <a:uFillTx/>
                <a:latin typeface="Calibri"/>
                <a:ea typeface="+mn-ea"/>
                <a:cs typeface="+mn-cs"/>
              </a:rPr>
              <a:t> (RCD, Gustav Bernard, Andrew Miskell)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8"/>
              </a:rPr>
              <a:t>Repository Governance and Infrastructure</a:t>
            </a:r>
            <a:r>
              <a:rPr kumimoji="0" lang="en-US" sz="2000" b="0" i="0" u="none" strike="noStrike" kern="1200" cap="none" spc="0" normalizeH="0" baseline="0" noProof="0" dirty="0">
                <a:ln>
                  <a:noFill/>
                </a:ln>
                <a:solidFill>
                  <a:prstClr val="black"/>
                </a:solidFill>
                <a:effectLst/>
                <a:uLnTx/>
                <a:uFillTx/>
                <a:latin typeface="Calibri"/>
                <a:ea typeface="+mn-ea"/>
                <a:cs typeface="+mn-cs"/>
              </a:rPr>
              <a:t> (RGI, Mike Carniello,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Hanming</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Tu</a:t>
            </a:r>
            <a:r>
              <a:rPr kumimoji="0" lang="en-US" sz="20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8"/>
              </a:rPr>
              <a:t>Test Data Factory</a:t>
            </a:r>
            <a:r>
              <a:rPr kumimoji="0" lang="en-US" sz="2000" b="0" i="0" u="none" strike="noStrike" kern="1200" cap="none" spc="0" normalizeH="0" baseline="0" noProof="0" dirty="0">
                <a:ln>
                  <a:noFill/>
                </a:ln>
                <a:solidFill>
                  <a:prstClr val="black"/>
                </a:solidFill>
                <a:effectLst/>
                <a:uLnTx/>
                <a:uFillTx/>
                <a:latin typeface="Calibri"/>
                <a:ea typeface="+mn-ea"/>
                <a:cs typeface="+mn-cs"/>
              </a:rPr>
              <a:t> (TDF, Peter Schaefer)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ight Arrow 6"/>
          <p:cNvSpPr/>
          <p:nvPr/>
        </p:nvSpPr>
        <p:spPr>
          <a:xfrm>
            <a:off x="3574474" y="3146961"/>
            <a:ext cx="1009401" cy="6531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 name="Picture 2" descr="C:\Users\rm80310\AppData\Local\Microsoft\Windows\Temporary Internet Files\Content.IE5\8RAGTROZ\NEW-2[1].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3015" y="5756031"/>
            <a:ext cx="657439" cy="65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904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600" b="1" dirty="0">
                <a:solidFill>
                  <a:srgbClr val="0FA9D9"/>
                </a:solidFill>
                <a:latin typeface="Helvetica Neue"/>
                <a:cs typeface="Helvetica Neue"/>
              </a:rPr>
              <a:t>Standard Analyses and Code Sharing Working Group Vision/Goals</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588477"/>
            <a:ext cx="8369284" cy="3834837"/>
          </a:xfrm>
          <a:prstGeom prst="rect">
            <a:avLst/>
          </a:prstGeom>
        </p:spPr>
        <p:txBody>
          <a:bodyPr/>
          <a:lstStyle/>
          <a:p>
            <a:r>
              <a:rPr lang="en-US" sz="2800" dirty="0"/>
              <a:t>Why?</a:t>
            </a:r>
          </a:p>
          <a:p>
            <a:pPr lvl="1"/>
            <a:r>
              <a:rPr lang="en-US" sz="2200" dirty="0" smtClean="0"/>
              <a:t>Better safety signal detection</a:t>
            </a:r>
          </a:p>
          <a:p>
            <a:pPr lvl="2"/>
            <a:r>
              <a:rPr lang="en-US" sz="1800" dirty="0" smtClean="0"/>
              <a:t>Improve </a:t>
            </a:r>
            <a:r>
              <a:rPr lang="en-US" sz="1800" dirty="0"/>
              <a:t>expertise in safety analytics</a:t>
            </a:r>
          </a:p>
          <a:p>
            <a:pPr lvl="2"/>
            <a:r>
              <a:rPr lang="en-US" sz="1800" dirty="0"/>
              <a:t>Ensure medical reviewers receive clinically relevant and meaningful analyses of patient safety for benefit-risk assessment</a:t>
            </a:r>
          </a:p>
          <a:p>
            <a:pPr lvl="2"/>
            <a:r>
              <a:rPr lang="en-US" sz="1800" dirty="0"/>
              <a:t>Assist in establishing analytical and statistical methods to reduce bias</a:t>
            </a:r>
          </a:p>
          <a:p>
            <a:pPr lvl="1"/>
            <a:r>
              <a:rPr lang="en-US" sz="2200" dirty="0" smtClean="0"/>
              <a:t>Improved quality and efficiency</a:t>
            </a:r>
          </a:p>
          <a:p>
            <a:pPr lvl="2"/>
            <a:r>
              <a:rPr lang="en-US" sz="1800" dirty="0" smtClean="0"/>
              <a:t>Reduce variability in analytical approaches</a:t>
            </a:r>
          </a:p>
          <a:p>
            <a:pPr lvl="2"/>
            <a:r>
              <a:rPr lang="en-US" sz="1800" dirty="0" smtClean="0"/>
              <a:t>Have </a:t>
            </a:r>
            <a:r>
              <a:rPr lang="en-US" sz="1800" dirty="0"/>
              <a:t>example code to facilitate implementation</a:t>
            </a:r>
          </a:p>
          <a:p>
            <a:pPr lvl="2"/>
            <a:r>
              <a:rPr lang="en-US" sz="1800" dirty="0"/>
              <a:t>Leverage crowd-sourcing </a:t>
            </a:r>
            <a:r>
              <a:rPr lang="en-US" sz="1800" dirty="0" smtClean="0"/>
              <a:t>in tool creation and maintenance</a:t>
            </a:r>
            <a:endParaRPr lang="en-US" dirty="0">
              <a:latin typeface="Helvetica Neue"/>
              <a:cs typeface="Helvetica Neue"/>
            </a:endParaRPr>
          </a:p>
        </p:txBody>
      </p:sp>
    </p:spTree>
    <p:extLst>
      <p:ext uri="{BB962C8B-B14F-4D97-AF65-F5344CB8AC3E}">
        <p14:creationId xmlns:p14="http://schemas.microsoft.com/office/powerpoint/2010/main" val="1703009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600" b="1" dirty="0">
                <a:solidFill>
                  <a:srgbClr val="0FA9D9"/>
                </a:solidFill>
                <a:latin typeface="Helvetica Neue"/>
                <a:cs typeface="Helvetica Neue"/>
              </a:rPr>
              <a:t>Accomplishments: White Papers</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107831"/>
            <a:ext cx="8369284" cy="4364282"/>
          </a:xfrm>
          <a:prstGeom prst="rect">
            <a:avLst/>
          </a:prstGeom>
        </p:spPr>
        <p:txBody>
          <a:bodyPr/>
          <a:lstStyle/>
          <a:p>
            <a:r>
              <a:rPr lang="en-US" sz="2400" dirty="0"/>
              <a:t>6 Analysis/Display White Papers finalized</a:t>
            </a:r>
          </a:p>
          <a:p>
            <a:pPr lvl="1"/>
            <a:r>
              <a:rPr lang="en-US" sz="1600" dirty="0"/>
              <a:t>Vital Signs, ECGs, Labs - </a:t>
            </a:r>
            <a:r>
              <a:rPr lang="x-none" sz="1600" dirty="0"/>
              <a:t>Central Tendency </a:t>
            </a:r>
            <a:endParaRPr lang="en-US" sz="1600" dirty="0"/>
          </a:p>
          <a:p>
            <a:pPr lvl="2"/>
            <a:r>
              <a:rPr lang="x-none" sz="1600" i="1" dirty="0"/>
              <a:t>October 2013</a:t>
            </a:r>
            <a:r>
              <a:rPr lang="en-US" sz="1600" i="1" dirty="0"/>
              <a:t>, Lead – Mary Nilsson</a:t>
            </a:r>
          </a:p>
          <a:p>
            <a:pPr lvl="1"/>
            <a:r>
              <a:rPr lang="en-US" sz="1600" dirty="0"/>
              <a:t>Non-Compartmental </a:t>
            </a:r>
            <a:r>
              <a:rPr lang="x-none" sz="1600" dirty="0"/>
              <a:t>Pharmacokinetics</a:t>
            </a:r>
            <a:endParaRPr lang="en-US" sz="1600" dirty="0"/>
          </a:p>
          <a:p>
            <a:pPr lvl="2"/>
            <a:r>
              <a:rPr lang="en-US" sz="1600" i="1" dirty="0"/>
              <a:t>March 2014, Lead - Francois Vandenhende</a:t>
            </a:r>
          </a:p>
          <a:p>
            <a:pPr lvl="1"/>
            <a:r>
              <a:rPr lang="x-none" sz="1600" dirty="0"/>
              <a:t>Demographics, Disposition</a:t>
            </a:r>
            <a:r>
              <a:rPr lang="en-US" sz="1600" dirty="0"/>
              <a:t>, and Medications</a:t>
            </a:r>
          </a:p>
          <a:p>
            <a:pPr lvl="2"/>
            <a:r>
              <a:rPr lang="en-US" sz="1600" i="1" dirty="0"/>
              <a:t>October 2014, Lead – Simin Baygani</a:t>
            </a:r>
          </a:p>
          <a:p>
            <a:pPr lvl="1"/>
            <a:r>
              <a:rPr lang="en-US" sz="1600" dirty="0"/>
              <a:t>Vital Signs, ECGs, Labs – Outliers and Shifts</a:t>
            </a:r>
          </a:p>
          <a:p>
            <a:pPr lvl="2"/>
            <a:r>
              <a:rPr lang="en-US" sz="1600" i="1" dirty="0"/>
              <a:t>September 2015, Lead – Wei Wang</a:t>
            </a:r>
          </a:p>
          <a:p>
            <a:pPr lvl="1"/>
            <a:r>
              <a:rPr lang="en-US" sz="1600" dirty="0"/>
              <a:t>QT Studies</a:t>
            </a:r>
          </a:p>
          <a:p>
            <a:pPr lvl="2"/>
            <a:r>
              <a:rPr lang="en-US" sz="1600" i="1" dirty="0"/>
              <a:t>March 2016, Lead – Christos </a:t>
            </a:r>
            <a:r>
              <a:rPr lang="en-US" sz="1600" i="1" dirty="0" err="1"/>
              <a:t>Stylianou</a:t>
            </a:r>
            <a:endParaRPr lang="en-US" sz="1600" i="1" dirty="0"/>
          </a:p>
          <a:p>
            <a:pPr lvl="1"/>
            <a:r>
              <a:rPr lang="en-US" sz="1600" dirty="0"/>
              <a:t>Adverse Events</a:t>
            </a:r>
          </a:p>
          <a:p>
            <a:pPr lvl="2"/>
            <a:r>
              <a:rPr lang="en-US" sz="1600" i="1" dirty="0"/>
              <a:t>February 2017, Lead – Mary Nilsson, Nhi Beasley, Sheryl </a:t>
            </a:r>
            <a:r>
              <a:rPr lang="en-US" sz="1600" i="1" dirty="0" err="1"/>
              <a:t>Treichel</a:t>
            </a:r>
            <a:endParaRPr lang="en-US" sz="1600" i="1" dirty="0"/>
          </a:p>
          <a:p>
            <a:pPr marL="457200" lvl="1" indent="0">
              <a:buNone/>
            </a:pPr>
            <a:endParaRPr lang="en-US" sz="1600" i="1" dirty="0"/>
          </a:p>
          <a:p>
            <a:pPr lvl="2"/>
            <a:endParaRPr lang="en-US" sz="2000" i="1" dirty="0"/>
          </a:p>
          <a:p>
            <a:pPr marL="457200" lvl="1" indent="0">
              <a:buNone/>
            </a:pPr>
            <a:endParaRPr lang="en-US" dirty="0"/>
          </a:p>
          <a:p>
            <a:pPr lvl="1"/>
            <a:endParaRPr lang="en-US" i="1" dirty="0"/>
          </a:p>
          <a:p>
            <a:endParaRPr lang="en-US" dirty="0">
              <a:latin typeface="Helvetica Neue"/>
              <a:cs typeface="Helvetica Neue"/>
            </a:endParaRPr>
          </a:p>
        </p:txBody>
      </p:sp>
      <p:sp>
        <p:nvSpPr>
          <p:cNvPr id="6" name="Rectangle 5"/>
          <p:cNvSpPr/>
          <p:nvPr/>
        </p:nvSpPr>
        <p:spPr>
          <a:xfrm>
            <a:off x="6342185" y="1242645"/>
            <a:ext cx="2602523" cy="19225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394329" y="1326774"/>
            <a:ext cx="2498234" cy="1754326"/>
          </a:xfrm>
          <a:prstGeom prst="rect">
            <a:avLst/>
          </a:prstGeom>
          <a:noFill/>
        </p:spPr>
        <p:txBody>
          <a:bodyPr wrap="square" rtlCol="0">
            <a:spAutoFit/>
          </a:bodyPr>
          <a:lstStyle/>
          <a:p>
            <a:r>
              <a:rPr lang="en-US" dirty="0"/>
              <a:t>How to find final white papers:  Go to </a:t>
            </a:r>
            <a:r>
              <a:rPr lang="en-US" dirty="0">
                <a:hlinkClick r:id="rId3"/>
              </a:rPr>
              <a:t>www.phuse.eu</a:t>
            </a:r>
            <a:r>
              <a:rPr lang="en-US" dirty="0"/>
              <a:t>, Click on Working Groups, Click on CS Deliverables Catalog</a:t>
            </a:r>
          </a:p>
        </p:txBody>
      </p:sp>
    </p:spTree>
    <p:extLst>
      <p:ext uri="{BB962C8B-B14F-4D97-AF65-F5344CB8AC3E}">
        <p14:creationId xmlns:p14="http://schemas.microsoft.com/office/powerpoint/2010/main" val="1893883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600" b="1" dirty="0">
                <a:solidFill>
                  <a:srgbClr val="00A3D1"/>
                </a:solidFill>
                <a:latin typeface="Helvetica Neue"/>
                <a:cs typeface="Helvetica Neue"/>
              </a:rPr>
              <a:t>White Papers: Topics Covered</a:t>
            </a:r>
          </a:p>
        </p:txBody>
      </p:sp>
      <p:pic>
        <p:nvPicPr>
          <p:cNvPr id="4" name="Picture 3"/>
          <p:cNvPicPr>
            <a:picLocks noChangeAspect="1"/>
          </p:cNvPicPr>
          <p:nvPr/>
        </p:nvPicPr>
        <p:blipFill>
          <a:blip r:embed="rId3"/>
          <a:stretch>
            <a:fillRect/>
          </a:stretch>
        </p:blipFill>
        <p:spPr>
          <a:xfrm>
            <a:off x="613466" y="1164446"/>
            <a:ext cx="2956863" cy="2187071"/>
          </a:xfrm>
          <a:prstGeom prst="rect">
            <a:avLst/>
          </a:prstGeom>
        </p:spPr>
      </p:pic>
      <p:pic>
        <p:nvPicPr>
          <p:cNvPr id="8" name="Picture 7"/>
          <p:cNvPicPr>
            <a:picLocks noChangeAspect="1"/>
          </p:cNvPicPr>
          <p:nvPr/>
        </p:nvPicPr>
        <p:blipFill>
          <a:blip r:embed="rId4"/>
          <a:stretch>
            <a:fillRect/>
          </a:stretch>
        </p:blipFill>
        <p:spPr>
          <a:xfrm>
            <a:off x="873027" y="3622980"/>
            <a:ext cx="2437739" cy="1883404"/>
          </a:xfrm>
          <a:prstGeom prst="rect">
            <a:avLst/>
          </a:prstGeom>
        </p:spPr>
      </p:pic>
      <p:sp>
        <p:nvSpPr>
          <p:cNvPr id="9" name="TextBox 8"/>
          <p:cNvSpPr txBox="1"/>
          <p:nvPr/>
        </p:nvSpPr>
        <p:spPr>
          <a:xfrm>
            <a:off x="4178856" y="1457355"/>
            <a:ext cx="425076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Recommended analyses/displays for individual studies and integrated summaries (data common across TAs)</a:t>
            </a:r>
          </a:p>
          <a:p>
            <a:pPr marL="285750" indent="-285750">
              <a:buFont typeface="Arial" panose="020B0604020202020204" pitchFamily="34" charset="0"/>
              <a:buChar char="•"/>
            </a:pPr>
            <a:r>
              <a:rPr lang="en-US" dirty="0"/>
              <a:t>Example SAP language </a:t>
            </a:r>
          </a:p>
          <a:p>
            <a:pPr marL="285750" indent="-285750">
              <a:buFont typeface="Arial" panose="020B0604020202020204" pitchFamily="34" charset="0"/>
              <a:buChar char="•"/>
            </a:pPr>
            <a:r>
              <a:rPr lang="en-US" dirty="0"/>
              <a:t>Indicates which displays are most suited for interactive tools</a:t>
            </a:r>
          </a:p>
          <a:p>
            <a:pPr marL="285750" indent="-285750">
              <a:buFont typeface="Arial" panose="020B0604020202020204" pitchFamily="34" charset="0"/>
              <a:buChar char="•"/>
            </a:pPr>
            <a:r>
              <a:rPr lang="en-US" dirty="0"/>
              <a:t>Discusses analytical and statistical topics/methods</a:t>
            </a:r>
          </a:p>
          <a:p>
            <a:pPr marL="742950" lvl="1" indent="-285750">
              <a:buFont typeface="Arial" panose="020B0604020202020204" pitchFamily="34" charset="0"/>
              <a:buChar char="•"/>
            </a:pPr>
            <a:r>
              <a:rPr lang="en-US" dirty="0"/>
              <a:t>P-values and CIs in safety</a:t>
            </a:r>
          </a:p>
          <a:p>
            <a:pPr marL="742950" lvl="1" indent="-285750">
              <a:buFont typeface="Arial" panose="020B0604020202020204" pitchFamily="34" charset="0"/>
              <a:buChar char="•"/>
            </a:pPr>
            <a:r>
              <a:rPr lang="en-US" dirty="0"/>
              <a:t>Events occurring after study drug stops</a:t>
            </a:r>
          </a:p>
          <a:p>
            <a:pPr marL="742950" lvl="1" indent="-285750">
              <a:buFont typeface="Arial" panose="020B0604020202020204" pitchFamily="34" charset="0"/>
              <a:buChar char="•"/>
            </a:pPr>
            <a:r>
              <a:rPr lang="en-US" dirty="0"/>
              <a:t>Alternative methods when percentages are biased</a:t>
            </a:r>
          </a:p>
        </p:txBody>
      </p:sp>
    </p:spTree>
    <p:extLst>
      <p:ext uri="{BB962C8B-B14F-4D97-AF65-F5344CB8AC3E}">
        <p14:creationId xmlns:p14="http://schemas.microsoft.com/office/powerpoint/2010/main" val="1049305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322" y="420272"/>
            <a:ext cx="8535778" cy="10156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0FA9D9"/>
                </a:solidFill>
                <a:effectLst/>
                <a:uLnTx/>
                <a:uFillTx/>
                <a:latin typeface="Helvetica Neue"/>
                <a:ea typeface="+mj-ea"/>
                <a:cs typeface="Helvetica Neue"/>
              </a:rPr>
              <a:t>Crowd-Sourcing</a:t>
            </a:r>
            <a:r>
              <a:rPr kumimoji="0" lang="en-US" sz="3200" b="1" i="0" u="none" strike="noStrike" kern="1200" cap="none" spc="0" normalizeH="0" noProof="0" dirty="0">
                <a:ln>
                  <a:noFill/>
                </a:ln>
                <a:solidFill>
                  <a:srgbClr val="0FA9D9"/>
                </a:solidFill>
                <a:effectLst/>
                <a:uLnTx/>
                <a:uFillTx/>
                <a:latin typeface="Helvetica Neue"/>
                <a:ea typeface="+mj-ea"/>
                <a:cs typeface="Helvetica Neue"/>
              </a:rPr>
              <a:t> Model – White Papers</a:t>
            </a:r>
            <a:endParaRPr kumimoji="0" lang="en-US" sz="3200" b="1" i="0" u="none" strike="noStrike" kern="1200" cap="none" spc="0" normalizeH="0" baseline="0" noProof="0" dirty="0">
              <a:ln>
                <a:noFill/>
              </a:ln>
              <a:solidFill>
                <a:srgbClr val="00A3D1"/>
              </a:solidFill>
              <a:effectLst/>
              <a:uLnTx/>
              <a:uFillTx/>
              <a:latin typeface="Helvetica Neue"/>
              <a:ea typeface="+mj-ea"/>
              <a:cs typeface="Helvetica Neue"/>
            </a:endParaRPr>
          </a:p>
        </p:txBody>
      </p:sp>
      <p:sp>
        <p:nvSpPr>
          <p:cNvPr id="3" name="Content Placeholder 2"/>
          <p:cNvSpPr txBox="1">
            <a:spLocks/>
          </p:cNvSpPr>
          <p:nvPr/>
        </p:nvSpPr>
        <p:spPr>
          <a:xfrm>
            <a:off x="265322" y="1621410"/>
            <a:ext cx="8369284" cy="349124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prstClr val="black"/>
              </a:solidFill>
              <a:effectLst/>
              <a:uLnTx/>
              <a:uFillTx/>
              <a:latin typeface="Helvetica Neue"/>
              <a:ea typeface="+mn-ea"/>
              <a:cs typeface="Helvetica Neue"/>
            </a:endParaRPr>
          </a:p>
        </p:txBody>
      </p:sp>
      <p:pic>
        <p:nvPicPr>
          <p:cNvPr id="4" name="Picture 3" descr="Stickman by nicubunu - Blue stick man figure illustrating variou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329" y="1541302"/>
            <a:ext cx="926792" cy="957924"/>
          </a:xfrm>
          <a:prstGeom prst="rect">
            <a:avLst/>
          </a:prstGeom>
        </p:spPr>
      </p:pic>
      <p:pic>
        <p:nvPicPr>
          <p:cNvPr id="5" name="Picture 4" descr="stick figure surprised - vector Clip Ar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9500" y="1393268"/>
            <a:ext cx="880928" cy="1065923"/>
          </a:xfrm>
          <a:prstGeom prst="rect">
            <a:avLst/>
          </a:prstGeom>
        </p:spPr>
      </p:pic>
      <p:pic>
        <p:nvPicPr>
          <p:cNvPr id="6" name="Picture 5" descr="stick man figure running - vector Clip Ar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5919" y="1397050"/>
            <a:ext cx="891680" cy="1114600"/>
          </a:xfrm>
          <a:prstGeom prst="rect">
            <a:avLst/>
          </a:prstGeom>
        </p:spPr>
      </p:pic>
      <p:sp>
        <p:nvSpPr>
          <p:cNvPr id="7" name="Oval 6"/>
          <p:cNvSpPr/>
          <p:nvPr/>
        </p:nvSpPr>
        <p:spPr>
          <a:xfrm>
            <a:off x="2023672" y="3927423"/>
            <a:ext cx="4961744" cy="1185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765685" y="4241984"/>
            <a:ext cx="3477718"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White Papers</a:t>
            </a:r>
          </a:p>
        </p:txBody>
      </p:sp>
      <p:sp>
        <p:nvSpPr>
          <p:cNvPr id="9" name="Down Arrow 8"/>
          <p:cNvSpPr/>
          <p:nvPr/>
        </p:nvSpPr>
        <p:spPr>
          <a:xfrm>
            <a:off x="4170083" y="2664053"/>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442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600" b="1" dirty="0">
                <a:solidFill>
                  <a:srgbClr val="0FA9D9"/>
                </a:solidFill>
                <a:latin typeface="Helvetica Neue"/>
                <a:cs typeface="Helvetica Neue"/>
              </a:rPr>
              <a:t>Accomplishments: Repository</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948607"/>
            <a:ext cx="8369284" cy="3834837"/>
          </a:xfrm>
          <a:prstGeom prst="rect">
            <a:avLst/>
          </a:prstGeom>
        </p:spPr>
        <p:txBody>
          <a:bodyPr/>
          <a:lstStyle/>
          <a:p>
            <a:r>
              <a:rPr lang="en-US" dirty="0"/>
              <a:t>Script Repository</a:t>
            </a:r>
          </a:p>
          <a:p>
            <a:pPr lvl="1"/>
            <a:r>
              <a:rPr lang="en-US" dirty="0">
                <a:solidFill>
                  <a:prstClr val="black"/>
                </a:solidFill>
              </a:rPr>
              <a:t>MIT license chosen</a:t>
            </a:r>
          </a:p>
          <a:p>
            <a:pPr lvl="2"/>
            <a:r>
              <a:rPr lang="en-US" sz="1400" dirty="0">
                <a:solidFill>
                  <a:prstClr val="black"/>
                </a:solidFill>
                <a:hlinkClick r:id="rId2"/>
              </a:rPr>
              <a:t>https://github.com/phuse-org/phuse-scripts/blob/master/LICENSE.md</a:t>
            </a:r>
            <a:r>
              <a:rPr lang="en-US" sz="1400" dirty="0">
                <a:solidFill>
                  <a:prstClr val="black"/>
                </a:solidFill>
              </a:rPr>
              <a:t> </a:t>
            </a:r>
          </a:p>
          <a:p>
            <a:pPr lvl="1"/>
            <a:r>
              <a:rPr lang="en-US" dirty="0">
                <a:solidFill>
                  <a:prstClr val="black"/>
                </a:solidFill>
              </a:rPr>
              <a:t>Qualification guidelines developed</a:t>
            </a:r>
          </a:p>
          <a:p>
            <a:pPr lvl="2"/>
            <a:r>
              <a:rPr lang="en-US" sz="1400" dirty="0">
                <a:solidFill>
                  <a:prstClr val="black"/>
                </a:solidFill>
                <a:hlinkClick r:id="rId3"/>
              </a:rPr>
              <a:t>http://www.phusewiki.org/wiki/index.php?title=WG5_Project_02#Qualification_Process</a:t>
            </a:r>
            <a:r>
              <a:rPr lang="en-US" sz="1400" dirty="0">
                <a:solidFill>
                  <a:prstClr val="black"/>
                </a:solidFill>
              </a:rPr>
              <a:t> </a:t>
            </a:r>
          </a:p>
          <a:p>
            <a:pPr lvl="1"/>
            <a:r>
              <a:rPr lang="en-US" dirty="0">
                <a:solidFill>
                  <a:prstClr val="black"/>
                </a:solidFill>
              </a:rPr>
              <a:t>User-friendly front end developed</a:t>
            </a:r>
          </a:p>
          <a:p>
            <a:pPr lvl="2"/>
            <a:r>
              <a:rPr lang="en-US" sz="1400" dirty="0">
                <a:solidFill>
                  <a:prstClr val="black"/>
                </a:solidFill>
                <a:hlinkClick r:id="rId4"/>
              </a:rPr>
              <a:t>https://github.com/phuse-org/phuse-scripts/wiki/Simple-Index</a:t>
            </a:r>
            <a:endParaRPr lang="en-US" sz="1400" dirty="0">
              <a:solidFill>
                <a:prstClr val="black"/>
              </a:solidFill>
            </a:endParaRPr>
          </a:p>
          <a:p>
            <a:pPr lvl="1"/>
            <a:r>
              <a:rPr lang="en-US" dirty="0">
                <a:solidFill>
                  <a:prstClr val="black"/>
                </a:solidFill>
              </a:rPr>
              <a:t>Repository has been updated to have a place to store scripts developed by other groups</a:t>
            </a:r>
            <a:endParaRPr lang="en-US" dirty="0"/>
          </a:p>
          <a:p>
            <a:pPr marL="0" indent="0">
              <a:buNone/>
            </a:pPr>
            <a:endParaRPr lang="en-US" dirty="0">
              <a:latin typeface="Helvetica Neue"/>
              <a:cs typeface="Helvetica Neue"/>
            </a:endParaRPr>
          </a:p>
        </p:txBody>
      </p:sp>
    </p:spTree>
    <p:extLst>
      <p:ext uri="{BB962C8B-B14F-4D97-AF65-F5344CB8AC3E}">
        <p14:creationId xmlns:p14="http://schemas.microsoft.com/office/powerpoint/2010/main" val="3721189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322" y="420272"/>
            <a:ext cx="8369284" cy="10156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FA9D9"/>
                </a:solidFill>
                <a:effectLst/>
                <a:uLnTx/>
                <a:uFillTx/>
                <a:latin typeface="Helvetica Neue"/>
                <a:ea typeface="+mj-ea"/>
                <a:cs typeface="Helvetica Neue"/>
              </a:rPr>
              <a:t>Crowd-Sourcing</a:t>
            </a:r>
            <a:r>
              <a:rPr kumimoji="0" lang="en-US" sz="3600" b="1" i="0" u="none" strike="noStrike" kern="1200" cap="none" spc="0" normalizeH="0" noProof="0" dirty="0">
                <a:ln>
                  <a:noFill/>
                </a:ln>
                <a:solidFill>
                  <a:srgbClr val="0FA9D9"/>
                </a:solidFill>
                <a:effectLst/>
                <a:uLnTx/>
                <a:uFillTx/>
                <a:latin typeface="Helvetica Neue"/>
                <a:ea typeface="+mj-ea"/>
                <a:cs typeface="Helvetica Neue"/>
              </a:rPr>
              <a:t> Model - Repository</a:t>
            </a:r>
            <a:endParaRPr kumimoji="0" lang="en-US" sz="3600" b="1" i="0" u="none" strike="noStrike" kern="1200" cap="none" spc="0" normalizeH="0" baseline="0" noProof="0" dirty="0">
              <a:ln>
                <a:noFill/>
              </a:ln>
              <a:solidFill>
                <a:srgbClr val="00A3D1"/>
              </a:solidFill>
              <a:effectLst/>
              <a:uLnTx/>
              <a:uFillTx/>
              <a:latin typeface="Helvetica Neue"/>
              <a:ea typeface="+mj-ea"/>
              <a:cs typeface="Helvetica Neue"/>
            </a:endParaRPr>
          </a:p>
        </p:txBody>
      </p:sp>
      <p:sp>
        <p:nvSpPr>
          <p:cNvPr id="3" name="Content Placeholder 2"/>
          <p:cNvSpPr txBox="1">
            <a:spLocks/>
          </p:cNvSpPr>
          <p:nvPr/>
        </p:nvSpPr>
        <p:spPr>
          <a:xfrm>
            <a:off x="265322" y="1621410"/>
            <a:ext cx="8369284" cy="349124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prstClr val="black"/>
              </a:solidFill>
              <a:effectLst/>
              <a:uLnTx/>
              <a:uFillTx/>
              <a:latin typeface="Helvetica Neue"/>
              <a:ea typeface="+mn-ea"/>
              <a:cs typeface="Helvetica Neue"/>
            </a:endParaRPr>
          </a:p>
        </p:txBody>
      </p:sp>
      <p:pic>
        <p:nvPicPr>
          <p:cNvPr id="4" name="Picture 3" descr="Stickman by nicubunu - Blue stick man figure illustrating variou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329" y="1541302"/>
            <a:ext cx="926792" cy="957924"/>
          </a:xfrm>
          <a:prstGeom prst="rect">
            <a:avLst/>
          </a:prstGeom>
        </p:spPr>
      </p:pic>
      <p:pic>
        <p:nvPicPr>
          <p:cNvPr id="5" name="Picture 4" descr="stick figure surprised - vector Clip Ar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9500" y="1393268"/>
            <a:ext cx="880928" cy="1065923"/>
          </a:xfrm>
          <a:prstGeom prst="rect">
            <a:avLst/>
          </a:prstGeom>
        </p:spPr>
      </p:pic>
      <p:pic>
        <p:nvPicPr>
          <p:cNvPr id="6" name="Picture 5" descr="stick man figure running - vector Clip Ar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5919" y="1397050"/>
            <a:ext cx="891680" cy="1114600"/>
          </a:xfrm>
          <a:prstGeom prst="rect">
            <a:avLst/>
          </a:prstGeom>
        </p:spPr>
      </p:pic>
      <p:sp>
        <p:nvSpPr>
          <p:cNvPr id="7" name="Oval 6"/>
          <p:cNvSpPr/>
          <p:nvPr/>
        </p:nvSpPr>
        <p:spPr>
          <a:xfrm>
            <a:off x="2023672" y="3927423"/>
            <a:ext cx="4961744" cy="1185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711105" y="3989332"/>
            <a:ext cx="3477718"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Script Repository </a:t>
            </a:r>
            <a:br>
              <a:rPr kumimoji="0" lang="en-US" sz="2000" b="1" i="0" u="none" strike="noStrike" kern="1200" cap="none" spc="0" normalizeH="0" baseline="0" noProof="0" dirty="0">
                <a:ln>
                  <a:noFill/>
                </a:ln>
                <a:solidFill>
                  <a:prstClr val="black"/>
                </a:solidFill>
                <a:effectLst/>
                <a:uLnTx/>
                <a:uFillTx/>
                <a:latin typeface="Calibri"/>
                <a:ea typeface="+mn-ea"/>
                <a:cs typeface="+mn-cs"/>
              </a:rPr>
            </a:br>
            <a:r>
              <a:rPr kumimoji="0" lang="en-US" sz="2000" b="1" i="0" u="none" strike="noStrike" kern="1200" cap="none" spc="0" normalizeH="0" baseline="0" noProof="0" dirty="0">
                <a:ln>
                  <a:noFill/>
                </a:ln>
                <a:solidFill>
                  <a:prstClr val="black"/>
                </a:solidFill>
                <a:effectLst/>
                <a:uLnTx/>
                <a:uFillTx/>
                <a:latin typeface="Calibri"/>
                <a:ea typeface="+mn-ea"/>
                <a:cs typeface="+mn-cs"/>
              </a:rPr>
              <a:t>in </a:t>
            </a:r>
            <a:r>
              <a:rPr kumimoji="0" lang="en-US" sz="2000" b="1" i="0" u="none" strike="noStrike" kern="1200" cap="none" spc="0" normalizeH="0" baseline="0" noProof="0" dirty="0" err="1">
                <a:ln>
                  <a:noFill/>
                </a:ln>
                <a:solidFill>
                  <a:prstClr val="black"/>
                </a:solidFill>
                <a:effectLst/>
                <a:uLnTx/>
                <a:uFillTx/>
                <a:latin typeface="Calibri"/>
                <a:ea typeface="+mn-ea"/>
                <a:cs typeface="+mn-cs"/>
              </a:rPr>
              <a:t>Github</a:t>
            </a:r>
            <a:r>
              <a:rPr kumimoji="0" lang="en-US" sz="2000" b="1" i="0" u="none" strike="noStrike" kern="1200" cap="none" spc="0" normalizeH="0" baseline="0" noProof="0" dirty="0">
                <a:ln>
                  <a:noFill/>
                </a:ln>
                <a:solidFill>
                  <a:prstClr val="black"/>
                </a:solidFill>
                <a:effectLst/>
                <a:uLnTx/>
                <a:uFillTx/>
                <a:latin typeface="Calibri"/>
                <a:ea typeface="+mn-ea"/>
                <a:cs typeface="+mn-cs"/>
              </a:rPr>
              <a:t> – Creation and Governance Structure</a:t>
            </a:r>
          </a:p>
        </p:txBody>
      </p:sp>
      <p:sp>
        <p:nvSpPr>
          <p:cNvPr id="9" name="Down Arrow 8"/>
          <p:cNvSpPr/>
          <p:nvPr/>
        </p:nvSpPr>
        <p:spPr>
          <a:xfrm>
            <a:off x="4170083" y="2664053"/>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794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322" y="420272"/>
            <a:ext cx="8369284" cy="10156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FA9D9"/>
                </a:solidFill>
                <a:latin typeface="Helvetica Neue"/>
                <a:cs typeface="Helvetica Neue"/>
              </a:rPr>
              <a:t>Accomplishments: Scripts Contributed</a:t>
            </a:r>
            <a:endParaRPr lang="en-US" sz="3600" b="1" dirty="0">
              <a:solidFill>
                <a:srgbClr val="00A3D1"/>
              </a:solidFill>
              <a:latin typeface="Helvetica Neue"/>
              <a:cs typeface="Helvetica Neue"/>
            </a:endParaRPr>
          </a:p>
        </p:txBody>
      </p:sp>
      <p:sp>
        <p:nvSpPr>
          <p:cNvPr id="3" name="Content Placeholder 2"/>
          <p:cNvSpPr txBox="1">
            <a:spLocks/>
          </p:cNvSpPr>
          <p:nvPr/>
        </p:nvSpPr>
        <p:spPr>
          <a:xfrm>
            <a:off x="265322" y="1621410"/>
            <a:ext cx="8369284" cy="349124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Scripts contributed by other groups</a:t>
            </a:r>
            <a:endParaRPr lang="en-US" sz="1600" dirty="0"/>
          </a:p>
          <a:p>
            <a:pPr lvl="1"/>
            <a:r>
              <a:rPr lang="en-US" sz="2000" dirty="0"/>
              <a:t>FDA: </a:t>
            </a:r>
            <a:r>
              <a:rPr lang="en-US" sz="2000" dirty="0">
                <a:hlinkClick r:id="rId2"/>
              </a:rPr>
              <a:t>https://github.com/phuse-org/phuse-scripts/wiki/JumpStart-Scripts</a:t>
            </a:r>
            <a:endParaRPr lang="en-US" sz="2000" dirty="0"/>
          </a:p>
          <a:p>
            <a:pPr lvl="1"/>
            <a:r>
              <a:rPr lang="en-US" sz="2000" dirty="0"/>
              <a:t>Non-clinical: </a:t>
            </a:r>
            <a:r>
              <a:rPr lang="en-US" sz="2000" dirty="0">
                <a:hlinkClick r:id="rId3"/>
              </a:rPr>
              <a:t>https://github.com/phuse-org/phuse-scripts/tree/master/contributed/Nonclinical</a:t>
            </a:r>
            <a:endParaRPr lang="en-US" sz="2000" dirty="0"/>
          </a:p>
          <a:p>
            <a:pPr lvl="1"/>
            <a:r>
              <a:rPr lang="en-US" sz="2000" dirty="0"/>
              <a:t>Data Handle: </a:t>
            </a:r>
            <a:r>
              <a:rPr lang="en-US" sz="2000" dirty="0">
                <a:hlinkClick r:id="rId4"/>
              </a:rPr>
              <a:t>https://github.com/phuse-org/phuse-scripts/tree/master/lang/SAS/datahandle</a:t>
            </a:r>
            <a:r>
              <a:rPr lang="en-US" sz="2000" dirty="0"/>
              <a:t> </a:t>
            </a:r>
          </a:p>
          <a:p>
            <a:pPr lvl="1"/>
            <a:r>
              <a:rPr lang="en-US" sz="2000" dirty="0"/>
              <a:t>Spotfire Templates: </a:t>
            </a:r>
            <a:r>
              <a:rPr lang="en-US" sz="2000" dirty="0">
                <a:hlinkClick r:id="rId5"/>
              </a:rPr>
              <a:t>https://github.com/phuse-org/phuse-scripts/tree/master/contributed/Spotfire</a:t>
            </a:r>
            <a:r>
              <a:rPr lang="en-US" sz="2000" dirty="0"/>
              <a:t> </a:t>
            </a:r>
          </a:p>
          <a:p>
            <a:pPr lvl="2"/>
            <a:endParaRPr lang="en-US" sz="1600" dirty="0"/>
          </a:p>
          <a:p>
            <a:pPr lvl="2"/>
            <a:endParaRPr lang="en-US" sz="1600" dirty="0"/>
          </a:p>
          <a:p>
            <a:endParaRPr lang="en-US" dirty="0">
              <a:latin typeface="Helvetica Neue"/>
              <a:cs typeface="Helvetica Neue"/>
            </a:endParaRPr>
          </a:p>
        </p:txBody>
      </p:sp>
    </p:spTree>
    <p:extLst>
      <p:ext uri="{BB962C8B-B14F-4D97-AF65-F5344CB8AC3E}">
        <p14:creationId xmlns:p14="http://schemas.microsoft.com/office/powerpoint/2010/main" val="2640658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600" b="1" dirty="0">
                <a:solidFill>
                  <a:srgbClr val="0FA9D9"/>
                </a:solidFill>
                <a:latin typeface="Helvetica Neue"/>
                <a:cs typeface="Helvetica Neue"/>
              </a:rPr>
              <a:t>Accomplishments: Scripts Developed</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598046"/>
            <a:ext cx="8369284" cy="3834837"/>
          </a:xfrm>
          <a:prstGeom prst="rect">
            <a:avLst/>
          </a:prstGeom>
        </p:spPr>
        <p:txBody>
          <a:bodyPr/>
          <a:lstStyle/>
          <a:p>
            <a:r>
              <a:rPr lang="en-US" dirty="0"/>
              <a:t>Scripts developed by volunteers</a:t>
            </a:r>
          </a:p>
          <a:p>
            <a:pPr lvl="1"/>
            <a:r>
              <a:rPr lang="en-US" sz="2400" dirty="0"/>
              <a:t>6 </a:t>
            </a:r>
            <a:r>
              <a:rPr lang="en-US" sz="2400" dirty="0" err="1"/>
              <a:t>Scriptathons</a:t>
            </a:r>
            <a:r>
              <a:rPr lang="en-US" sz="2400" dirty="0"/>
              <a:t> (plus additional work by project members) resulting in several scripts at various stages</a:t>
            </a:r>
          </a:p>
          <a:p>
            <a:pPr lvl="2"/>
            <a:r>
              <a:rPr lang="en-US" sz="1800" dirty="0"/>
              <a:t>Focused on creating scripts associated with the displays in the white papers, starting with </a:t>
            </a:r>
            <a:r>
              <a:rPr lang="en-US" sz="1800" dirty="0" err="1"/>
              <a:t>ADaM</a:t>
            </a:r>
            <a:r>
              <a:rPr lang="en-US" sz="1800" dirty="0"/>
              <a:t> data</a:t>
            </a:r>
          </a:p>
          <a:p>
            <a:pPr lvl="2"/>
            <a:r>
              <a:rPr lang="en-US" sz="1800" dirty="0"/>
              <a:t>The specifications for the scripts include assumptions and required </a:t>
            </a:r>
            <a:r>
              <a:rPr lang="en-US" sz="1800" dirty="0" err="1"/>
              <a:t>ADaM</a:t>
            </a:r>
            <a:r>
              <a:rPr lang="en-US" sz="1800" dirty="0"/>
              <a:t> variables</a:t>
            </a:r>
          </a:p>
          <a:p>
            <a:pPr lvl="2"/>
            <a:r>
              <a:rPr lang="en-US" sz="1800" dirty="0"/>
              <a:t>Starting with CDISC pilot data</a:t>
            </a:r>
          </a:p>
          <a:p>
            <a:pPr lvl="1"/>
            <a:r>
              <a:rPr lang="en-US" sz="2400" dirty="0"/>
              <a:t>Scripts developed based on white paper</a:t>
            </a:r>
          </a:p>
          <a:p>
            <a:pPr lvl="2"/>
            <a:r>
              <a:rPr lang="en-US" sz="1800" dirty="0"/>
              <a:t>Central Tendency package Qualification Completed: 6 Recommended displays in CT White Paper</a:t>
            </a:r>
          </a:p>
          <a:p>
            <a:pPr lvl="1"/>
            <a:endParaRPr lang="en-US" sz="2000" dirty="0"/>
          </a:p>
          <a:p>
            <a:pPr lvl="1"/>
            <a:endParaRPr lang="en-US" sz="2000" dirty="0"/>
          </a:p>
          <a:p>
            <a:endParaRPr lang="en-US" dirty="0">
              <a:latin typeface="Helvetica Neue"/>
              <a:cs typeface="Helvetica Neue"/>
            </a:endParaRPr>
          </a:p>
        </p:txBody>
      </p:sp>
    </p:spTree>
    <p:extLst>
      <p:ext uri="{BB962C8B-B14F-4D97-AF65-F5344CB8AC3E}">
        <p14:creationId xmlns:p14="http://schemas.microsoft.com/office/powerpoint/2010/main" val="3879479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7722" y="572672"/>
            <a:ext cx="8369284" cy="10156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err="1">
                <a:solidFill>
                  <a:srgbClr val="0FA9D9"/>
                </a:solidFill>
                <a:latin typeface="Helvetica Neue"/>
                <a:cs typeface="Helvetica Neue"/>
              </a:rPr>
              <a:t>PhUSE</a:t>
            </a:r>
            <a:endParaRPr lang="en-US" sz="3600" b="1" dirty="0">
              <a:solidFill>
                <a:srgbClr val="0FA9D9"/>
              </a:solidFill>
              <a:latin typeface="Helvetica Neue"/>
              <a:cs typeface="Helvetica Neue"/>
            </a:endParaRPr>
          </a:p>
        </p:txBody>
      </p:sp>
      <p:sp>
        <p:nvSpPr>
          <p:cNvPr id="4" name="Content Placeholder 2"/>
          <p:cNvSpPr txBox="1">
            <a:spLocks/>
          </p:cNvSpPr>
          <p:nvPr/>
        </p:nvSpPr>
        <p:spPr>
          <a:xfrm>
            <a:off x="417722" y="1184415"/>
            <a:ext cx="8369284" cy="429083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err="1"/>
              <a:t>PhUSE</a:t>
            </a:r>
            <a:r>
              <a:rPr lang="en-US" sz="2000" dirty="0"/>
              <a:t> stands for </a:t>
            </a:r>
            <a:r>
              <a:rPr lang="en-US" sz="2000" dirty="0">
                <a:solidFill>
                  <a:srgbClr val="FF0000"/>
                </a:solidFill>
              </a:rPr>
              <a:t>Ph</a:t>
            </a:r>
            <a:r>
              <a:rPr lang="en-US" sz="2000" dirty="0"/>
              <a:t>armaceutical </a:t>
            </a:r>
            <a:r>
              <a:rPr lang="en-US" sz="2000" dirty="0">
                <a:solidFill>
                  <a:srgbClr val="FF0000"/>
                </a:solidFill>
              </a:rPr>
              <a:t>U</a:t>
            </a:r>
            <a:r>
              <a:rPr lang="en-US" sz="2000" dirty="0"/>
              <a:t>ser </a:t>
            </a:r>
            <a:r>
              <a:rPr lang="en-US" sz="2000" dirty="0">
                <a:solidFill>
                  <a:srgbClr val="FF0000"/>
                </a:solidFill>
              </a:rPr>
              <a:t>S</a:t>
            </a:r>
            <a:r>
              <a:rPr lang="en-US" sz="2000" dirty="0"/>
              <a:t>oftware </a:t>
            </a:r>
            <a:r>
              <a:rPr lang="en-US" sz="2000" dirty="0">
                <a:solidFill>
                  <a:srgbClr val="FF0000"/>
                </a:solidFill>
              </a:rPr>
              <a:t>E</a:t>
            </a:r>
            <a:r>
              <a:rPr lang="en-US" sz="2000" dirty="0"/>
              <a:t>xchange and is an independent, not-for-profit organization run by volunteers. Since its inception (2004), </a:t>
            </a:r>
            <a:r>
              <a:rPr lang="en-US" sz="2000" dirty="0" err="1"/>
              <a:t>PhUSE</a:t>
            </a:r>
            <a:r>
              <a:rPr lang="en-US" sz="2000" dirty="0"/>
              <a:t> has expanded from its roots as a conference for European Statistical Programmers, to a global membership organization and platform for the discussion of topics encompassing the work of Data Managers, Biostatisticians, Statistical Programmers and </a:t>
            </a:r>
            <a:r>
              <a:rPr lang="en-US" sz="2000" dirty="0" err="1"/>
              <a:t>eClinical</a:t>
            </a:r>
            <a:r>
              <a:rPr lang="en-US" sz="2000" dirty="0"/>
              <a:t> IT professionals. </a:t>
            </a:r>
          </a:p>
          <a:p>
            <a:r>
              <a:rPr lang="en-US" sz="2400" dirty="0">
                <a:latin typeface="+mj-lt"/>
                <a:cs typeface="Helvetica Neue"/>
              </a:rPr>
              <a:t>Hosts events</a:t>
            </a:r>
          </a:p>
          <a:p>
            <a:pPr lvl="1"/>
            <a:r>
              <a:rPr lang="en-US" sz="2000" dirty="0">
                <a:latin typeface="+mj-lt"/>
                <a:cs typeface="Helvetica Neue"/>
              </a:rPr>
              <a:t>Annual conferences: EU since 2004; US starts 2018</a:t>
            </a:r>
          </a:p>
          <a:p>
            <a:pPr lvl="1"/>
            <a:r>
              <a:rPr lang="en-US" sz="2000" dirty="0"/>
              <a:t>Computational Science Symposiums: US since 2012; EU since 2016</a:t>
            </a:r>
          </a:p>
          <a:p>
            <a:pPr lvl="1"/>
            <a:r>
              <a:rPr lang="en-US" sz="2000" dirty="0">
                <a:latin typeface="+mj-lt"/>
                <a:cs typeface="Helvetica Neue"/>
              </a:rPr>
              <a:t>Single Data Events: 4+ in US, 1+ in other regions per year</a:t>
            </a:r>
          </a:p>
          <a:p>
            <a:r>
              <a:rPr lang="en-US" sz="2400" dirty="0">
                <a:latin typeface="+mj-lt"/>
                <a:cs typeface="Helvetica Neue"/>
              </a:rPr>
              <a:t>Maintains a website: http://phuse.eu </a:t>
            </a:r>
          </a:p>
          <a:p>
            <a:r>
              <a:rPr lang="en-US" sz="2400" dirty="0">
                <a:latin typeface="+mj-lt"/>
                <a:cs typeface="Helvetica Neue"/>
              </a:rPr>
              <a:t>Publishes “</a:t>
            </a:r>
            <a:r>
              <a:rPr lang="en-US" sz="2400" dirty="0" err="1">
                <a:latin typeface="+mj-lt"/>
                <a:cs typeface="Helvetica Neue"/>
              </a:rPr>
              <a:t>PhUSE</a:t>
            </a:r>
            <a:r>
              <a:rPr lang="en-US" sz="2400" dirty="0">
                <a:latin typeface="+mj-lt"/>
                <a:cs typeface="Helvetica Neue"/>
              </a:rPr>
              <a:t> News”</a:t>
            </a:r>
          </a:p>
        </p:txBody>
      </p:sp>
    </p:spTree>
    <p:extLst>
      <p:ext uri="{BB962C8B-B14F-4D97-AF65-F5344CB8AC3E}">
        <p14:creationId xmlns:p14="http://schemas.microsoft.com/office/powerpoint/2010/main" val="66563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322" y="420272"/>
            <a:ext cx="8369284" cy="10156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FA9D9"/>
                </a:solidFill>
                <a:effectLst/>
                <a:uLnTx/>
                <a:uFillTx/>
                <a:latin typeface="Helvetica Neue"/>
                <a:ea typeface="+mj-ea"/>
                <a:cs typeface="Helvetica Neue"/>
              </a:rPr>
              <a:t>Crowd-Sourcing</a:t>
            </a:r>
            <a:r>
              <a:rPr kumimoji="0" lang="en-US" sz="2800" b="1" i="0" u="none" strike="noStrike" kern="1200" cap="none" spc="0" normalizeH="0" noProof="0" dirty="0">
                <a:ln>
                  <a:noFill/>
                </a:ln>
                <a:solidFill>
                  <a:srgbClr val="0FA9D9"/>
                </a:solidFill>
                <a:effectLst/>
                <a:uLnTx/>
                <a:uFillTx/>
                <a:latin typeface="Helvetica Neue"/>
                <a:ea typeface="+mj-ea"/>
                <a:cs typeface="Helvetica Neue"/>
              </a:rPr>
              <a:t> Model – Repository Content</a:t>
            </a:r>
            <a:endParaRPr kumimoji="0" lang="en-US" sz="2800" b="1" i="0" u="none" strike="noStrike" kern="1200" cap="none" spc="0" normalizeH="0" baseline="0" noProof="0" dirty="0">
              <a:ln>
                <a:noFill/>
              </a:ln>
              <a:solidFill>
                <a:srgbClr val="00A3D1"/>
              </a:solidFill>
              <a:effectLst/>
              <a:uLnTx/>
              <a:uFillTx/>
              <a:latin typeface="Helvetica Neue"/>
              <a:ea typeface="+mj-ea"/>
              <a:cs typeface="Helvetica Neue"/>
            </a:endParaRPr>
          </a:p>
        </p:txBody>
      </p:sp>
      <p:sp>
        <p:nvSpPr>
          <p:cNvPr id="3" name="Content Placeholder 2"/>
          <p:cNvSpPr txBox="1">
            <a:spLocks/>
          </p:cNvSpPr>
          <p:nvPr/>
        </p:nvSpPr>
        <p:spPr>
          <a:xfrm>
            <a:off x="265322" y="1621410"/>
            <a:ext cx="8369284" cy="349124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prstClr val="black"/>
              </a:solidFill>
              <a:effectLst/>
              <a:uLnTx/>
              <a:uFillTx/>
              <a:latin typeface="Helvetica Neue"/>
              <a:ea typeface="+mn-ea"/>
              <a:cs typeface="Helvetica Neue"/>
            </a:endParaRPr>
          </a:p>
        </p:txBody>
      </p:sp>
      <p:pic>
        <p:nvPicPr>
          <p:cNvPr id="5" name="Picture 4" descr="stick figure surprised - vector Clip 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500" y="1393268"/>
            <a:ext cx="880928" cy="1065923"/>
          </a:xfrm>
          <a:prstGeom prst="rect">
            <a:avLst/>
          </a:prstGeom>
        </p:spPr>
      </p:pic>
      <p:pic>
        <p:nvPicPr>
          <p:cNvPr id="6" name="Picture 5" descr="stick man figure running - vector Clip Ar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52" y="1462964"/>
            <a:ext cx="891680" cy="1114600"/>
          </a:xfrm>
          <a:prstGeom prst="rect">
            <a:avLst/>
          </a:prstGeom>
        </p:spPr>
      </p:pic>
      <p:sp>
        <p:nvSpPr>
          <p:cNvPr id="7" name="Oval 6"/>
          <p:cNvSpPr/>
          <p:nvPr/>
        </p:nvSpPr>
        <p:spPr>
          <a:xfrm>
            <a:off x="2023672" y="3927423"/>
            <a:ext cx="4961744" cy="1185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711105" y="3989332"/>
            <a:ext cx="3477718"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Script Repository </a:t>
            </a:r>
            <a:br>
              <a:rPr kumimoji="0" lang="en-US" sz="2800" b="1" i="0" u="none" strike="noStrike" kern="1200" cap="none" spc="0" normalizeH="0" baseline="0" noProof="0" dirty="0">
                <a:ln>
                  <a:noFill/>
                </a:ln>
                <a:solidFill>
                  <a:prstClr val="black"/>
                </a:solidFill>
                <a:effectLst/>
                <a:uLnTx/>
                <a:uFillTx/>
                <a:latin typeface="Calibri"/>
                <a:ea typeface="+mn-ea"/>
                <a:cs typeface="+mn-cs"/>
              </a:rPr>
            </a:br>
            <a:r>
              <a:rPr kumimoji="0" lang="en-US" sz="2800" b="1" i="0" u="none" strike="noStrike" kern="1200" cap="none" spc="0" normalizeH="0" baseline="0" noProof="0" dirty="0">
                <a:ln>
                  <a:noFill/>
                </a:ln>
                <a:solidFill>
                  <a:prstClr val="black"/>
                </a:solidFill>
                <a:effectLst/>
                <a:uLnTx/>
                <a:uFillTx/>
                <a:latin typeface="Calibri"/>
                <a:ea typeface="+mn-ea"/>
                <a:cs typeface="+mn-cs"/>
              </a:rPr>
              <a:t>in </a:t>
            </a:r>
            <a:r>
              <a:rPr kumimoji="0" lang="en-US" sz="2800" b="1" i="0" u="none" strike="noStrike" kern="1200" cap="none" spc="0" normalizeH="0" baseline="0" noProof="0" dirty="0" err="1">
                <a:ln>
                  <a:noFill/>
                </a:ln>
                <a:solidFill>
                  <a:prstClr val="black"/>
                </a:solidFill>
                <a:effectLst/>
                <a:uLnTx/>
                <a:uFillTx/>
                <a:latin typeface="Calibri"/>
                <a:ea typeface="+mn-ea"/>
                <a:cs typeface="+mn-cs"/>
              </a:rPr>
              <a:t>Github</a:t>
            </a:r>
            <a:endParaRPr kumimoji="0" lang="en-US" sz="2800" b="1" i="0" u="none" strike="noStrike" kern="1200" cap="none" spc="0" normalizeH="0" baseline="0" noProof="0" dirty="0">
              <a:ln>
                <a:noFill/>
              </a:ln>
              <a:solidFill>
                <a:prstClr val="black"/>
              </a:solidFill>
              <a:effectLst/>
              <a:uLnTx/>
              <a:uFillTx/>
              <a:latin typeface="Calibri"/>
              <a:ea typeface="+mn-ea"/>
              <a:cs typeface="+mn-cs"/>
            </a:endParaRPr>
          </a:p>
        </p:txBody>
      </p:sp>
      <p:sp>
        <p:nvSpPr>
          <p:cNvPr id="9" name="Down Arrow 8"/>
          <p:cNvSpPr/>
          <p:nvPr/>
        </p:nvSpPr>
        <p:spPr>
          <a:xfrm rot="19797250">
            <a:off x="1800753" y="2792971"/>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rot="21373496">
            <a:off x="3752409" y="2630190"/>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rot="8937413">
            <a:off x="2634738" y="2536548"/>
            <a:ext cx="445840" cy="1216152"/>
          </a:xfrm>
          <a:prstGeom prst="downArrow">
            <a:avLst/>
          </a:prstGeom>
          <a:gradFill>
            <a:gsLst>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072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322" y="420272"/>
            <a:ext cx="8369284" cy="10156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defRPr/>
            </a:pPr>
            <a:r>
              <a:rPr lang="en-US" sz="3600" b="1" dirty="0">
                <a:solidFill>
                  <a:srgbClr val="0FA9D9"/>
                </a:solidFill>
                <a:latin typeface="Helvetica Neue"/>
                <a:cs typeface="Helvetica Neue"/>
              </a:rPr>
              <a:t>Crowd-Sourcing Model - Vision</a:t>
            </a:r>
            <a:endParaRPr lang="en-US" sz="3600" b="1" dirty="0">
              <a:solidFill>
                <a:srgbClr val="00A3D1"/>
              </a:solidFill>
              <a:latin typeface="Helvetica Neue"/>
              <a:cs typeface="Helvetica Neue"/>
            </a:endParaRPr>
          </a:p>
        </p:txBody>
      </p:sp>
      <p:sp>
        <p:nvSpPr>
          <p:cNvPr id="3" name="Content Placeholder 2"/>
          <p:cNvSpPr txBox="1">
            <a:spLocks/>
          </p:cNvSpPr>
          <p:nvPr/>
        </p:nvSpPr>
        <p:spPr>
          <a:xfrm>
            <a:off x="265322" y="1621410"/>
            <a:ext cx="8369284" cy="349124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prstClr val="black"/>
              </a:solidFill>
              <a:effectLst/>
              <a:uLnTx/>
              <a:uFillTx/>
              <a:latin typeface="Helvetica Neue"/>
              <a:ea typeface="+mn-ea"/>
              <a:cs typeface="Helvetica Neue"/>
            </a:endParaRPr>
          </a:p>
        </p:txBody>
      </p:sp>
      <p:pic>
        <p:nvPicPr>
          <p:cNvPr id="4" name="Picture 3" descr="Stickman by nicubunu - Blue stick man figure illustrating variou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886" y="1770680"/>
            <a:ext cx="926792" cy="957924"/>
          </a:xfrm>
          <a:prstGeom prst="rect">
            <a:avLst/>
          </a:prstGeom>
        </p:spPr>
      </p:pic>
      <p:pic>
        <p:nvPicPr>
          <p:cNvPr id="5" name="Picture 4" descr="stick figure surprised - vector Clip Ar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9500" y="1393268"/>
            <a:ext cx="880928" cy="1065923"/>
          </a:xfrm>
          <a:prstGeom prst="rect">
            <a:avLst/>
          </a:prstGeom>
        </p:spPr>
      </p:pic>
      <p:pic>
        <p:nvPicPr>
          <p:cNvPr id="6" name="Picture 5" descr="stick man figure running - vector Clip Ar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652" y="1462964"/>
            <a:ext cx="891680" cy="1114600"/>
          </a:xfrm>
          <a:prstGeom prst="rect">
            <a:avLst/>
          </a:prstGeom>
        </p:spPr>
      </p:pic>
      <p:sp>
        <p:nvSpPr>
          <p:cNvPr id="7" name="Oval 6"/>
          <p:cNvSpPr/>
          <p:nvPr/>
        </p:nvSpPr>
        <p:spPr>
          <a:xfrm>
            <a:off x="2023672" y="3927423"/>
            <a:ext cx="4961744" cy="1185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711105" y="3989332"/>
            <a:ext cx="3477718"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Script Repository </a:t>
            </a:r>
            <a:br>
              <a:rPr kumimoji="0" lang="en-US" sz="2800" b="1" i="0" u="none" strike="noStrike" kern="1200" cap="none" spc="0" normalizeH="0" baseline="0" noProof="0" dirty="0">
                <a:ln>
                  <a:noFill/>
                </a:ln>
                <a:solidFill>
                  <a:prstClr val="black"/>
                </a:solidFill>
                <a:effectLst/>
                <a:uLnTx/>
                <a:uFillTx/>
                <a:latin typeface="Calibri"/>
                <a:ea typeface="+mn-ea"/>
                <a:cs typeface="+mn-cs"/>
              </a:rPr>
            </a:br>
            <a:r>
              <a:rPr kumimoji="0" lang="en-US" sz="2800" b="1" i="0" u="none" strike="noStrike" kern="1200" cap="none" spc="0" normalizeH="0" baseline="0" noProof="0" dirty="0">
                <a:ln>
                  <a:noFill/>
                </a:ln>
                <a:solidFill>
                  <a:prstClr val="black"/>
                </a:solidFill>
                <a:effectLst/>
                <a:uLnTx/>
                <a:uFillTx/>
                <a:latin typeface="Calibri"/>
                <a:ea typeface="+mn-ea"/>
                <a:cs typeface="+mn-cs"/>
              </a:rPr>
              <a:t>in </a:t>
            </a:r>
            <a:r>
              <a:rPr kumimoji="0" lang="en-US" sz="2800" b="1" i="0" u="none" strike="noStrike" kern="1200" cap="none" spc="0" normalizeH="0" baseline="0" noProof="0" dirty="0" err="1">
                <a:ln>
                  <a:noFill/>
                </a:ln>
                <a:solidFill>
                  <a:prstClr val="black"/>
                </a:solidFill>
                <a:effectLst/>
                <a:uLnTx/>
                <a:uFillTx/>
                <a:latin typeface="Calibri"/>
                <a:ea typeface="+mn-ea"/>
                <a:cs typeface="+mn-cs"/>
              </a:rPr>
              <a:t>Github</a:t>
            </a:r>
            <a:endParaRPr kumimoji="0" lang="en-US" sz="2800" b="1" i="0" u="none" strike="noStrike" kern="1200" cap="none" spc="0" normalizeH="0" baseline="0" noProof="0" dirty="0">
              <a:ln>
                <a:noFill/>
              </a:ln>
              <a:solidFill>
                <a:prstClr val="black"/>
              </a:solidFill>
              <a:effectLst/>
              <a:uLnTx/>
              <a:uFillTx/>
              <a:latin typeface="Calibri"/>
              <a:ea typeface="+mn-ea"/>
              <a:cs typeface="+mn-cs"/>
            </a:endParaRPr>
          </a:p>
        </p:txBody>
      </p:sp>
      <p:sp>
        <p:nvSpPr>
          <p:cNvPr id="9" name="Down Arrow 8"/>
          <p:cNvSpPr/>
          <p:nvPr/>
        </p:nvSpPr>
        <p:spPr>
          <a:xfrm rot="19797250">
            <a:off x="1800753" y="2792971"/>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rot="10800000">
            <a:off x="4560186" y="2559164"/>
            <a:ext cx="445840" cy="11990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rot="21373496">
            <a:off x="3752409" y="2630190"/>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rot="8937413">
            <a:off x="2521865" y="2600028"/>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rot="2724616">
            <a:off x="5815841" y="2734468"/>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rot="13368129">
            <a:off x="6527654" y="2856786"/>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5693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322" y="420272"/>
            <a:ext cx="8369284" cy="10156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FA9D9"/>
                </a:solidFill>
                <a:effectLst/>
                <a:uLnTx/>
                <a:uFillTx/>
                <a:latin typeface="Helvetica Neue"/>
                <a:ea typeface="+mj-ea"/>
                <a:cs typeface="Helvetica Neue"/>
              </a:rPr>
              <a:t>Crowd-Sourcing</a:t>
            </a:r>
            <a:r>
              <a:rPr kumimoji="0" lang="en-US" sz="3600" b="1" i="0" u="none" strike="noStrike" kern="1200" cap="none" spc="0" normalizeH="0" noProof="0" dirty="0">
                <a:ln>
                  <a:noFill/>
                </a:ln>
                <a:solidFill>
                  <a:srgbClr val="0FA9D9"/>
                </a:solidFill>
                <a:effectLst/>
                <a:uLnTx/>
                <a:uFillTx/>
                <a:latin typeface="Helvetica Neue"/>
                <a:ea typeface="+mj-ea"/>
                <a:cs typeface="Helvetica Neue"/>
              </a:rPr>
              <a:t> Model - Vision</a:t>
            </a:r>
            <a:endParaRPr kumimoji="0" lang="en-US" sz="3600" b="1" i="0" u="none" strike="noStrike" kern="1200" cap="none" spc="0" normalizeH="0" baseline="0" noProof="0" dirty="0">
              <a:ln>
                <a:noFill/>
              </a:ln>
              <a:solidFill>
                <a:srgbClr val="00A3D1"/>
              </a:solidFill>
              <a:effectLst/>
              <a:uLnTx/>
              <a:uFillTx/>
              <a:latin typeface="Helvetica Neue"/>
              <a:ea typeface="+mj-ea"/>
              <a:cs typeface="Helvetica Neue"/>
            </a:endParaRPr>
          </a:p>
        </p:txBody>
      </p:sp>
      <p:sp>
        <p:nvSpPr>
          <p:cNvPr id="3" name="Content Placeholder 2"/>
          <p:cNvSpPr txBox="1">
            <a:spLocks/>
          </p:cNvSpPr>
          <p:nvPr/>
        </p:nvSpPr>
        <p:spPr>
          <a:xfrm>
            <a:off x="265322" y="1621410"/>
            <a:ext cx="8369284" cy="349124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prstClr val="black"/>
              </a:solidFill>
              <a:effectLst/>
              <a:uLnTx/>
              <a:uFillTx/>
              <a:latin typeface="Helvetica Neue"/>
              <a:ea typeface="+mn-ea"/>
              <a:cs typeface="Helvetica Neue"/>
            </a:endParaRPr>
          </a:p>
        </p:txBody>
      </p:sp>
      <p:pic>
        <p:nvPicPr>
          <p:cNvPr id="4" name="Picture 3" descr="Stickman by nicubunu - Blue stick man figure illustrating variou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886" y="1770680"/>
            <a:ext cx="926792" cy="957924"/>
          </a:xfrm>
          <a:prstGeom prst="rect">
            <a:avLst/>
          </a:prstGeom>
        </p:spPr>
      </p:pic>
      <p:pic>
        <p:nvPicPr>
          <p:cNvPr id="5" name="Picture 4" descr="stick figure surprised - vector Clip Ar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9500" y="1393268"/>
            <a:ext cx="880928" cy="1065923"/>
          </a:xfrm>
          <a:prstGeom prst="rect">
            <a:avLst/>
          </a:prstGeom>
        </p:spPr>
      </p:pic>
      <p:pic>
        <p:nvPicPr>
          <p:cNvPr id="6" name="Picture 5" descr="stick man figure running - vector Clip Ar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652" y="1462964"/>
            <a:ext cx="891680" cy="1114600"/>
          </a:xfrm>
          <a:prstGeom prst="rect">
            <a:avLst/>
          </a:prstGeom>
        </p:spPr>
      </p:pic>
      <p:sp>
        <p:nvSpPr>
          <p:cNvPr id="7" name="Oval 6"/>
          <p:cNvSpPr/>
          <p:nvPr/>
        </p:nvSpPr>
        <p:spPr>
          <a:xfrm>
            <a:off x="2023672" y="3927423"/>
            <a:ext cx="4961744" cy="1185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711105" y="3989332"/>
            <a:ext cx="3477718"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Script Repository </a:t>
            </a:r>
            <a:br>
              <a:rPr kumimoji="0" lang="en-US" sz="2800" b="1" i="0" u="none" strike="noStrike" kern="1200" cap="none" spc="0" normalizeH="0" baseline="0" noProof="0" dirty="0">
                <a:ln>
                  <a:noFill/>
                </a:ln>
                <a:solidFill>
                  <a:prstClr val="black"/>
                </a:solidFill>
                <a:effectLst/>
                <a:uLnTx/>
                <a:uFillTx/>
                <a:latin typeface="Calibri"/>
                <a:ea typeface="+mn-ea"/>
                <a:cs typeface="+mn-cs"/>
              </a:rPr>
            </a:br>
            <a:r>
              <a:rPr kumimoji="0" lang="en-US" sz="2800" b="1" i="0" u="none" strike="noStrike" kern="1200" cap="none" spc="0" normalizeH="0" baseline="0" noProof="0" dirty="0">
                <a:ln>
                  <a:noFill/>
                </a:ln>
                <a:solidFill>
                  <a:prstClr val="black"/>
                </a:solidFill>
                <a:effectLst/>
                <a:uLnTx/>
                <a:uFillTx/>
                <a:latin typeface="Calibri"/>
                <a:ea typeface="+mn-ea"/>
                <a:cs typeface="+mn-cs"/>
              </a:rPr>
              <a:t>in </a:t>
            </a:r>
            <a:r>
              <a:rPr kumimoji="0" lang="en-US" sz="2800" b="1" i="0" u="none" strike="noStrike" kern="1200" cap="none" spc="0" normalizeH="0" baseline="0" noProof="0" dirty="0" err="1">
                <a:ln>
                  <a:noFill/>
                </a:ln>
                <a:solidFill>
                  <a:prstClr val="black"/>
                </a:solidFill>
                <a:effectLst/>
                <a:uLnTx/>
                <a:uFillTx/>
                <a:latin typeface="Calibri"/>
                <a:ea typeface="+mn-ea"/>
                <a:cs typeface="+mn-cs"/>
              </a:rPr>
              <a:t>Github</a:t>
            </a:r>
            <a:endParaRPr kumimoji="0" lang="en-US" sz="2800" b="1" i="0" u="none" strike="noStrike" kern="1200" cap="none" spc="0" normalizeH="0" baseline="0" noProof="0" dirty="0">
              <a:ln>
                <a:noFill/>
              </a:ln>
              <a:solidFill>
                <a:prstClr val="black"/>
              </a:solidFill>
              <a:effectLst/>
              <a:uLnTx/>
              <a:uFillTx/>
              <a:latin typeface="Calibri"/>
              <a:ea typeface="+mn-ea"/>
              <a:cs typeface="+mn-cs"/>
            </a:endParaRPr>
          </a:p>
        </p:txBody>
      </p:sp>
      <p:sp>
        <p:nvSpPr>
          <p:cNvPr id="9" name="Down Arrow 8"/>
          <p:cNvSpPr/>
          <p:nvPr/>
        </p:nvSpPr>
        <p:spPr>
          <a:xfrm rot="19797250">
            <a:off x="1800753" y="2792971"/>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rot="12657598">
            <a:off x="3786580" y="2664052"/>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rot="19797250">
            <a:off x="4787982" y="2674597"/>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rot="13368129">
            <a:off x="5965903" y="2628311"/>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rot="3001540">
            <a:off x="6768121" y="2888447"/>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072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322" y="420272"/>
            <a:ext cx="8369284" cy="10156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FA9D9"/>
                </a:solidFill>
                <a:effectLst/>
                <a:uLnTx/>
                <a:uFillTx/>
                <a:latin typeface="Helvetica Neue"/>
                <a:ea typeface="+mj-ea"/>
                <a:cs typeface="Helvetica Neue"/>
              </a:rPr>
              <a:t>Crowd-Sourcing</a:t>
            </a:r>
            <a:r>
              <a:rPr kumimoji="0" lang="en-US" sz="3600" b="1" i="0" u="none" strike="noStrike" kern="1200" cap="none" spc="0" normalizeH="0" noProof="0" dirty="0">
                <a:ln>
                  <a:noFill/>
                </a:ln>
                <a:solidFill>
                  <a:srgbClr val="0FA9D9"/>
                </a:solidFill>
                <a:effectLst/>
                <a:uLnTx/>
                <a:uFillTx/>
                <a:latin typeface="Helvetica Neue"/>
                <a:ea typeface="+mj-ea"/>
                <a:cs typeface="Helvetica Neue"/>
              </a:rPr>
              <a:t> Model - Vision</a:t>
            </a:r>
            <a:endParaRPr kumimoji="0" lang="en-US" sz="3600" b="1" i="0" u="none" strike="noStrike" kern="1200" cap="none" spc="0" normalizeH="0" baseline="0" noProof="0" dirty="0">
              <a:ln>
                <a:noFill/>
              </a:ln>
              <a:solidFill>
                <a:srgbClr val="00A3D1"/>
              </a:solidFill>
              <a:effectLst/>
              <a:uLnTx/>
              <a:uFillTx/>
              <a:latin typeface="Helvetica Neue"/>
              <a:ea typeface="+mj-ea"/>
              <a:cs typeface="Helvetica Neue"/>
            </a:endParaRPr>
          </a:p>
        </p:txBody>
      </p:sp>
      <p:sp>
        <p:nvSpPr>
          <p:cNvPr id="3" name="Content Placeholder 2"/>
          <p:cNvSpPr txBox="1">
            <a:spLocks/>
          </p:cNvSpPr>
          <p:nvPr/>
        </p:nvSpPr>
        <p:spPr>
          <a:xfrm>
            <a:off x="265322" y="1621410"/>
            <a:ext cx="8369284" cy="349124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prstClr val="black"/>
              </a:solidFill>
              <a:effectLst/>
              <a:uLnTx/>
              <a:uFillTx/>
              <a:latin typeface="Helvetica Neue"/>
              <a:ea typeface="+mn-ea"/>
              <a:cs typeface="Helvetica Neue"/>
            </a:endParaRPr>
          </a:p>
        </p:txBody>
      </p:sp>
      <p:pic>
        <p:nvPicPr>
          <p:cNvPr id="4" name="Picture 3" descr="Stickman by nicubunu - Blue stick man figure illustrating variou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931" y="1470371"/>
            <a:ext cx="926792" cy="957924"/>
          </a:xfrm>
          <a:prstGeom prst="rect">
            <a:avLst/>
          </a:prstGeom>
        </p:spPr>
      </p:pic>
      <p:pic>
        <p:nvPicPr>
          <p:cNvPr id="5" name="Picture 4" descr="stick figure surprised - vector Clip Ar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9500" y="1393268"/>
            <a:ext cx="880928" cy="1065923"/>
          </a:xfrm>
          <a:prstGeom prst="rect">
            <a:avLst/>
          </a:prstGeom>
        </p:spPr>
      </p:pic>
      <p:pic>
        <p:nvPicPr>
          <p:cNvPr id="6" name="Picture 5" descr="stick man figure running - vector Clip Ar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652" y="1462964"/>
            <a:ext cx="891680" cy="1114600"/>
          </a:xfrm>
          <a:prstGeom prst="rect">
            <a:avLst/>
          </a:prstGeom>
        </p:spPr>
      </p:pic>
      <p:sp>
        <p:nvSpPr>
          <p:cNvPr id="7" name="Oval 6"/>
          <p:cNvSpPr/>
          <p:nvPr/>
        </p:nvSpPr>
        <p:spPr>
          <a:xfrm>
            <a:off x="2023672" y="3927423"/>
            <a:ext cx="4961744" cy="1185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711105" y="3989332"/>
            <a:ext cx="3477718"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Script Repository </a:t>
            </a:r>
            <a:br>
              <a:rPr kumimoji="0" lang="en-US" sz="2800" b="1" i="0" u="none" strike="noStrike" kern="1200" cap="none" spc="0" normalizeH="0" baseline="0" noProof="0" dirty="0">
                <a:ln>
                  <a:noFill/>
                </a:ln>
                <a:solidFill>
                  <a:prstClr val="black"/>
                </a:solidFill>
                <a:effectLst/>
                <a:uLnTx/>
                <a:uFillTx/>
                <a:latin typeface="Calibri"/>
                <a:ea typeface="+mn-ea"/>
                <a:cs typeface="+mn-cs"/>
              </a:rPr>
            </a:br>
            <a:r>
              <a:rPr kumimoji="0" lang="en-US" sz="2800" b="1" i="0" u="none" strike="noStrike" kern="1200" cap="none" spc="0" normalizeH="0" baseline="0" noProof="0" dirty="0">
                <a:ln>
                  <a:noFill/>
                </a:ln>
                <a:solidFill>
                  <a:prstClr val="black"/>
                </a:solidFill>
                <a:effectLst/>
                <a:uLnTx/>
                <a:uFillTx/>
                <a:latin typeface="Calibri"/>
                <a:ea typeface="+mn-ea"/>
                <a:cs typeface="+mn-cs"/>
              </a:rPr>
              <a:t>in </a:t>
            </a:r>
            <a:r>
              <a:rPr kumimoji="0" lang="en-US" sz="2800" b="1" i="0" u="none" strike="noStrike" kern="1200" cap="none" spc="0" normalizeH="0" baseline="0" noProof="0" dirty="0" err="1">
                <a:ln>
                  <a:noFill/>
                </a:ln>
                <a:solidFill>
                  <a:prstClr val="black"/>
                </a:solidFill>
                <a:effectLst/>
                <a:uLnTx/>
                <a:uFillTx/>
                <a:latin typeface="Calibri"/>
                <a:ea typeface="+mn-ea"/>
                <a:cs typeface="+mn-cs"/>
              </a:rPr>
              <a:t>Github</a:t>
            </a:r>
            <a:endParaRPr kumimoji="0" lang="en-US" sz="2800" b="1" i="0" u="none" strike="noStrike" kern="1200" cap="none" spc="0" normalizeH="0" baseline="0" noProof="0" dirty="0">
              <a:ln>
                <a:noFill/>
              </a:ln>
              <a:solidFill>
                <a:prstClr val="black"/>
              </a:solidFill>
              <a:effectLst/>
              <a:uLnTx/>
              <a:uFillTx/>
              <a:latin typeface="Calibri"/>
              <a:ea typeface="+mn-ea"/>
              <a:cs typeface="+mn-cs"/>
            </a:endParaRPr>
          </a:p>
        </p:txBody>
      </p:sp>
      <p:sp>
        <p:nvSpPr>
          <p:cNvPr id="9" name="Down Arrow 8"/>
          <p:cNvSpPr/>
          <p:nvPr/>
        </p:nvSpPr>
        <p:spPr>
          <a:xfrm rot="19797250">
            <a:off x="1800753" y="2792971"/>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rot="12657598">
            <a:off x="3786580" y="2664052"/>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rot="19797250">
            <a:off x="4787982" y="2674597"/>
            <a:ext cx="445840" cy="12161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 man figure running - vector Clip Ar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0569" y="1510012"/>
            <a:ext cx="891680" cy="1114600"/>
          </a:xfrm>
          <a:prstGeom prst="rect">
            <a:avLst/>
          </a:prstGeom>
        </p:spPr>
      </p:pic>
    </p:spTree>
    <p:extLst>
      <p:ext uri="{BB962C8B-B14F-4D97-AF65-F5344CB8AC3E}">
        <p14:creationId xmlns:p14="http://schemas.microsoft.com/office/powerpoint/2010/main" val="2787649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600" b="1" dirty="0">
                <a:solidFill>
                  <a:srgbClr val="0FA9D9"/>
                </a:solidFill>
                <a:latin typeface="Helvetica Neue"/>
                <a:cs typeface="Helvetica Neue"/>
              </a:rPr>
              <a:t>Working Group Next Steps</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600200"/>
            <a:ext cx="8369284" cy="3801208"/>
          </a:xfrm>
          <a:prstGeom prst="rect">
            <a:avLst/>
          </a:prstGeom>
        </p:spPr>
        <p:txBody>
          <a:bodyPr/>
          <a:lstStyle/>
          <a:p>
            <a:r>
              <a:rPr lang="en-US" sz="2800" dirty="0" smtClean="0"/>
              <a:t>Next Steps by Project Team</a:t>
            </a:r>
            <a:endParaRPr lang="en-US" sz="2800" dirty="0"/>
          </a:p>
          <a:p>
            <a:pPr lvl="1"/>
            <a:r>
              <a:rPr lang="en-US" sz="2400" dirty="0" smtClean="0"/>
              <a:t>Analysis and Display White Papers (ADW) - Mary</a:t>
            </a:r>
          </a:p>
          <a:p>
            <a:pPr lvl="1"/>
            <a:r>
              <a:rPr lang="en-US" sz="2400" dirty="0" smtClean="0"/>
              <a:t>Communication, Promotion, Education (CPE) - Mary</a:t>
            </a:r>
            <a:endParaRPr lang="en-US" sz="2400" dirty="0"/>
          </a:p>
          <a:p>
            <a:pPr lvl="1"/>
            <a:r>
              <a:rPr lang="en-US" sz="2400" dirty="0" smtClean="0"/>
              <a:t>Script Discovery an Acquisition (SDA) – </a:t>
            </a:r>
            <a:r>
              <a:rPr lang="en-US" sz="2400" dirty="0" err="1" smtClean="0"/>
              <a:t>Hanming</a:t>
            </a:r>
            <a:endParaRPr lang="en-US" sz="2400" dirty="0" smtClean="0"/>
          </a:p>
          <a:p>
            <a:pPr lvl="1"/>
            <a:r>
              <a:rPr lang="en-US" sz="2400" dirty="0" smtClean="0"/>
              <a:t>Repository Content and Delivery (RCD) – </a:t>
            </a:r>
            <a:r>
              <a:rPr lang="en-US" sz="2400" dirty="0" err="1" smtClean="0"/>
              <a:t>Hanming</a:t>
            </a:r>
            <a:endParaRPr lang="en-US" sz="2400" dirty="0" smtClean="0"/>
          </a:p>
          <a:p>
            <a:pPr lvl="1"/>
            <a:r>
              <a:rPr lang="en-US" sz="2400" dirty="0" smtClean="0"/>
              <a:t>Repository Governance and Infrastructure (RGI) – </a:t>
            </a:r>
            <a:r>
              <a:rPr lang="en-US" sz="2400" dirty="0" err="1" smtClean="0"/>
              <a:t>Hanming</a:t>
            </a:r>
            <a:endParaRPr lang="en-US" sz="2400" dirty="0" smtClean="0"/>
          </a:p>
          <a:p>
            <a:pPr lvl="1"/>
            <a:r>
              <a:rPr lang="en-US" sz="2400" dirty="0" smtClean="0"/>
              <a:t>Test Data Factory (TDF) - </a:t>
            </a:r>
            <a:r>
              <a:rPr lang="en-US" sz="2400" dirty="0" err="1" smtClean="0"/>
              <a:t>Hanming</a:t>
            </a:r>
            <a:endParaRPr lang="en-US" sz="2400" dirty="0"/>
          </a:p>
          <a:p>
            <a:pPr marL="457200" lvl="1" indent="0">
              <a:buNone/>
            </a:pPr>
            <a:endParaRPr lang="en-US" dirty="0"/>
          </a:p>
          <a:p>
            <a:pPr lvl="1"/>
            <a:endParaRPr lang="en-US" i="1" dirty="0"/>
          </a:p>
          <a:p>
            <a:endParaRPr lang="en-US" dirty="0">
              <a:latin typeface="Helvetica Neue"/>
              <a:cs typeface="Helvetica Neue"/>
            </a:endParaRPr>
          </a:p>
        </p:txBody>
      </p:sp>
    </p:spTree>
    <p:extLst>
      <p:ext uri="{BB962C8B-B14F-4D97-AF65-F5344CB8AC3E}">
        <p14:creationId xmlns:p14="http://schemas.microsoft.com/office/powerpoint/2010/main" val="765162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200" b="1" dirty="0" smtClean="0">
                <a:solidFill>
                  <a:srgbClr val="0FA9D9"/>
                </a:solidFill>
                <a:latin typeface="Helvetica Neue"/>
                <a:cs typeface="Helvetica Neue"/>
              </a:rPr>
              <a:t>White Papers</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236785"/>
            <a:ext cx="8369284" cy="4454567"/>
          </a:xfrm>
          <a:prstGeom prst="rect">
            <a:avLst/>
          </a:prstGeom>
        </p:spPr>
        <p:txBody>
          <a:bodyPr/>
          <a:lstStyle/>
          <a:p>
            <a:r>
              <a:rPr lang="en-US" sz="2800" dirty="0" smtClean="0"/>
              <a:t>Analysis and Display White Papers (ADW)</a:t>
            </a:r>
            <a:endParaRPr lang="en-US" sz="2800" dirty="0"/>
          </a:p>
          <a:p>
            <a:pPr lvl="1"/>
            <a:r>
              <a:rPr lang="en-US" sz="2400" dirty="0"/>
              <a:t>Project Description: </a:t>
            </a:r>
          </a:p>
          <a:p>
            <a:pPr lvl="2"/>
            <a:r>
              <a:rPr lang="en-US" sz="2000" dirty="0" smtClean="0"/>
              <a:t>Provide recommended </a:t>
            </a:r>
            <a:r>
              <a:rPr lang="en-US" sz="2000" dirty="0"/>
              <a:t>Tables, Figures, and Listings for clinical trial study reports and submission </a:t>
            </a:r>
            <a:r>
              <a:rPr lang="en-US" sz="2000" dirty="0" smtClean="0"/>
              <a:t>documents for </a:t>
            </a:r>
            <a:r>
              <a:rPr lang="en-US" sz="2000" dirty="0"/>
              <a:t>measurements that are common across clinical trials and across therapeutic areas. </a:t>
            </a:r>
            <a:endParaRPr lang="en-US" sz="2000" dirty="0" smtClean="0"/>
          </a:p>
          <a:p>
            <a:pPr lvl="1"/>
            <a:r>
              <a:rPr lang="en-US" sz="2400" dirty="0" smtClean="0"/>
              <a:t>Project Lead:  Mary Nilsson</a:t>
            </a:r>
          </a:p>
          <a:p>
            <a:pPr lvl="1"/>
            <a:r>
              <a:rPr lang="en-US" sz="2400" dirty="0" smtClean="0"/>
              <a:t>Project </a:t>
            </a:r>
            <a:r>
              <a:rPr lang="en-US" sz="2400" dirty="0"/>
              <a:t>Next Steps:</a:t>
            </a:r>
          </a:p>
          <a:p>
            <a:pPr lvl="2"/>
            <a:r>
              <a:rPr lang="en-US" sz="2000" dirty="0" smtClean="0"/>
              <a:t>Work on AE </a:t>
            </a:r>
            <a:r>
              <a:rPr lang="en-US" sz="2000" dirty="0" smtClean="0"/>
              <a:t>white paper follow-ups (consolidated terms, gender-/pediatric-specific lists)</a:t>
            </a:r>
          </a:p>
          <a:p>
            <a:pPr lvl="2"/>
            <a:r>
              <a:rPr lang="en-US" sz="2000" dirty="0" smtClean="0"/>
              <a:t>Work on 4 new white papers</a:t>
            </a:r>
          </a:p>
          <a:p>
            <a:pPr lvl="2"/>
            <a:r>
              <a:rPr lang="en-US" sz="2000" dirty="0" smtClean="0"/>
              <a:t>Work on updating 3 white papers</a:t>
            </a:r>
            <a:endParaRPr lang="en-US" sz="2000" dirty="0"/>
          </a:p>
          <a:p>
            <a:pPr marL="914400" lvl="2" indent="0">
              <a:buNone/>
            </a:pPr>
            <a:r>
              <a:rPr lang="en-US" dirty="0"/>
              <a:t>				</a:t>
            </a:r>
          </a:p>
          <a:p>
            <a:endParaRPr lang="en-US" dirty="0">
              <a:latin typeface="Helvetica Neue"/>
              <a:cs typeface="Helvetica Neue"/>
            </a:endParaRPr>
          </a:p>
        </p:txBody>
      </p:sp>
    </p:spTree>
    <p:extLst>
      <p:ext uri="{BB962C8B-B14F-4D97-AF65-F5344CB8AC3E}">
        <p14:creationId xmlns:p14="http://schemas.microsoft.com/office/powerpoint/2010/main" val="1105901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95561816"/>
              </p:ext>
            </p:extLst>
          </p:nvPr>
        </p:nvGraphicFramePr>
        <p:xfrm>
          <a:off x="912421" y="735281"/>
          <a:ext cx="7391400" cy="5887849"/>
        </p:xfrm>
        <a:graphic>
          <a:graphicData uri="http://schemas.openxmlformats.org/drawingml/2006/table">
            <a:tbl>
              <a:tblPr firstRow="1" bandRow="1">
                <a:tableStyleId>{5C22544A-7EE6-4342-B048-85BDC9FD1C3A}</a:tableStyleId>
              </a:tblPr>
              <a:tblGrid>
                <a:gridCol w="2780725">
                  <a:extLst>
                    <a:ext uri="{9D8B030D-6E8A-4147-A177-3AD203B41FA5}">
                      <a16:colId xmlns:a16="http://schemas.microsoft.com/office/drawing/2014/main" val="20000"/>
                    </a:ext>
                  </a:extLst>
                </a:gridCol>
                <a:gridCol w="1065043">
                  <a:extLst>
                    <a:ext uri="{9D8B030D-6E8A-4147-A177-3AD203B41FA5}">
                      <a16:colId xmlns:a16="http://schemas.microsoft.com/office/drawing/2014/main" val="20001"/>
                    </a:ext>
                  </a:extLst>
                </a:gridCol>
                <a:gridCol w="1295295">
                  <a:extLst>
                    <a:ext uri="{9D8B030D-6E8A-4147-A177-3AD203B41FA5}">
                      <a16:colId xmlns:a16="http://schemas.microsoft.com/office/drawing/2014/main" val="20002"/>
                    </a:ext>
                  </a:extLst>
                </a:gridCol>
                <a:gridCol w="1031137">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28339">
                <a:tc rowSpan="2">
                  <a:txBody>
                    <a:bodyPr/>
                    <a:lstStyle/>
                    <a:p>
                      <a:pPr algn="ctr"/>
                      <a:endParaRPr lang="en-US" sz="12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gridSpan="2">
                  <a:txBody>
                    <a:bodyPr/>
                    <a:lstStyle/>
                    <a:p>
                      <a:pPr algn="ctr"/>
                      <a:r>
                        <a:rPr lang="en-US" sz="1400" b="1" dirty="0">
                          <a:solidFill>
                            <a:sysClr val="windowText" lastClr="000000"/>
                          </a:solidFill>
                        </a:rPr>
                        <a:t>Version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hMerge="1">
                  <a:txBody>
                    <a:bodyPr/>
                    <a:lstStyle/>
                    <a:p>
                      <a:endParaRPr lang="en-US" sz="1200" dirty="0"/>
                    </a:p>
                  </a:txBody>
                  <a:tcPr>
                    <a:solidFill>
                      <a:schemeClr val="tx2">
                        <a:lumMod val="40000"/>
                        <a:lumOff val="60000"/>
                      </a:schemeClr>
                    </a:solidFill>
                  </a:tcPr>
                </a:tc>
                <a:tc gridSpan="2">
                  <a:txBody>
                    <a:bodyPr/>
                    <a:lstStyle/>
                    <a:p>
                      <a:pPr algn="ctr"/>
                      <a:r>
                        <a:rPr lang="en-US" sz="1400" b="1" dirty="0">
                          <a:solidFill>
                            <a:sysClr val="windowText" lastClr="000000"/>
                          </a:solidFill>
                        </a:rPr>
                        <a:t>Version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hMerge="1">
                  <a:txBody>
                    <a:bodyPr/>
                    <a:lstStyle/>
                    <a:p>
                      <a:endParaRPr lang="en-US" sz="1200" dirty="0"/>
                    </a:p>
                  </a:txBody>
                  <a:tcPr>
                    <a:solidFill>
                      <a:schemeClr val="tx2">
                        <a:lumMod val="40000"/>
                        <a:lumOff val="60000"/>
                      </a:schemeClr>
                    </a:solidFill>
                  </a:tcPr>
                </a:tc>
                <a:extLst>
                  <a:ext uri="{0D108BD9-81ED-4DB2-BD59-A6C34878D82A}">
                    <a16:rowId xmlns:a16="http://schemas.microsoft.com/office/drawing/2014/main" val="10000"/>
                  </a:ext>
                </a:extLst>
              </a:tr>
              <a:tr h="558178">
                <a:tc vMerge="1">
                  <a:txBody>
                    <a:bodyPr/>
                    <a:lstStyle/>
                    <a:p>
                      <a:endParaRPr lang="en-US"/>
                    </a:p>
                  </a:txBody>
                  <a:tcPr/>
                </a:tc>
                <a:tc>
                  <a:txBody>
                    <a:bodyPr/>
                    <a:lstStyle/>
                    <a:p>
                      <a:pPr algn="ctr"/>
                      <a:r>
                        <a:rPr lang="en-US" sz="1400" b="1" dirty="0">
                          <a:solidFill>
                            <a:sysClr val="windowText" lastClr="000000"/>
                          </a:solidFill>
                        </a:rPr>
                        <a:t>Public </a:t>
                      </a:r>
                    </a:p>
                    <a:p>
                      <a:pPr algn="ctr"/>
                      <a:r>
                        <a:rPr lang="en-US" sz="1400" b="1" dirty="0">
                          <a:solidFill>
                            <a:sysClr val="windowText" lastClr="000000"/>
                          </a:solidFill>
                        </a:rPr>
                        <a:t>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ysClr val="windowText" lastClr="000000"/>
                          </a:solidFill>
                        </a:rPr>
                        <a:t>Published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ysClr val="windowText" lastClr="000000"/>
                          </a:solidFill>
                        </a:rPr>
                        <a:t>Public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1400" b="1" dirty="0">
                          <a:solidFill>
                            <a:sysClr val="windowText" lastClr="000000"/>
                          </a:solidFill>
                        </a:rPr>
                        <a:t>Published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1"/>
                  </a:ext>
                </a:extLst>
              </a:tr>
              <a:tr h="623845">
                <a:tc>
                  <a:txBody>
                    <a:bodyPr/>
                    <a:lstStyle/>
                    <a:p>
                      <a:r>
                        <a:rPr lang="en-US" sz="1600" b="1" dirty="0"/>
                        <a:t>Vital Signs, Labs, ECG –</a:t>
                      </a:r>
                    </a:p>
                    <a:p>
                      <a:r>
                        <a:rPr lang="en-US" sz="1600" b="1" dirty="0"/>
                        <a:t>Central Tendency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Oct 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Q4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0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Non-Compartmental PK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March 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238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Demographics, Disposition, Medications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Oct 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Q3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238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Vital Signs, Labs, ECG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Outliers / Shifts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Sept</a:t>
                      </a:r>
                      <a:r>
                        <a:rPr lang="en-US" sz="1600" baseline="0" dirty="0"/>
                        <a:t> 2015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Q4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11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QT/</a:t>
                      </a:r>
                      <a:r>
                        <a:rPr lang="en-US" sz="1600" b="1" dirty="0" err="1"/>
                        <a:t>QTc</a:t>
                      </a:r>
                      <a:r>
                        <a:rPr lang="en-US" sz="1600" b="1" dirty="0"/>
                        <a:t> Studies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March 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1174">
                <a:tc>
                  <a:txBody>
                    <a:bodyPr/>
                    <a:lstStyle/>
                    <a:p>
                      <a:r>
                        <a:rPr lang="en-US" sz="1600" b="1" dirty="0"/>
                        <a:t>Adverse 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Feb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623845">
                <a:tc>
                  <a:txBody>
                    <a:bodyPr/>
                    <a:lstStyle/>
                    <a:p>
                      <a:r>
                        <a:rPr lang="en-US" sz="1600" b="1" dirty="0"/>
                        <a:t>Treatment-Emergent Definitions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Q3</a:t>
                      </a:r>
                      <a:r>
                        <a:rPr lang="en-US" sz="1600" baseline="0" dirty="0"/>
                        <a:t> 2017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61174">
                <a:tc>
                  <a:txBody>
                    <a:bodyPr/>
                    <a:lstStyle/>
                    <a:p>
                      <a:r>
                        <a:rPr lang="en-US" sz="1600" b="1" dirty="0"/>
                        <a:t>Hepatotoxicity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Q3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61174">
                <a:tc>
                  <a:txBody>
                    <a:bodyPr/>
                    <a:lstStyle/>
                    <a:p>
                      <a:r>
                        <a:rPr lang="en-US" sz="1600" b="1" dirty="0"/>
                        <a:t>Questionnaires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Q4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482136">
                <a:tc>
                  <a:txBody>
                    <a:bodyPr/>
                    <a:lstStyle/>
                    <a:p>
                      <a:r>
                        <a:rPr lang="en-US" sz="1600" b="1" dirty="0"/>
                        <a:t>Events</a:t>
                      </a:r>
                      <a:r>
                        <a:rPr lang="en-US" sz="1600" b="1" baseline="0" dirty="0"/>
                        <a:t> of Special Interest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Q4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pic>
        <p:nvPicPr>
          <p:cNvPr id="1026" name="Picture 2" descr="C:\Users\rm80310\AppData\Local\Microsoft\Windows\Temporary Internet Files\Content.IE5\4OI5WGP4\Checkmark_green.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9315" y="1787236"/>
            <a:ext cx="439043" cy="381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rm80310\AppData\Local\Microsoft\Windows\Temporary Internet Files\Content.IE5\4OI5WGP4\Checkmark_green.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0694" y="2455278"/>
            <a:ext cx="439043" cy="38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rm80310\AppData\Local\Microsoft\Windows\Temporary Internet Files\Content.IE5\4OI5WGP4\Checkmark_green.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8232" y="2969710"/>
            <a:ext cx="439043" cy="381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rm80310\AppData\Local\Microsoft\Windows\Temporary Internet Files\Content.IE5\4OI5WGP4\Checkmark_green.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4728" y="3607405"/>
            <a:ext cx="439043" cy="381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rm80310\AppData\Local\Microsoft\Windows\Temporary Internet Files\Content.IE5\4OI5WGP4\Checkmark_green.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0215" y="4075709"/>
            <a:ext cx="439043"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rm80310\AppData\Local\Microsoft\Windows\Temporary Internet Files\Content.IE5\4OI5WGP4\Checkmark_green.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9852" y="4428504"/>
            <a:ext cx="439043"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rm80310\AppData\Local\Microsoft\Windows\Temporary Internet Files\Content.IE5\4OI5WGP4\geo-targeting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6435" y="1717523"/>
            <a:ext cx="526442" cy="5204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rm80310\AppData\Local\Microsoft\Windows\Temporary Internet Files\Content.IE5\4OI5WGP4\geo-targeting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7687" y="3467980"/>
            <a:ext cx="526442" cy="5204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rm80310\AppData\Local\Microsoft\Windows\Temporary Internet Files\Content.IE5\4OI5WGP4\geo-targeting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7687" y="2836278"/>
            <a:ext cx="526442" cy="5204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rm80310\AppData\Local\Microsoft\Windows\Temporary Internet Files\Content.IE5\4OI5WGP4\geo-targeting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0614" y="4876799"/>
            <a:ext cx="526442" cy="5204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rm80310\AppData\Local\Microsoft\Windows\Temporary Internet Files\Content.IE5\4OI5WGP4\geo-targeting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8069" y="5257799"/>
            <a:ext cx="526442" cy="5204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rm80310\AppData\Local\Microsoft\Windows\Temporary Internet Files\Content.IE5\4OI5WGP4\geo-targeting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8069" y="5638799"/>
            <a:ext cx="526442" cy="5204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rm80310\AppData\Local\Microsoft\Windows\Temporary Internet Files\Content.IE5\4OI5WGP4\geo-targeting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8069" y="6019799"/>
            <a:ext cx="526442" cy="5204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235435" y="76200"/>
            <a:ext cx="8229600" cy="609600"/>
          </a:xfrm>
        </p:spPr>
        <p:txBody>
          <a:bodyPr>
            <a:normAutofit/>
          </a:bodyPr>
          <a:lstStyle/>
          <a:p>
            <a:r>
              <a:rPr lang="en-US" sz="2800" dirty="0"/>
              <a:t>Analysis and Display White Papers Project Team</a:t>
            </a:r>
          </a:p>
        </p:txBody>
      </p:sp>
    </p:spTree>
    <p:extLst>
      <p:ext uri="{BB962C8B-B14F-4D97-AF65-F5344CB8AC3E}">
        <p14:creationId xmlns:p14="http://schemas.microsoft.com/office/powerpoint/2010/main" val="4614539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200" b="1" dirty="0" smtClean="0">
                <a:solidFill>
                  <a:srgbClr val="0FA9D9"/>
                </a:solidFill>
                <a:latin typeface="Helvetica Neue"/>
                <a:cs typeface="Helvetica Neue"/>
              </a:rPr>
              <a:t>Communication, Promotion, Education</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101970"/>
            <a:ext cx="8369284" cy="4454567"/>
          </a:xfrm>
          <a:prstGeom prst="rect">
            <a:avLst/>
          </a:prstGeom>
        </p:spPr>
        <p:txBody>
          <a:bodyPr/>
          <a:lstStyle/>
          <a:p>
            <a:r>
              <a:rPr lang="en-US" sz="2800" dirty="0" smtClean="0"/>
              <a:t>Communication, Promotion, Education (CPE)</a:t>
            </a:r>
            <a:endParaRPr lang="en-US" sz="2800" dirty="0"/>
          </a:p>
          <a:p>
            <a:pPr lvl="1"/>
            <a:r>
              <a:rPr lang="en-US" sz="2400" dirty="0"/>
              <a:t>Project Description: </a:t>
            </a:r>
            <a:endParaRPr lang="en-US" sz="2400" dirty="0" smtClean="0"/>
          </a:p>
          <a:p>
            <a:pPr lvl="2"/>
            <a:r>
              <a:rPr lang="en-US" sz="2000" dirty="0" smtClean="0">
                <a:latin typeface="+mj-lt"/>
              </a:rPr>
              <a:t>Conceptualize </a:t>
            </a:r>
            <a:r>
              <a:rPr lang="en-US" sz="2000" dirty="0">
                <a:latin typeface="+mj-lt"/>
              </a:rPr>
              <a:t>Efficient Ways to C</a:t>
            </a:r>
            <a:r>
              <a:rPr lang="en-US" sz="2000" dirty="0">
                <a:latin typeface="+mj-lt"/>
                <a:cs typeface="Helvetica Neue"/>
              </a:rPr>
              <a:t>ommunicate </a:t>
            </a:r>
            <a:r>
              <a:rPr lang="en-US" sz="2000" dirty="0">
                <a:latin typeface="+mj-lt"/>
              </a:rPr>
              <a:t>Working Group </a:t>
            </a:r>
            <a:r>
              <a:rPr lang="en-US" sz="2000" dirty="0">
                <a:latin typeface="+mj-lt"/>
                <a:cs typeface="Helvetica Neue"/>
              </a:rPr>
              <a:t>Progress</a:t>
            </a:r>
            <a:r>
              <a:rPr lang="en-US" sz="2000" dirty="0">
                <a:latin typeface="+mj-lt"/>
              </a:rPr>
              <a:t> and </a:t>
            </a:r>
            <a:r>
              <a:rPr lang="en-US" sz="2000" dirty="0">
                <a:latin typeface="+mj-lt"/>
                <a:cs typeface="Helvetica Neue"/>
              </a:rPr>
              <a:t>Results</a:t>
            </a:r>
          </a:p>
          <a:p>
            <a:pPr lvl="1"/>
            <a:r>
              <a:rPr lang="en-US" sz="2400" dirty="0" smtClean="0">
                <a:latin typeface="+mj-lt"/>
              </a:rPr>
              <a:t>Project Leads:  </a:t>
            </a:r>
            <a:r>
              <a:rPr lang="en-US" sz="2400" dirty="0">
                <a:latin typeface="+mj-lt"/>
                <a:cs typeface="Helvetica Neue"/>
              </a:rPr>
              <a:t>Jared </a:t>
            </a:r>
            <a:r>
              <a:rPr lang="en-US" sz="2400" dirty="0" smtClean="0">
                <a:latin typeface="+mj-lt"/>
                <a:cs typeface="Helvetica Neue"/>
              </a:rPr>
              <a:t>Slain, Wendy </a:t>
            </a:r>
            <a:r>
              <a:rPr lang="en-US" sz="2400" dirty="0">
                <a:latin typeface="+mj-lt"/>
                <a:cs typeface="Helvetica Neue"/>
              </a:rPr>
              <a:t>Dobson</a:t>
            </a:r>
          </a:p>
          <a:p>
            <a:pPr lvl="1"/>
            <a:r>
              <a:rPr lang="en-US" sz="2400" dirty="0" smtClean="0"/>
              <a:t>Project </a:t>
            </a:r>
            <a:r>
              <a:rPr lang="en-US" sz="2400" dirty="0"/>
              <a:t>Next Steps:</a:t>
            </a:r>
          </a:p>
          <a:p>
            <a:pPr lvl="2"/>
            <a:r>
              <a:rPr lang="en-US" sz="2000" dirty="0">
                <a:latin typeface="+mj-lt"/>
              </a:rPr>
              <a:t>Keep project page on </a:t>
            </a:r>
            <a:r>
              <a:rPr lang="en-US" sz="2000" dirty="0" err="1">
                <a:latin typeface="+mj-lt"/>
              </a:rPr>
              <a:t>PhUSE</a:t>
            </a:r>
            <a:r>
              <a:rPr lang="en-US" sz="2000" dirty="0">
                <a:latin typeface="+mj-lt"/>
              </a:rPr>
              <a:t> Wiki updated</a:t>
            </a:r>
          </a:p>
          <a:p>
            <a:pPr lvl="2"/>
            <a:r>
              <a:rPr lang="en-US" sz="2000" dirty="0">
                <a:latin typeface="+mj-lt"/>
              </a:rPr>
              <a:t>Find people already going to events to present/promote working </a:t>
            </a:r>
            <a:r>
              <a:rPr lang="en-US" sz="2000" dirty="0" smtClean="0">
                <a:latin typeface="+mj-lt"/>
              </a:rPr>
              <a:t>group (Help if you can!)</a:t>
            </a:r>
            <a:endParaRPr lang="en-US" sz="2000" dirty="0">
              <a:latin typeface="+mj-lt"/>
            </a:endParaRPr>
          </a:p>
          <a:p>
            <a:pPr lvl="2"/>
            <a:r>
              <a:rPr lang="en-US" sz="2000" dirty="0" smtClean="0"/>
              <a:t>Create an educational </a:t>
            </a:r>
            <a:r>
              <a:rPr lang="en-US" sz="2000" dirty="0"/>
              <a:t>series on analytical and statistical methods from the white papers</a:t>
            </a:r>
          </a:p>
          <a:p>
            <a:pPr marL="914400" lvl="2" indent="0">
              <a:buNone/>
            </a:pPr>
            <a:r>
              <a:rPr lang="en-US" dirty="0" smtClean="0"/>
              <a:t>				</a:t>
            </a:r>
          </a:p>
          <a:p>
            <a:endParaRPr lang="en-US" dirty="0">
              <a:latin typeface="Helvetica Neue"/>
              <a:cs typeface="Helvetica Neue"/>
            </a:endParaRPr>
          </a:p>
        </p:txBody>
      </p:sp>
    </p:spTree>
    <p:extLst>
      <p:ext uri="{BB962C8B-B14F-4D97-AF65-F5344CB8AC3E}">
        <p14:creationId xmlns:p14="http://schemas.microsoft.com/office/powerpoint/2010/main" val="2734087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200" b="1" dirty="0">
                <a:solidFill>
                  <a:srgbClr val="0FA9D9"/>
                </a:solidFill>
                <a:latin typeface="Helvetica Neue"/>
                <a:cs typeface="Helvetica Neue"/>
              </a:rPr>
              <a:t>Repository </a:t>
            </a:r>
            <a:r>
              <a:rPr lang="en-US" sz="3200" b="1" dirty="0" smtClean="0">
                <a:solidFill>
                  <a:srgbClr val="0FA9D9"/>
                </a:solidFill>
                <a:latin typeface="Helvetica Neue"/>
                <a:cs typeface="Helvetica Neue"/>
              </a:rPr>
              <a:t>Projects</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236785"/>
            <a:ext cx="8369284" cy="4454567"/>
          </a:xfrm>
          <a:prstGeom prst="rect">
            <a:avLst/>
          </a:prstGeom>
        </p:spPr>
        <p:txBody>
          <a:bodyPr/>
          <a:lstStyle/>
          <a:p>
            <a:r>
              <a:rPr lang="en-US" sz="2800" dirty="0"/>
              <a:t>Script Discovery and Acquisition (SDA)</a:t>
            </a:r>
          </a:p>
          <a:p>
            <a:pPr lvl="1"/>
            <a:r>
              <a:rPr lang="en-US" sz="2400" dirty="0"/>
              <a:t>Project Description: </a:t>
            </a:r>
          </a:p>
          <a:p>
            <a:pPr lvl="2"/>
            <a:r>
              <a:rPr lang="en-US" sz="2000" dirty="0"/>
              <a:t>Discover, acquire and review scripts to be stored in the repository with adequate metadata to describe the scripts</a:t>
            </a:r>
          </a:p>
          <a:p>
            <a:pPr lvl="1"/>
            <a:r>
              <a:rPr lang="en-US" sz="2400" dirty="0"/>
              <a:t>Project Leads:  Rebeka Revis, Alfredo Rojas</a:t>
            </a:r>
          </a:p>
          <a:p>
            <a:pPr lvl="1"/>
            <a:r>
              <a:rPr lang="en-US" sz="2400" dirty="0"/>
              <a:t>Project Next Steps:</a:t>
            </a:r>
          </a:p>
          <a:p>
            <a:pPr lvl="2"/>
            <a:r>
              <a:rPr lang="en-US" sz="2000" dirty="0" smtClean="0"/>
              <a:t>Review selected scripts contributed by the FDA</a:t>
            </a:r>
            <a:endParaRPr lang="en-US" sz="2000" dirty="0"/>
          </a:p>
          <a:p>
            <a:pPr lvl="2"/>
            <a:r>
              <a:rPr lang="en-US" sz="2000" dirty="0" smtClean="0"/>
              <a:t>Create </a:t>
            </a:r>
            <a:r>
              <a:rPr lang="en-US" sz="2000" dirty="0"/>
              <a:t>script metadata files </a:t>
            </a:r>
            <a:endParaRPr lang="en-US" sz="2000" dirty="0" smtClean="0"/>
          </a:p>
          <a:p>
            <a:pPr lvl="2"/>
            <a:r>
              <a:rPr lang="en-US" sz="2000" dirty="0" smtClean="0"/>
              <a:t>Capture </a:t>
            </a:r>
            <a:r>
              <a:rPr lang="en-US" sz="2000" dirty="0"/>
              <a:t>the codes behind Interactive display of the data in Spotfire or R Shiny </a:t>
            </a:r>
          </a:p>
          <a:p>
            <a:pPr marL="914400" lvl="2" indent="0">
              <a:buNone/>
            </a:pPr>
            <a:r>
              <a:rPr lang="en-US" dirty="0"/>
              <a:t>				</a:t>
            </a:r>
          </a:p>
          <a:p>
            <a:endParaRPr lang="en-US" dirty="0">
              <a:latin typeface="Helvetica Neue"/>
              <a:cs typeface="Helvetica Neue"/>
            </a:endParaRPr>
          </a:p>
        </p:txBody>
      </p:sp>
    </p:spTree>
    <p:extLst>
      <p:ext uri="{BB962C8B-B14F-4D97-AF65-F5344CB8AC3E}">
        <p14:creationId xmlns:p14="http://schemas.microsoft.com/office/powerpoint/2010/main" val="3636183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200" b="1" dirty="0">
                <a:solidFill>
                  <a:srgbClr val="0FA9D9"/>
                </a:solidFill>
                <a:latin typeface="Helvetica Neue"/>
                <a:cs typeface="Helvetica Neue"/>
              </a:rPr>
              <a:t>Repository </a:t>
            </a:r>
            <a:r>
              <a:rPr lang="en-US" sz="3200" b="1" dirty="0" smtClean="0">
                <a:solidFill>
                  <a:srgbClr val="0FA9D9"/>
                </a:solidFill>
                <a:latin typeface="Helvetica Neue"/>
                <a:cs typeface="Helvetica Neue"/>
              </a:rPr>
              <a:t>Projects</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236785"/>
            <a:ext cx="8369284" cy="4454567"/>
          </a:xfrm>
          <a:prstGeom prst="rect">
            <a:avLst/>
          </a:prstGeom>
        </p:spPr>
        <p:txBody>
          <a:bodyPr/>
          <a:lstStyle/>
          <a:p>
            <a:r>
              <a:rPr lang="en-US" sz="2800" dirty="0"/>
              <a:t>Repository Content and Delivery (RCD)</a:t>
            </a:r>
          </a:p>
          <a:p>
            <a:pPr lvl="1"/>
            <a:r>
              <a:rPr lang="en-US" sz="2400" dirty="0"/>
              <a:t>Project Description: </a:t>
            </a:r>
          </a:p>
          <a:p>
            <a:pPr lvl="2"/>
            <a:r>
              <a:rPr lang="en-US" sz="2000" dirty="0"/>
              <a:t>Develop and enhance scripts under a defined qualification process to ensure the usability and quality of the standard scripts</a:t>
            </a:r>
          </a:p>
          <a:p>
            <a:pPr lvl="1"/>
            <a:r>
              <a:rPr lang="en-US" sz="2400" dirty="0"/>
              <a:t>Project Leads:  Gustav Bernard, Andrew Miskell</a:t>
            </a:r>
          </a:p>
          <a:p>
            <a:pPr lvl="1"/>
            <a:r>
              <a:rPr lang="en-US" sz="2400" dirty="0"/>
              <a:t>Project Next Steps:</a:t>
            </a:r>
          </a:p>
          <a:p>
            <a:pPr lvl="2"/>
            <a:r>
              <a:rPr lang="en-US" sz="2000" dirty="0" smtClean="0"/>
              <a:t>Package </a:t>
            </a:r>
            <a:r>
              <a:rPr lang="en-US" sz="2000" dirty="0"/>
              <a:t>CT scripts including linking to whitepaper, spec and qualification docs</a:t>
            </a:r>
          </a:p>
          <a:p>
            <a:pPr lvl="2"/>
            <a:r>
              <a:rPr lang="en-US" sz="2000" dirty="0" smtClean="0"/>
              <a:t>Finish </a:t>
            </a:r>
            <a:r>
              <a:rPr lang="en-US" sz="2000" dirty="0"/>
              <a:t>the shift outlier package including spec and metadata</a:t>
            </a:r>
          </a:p>
          <a:p>
            <a:pPr lvl="2"/>
            <a:r>
              <a:rPr lang="en-US" sz="2000" dirty="0" smtClean="0"/>
              <a:t>Create </a:t>
            </a:r>
            <a:r>
              <a:rPr lang="en-US" sz="2000" dirty="0"/>
              <a:t>a R group to develop R scripts for CT package</a:t>
            </a:r>
          </a:p>
          <a:p>
            <a:pPr marL="914400" lvl="2" indent="0">
              <a:buNone/>
            </a:pPr>
            <a:r>
              <a:rPr lang="en-US" dirty="0"/>
              <a:t>				</a:t>
            </a:r>
          </a:p>
          <a:p>
            <a:endParaRPr lang="en-US" dirty="0">
              <a:latin typeface="Helvetica Neue"/>
              <a:cs typeface="Helvetica Neue"/>
            </a:endParaRPr>
          </a:p>
        </p:txBody>
      </p:sp>
    </p:spTree>
    <p:extLst>
      <p:ext uri="{BB962C8B-B14F-4D97-AF65-F5344CB8AC3E}">
        <p14:creationId xmlns:p14="http://schemas.microsoft.com/office/powerpoint/2010/main" val="2292686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7722" y="572672"/>
            <a:ext cx="8369284" cy="10156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a:solidFill>
                  <a:srgbClr val="0FA9D9"/>
                </a:solidFill>
                <a:latin typeface="Helvetica Neue"/>
                <a:cs typeface="Helvetica Neue"/>
              </a:rPr>
              <a:t>Computational Science Collaboration</a:t>
            </a:r>
            <a:endParaRPr lang="en-US" sz="3600" b="1" dirty="0">
              <a:solidFill>
                <a:srgbClr val="0FA9D9"/>
              </a:solidFill>
              <a:latin typeface="Helvetica Neue"/>
              <a:cs typeface="Helvetica Neue"/>
            </a:endParaRPr>
          </a:p>
        </p:txBody>
      </p:sp>
      <p:sp>
        <p:nvSpPr>
          <p:cNvPr id="4" name="Content Placeholder 2"/>
          <p:cNvSpPr txBox="1">
            <a:spLocks/>
          </p:cNvSpPr>
          <p:nvPr/>
        </p:nvSpPr>
        <p:spPr>
          <a:xfrm>
            <a:off x="519965" y="1484454"/>
            <a:ext cx="8369284" cy="400878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b="1" dirty="0">
                <a:latin typeface="Helvetica Neue"/>
                <a:cs typeface="Helvetica Neue"/>
              </a:rPr>
              <a:t>Mission:</a:t>
            </a:r>
          </a:p>
          <a:p>
            <a:pPr marL="0" indent="0">
              <a:buFont typeface="Arial"/>
              <a:buNone/>
            </a:pPr>
            <a:endParaRPr lang="en-US" sz="2400" b="1" dirty="0">
              <a:latin typeface="Helvetica Neue"/>
              <a:cs typeface="Helvetica Neue"/>
            </a:endParaRPr>
          </a:p>
          <a:p>
            <a:pPr marL="0" indent="0">
              <a:buFont typeface="Arial"/>
              <a:buNone/>
            </a:pPr>
            <a:r>
              <a:rPr lang="en-US" sz="2400" i="1" dirty="0"/>
              <a:t>To provide an open, </a:t>
            </a:r>
            <a:r>
              <a:rPr lang="en-US" sz="2400" b="1" i="1" dirty="0"/>
              <a:t>transparent</a:t>
            </a:r>
            <a:r>
              <a:rPr lang="en-US" sz="2400" i="1" dirty="0"/>
              <a:t>, and collaborative forum in a </a:t>
            </a:r>
            <a:r>
              <a:rPr lang="en-US" sz="2400" b="1" i="1" dirty="0"/>
              <a:t>non-competitive </a:t>
            </a:r>
            <a:r>
              <a:rPr lang="en-US" sz="2400" i="1" dirty="0"/>
              <a:t>environment in which Academia, Regulators, Industry, and Technology providers can address computational science needs in support of product development and regulatory review, ultimately bringing safe and effective products to those who need them</a:t>
            </a:r>
            <a:endParaRPr lang="en-US" sz="2400" dirty="0">
              <a:latin typeface="Helvetica Neue"/>
              <a:cs typeface="Helvetica Neue"/>
            </a:endParaRPr>
          </a:p>
          <a:p>
            <a:pPr marL="0" indent="0">
              <a:buNone/>
            </a:pPr>
            <a:endParaRPr lang="en-US" sz="2400" dirty="0">
              <a:latin typeface="Helvetica Neue"/>
              <a:cs typeface="Helvetica Neue"/>
            </a:endParaRPr>
          </a:p>
          <a:p>
            <a:pPr marL="0" indent="0">
              <a:buNone/>
            </a:pPr>
            <a:r>
              <a:rPr lang="en-US" sz="2400" dirty="0">
                <a:latin typeface="Helvetica Neue"/>
                <a:cs typeface="Helvetica Neue"/>
              </a:rPr>
              <a:t>Collaboration with </a:t>
            </a:r>
            <a:r>
              <a:rPr lang="en-US" sz="2400" dirty="0" err="1">
                <a:latin typeface="Helvetica Neue"/>
                <a:cs typeface="Helvetica Neue"/>
              </a:rPr>
              <a:t>PhUSE</a:t>
            </a:r>
            <a:r>
              <a:rPr lang="en-US" sz="2400" dirty="0">
                <a:latin typeface="Helvetica Neue"/>
                <a:cs typeface="Helvetica Neue"/>
              </a:rPr>
              <a:t> started in 2012</a:t>
            </a:r>
          </a:p>
        </p:txBody>
      </p:sp>
    </p:spTree>
    <p:extLst>
      <p:ext uri="{BB962C8B-B14F-4D97-AF65-F5344CB8AC3E}">
        <p14:creationId xmlns:p14="http://schemas.microsoft.com/office/powerpoint/2010/main" val="4127779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200" b="1" dirty="0">
                <a:solidFill>
                  <a:srgbClr val="0FA9D9"/>
                </a:solidFill>
                <a:latin typeface="Helvetica Neue"/>
                <a:cs typeface="Helvetica Neue"/>
              </a:rPr>
              <a:t>Repository </a:t>
            </a:r>
            <a:r>
              <a:rPr lang="en-US" sz="3200" b="1" dirty="0" smtClean="0">
                <a:solidFill>
                  <a:srgbClr val="0FA9D9"/>
                </a:solidFill>
                <a:latin typeface="Helvetica Neue"/>
                <a:cs typeface="Helvetica Neue"/>
              </a:rPr>
              <a:t>Projects</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079130"/>
            <a:ext cx="8369284" cy="4454567"/>
          </a:xfrm>
          <a:prstGeom prst="rect">
            <a:avLst/>
          </a:prstGeom>
        </p:spPr>
        <p:txBody>
          <a:bodyPr/>
          <a:lstStyle/>
          <a:p>
            <a:r>
              <a:rPr lang="en-US" sz="2800" dirty="0"/>
              <a:t>Repository Governance and Infrastructure (RGI)</a:t>
            </a:r>
          </a:p>
          <a:p>
            <a:pPr lvl="1"/>
            <a:r>
              <a:rPr lang="en-US" sz="2400" dirty="0"/>
              <a:t>Project Description: </a:t>
            </a:r>
          </a:p>
          <a:p>
            <a:pPr lvl="2"/>
            <a:r>
              <a:rPr lang="en-US" sz="2000" dirty="0"/>
              <a:t>Establish the basic structure and management of the repository. </a:t>
            </a:r>
          </a:p>
          <a:p>
            <a:pPr lvl="2"/>
            <a:r>
              <a:rPr lang="en-US" sz="2000" dirty="0"/>
              <a:t>Define and enforce existence of required metadata for scripts</a:t>
            </a:r>
          </a:p>
          <a:p>
            <a:pPr lvl="2"/>
            <a:r>
              <a:rPr lang="en-US" sz="2000" dirty="0"/>
              <a:t>Manage users and projects in the repository</a:t>
            </a:r>
          </a:p>
          <a:p>
            <a:pPr lvl="1"/>
            <a:r>
              <a:rPr lang="en-US" sz="2400" dirty="0"/>
              <a:t>Project Leads: Mike Carniello, Hanming Tu</a:t>
            </a:r>
          </a:p>
          <a:p>
            <a:pPr lvl="1"/>
            <a:r>
              <a:rPr lang="en-US" sz="2400" dirty="0"/>
              <a:t>Project Next Steps:</a:t>
            </a:r>
          </a:p>
          <a:p>
            <a:pPr lvl="2"/>
            <a:r>
              <a:rPr lang="en-US" sz="2000" dirty="0"/>
              <a:t>Create a test environment (R and SAS)</a:t>
            </a:r>
          </a:p>
          <a:p>
            <a:pPr lvl="2"/>
            <a:r>
              <a:rPr lang="en-US" sz="2000" dirty="0"/>
              <a:t>Expand the YML metadata usage</a:t>
            </a:r>
          </a:p>
          <a:p>
            <a:pPr lvl="2"/>
            <a:r>
              <a:rPr lang="en-US" sz="2000" dirty="0"/>
              <a:t>Continue maintaining and administering the repository</a:t>
            </a:r>
          </a:p>
          <a:p>
            <a:pPr lvl="2"/>
            <a:r>
              <a:rPr lang="en-US" sz="2000" dirty="0"/>
              <a:t>Crowd-source a shared interactive tool for safety data</a:t>
            </a:r>
          </a:p>
          <a:p>
            <a:pPr marL="914400" lvl="2" indent="0">
              <a:buNone/>
            </a:pPr>
            <a:r>
              <a:rPr lang="en-US" dirty="0"/>
              <a:t>				</a:t>
            </a:r>
          </a:p>
          <a:p>
            <a:endParaRPr lang="en-US" dirty="0">
              <a:latin typeface="Helvetica Neue"/>
              <a:cs typeface="Helvetica Neue"/>
            </a:endParaRPr>
          </a:p>
        </p:txBody>
      </p:sp>
    </p:spTree>
    <p:extLst>
      <p:ext uri="{BB962C8B-B14F-4D97-AF65-F5344CB8AC3E}">
        <p14:creationId xmlns:p14="http://schemas.microsoft.com/office/powerpoint/2010/main" val="2760046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200" b="1" dirty="0">
                <a:solidFill>
                  <a:srgbClr val="0FA9D9"/>
                </a:solidFill>
                <a:latin typeface="Helvetica Neue"/>
                <a:cs typeface="Helvetica Neue"/>
              </a:rPr>
              <a:t>Repository </a:t>
            </a:r>
            <a:r>
              <a:rPr lang="en-US" sz="3200" b="1" dirty="0" smtClean="0">
                <a:solidFill>
                  <a:srgbClr val="0FA9D9"/>
                </a:solidFill>
                <a:latin typeface="Helvetica Neue"/>
                <a:cs typeface="Helvetica Neue"/>
              </a:rPr>
              <a:t>Projects</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236785"/>
            <a:ext cx="8369284" cy="4454567"/>
          </a:xfrm>
          <a:prstGeom prst="rect">
            <a:avLst/>
          </a:prstGeom>
        </p:spPr>
        <p:txBody>
          <a:bodyPr/>
          <a:lstStyle/>
          <a:p>
            <a:r>
              <a:rPr lang="en-US" sz="2800" dirty="0"/>
              <a:t>Test Data Factory (TDF)</a:t>
            </a:r>
          </a:p>
          <a:p>
            <a:pPr lvl="1"/>
            <a:r>
              <a:rPr lang="en-US" sz="2400" dirty="0"/>
              <a:t>Project Description: </a:t>
            </a:r>
          </a:p>
          <a:p>
            <a:pPr lvl="2"/>
            <a:r>
              <a:rPr lang="en-US" sz="2000" dirty="0"/>
              <a:t>Provide test data formatted in SDTM and </a:t>
            </a:r>
            <a:r>
              <a:rPr lang="en-US" sz="2000" dirty="0" err="1"/>
              <a:t>ADaM</a:t>
            </a:r>
            <a:r>
              <a:rPr lang="en-US" sz="2000" dirty="0"/>
              <a:t> that support a more systematic and comprehensive testing of these concepts and scripts. </a:t>
            </a:r>
          </a:p>
          <a:p>
            <a:pPr lvl="1"/>
            <a:r>
              <a:rPr lang="en-US" sz="2400" dirty="0"/>
              <a:t>Project Leads: Peter Schaefer</a:t>
            </a:r>
          </a:p>
          <a:p>
            <a:pPr lvl="1"/>
            <a:r>
              <a:rPr lang="en-US" sz="2400" dirty="0"/>
              <a:t>Project Next Steps:</a:t>
            </a:r>
          </a:p>
          <a:p>
            <a:pPr lvl="2"/>
            <a:r>
              <a:rPr lang="en-US" sz="2000" dirty="0"/>
              <a:t>Determine test dataset requirements</a:t>
            </a:r>
          </a:p>
          <a:p>
            <a:pPr lvl="2"/>
            <a:r>
              <a:rPr lang="en-US" sz="2000" dirty="0"/>
              <a:t>Implement scripts that create ‘simulated’ SDTM and/or </a:t>
            </a:r>
            <a:r>
              <a:rPr lang="en-US" sz="2000" dirty="0" err="1"/>
              <a:t>ADaM</a:t>
            </a:r>
            <a:r>
              <a:rPr lang="en-US" sz="2000" dirty="0"/>
              <a:t> test data sets</a:t>
            </a:r>
          </a:p>
          <a:p>
            <a:pPr lvl="2"/>
            <a:r>
              <a:rPr lang="en-US" sz="2000" dirty="0"/>
              <a:t>Publicize the test data sets</a:t>
            </a:r>
          </a:p>
        </p:txBody>
      </p:sp>
    </p:spTree>
    <p:extLst>
      <p:ext uri="{BB962C8B-B14F-4D97-AF65-F5344CB8AC3E}">
        <p14:creationId xmlns:p14="http://schemas.microsoft.com/office/powerpoint/2010/main" val="407852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600" b="1" dirty="0">
                <a:solidFill>
                  <a:srgbClr val="0FA9D9"/>
                </a:solidFill>
                <a:latin typeface="Helvetica Neue"/>
                <a:cs typeface="Helvetica Neue"/>
              </a:rPr>
              <a:t>Working Group Needs</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236785"/>
            <a:ext cx="8369284" cy="3834837"/>
          </a:xfrm>
          <a:prstGeom prst="rect">
            <a:avLst/>
          </a:prstGeom>
        </p:spPr>
        <p:txBody>
          <a:bodyPr/>
          <a:lstStyle/>
          <a:p>
            <a:r>
              <a:rPr lang="en-US" sz="2400" dirty="0"/>
              <a:t>More project team members</a:t>
            </a:r>
          </a:p>
          <a:p>
            <a:r>
              <a:rPr lang="en-US" sz="2400" dirty="0"/>
              <a:t>Increased participation in white paper reviews – Help recruit!</a:t>
            </a:r>
          </a:p>
          <a:p>
            <a:r>
              <a:rPr lang="en-US" sz="2400" dirty="0"/>
              <a:t>Use/reference recommendations in existing final white papers!</a:t>
            </a:r>
          </a:p>
          <a:p>
            <a:pPr lvl="1"/>
            <a:r>
              <a:rPr lang="en-US" sz="1800" dirty="0"/>
              <a:t>Forward to any existing standards groups</a:t>
            </a:r>
          </a:p>
          <a:p>
            <a:pPr lvl="1"/>
            <a:r>
              <a:rPr lang="en-US" sz="1800" dirty="0"/>
              <a:t>Link to white papers from Statistical Analysis Plans</a:t>
            </a:r>
          </a:p>
          <a:p>
            <a:r>
              <a:rPr lang="en-US" sz="2400" dirty="0"/>
              <a:t>Participate in re-usable code development</a:t>
            </a:r>
          </a:p>
          <a:p>
            <a:pPr lvl="1"/>
            <a:r>
              <a:rPr lang="en-US" sz="1800" dirty="0"/>
              <a:t>Write, Test, Qualify, Review, Improve</a:t>
            </a:r>
          </a:p>
          <a:p>
            <a:r>
              <a:rPr lang="en-US" sz="2400" dirty="0"/>
              <a:t>Keep eyes open for existing scripts that need a public home</a:t>
            </a:r>
          </a:p>
          <a:p>
            <a:r>
              <a:rPr lang="en-US" sz="2400" dirty="0"/>
              <a:t>Advertise!  Advertise!  Advertise!  </a:t>
            </a:r>
          </a:p>
          <a:p>
            <a:endParaRPr lang="en-US" dirty="0">
              <a:latin typeface="Helvetica Neue"/>
              <a:cs typeface="Helvetica Neue"/>
            </a:endParaRPr>
          </a:p>
        </p:txBody>
      </p:sp>
    </p:spTree>
    <p:extLst>
      <p:ext uri="{BB962C8B-B14F-4D97-AF65-F5344CB8AC3E}">
        <p14:creationId xmlns:p14="http://schemas.microsoft.com/office/powerpoint/2010/main" val="195478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600" b="1" dirty="0">
                <a:solidFill>
                  <a:srgbClr val="0FA9D9"/>
                </a:solidFill>
                <a:latin typeface="Helvetica Neue"/>
                <a:cs typeface="Helvetica Neue"/>
              </a:rPr>
              <a:t>How to Participate</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260232"/>
            <a:ext cx="8369284" cy="3834837"/>
          </a:xfrm>
          <a:prstGeom prst="rect">
            <a:avLst/>
          </a:prstGeom>
        </p:spPr>
        <p:txBody>
          <a:bodyPr/>
          <a:lstStyle/>
          <a:p>
            <a:r>
              <a:rPr lang="en-US" sz="2400" dirty="0"/>
              <a:t>Sign up for the </a:t>
            </a:r>
            <a:r>
              <a:rPr lang="en-US" sz="2400" dirty="0" err="1"/>
              <a:t>PhUSE</a:t>
            </a:r>
            <a:r>
              <a:rPr lang="en-US" sz="2400" dirty="0"/>
              <a:t> working group mailings</a:t>
            </a:r>
          </a:p>
          <a:p>
            <a:pPr lvl="1"/>
            <a:r>
              <a:rPr lang="en-US" sz="2400" dirty="0"/>
              <a:t>From phusewiki.org, click “Join a Working Group Now”</a:t>
            </a:r>
          </a:p>
          <a:p>
            <a:pPr lvl="1"/>
            <a:r>
              <a:rPr lang="en-US" sz="2400" dirty="0"/>
              <a:t>Standard Scripts Groups</a:t>
            </a:r>
          </a:p>
          <a:p>
            <a:pPr lvl="2"/>
            <a:r>
              <a:rPr lang="en-US" sz="2000" dirty="0"/>
              <a:t>CSS-WG-Standard-Scripts (Entire Working Group)</a:t>
            </a:r>
          </a:p>
          <a:p>
            <a:pPr lvl="2"/>
            <a:r>
              <a:rPr lang="en-US" sz="2000" dirty="0"/>
              <a:t>CSS-WG-Standard-Scripts-</a:t>
            </a:r>
            <a:r>
              <a:rPr lang="en-US" sz="2000" dirty="0" err="1"/>
              <a:t>WhitePapers</a:t>
            </a:r>
            <a:r>
              <a:rPr lang="en-US" sz="2000" dirty="0"/>
              <a:t> (White Paper Project Team)</a:t>
            </a:r>
          </a:p>
          <a:p>
            <a:pPr lvl="2"/>
            <a:r>
              <a:rPr lang="en-US" sz="2000" dirty="0"/>
              <a:t>CSS-WG-Standard-Scripts-Platform (Script Repository)</a:t>
            </a:r>
          </a:p>
          <a:p>
            <a:pPr lvl="2"/>
            <a:r>
              <a:rPr lang="en-US" sz="2000" dirty="0"/>
              <a:t>CSS-WG-SS-</a:t>
            </a:r>
            <a:r>
              <a:rPr lang="en-US" sz="2000" dirty="0" err="1"/>
              <a:t>WhitePaperReviewers</a:t>
            </a:r>
            <a:r>
              <a:rPr lang="en-US" sz="2000" dirty="0"/>
              <a:t> (Notified when a white paper is ready for review)</a:t>
            </a:r>
          </a:p>
          <a:p>
            <a:r>
              <a:rPr lang="en-US" sz="2400" dirty="0"/>
              <a:t>See wiki pages for each of the projects (</a:t>
            </a:r>
            <a:r>
              <a:rPr lang="en-US" sz="2400" dirty="0">
                <a:hlinkClick r:id="rId2"/>
              </a:rPr>
              <a:t>www.phusewiki.org</a:t>
            </a:r>
            <a:r>
              <a:rPr lang="en-US" sz="2400" dirty="0"/>
              <a:t>)</a:t>
            </a:r>
          </a:p>
          <a:p>
            <a:endParaRPr lang="en-US" dirty="0">
              <a:latin typeface="Helvetica Neue"/>
              <a:cs typeface="Helvetica Neue"/>
            </a:endParaRPr>
          </a:p>
        </p:txBody>
      </p:sp>
    </p:spTree>
    <p:extLst>
      <p:ext uri="{BB962C8B-B14F-4D97-AF65-F5344CB8AC3E}">
        <p14:creationId xmlns:p14="http://schemas.microsoft.com/office/powerpoint/2010/main" val="38414104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600" b="1" dirty="0">
                <a:solidFill>
                  <a:srgbClr val="00A3D1"/>
                </a:solidFill>
                <a:latin typeface="Helvetica Neue"/>
                <a:cs typeface="Helvetica Neue"/>
              </a:rPr>
              <a:t>Potential Opportunities for Collaboration</a:t>
            </a:r>
          </a:p>
        </p:txBody>
      </p:sp>
      <p:sp>
        <p:nvSpPr>
          <p:cNvPr id="3" name="Content Placeholder 2"/>
          <p:cNvSpPr>
            <a:spLocks noGrp="1"/>
          </p:cNvSpPr>
          <p:nvPr>
            <p:ph idx="4294967295"/>
          </p:nvPr>
        </p:nvSpPr>
        <p:spPr>
          <a:xfrm>
            <a:off x="265322" y="1871664"/>
            <a:ext cx="8369284" cy="3834837"/>
          </a:xfrm>
          <a:prstGeom prst="rect">
            <a:avLst/>
          </a:prstGeom>
        </p:spPr>
        <p:txBody>
          <a:bodyPr/>
          <a:lstStyle/>
          <a:p>
            <a:r>
              <a:rPr lang="en-US" sz="2400" dirty="0">
                <a:latin typeface="Helvetica Neue"/>
              </a:rPr>
              <a:t>Establish liaisons between </a:t>
            </a:r>
            <a:r>
              <a:rPr lang="en-US" sz="2400" dirty="0" err="1">
                <a:latin typeface="Helvetica Neue"/>
              </a:rPr>
              <a:t>PhUSE</a:t>
            </a:r>
            <a:r>
              <a:rPr lang="en-US" sz="2400" dirty="0">
                <a:latin typeface="Helvetica Neue"/>
              </a:rPr>
              <a:t> and ASA efforts</a:t>
            </a:r>
          </a:p>
          <a:p>
            <a:pPr lvl="1"/>
            <a:r>
              <a:rPr lang="en-US" sz="2000" dirty="0">
                <a:latin typeface="Helvetica Neue"/>
              </a:rPr>
              <a:t>The Standard Analyses and Code Sharing Working Group is particularly suited for a collaboration with the ASA</a:t>
            </a:r>
          </a:p>
          <a:p>
            <a:pPr lvl="1"/>
            <a:r>
              <a:rPr lang="en-US" sz="2000" dirty="0" err="1">
                <a:latin typeface="Helvetica Neue"/>
              </a:rPr>
              <a:t>PhUSE</a:t>
            </a:r>
            <a:r>
              <a:rPr lang="en-US" sz="2000" dirty="0">
                <a:latin typeface="Helvetica Neue"/>
              </a:rPr>
              <a:t> already has an official collaboration with CDISC (</a:t>
            </a:r>
            <a:r>
              <a:rPr lang="en-US" sz="2000" dirty="0">
                <a:latin typeface="Helvetica Neue"/>
                <a:cs typeface="Helvetica Neue"/>
                <a:hlinkClick r:id="rId3"/>
              </a:rPr>
              <a:t>Memorandum of Understanding</a:t>
            </a:r>
            <a:r>
              <a:rPr lang="en-US" sz="2000" dirty="0">
                <a:latin typeface="Helvetica Neue"/>
                <a:cs typeface="Helvetica Neue"/>
              </a:rPr>
              <a:t>)</a:t>
            </a:r>
            <a:endParaRPr lang="en-US" sz="2000" dirty="0">
              <a:latin typeface="Helvetica Neue"/>
            </a:endParaRPr>
          </a:p>
          <a:p>
            <a:r>
              <a:rPr lang="en-US" sz="2400" dirty="0">
                <a:latin typeface="Helvetica Neue"/>
              </a:rPr>
              <a:t>Help each other with communication</a:t>
            </a:r>
          </a:p>
          <a:p>
            <a:r>
              <a:rPr lang="en-US" sz="2400" dirty="0">
                <a:latin typeface="Helvetica Neue"/>
              </a:rPr>
              <a:t>Co-sponsor educational forums</a:t>
            </a:r>
          </a:p>
        </p:txBody>
      </p:sp>
    </p:spTree>
    <p:extLst>
      <p:ext uri="{BB962C8B-B14F-4D97-AF65-F5344CB8AC3E}">
        <p14:creationId xmlns:p14="http://schemas.microsoft.com/office/powerpoint/2010/main" val="3719663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4157" y="1033578"/>
            <a:ext cx="8571614" cy="4480117"/>
          </a:xfrm>
          <a:prstGeom prst="rect">
            <a:avLst/>
          </a:prstGeom>
        </p:spPr>
        <p:txBody>
          <a:bodyPr>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500" dirty="0">
                <a:latin typeface="Helvetica Neue"/>
                <a:cs typeface="Helvetica Neue"/>
              </a:rPr>
              <a:t>Working Group:</a:t>
            </a:r>
          </a:p>
          <a:p>
            <a:pPr lvl="1"/>
            <a:r>
              <a:rPr lang="en-US" sz="2100" dirty="0">
                <a:latin typeface="Helvetica Neue"/>
                <a:cs typeface="Helvetica Neue"/>
              </a:rPr>
              <a:t>Main Page: </a:t>
            </a:r>
            <a:r>
              <a:rPr lang="en-US" sz="2100" dirty="0">
                <a:latin typeface="Helvetica Neue"/>
                <a:cs typeface="Helvetica Neue"/>
                <a:hlinkClick r:id="rId2"/>
              </a:rPr>
              <a:t>http://www.phusewiki.org/wiki/index.php?title=Standard_Scripts</a:t>
            </a:r>
            <a:r>
              <a:rPr lang="en-US" sz="2100" dirty="0">
                <a:latin typeface="Helvetica Neue"/>
                <a:cs typeface="Helvetica Neue"/>
              </a:rPr>
              <a:t> </a:t>
            </a:r>
          </a:p>
          <a:p>
            <a:pPr lvl="1"/>
            <a:r>
              <a:rPr lang="en-US" sz="2100" dirty="0">
                <a:latin typeface="Helvetica Neue"/>
                <a:cs typeface="Helvetica Neue"/>
              </a:rPr>
              <a:t>Projects: </a:t>
            </a:r>
          </a:p>
          <a:p>
            <a:pPr lvl="2"/>
            <a:r>
              <a:rPr lang="en-US" dirty="0">
                <a:hlinkClick r:id="rId3" tooltip="WG5 Project 01"/>
              </a:rPr>
              <a:t>P01 - SDA</a:t>
            </a:r>
            <a:r>
              <a:rPr lang="en-US" dirty="0"/>
              <a:t>: Script discovery and acquisition (Rebeka M Revis; Alfredo Rojas)</a:t>
            </a:r>
          </a:p>
          <a:p>
            <a:pPr lvl="2"/>
            <a:r>
              <a:rPr lang="en-US" dirty="0">
                <a:hlinkClick r:id="rId4" tooltip="WG5 Project 02"/>
              </a:rPr>
              <a:t>P02 - RCD</a:t>
            </a:r>
            <a:r>
              <a:rPr lang="en-US" dirty="0"/>
              <a:t>: Repository content and delivery (Gustav Bernard; Andrew Miskell; FDA Liaison: Mat Soukup)</a:t>
            </a:r>
          </a:p>
          <a:p>
            <a:pPr lvl="2"/>
            <a:r>
              <a:rPr lang="en-US" dirty="0">
                <a:hlinkClick r:id="rId5" tooltip="WG5 Project 03"/>
              </a:rPr>
              <a:t>P03 - RGI</a:t>
            </a:r>
            <a:r>
              <a:rPr lang="en-US" dirty="0"/>
              <a:t>: Repository governance and infrastructure: (Mike Carniello and Hanming Tu)</a:t>
            </a:r>
          </a:p>
          <a:p>
            <a:pPr lvl="2"/>
            <a:r>
              <a:rPr lang="en-US" dirty="0">
                <a:hlinkClick r:id="rId6" tooltip="WG5 Project 07"/>
              </a:rPr>
              <a:t>P07 - CPE</a:t>
            </a:r>
            <a:r>
              <a:rPr lang="en-US" dirty="0"/>
              <a:t>: Communication, Promotion and Education (Jared Slain and Wendy Dobson)</a:t>
            </a:r>
          </a:p>
          <a:p>
            <a:pPr lvl="2"/>
            <a:r>
              <a:rPr lang="en-US" dirty="0">
                <a:hlinkClick r:id="rId7" tooltip="WG5 Project 08"/>
              </a:rPr>
              <a:t>P08 - ADW</a:t>
            </a:r>
            <a:r>
              <a:rPr lang="en-US" dirty="0"/>
              <a:t>: Analysis and Display White papers (Mary Nilsson)</a:t>
            </a:r>
          </a:p>
          <a:p>
            <a:pPr lvl="2"/>
            <a:r>
              <a:rPr lang="en-US" dirty="0">
                <a:hlinkClick r:id="rId8" tooltip="WG5 Project 09"/>
              </a:rPr>
              <a:t>P09 - TDF</a:t>
            </a:r>
            <a:r>
              <a:rPr lang="en-US" dirty="0"/>
              <a:t>: Test Data Factory (Peter Schaefer)</a:t>
            </a:r>
          </a:p>
          <a:p>
            <a:r>
              <a:rPr lang="en-US" sz="2500" dirty="0">
                <a:latin typeface="Helvetica Neue"/>
                <a:cs typeface="Helvetica Neue"/>
              </a:rPr>
              <a:t>Repository:</a:t>
            </a:r>
          </a:p>
          <a:p>
            <a:pPr lvl="1"/>
            <a:r>
              <a:rPr lang="en-US" sz="2100" dirty="0" err="1">
                <a:latin typeface="Helvetica Neue"/>
                <a:cs typeface="Helvetica Neue"/>
              </a:rPr>
              <a:t>Github</a:t>
            </a:r>
            <a:r>
              <a:rPr lang="en-US" sz="2100" dirty="0">
                <a:latin typeface="Helvetica Neue"/>
                <a:cs typeface="Helvetica Neue"/>
              </a:rPr>
              <a:t>: </a:t>
            </a:r>
            <a:r>
              <a:rPr lang="en-US" sz="2100" dirty="0">
                <a:latin typeface="Helvetica Neue"/>
                <a:cs typeface="Helvetica Neue"/>
                <a:hlinkClick r:id="rId9"/>
              </a:rPr>
              <a:t>https://github.com/phuse-org/phuse-scripts</a:t>
            </a:r>
            <a:endParaRPr lang="en-US" sz="2500" dirty="0">
              <a:latin typeface="Helvetica Neue"/>
              <a:cs typeface="Helvetica Neue"/>
            </a:endParaRPr>
          </a:p>
          <a:p>
            <a:r>
              <a:rPr lang="en-US" sz="2500" dirty="0">
                <a:latin typeface="Helvetica Neue"/>
                <a:cs typeface="Helvetica Neue"/>
              </a:rPr>
              <a:t>Publications:</a:t>
            </a:r>
          </a:p>
          <a:p>
            <a:pPr lvl="1"/>
            <a:r>
              <a:rPr lang="en-US" sz="2200" dirty="0">
                <a:hlinkClick r:id="rId10"/>
              </a:rPr>
              <a:t>Analyses and Displays of Central Tendency 10Oct2013</a:t>
            </a:r>
            <a:endParaRPr lang="en-US" sz="2200" dirty="0"/>
          </a:p>
          <a:p>
            <a:pPr lvl="1"/>
            <a:r>
              <a:rPr lang="en-US" sz="2200" dirty="0">
                <a:hlinkClick r:id="rId11"/>
              </a:rPr>
              <a:t>Analyses and Displays of PK 25Mar2014</a:t>
            </a:r>
            <a:endParaRPr lang="en-US" sz="2200" dirty="0"/>
          </a:p>
          <a:p>
            <a:pPr lvl="1"/>
            <a:r>
              <a:rPr lang="en-US" sz="2200" dirty="0">
                <a:hlinkClick r:id="rId12"/>
              </a:rPr>
              <a:t>Analyses and Displays of Demographics, Disposition, and Medications 07Oct2014</a:t>
            </a:r>
            <a:endParaRPr lang="en-US" sz="2200" dirty="0"/>
          </a:p>
          <a:p>
            <a:pPr lvl="1"/>
            <a:r>
              <a:rPr lang="en-US" sz="2200" dirty="0">
                <a:hlinkClick r:id="rId13"/>
              </a:rPr>
              <a:t>Analyses and Displays of Outliers/Shifts from Normal to Abnormal 10Sep2015</a:t>
            </a:r>
            <a:endParaRPr lang="en-US" sz="2200" dirty="0"/>
          </a:p>
          <a:p>
            <a:pPr lvl="1"/>
            <a:r>
              <a:rPr lang="en-US" sz="2200" dirty="0">
                <a:latin typeface="+mj-lt"/>
                <a:cs typeface="Helvetica Neue"/>
                <a:hlinkClick r:id="rId14"/>
              </a:rPr>
              <a:t>Analyses and Displays Associated with </a:t>
            </a:r>
            <a:r>
              <a:rPr lang="en-US" sz="2200" dirty="0" err="1">
                <a:latin typeface="+mj-lt"/>
                <a:cs typeface="Helvetica Neue"/>
                <a:hlinkClick r:id="rId14"/>
              </a:rPr>
              <a:t>ThoroughQT</a:t>
            </a:r>
            <a:r>
              <a:rPr lang="en-US" sz="2200" dirty="0">
                <a:latin typeface="+mj-lt"/>
                <a:cs typeface="Helvetica Neue"/>
                <a:hlinkClick r:id="rId14"/>
              </a:rPr>
              <a:t>/</a:t>
            </a:r>
            <a:r>
              <a:rPr lang="en-US" sz="2200" dirty="0" err="1">
                <a:latin typeface="+mj-lt"/>
                <a:cs typeface="Helvetica Neue"/>
                <a:hlinkClick r:id="rId14"/>
              </a:rPr>
              <a:t>QTc</a:t>
            </a:r>
            <a:r>
              <a:rPr lang="en-US" sz="2200" dirty="0">
                <a:latin typeface="+mj-lt"/>
                <a:cs typeface="Helvetica Neue"/>
                <a:hlinkClick r:id="rId14"/>
              </a:rPr>
              <a:t> Studies 11Mar2016</a:t>
            </a:r>
            <a:endParaRPr lang="en-US" sz="2200" dirty="0">
              <a:latin typeface="+mj-lt"/>
              <a:cs typeface="Helvetica Neue"/>
            </a:endParaRPr>
          </a:p>
          <a:p>
            <a:pPr lvl="1"/>
            <a:r>
              <a:rPr lang="en-US" sz="2200" dirty="0">
                <a:latin typeface="+mj-lt"/>
                <a:cs typeface="Helvetica Neue"/>
                <a:hlinkClick r:id="rId15"/>
              </a:rPr>
              <a:t>Analyses and Displays Associated with Adverse Events  03Feb2017</a:t>
            </a:r>
            <a:endParaRPr lang="en-US" sz="2200" dirty="0">
              <a:latin typeface="+mj-lt"/>
              <a:cs typeface="Helvetica Neue"/>
            </a:endParaRPr>
          </a:p>
          <a:p>
            <a:r>
              <a:rPr lang="en-US" sz="2500" dirty="0">
                <a:latin typeface="Helvetica Neue"/>
                <a:cs typeface="Helvetica Neue"/>
              </a:rPr>
              <a:t>Index Pages:</a:t>
            </a:r>
          </a:p>
          <a:p>
            <a:pPr lvl="1"/>
            <a:r>
              <a:rPr lang="en-US" sz="2200" dirty="0"/>
              <a:t>Simple Index: </a:t>
            </a:r>
            <a:r>
              <a:rPr lang="en-US" sz="2200" u="sng" dirty="0">
                <a:hlinkClick r:id="rId16"/>
              </a:rPr>
              <a:t>https://github.com/phuse-org/phuse-scripts/wiki/Simple-Index</a:t>
            </a:r>
            <a:r>
              <a:rPr lang="en-US" sz="2200" dirty="0"/>
              <a:t>.</a:t>
            </a:r>
          </a:p>
          <a:p>
            <a:pPr lvl="1"/>
            <a:r>
              <a:rPr lang="en-US" sz="2200" dirty="0"/>
              <a:t>Standard Index: </a:t>
            </a:r>
            <a:r>
              <a:rPr lang="en-US" sz="2200" u="sng" dirty="0">
                <a:hlinkClick r:id="rId17"/>
              </a:rPr>
              <a:t>https://github.com/phuse-org/phuse-scripts/wiki/Standard-Script-Index</a:t>
            </a:r>
            <a:endParaRPr lang="en-US" sz="2200" dirty="0"/>
          </a:p>
          <a:p>
            <a:pPr lvl="1"/>
            <a:r>
              <a:rPr lang="en-US" sz="2200" dirty="0"/>
              <a:t>Mirrored Index: </a:t>
            </a:r>
            <a:r>
              <a:rPr lang="en-US" sz="2200" u="sng" dirty="0">
                <a:hlinkClick r:id="rId18"/>
              </a:rPr>
              <a:t>http://www.phusewiki.org/wiki/index.php?title=Standard_Script_Index</a:t>
            </a:r>
            <a:endParaRPr lang="en-US" sz="2200" u="sng" dirty="0"/>
          </a:p>
          <a:p>
            <a:pPr lvl="1"/>
            <a:r>
              <a:rPr lang="en-US" sz="2200" u="sng" dirty="0"/>
              <a:t>FDA JumpStart: </a:t>
            </a:r>
            <a:r>
              <a:rPr lang="en-US" sz="2200" u="sng" dirty="0">
                <a:hlinkClick r:id="rId19"/>
              </a:rPr>
              <a:t>https://github.com/phuse-org/phuse-scripts/wiki/JumpStart-Scripts</a:t>
            </a:r>
            <a:r>
              <a:rPr lang="en-US" sz="2200" u="sng" dirty="0"/>
              <a:t> </a:t>
            </a:r>
            <a:endParaRPr lang="en-US" dirty="0"/>
          </a:p>
        </p:txBody>
      </p:sp>
      <p:sp>
        <p:nvSpPr>
          <p:cNvPr id="4" name="Title 1"/>
          <p:cNvSpPr txBox="1">
            <a:spLocks/>
          </p:cNvSpPr>
          <p:nvPr/>
        </p:nvSpPr>
        <p:spPr>
          <a:xfrm>
            <a:off x="265322" y="420272"/>
            <a:ext cx="8369284" cy="10156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FA9D9"/>
                </a:solidFill>
                <a:latin typeface="Helvetica Neue"/>
                <a:cs typeface="Helvetica Neue"/>
              </a:rPr>
              <a:t>Important Links</a:t>
            </a:r>
            <a:endParaRPr lang="en-US" sz="3600" b="1" dirty="0">
              <a:solidFill>
                <a:srgbClr val="00A3D1"/>
              </a:solidFill>
              <a:latin typeface="Helvetica Neue"/>
              <a:cs typeface="Helvetica Neue"/>
            </a:endParaRPr>
          </a:p>
        </p:txBody>
      </p:sp>
    </p:spTree>
    <p:extLst>
      <p:ext uri="{BB962C8B-B14F-4D97-AF65-F5344CB8AC3E}">
        <p14:creationId xmlns:p14="http://schemas.microsoft.com/office/powerpoint/2010/main" val="24374558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527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904" y="629563"/>
            <a:ext cx="6053328" cy="4787142"/>
          </a:xfrm>
          <a:prstGeom prst="rect">
            <a:avLst/>
          </a:prstGeom>
        </p:spPr>
      </p:pic>
    </p:spTree>
    <p:extLst>
      <p:ext uri="{BB962C8B-B14F-4D97-AF65-F5344CB8AC3E}">
        <p14:creationId xmlns:p14="http://schemas.microsoft.com/office/powerpoint/2010/main" val="2040892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112" y="525028"/>
            <a:ext cx="7814764" cy="769441"/>
          </a:xfrm>
          <a:prstGeom prst="rect">
            <a:avLst/>
          </a:prstGeom>
          <a:noFill/>
        </p:spPr>
        <p:txBody>
          <a:bodyPr wrap="square" rtlCol="0">
            <a:spAutoFit/>
          </a:bodyPr>
          <a:lstStyle/>
          <a:p>
            <a:r>
              <a:rPr lang="en-US" sz="4400" b="1" dirty="0">
                <a:solidFill>
                  <a:srgbClr val="0FA9D9"/>
                </a:solidFill>
                <a:latin typeface="Helvetica Neue"/>
                <a:cs typeface="Helvetica Neue"/>
              </a:rPr>
              <a:t>Working Group Information</a:t>
            </a:r>
            <a:endParaRPr lang="en-US" sz="4400" dirty="0"/>
          </a:p>
        </p:txBody>
      </p:sp>
      <p:sp>
        <p:nvSpPr>
          <p:cNvPr id="3" name="TextBox 2"/>
          <p:cNvSpPr txBox="1"/>
          <p:nvPr/>
        </p:nvSpPr>
        <p:spPr>
          <a:xfrm>
            <a:off x="490997" y="1356863"/>
            <a:ext cx="7592993" cy="3662541"/>
          </a:xfrm>
          <a:prstGeom prst="rect">
            <a:avLst/>
          </a:prstGeom>
          <a:noFill/>
        </p:spPr>
        <p:txBody>
          <a:bodyPr wrap="square" rtlCol="0">
            <a:spAutoFit/>
          </a:bodyPr>
          <a:lstStyle/>
          <a:p>
            <a:r>
              <a:rPr lang="en-US" sz="2400" dirty="0"/>
              <a:t>Key </a:t>
            </a:r>
            <a:r>
              <a:rPr lang="en-US" sz="2400" dirty="0" smtClean="0"/>
              <a:t>site </a:t>
            </a:r>
            <a:r>
              <a:rPr lang="en-US" sz="2400" dirty="0"/>
              <a:t>to know about</a:t>
            </a:r>
            <a:r>
              <a:rPr lang="en-US" sz="2400" dirty="0" smtClean="0"/>
              <a:t>:  </a:t>
            </a:r>
            <a:r>
              <a:rPr lang="en-US" sz="2400" dirty="0" smtClean="0">
                <a:hlinkClick r:id="rId3"/>
              </a:rPr>
              <a:t>www.phuse.eu</a:t>
            </a:r>
            <a:r>
              <a:rPr lang="en-US" sz="2400" dirty="0" smtClean="0"/>
              <a:t> </a:t>
            </a:r>
          </a:p>
          <a:p>
            <a:endParaRPr lang="en-US" sz="2400" dirty="0" smtClean="0"/>
          </a:p>
          <a:p>
            <a:r>
              <a:rPr lang="en-US" sz="2000" dirty="0" smtClean="0"/>
              <a:t>Working </a:t>
            </a:r>
            <a:r>
              <a:rPr lang="en-US" sz="2000" dirty="0"/>
              <a:t>Groups </a:t>
            </a:r>
            <a:r>
              <a:rPr lang="en-US" sz="2000" dirty="0" smtClean="0"/>
              <a:t>Button: Overview </a:t>
            </a:r>
            <a:r>
              <a:rPr lang="en-US" sz="2000" dirty="0"/>
              <a:t>of active projects, new project ideas, call for volunteers, finalized work packages, draft work packages available for public review and </a:t>
            </a:r>
            <a:r>
              <a:rPr lang="en-US" sz="2000" dirty="0" smtClean="0"/>
              <a:t>comment</a:t>
            </a:r>
          </a:p>
          <a:p>
            <a:endParaRPr lang="en-US" sz="2000" dirty="0"/>
          </a:p>
          <a:p>
            <a:r>
              <a:rPr lang="en-US" sz="2000" dirty="0" smtClean="0"/>
              <a:t>Conferences and Events Button:  Slides from conferences, information on upcoming conferences</a:t>
            </a:r>
          </a:p>
          <a:p>
            <a:endParaRPr lang="en-US" sz="2000" dirty="0"/>
          </a:p>
          <a:p>
            <a:r>
              <a:rPr lang="en-US" sz="2000" dirty="0" smtClean="0"/>
              <a:t>Wiki Button:  Working group and project team updates, </a:t>
            </a:r>
            <a:r>
              <a:rPr lang="en-US" sz="2000" dirty="0"/>
              <a:t>minutes, etc</a:t>
            </a:r>
            <a:r>
              <a:rPr lang="en-US" sz="2000" dirty="0" smtClean="0"/>
              <a:t>.</a:t>
            </a:r>
            <a:endParaRPr lang="en-US" sz="2000" dirty="0"/>
          </a:p>
          <a:p>
            <a:endParaRPr lang="en-US" sz="2400" dirty="0"/>
          </a:p>
        </p:txBody>
      </p:sp>
    </p:spTree>
    <p:extLst>
      <p:ext uri="{BB962C8B-B14F-4D97-AF65-F5344CB8AC3E}">
        <p14:creationId xmlns:p14="http://schemas.microsoft.com/office/powerpoint/2010/main" val="3755902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04" y="629563"/>
            <a:ext cx="6053328" cy="4787142"/>
          </a:xfrm>
          <a:prstGeom prst="rect">
            <a:avLst/>
          </a:prstGeom>
        </p:spPr>
      </p:pic>
      <p:sp>
        <p:nvSpPr>
          <p:cNvPr id="2" name="Oval 1"/>
          <p:cNvSpPr/>
          <p:nvPr/>
        </p:nvSpPr>
        <p:spPr>
          <a:xfrm>
            <a:off x="5086350" y="1471613"/>
            <a:ext cx="1971675" cy="1800225"/>
          </a:xfrm>
          <a:prstGeom prst="ellipse">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857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322" y="420272"/>
            <a:ext cx="8369284" cy="1015637"/>
          </a:xfrm>
          <a:prstGeom prst="rect">
            <a:avLst/>
          </a:prstGeom>
        </p:spPr>
        <p:txBody>
          <a:bodyPr/>
          <a:lstStyle/>
          <a:p>
            <a:pPr algn="l"/>
            <a:r>
              <a:rPr lang="en-US" sz="3600" b="1" dirty="0">
                <a:solidFill>
                  <a:srgbClr val="0FA9D9"/>
                </a:solidFill>
                <a:latin typeface="Helvetica Neue"/>
                <a:cs typeface="Helvetica Neue"/>
              </a:rPr>
              <a:t>Standard Analyses and Code Sharing Working Group Vision/Goals</a:t>
            </a:r>
            <a:endParaRPr lang="en-US" sz="3600" b="1" dirty="0">
              <a:solidFill>
                <a:srgbClr val="00A3D1"/>
              </a:solidFill>
              <a:latin typeface="Helvetica Neue"/>
              <a:cs typeface="Helvetica Neue"/>
            </a:endParaRPr>
          </a:p>
        </p:txBody>
      </p:sp>
      <p:sp>
        <p:nvSpPr>
          <p:cNvPr id="3" name="Content Placeholder 2"/>
          <p:cNvSpPr>
            <a:spLocks noGrp="1"/>
          </p:cNvSpPr>
          <p:nvPr>
            <p:ph idx="4294967295"/>
          </p:nvPr>
        </p:nvSpPr>
        <p:spPr>
          <a:xfrm>
            <a:off x="265322" y="1588477"/>
            <a:ext cx="8369284" cy="3834837"/>
          </a:xfrm>
          <a:prstGeom prst="rect">
            <a:avLst/>
          </a:prstGeom>
        </p:spPr>
        <p:txBody>
          <a:bodyPr/>
          <a:lstStyle/>
          <a:p>
            <a:r>
              <a:rPr lang="en-US" sz="2400" dirty="0"/>
              <a:t>Leverage </a:t>
            </a:r>
            <a:r>
              <a:rPr lang="en-US" dirty="0"/>
              <a:t>crowd-sourcing </a:t>
            </a:r>
            <a:r>
              <a:rPr lang="en-US" sz="2400" dirty="0"/>
              <a:t>to improve the content and implementation of analyses for medical research, leading to better data interpretations and increased efficiency in the clinical drug development and review processes.</a:t>
            </a:r>
          </a:p>
          <a:p>
            <a:pPr lvl="1"/>
            <a:r>
              <a:rPr lang="en-US" sz="2000" dirty="0"/>
              <a:t>Establish and maintain a publicly available repository for storing program code to be used as analytical tools for medical research. </a:t>
            </a:r>
          </a:p>
          <a:p>
            <a:pPr lvl="1"/>
            <a:r>
              <a:rPr lang="en-US" sz="2000" dirty="0"/>
              <a:t>Where gaps exist, develop recommendations for analyses and displays in areas that could benefit from crowd-sourcing. </a:t>
            </a:r>
          </a:p>
          <a:p>
            <a:pPr lvl="1"/>
            <a:r>
              <a:rPr lang="en-US" sz="2000" dirty="0"/>
              <a:t>Where gaps exist, develop code for recommended analyses and displays that could benefit from crowd-sourcing (to reside in the repository). </a:t>
            </a:r>
          </a:p>
          <a:p>
            <a:endParaRPr lang="en-US" dirty="0">
              <a:latin typeface="Helvetica Neue"/>
              <a:cs typeface="Helvetica Neue"/>
            </a:endParaRPr>
          </a:p>
        </p:txBody>
      </p:sp>
    </p:spTree>
    <p:extLst>
      <p:ext uri="{BB962C8B-B14F-4D97-AF65-F5344CB8AC3E}">
        <p14:creationId xmlns:p14="http://schemas.microsoft.com/office/powerpoint/2010/main" val="581032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338" y="585536"/>
            <a:ext cx="5576275" cy="693821"/>
          </a:xfrm>
        </p:spPr>
        <p:txBody>
          <a:bodyPr/>
          <a:lstStyle/>
          <a:p>
            <a:r>
              <a:rPr lang="en-US" dirty="0"/>
              <a:t>Vision:  Fill the Gap on </a:t>
            </a:r>
            <a:br>
              <a:rPr lang="en-US" dirty="0"/>
            </a:br>
            <a:r>
              <a:rPr lang="en-US" dirty="0"/>
              <a:t>Analysis and Display Standards</a:t>
            </a:r>
          </a:p>
        </p:txBody>
      </p:sp>
      <p:grpSp>
        <p:nvGrpSpPr>
          <p:cNvPr id="3" name="Group 51"/>
          <p:cNvGrpSpPr/>
          <p:nvPr/>
        </p:nvGrpSpPr>
        <p:grpSpPr>
          <a:xfrm>
            <a:off x="-20456" y="1864219"/>
            <a:ext cx="9057435" cy="944454"/>
            <a:chOff x="-20456" y="1456939"/>
            <a:chExt cx="9057435" cy="944454"/>
          </a:xfrm>
        </p:grpSpPr>
        <p:sp>
          <p:nvSpPr>
            <p:cNvPr id="25" name="Freeform 24"/>
            <p:cNvSpPr/>
            <p:nvPr/>
          </p:nvSpPr>
          <p:spPr>
            <a:xfrm>
              <a:off x="2760296" y="1456939"/>
              <a:ext cx="1182845" cy="933784"/>
            </a:xfrm>
            <a:custGeom>
              <a:avLst/>
              <a:gdLst>
                <a:gd name="connsiteX0" fmla="*/ 0 w 1486621"/>
                <a:gd name="connsiteY0" fmla="*/ 93378 h 933784"/>
                <a:gd name="connsiteX1" fmla="*/ 27350 w 1486621"/>
                <a:gd name="connsiteY1" fmla="*/ 27350 h 933784"/>
                <a:gd name="connsiteX2" fmla="*/ 93378 w 1486621"/>
                <a:gd name="connsiteY2" fmla="*/ 0 h 933784"/>
                <a:gd name="connsiteX3" fmla="*/ 1393243 w 1486621"/>
                <a:gd name="connsiteY3" fmla="*/ 0 h 933784"/>
                <a:gd name="connsiteX4" fmla="*/ 1459271 w 1486621"/>
                <a:gd name="connsiteY4" fmla="*/ 27350 h 933784"/>
                <a:gd name="connsiteX5" fmla="*/ 1486621 w 1486621"/>
                <a:gd name="connsiteY5" fmla="*/ 93378 h 933784"/>
                <a:gd name="connsiteX6" fmla="*/ 1486621 w 1486621"/>
                <a:gd name="connsiteY6" fmla="*/ 840406 h 933784"/>
                <a:gd name="connsiteX7" fmla="*/ 1459271 w 1486621"/>
                <a:gd name="connsiteY7" fmla="*/ 906434 h 933784"/>
                <a:gd name="connsiteX8" fmla="*/ 1393243 w 1486621"/>
                <a:gd name="connsiteY8" fmla="*/ 933784 h 933784"/>
                <a:gd name="connsiteX9" fmla="*/ 93378 w 1486621"/>
                <a:gd name="connsiteY9" fmla="*/ 933784 h 933784"/>
                <a:gd name="connsiteX10" fmla="*/ 27350 w 1486621"/>
                <a:gd name="connsiteY10" fmla="*/ 906434 h 933784"/>
                <a:gd name="connsiteX11" fmla="*/ 0 w 1486621"/>
                <a:gd name="connsiteY11" fmla="*/ 840406 h 933784"/>
                <a:gd name="connsiteX12" fmla="*/ 0 w 1486621"/>
                <a:gd name="connsiteY12" fmla="*/ 93378 h 93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6621" h="933784">
                  <a:moveTo>
                    <a:pt x="0" y="93378"/>
                  </a:moveTo>
                  <a:cubicBezTo>
                    <a:pt x="0" y="68613"/>
                    <a:pt x="9838" y="44862"/>
                    <a:pt x="27350" y="27350"/>
                  </a:cubicBezTo>
                  <a:cubicBezTo>
                    <a:pt x="44862" y="9838"/>
                    <a:pt x="68613" y="0"/>
                    <a:pt x="93378" y="0"/>
                  </a:cubicBezTo>
                  <a:lnTo>
                    <a:pt x="1393243" y="0"/>
                  </a:lnTo>
                  <a:cubicBezTo>
                    <a:pt x="1418008" y="0"/>
                    <a:pt x="1441759" y="9838"/>
                    <a:pt x="1459271" y="27350"/>
                  </a:cubicBezTo>
                  <a:cubicBezTo>
                    <a:pt x="1476783" y="44862"/>
                    <a:pt x="1486621" y="68613"/>
                    <a:pt x="1486621" y="93378"/>
                  </a:cubicBezTo>
                  <a:lnTo>
                    <a:pt x="1486621" y="840406"/>
                  </a:lnTo>
                  <a:cubicBezTo>
                    <a:pt x="1486621" y="865171"/>
                    <a:pt x="1476783" y="888922"/>
                    <a:pt x="1459271" y="906434"/>
                  </a:cubicBezTo>
                  <a:cubicBezTo>
                    <a:pt x="1441759" y="923946"/>
                    <a:pt x="1418008" y="933784"/>
                    <a:pt x="1393243" y="933784"/>
                  </a:cubicBezTo>
                  <a:lnTo>
                    <a:pt x="93378" y="933784"/>
                  </a:lnTo>
                  <a:cubicBezTo>
                    <a:pt x="68613" y="933784"/>
                    <a:pt x="44862" y="923946"/>
                    <a:pt x="27350" y="906434"/>
                  </a:cubicBezTo>
                  <a:cubicBezTo>
                    <a:pt x="9838" y="888922"/>
                    <a:pt x="0" y="865171"/>
                    <a:pt x="0" y="840406"/>
                  </a:cubicBezTo>
                  <a:lnTo>
                    <a:pt x="0" y="93378"/>
                  </a:lnTo>
                  <a:close/>
                </a:path>
              </a:pathLst>
            </a:custGeom>
            <a:solidFill>
              <a:srgbClr val="CCEC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95930" tIns="95930" rIns="95930" bIns="95930" numCol="1" spcCol="1270" anchor="ctr" anchorCtr="0">
              <a:noAutofit/>
            </a:bodyPr>
            <a:lstStyle/>
            <a:p>
              <a:pPr algn="ctr" defTabSz="800100" eaLnBrk="0" fontAlgn="base" hangingPunct="0">
                <a:lnSpc>
                  <a:spcPct val="90000"/>
                </a:lnSpc>
                <a:spcBef>
                  <a:spcPct val="0"/>
                </a:spcBef>
                <a:spcAft>
                  <a:spcPct val="35000"/>
                </a:spcAft>
              </a:pPr>
              <a:r>
                <a:rPr lang="en-US" sz="1600" dirty="0">
                  <a:solidFill>
                    <a:prstClr val="black"/>
                  </a:solidFill>
                </a:rPr>
                <a:t>Data Collection Systems</a:t>
              </a:r>
            </a:p>
          </p:txBody>
        </p:sp>
        <p:sp>
          <p:nvSpPr>
            <p:cNvPr id="26" name="Freeform 25"/>
            <p:cNvSpPr/>
            <p:nvPr/>
          </p:nvSpPr>
          <p:spPr>
            <a:xfrm>
              <a:off x="3943141" y="1555229"/>
              <a:ext cx="559913" cy="758545"/>
            </a:xfrm>
            <a:custGeom>
              <a:avLst/>
              <a:gdLst>
                <a:gd name="connsiteX0" fmla="*/ 0 w 559913"/>
                <a:gd name="connsiteY0" fmla="*/ 151709 h 758545"/>
                <a:gd name="connsiteX1" fmla="*/ 279957 w 559913"/>
                <a:gd name="connsiteY1" fmla="*/ 151709 h 758545"/>
                <a:gd name="connsiteX2" fmla="*/ 279957 w 559913"/>
                <a:gd name="connsiteY2" fmla="*/ 0 h 758545"/>
                <a:gd name="connsiteX3" fmla="*/ 559913 w 559913"/>
                <a:gd name="connsiteY3" fmla="*/ 379273 h 758545"/>
                <a:gd name="connsiteX4" fmla="*/ 279957 w 559913"/>
                <a:gd name="connsiteY4" fmla="*/ 758545 h 758545"/>
                <a:gd name="connsiteX5" fmla="*/ 279957 w 559913"/>
                <a:gd name="connsiteY5" fmla="*/ 606836 h 758545"/>
                <a:gd name="connsiteX6" fmla="*/ 0 w 559913"/>
                <a:gd name="connsiteY6" fmla="*/ 606836 h 758545"/>
                <a:gd name="connsiteX7" fmla="*/ 0 w 559913"/>
                <a:gd name="connsiteY7" fmla="*/ 151709 h 75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913" h="758545">
                  <a:moveTo>
                    <a:pt x="0" y="151709"/>
                  </a:moveTo>
                  <a:lnTo>
                    <a:pt x="279957" y="151709"/>
                  </a:lnTo>
                  <a:lnTo>
                    <a:pt x="279957" y="0"/>
                  </a:lnTo>
                  <a:lnTo>
                    <a:pt x="559913" y="379273"/>
                  </a:lnTo>
                  <a:lnTo>
                    <a:pt x="279957" y="758545"/>
                  </a:lnTo>
                  <a:lnTo>
                    <a:pt x="279957" y="606836"/>
                  </a:lnTo>
                  <a:lnTo>
                    <a:pt x="0" y="606836"/>
                  </a:lnTo>
                  <a:lnTo>
                    <a:pt x="0" y="151709"/>
                  </a:lnTo>
                  <a:close/>
                </a:path>
              </a:pathLst>
            </a:cu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151709" rIns="167974" bIns="151709" numCol="1" spcCol="1270" anchor="ctr" anchorCtr="0">
              <a:noAutofit/>
            </a:bodyPr>
            <a:lstStyle/>
            <a:p>
              <a:pPr algn="ctr" defTabSz="622300" eaLnBrk="0" fontAlgn="base" hangingPunct="0">
                <a:lnSpc>
                  <a:spcPct val="90000"/>
                </a:lnSpc>
                <a:spcBef>
                  <a:spcPct val="0"/>
                </a:spcBef>
                <a:spcAft>
                  <a:spcPct val="35000"/>
                </a:spcAft>
              </a:pPr>
              <a:endParaRPr lang="en-US" sz="1050" dirty="0">
                <a:solidFill>
                  <a:prstClr val="black"/>
                </a:solidFill>
              </a:endParaRPr>
            </a:p>
          </p:txBody>
        </p:sp>
        <p:sp>
          <p:nvSpPr>
            <p:cNvPr id="27" name="Freeform 26"/>
            <p:cNvSpPr/>
            <p:nvPr/>
          </p:nvSpPr>
          <p:spPr>
            <a:xfrm>
              <a:off x="4524403" y="1467609"/>
              <a:ext cx="1158863" cy="933784"/>
            </a:xfrm>
            <a:custGeom>
              <a:avLst/>
              <a:gdLst>
                <a:gd name="connsiteX0" fmla="*/ 0 w 1486621"/>
                <a:gd name="connsiteY0" fmla="*/ 93378 h 933784"/>
                <a:gd name="connsiteX1" fmla="*/ 27350 w 1486621"/>
                <a:gd name="connsiteY1" fmla="*/ 27350 h 933784"/>
                <a:gd name="connsiteX2" fmla="*/ 93378 w 1486621"/>
                <a:gd name="connsiteY2" fmla="*/ 0 h 933784"/>
                <a:gd name="connsiteX3" fmla="*/ 1393243 w 1486621"/>
                <a:gd name="connsiteY3" fmla="*/ 0 h 933784"/>
                <a:gd name="connsiteX4" fmla="*/ 1459271 w 1486621"/>
                <a:gd name="connsiteY4" fmla="*/ 27350 h 933784"/>
                <a:gd name="connsiteX5" fmla="*/ 1486621 w 1486621"/>
                <a:gd name="connsiteY5" fmla="*/ 93378 h 933784"/>
                <a:gd name="connsiteX6" fmla="*/ 1486621 w 1486621"/>
                <a:gd name="connsiteY6" fmla="*/ 840406 h 933784"/>
                <a:gd name="connsiteX7" fmla="*/ 1459271 w 1486621"/>
                <a:gd name="connsiteY7" fmla="*/ 906434 h 933784"/>
                <a:gd name="connsiteX8" fmla="*/ 1393243 w 1486621"/>
                <a:gd name="connsiteY8" fmla="*/ 933784 h 933784"/>
                <a:gd name="connsiteX9" fmla="*/ 93378 w 1486621"/>
                <a:gd name="connsiteY9" fmla="*/ 933784 h 933784"/>
                <a:gd name="connsiteX10" fmla="*/ 27350 w 1486621"/>
                <a:gd name="connsiteY10" fmla="*/ 906434 h 933784"/>
                <a:gd name="connsiteX11" fmla="*/ 0 w 1486621"/>
                <a:gd name="connsiteY11" fmla="*/ 840406 h 933784"/>
                <a:gd name="connsiteX12" fmla="*/ 0 w 1486621"/>
                <a:gd name="connsiteY12" fmla="*/ 93378 h 93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6621" h="933784">
                  <a:moveTo>
                    <a:pt x="0" y="93378"/>
                  </a:moveTo>
                  <a:cubicBezTo>
                    <a:pt x="0" y="68613"/>
                    <a:pt x="9838" y="44862"/>
                    <a:pt x="27350" y="27350"/>
                  </a:cubicBezTo>
                  <a:cubicBezTo>
                    <a:pt x="44862" y="9838"/>
                    <a:pt x="68613" y="0"/>
                    <a:pt x="93378" y="0"/>
                  </a:cubicBezTo>
                  <a:lnTo>
                    <a:pt x="1393243" y="0"/>
                  </a:lnTo>
                  <a:cubicBezTo>
                    <a:pt x="1418008" y="0"/>
                    <a:pt x="1441759" y="9838"/>
                    <a:pt x="1459271" y="27350"/>
                  </a:cubicBezTo>
                  <a:cubicBezTo>
                    <a:pt x="1476783" y="44862"/>
                    <a:pt x="1486621" y="68613"/>
                    <a:pt x="1486621" y="93378"/>
                  </a:cubicBezTo>
                  <a:lnTo>
                    <a:pt x="1486621" y="840406"/>
                  </a:lnTo>
                  <a:cubicBezTo>
                    <a:pt x="1486621" y="865171"/>
                    <a:pt x="1476783" y="888922"/>
                    <a:pt x="1459271" y="906434"/>
                  </a:cubicBezTo>
                  <a:cubicBezTo>
                    <a:pt x="1441759" y="923946"/>
                    <a:pt x="1418008" y="933784"/>
                    <a:pt x="1393243" y="933784"/>
                  </a:cubicBezTo>
                  <a:lnTo>
                    <a:pt x="93378" y="933784"/>
                  </a:lnTo>
                  <a:cubicBezTo>
                    <a:pt x="68613" y="933784"/>
                    <a:pt x="44862" y="923946"/>
                    <a:pt x="27350" y="906434"/>
                  </a:cubicBezTo>
                  <a:cubicBezTo>
                    <a:pt x="9838" y="888922"/>
                    <a:pt x="0" y="865171"/>
                    <a:pt x="0" y="840406"/>
                  </a:cubicBezTo>
                  <a:lnTo>
                    <a:pt x="0" y="93378"/>
                  </a:lnTo>
                  <a:close/>
                </a:path>
              </a:pathLst>
            </a:custGeom>
            <a:solidFill>
              <a:srgbClr val="CCEC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95930" tIns="95930" rIns="95930" bIns="95930" numCol="1" spcCol="1270" anchor="ctr" anchorCtr="0">
              <a:noAutofit/>
            </a:bodyPr>
            <a:lstStyle/>
            <a:p>
              <a:pPr algn="ctr" defTabSz="800100" eaLnBrk="0" fontAlgn="base" hangingPunct="0">
                <a:lnSpc>
                  <a:spcPct val="90000"/>
                </a:lnSpc>
                <a:spcBef>
                  <a:spcPct val="0"/>
                </a:spcBef>
                <a:spcAft>
                  <a:spcPct val="35000"/>
                </a:spcAft>
              </a:pPr>
              <a:r>
                <a:rPr lang="en-US" sz="1600" dirty="0">
                  <a:solidFill>
                    <a:prstClr val="black"/>
                  </a:solidFill>
                </a:rPr>
                <a:t>Observed Datasets</a:t>
              </a:r>
            </a:p>
          </p:txBody>
        </p:sp>
        <p:sp>
          <p:nvSpPr>
            <p:cNvPr id="28" name="Freeform 27"/>
            <p:cNvSpPr/>
            <p:nvPr/>
          </p:nvSpPr>
          <p:spPr>
            <a:xfrm>
              <a:off x="5683266" y="1555229"/>
              <a:ext cx="528044" cy="758545"/>
            </a:xfrm>
            <a:custGeom>
              <a:avLst/>
              <a:gdLst>
                <a:gd name="connsiteX0" fmla="*/ 0 w 528044"/>
                <a:gd name="connsiteY0" fmla="*/ 151709 h 758545"/>
                <a:gd name="connsiteX1" fmla="*/ 264022 w 528044"/>
                <a:gd name="connsiteY1" fmla="*/ 151709 h 758545"/>
                <a:gd name="connsiteX2" fmla="*/ 264022 w 528044"/>
                <a:gd name="connsiteY2" fmla="*/ 0 h 758545"/>
                <a:gd name="connsiteX3" fmla="*/ 528044 w 528044"/>
                <a:gd name="connsiteY3" fmla="*/ 379273 h 758545"/>
                <a:gd name="connsiteX4" fmla="*/ 264022 w 528044"/>
                <a:gd name="connsiteY4" fmla="*/ 758545 h 758545"/>
                <a:gd name="connsiteX5" fmla="*/ 264022 w 528044"/>
                <a:gd name="connsiteY5" fmla="*/ 606836 h 758545"/>
                <a:gd name="connsiteX6" fmla="*/ 0 w 528044"/>
                <a:gd name="connsiteY6" fmla="*/ 606836 h 758545"/>
                <a:gd name="connsiteX7" fmla="*/ 0 w 528044"/>
                <a:gd name="connsiteY7" fmla="*/ 151709 h 75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44" h="758545">
                  <a:moveTo>
                    <a:pt x="0" y="151709"/>
                  </a:moveTo>
                  <a:lnTo>
                    <a:pt x="264022" y="151709"/>
                  </a:lnTo>
                  <a:lnTo>
                    <a:pt x="264022" y="0"/>
                  </a:lnTo>
                  <a:lnTo>
                    <a:pt x="528044" y="379273"/>
                  </a:lnTo>
                  <a:lnTo>
                    <a:pt x="264022" y="758545"/>
                  </a:lnTo>
                  <a:lnTo>
                    <a:pt x="264022" y="606836"/>
                  </a:lnTo>
                  <a:lnTo>
                    <a:pt x="0" y="606836"/>
                  </a:lnTo>
                  <a:lnTo>
                    <a:pt x="0" y="151709"/>
                  </a:lnTo>
                  <a:close/>
                </a:path>
              </a:pathLst>
            </a:cu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151709" rIns="158413" bIns="151709" numCol="1" spcCol="1270" anchor="ctr" anchorCtr="0">
              <a:noAutofit/>
            </a:bodyPr>
            <a:lstStyle/>
            <a:p>
              <a:pPr algn="ctr" defTabSz="622300" eaLnBrk="0" fontAlgn="base" hangingPunct="0">
                <a:lnSpc>
                  <a:spcPct val="90000"/>
                </a:lnSpc>
                <a:spcBef>
                  <a:spcPct val="50000"/>
                </a:spcBef>
                <a:spcAft>
                  <a:spcPct val="35000"/>
                </a:spcAft>
              </a:pPr>
              <a:endParaRPr lang="en-US" sz="1000" dirty="0">
                <a:solidFill>
                  <a:prstClr val="black"/>
                </a:solidFill>
              </a:endParaRPr>
            </a:p>
          </p:txBody>
        </p:sp>
        <p:sp>
          <p:nvSpPr>
            <p:cNvPr id="29" name="Freeform 28"/>
            <p:cNvSpPr/>
            <p:nvPr/>
          </p:nvSpPr>
          <p:spPr>
            <a:xfrm>
              <a:off x="6211310" y="1467609"/>
              <a:ext cx="1092347" cy="933784"/>
            </a:xfrm>
            <a:custGeom>
              <a:avLst/>
              <a:gdLst>
                <a:gd name="connsiteX0" fmla="*/ 0 w 1486621"/>
                <a:gd name="connsiteY0" fmla="*/ 93378 h 933784"/>
                <a:gd name="connsiteX1" fmla="*/ 27350 w 1486621"/>
                <a:gd name="connsiteY1" fmla="*/ 27350 h 933784"/>
                <a:gd name="connsiteX2" fmla="*/ 93378 w 1486621"/>
                <a:gd name="connsiteY2" fmla="*/ 0 h 933784"/>
                <a:gd name="connsiteX3" fmla="*/ 1393243 w 1486621"/>
                <a:gd name="connsiteY3" fmla="*/ 0 h 933784"/>
                <a:gd name="connsiteX4" fmla="*/ 1459271 w 1486621"/>
                <a:gd name="connsiteY4" fmla="*/ 27350 h 933784"/>
                <a:gd name="connsiteX5" fmla="*/ 1486621 w 1486621"/>
                <a:gd name="connsiteY5" fmla="*/ 93378 h 933784"/>
                <a:gd name="connsiteX6" fmla="*/ 1486621 w 1486621"/>
                <a:gd name="connsiteY6" fmla="*/ 840406 h 933784"/>
                <a:gd name="connsiteX7" fmla="*/ 1459271 w 1486621"/>
                <a:gd name="connsiteY7" fmla="*/ 906434 h 933784"/>
                <a:gd name="connsiteX8" fmla="*/ 1393243 w 1486621"/>
                <a:gd name="connsiteY8" fmla="*/ 933784 h 933784"/>
                <a:gd name="connsiteX9" fmla="*/ 93378 w 1486621"/>
                <a:gd name="connsiteY9" fmla="*/ 933784 h 933784"/>
                <a:gd name="connsiteX10" fmla="*/ 27350 w 1486621"/>
                <a:gd name="connsiteY10" fmla="*/ 906434 h 933784"/>
                <a:gd name="connsiteX11" fmla="*/ 0 w 1486621"/>
                <a:gd name="connsiteY11" fmla="*/ 840406 h 933784"/>
                <a:gd name="connsiteX12" fmla="*/ 0 w 1486621"/>
                <a:gd name="connsiteY12" fmla="*/ 93378 h 93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6621" h="933784">
                  <a:moveTo>
                    <a:pt x="0" y="93378"/>
                  </a:moveTo>
                  <a:cubicBezTo>
                    <a:pt x="0" y="68613"/>
                    <a:pt x="9838" y="44862"/>
                    <a:pt x="27350" y="27350"/>
                  </a:cubicBezTo>
                  <a:cubicBezTo>
                    <a:pt x="44862" y="9838"/>
                    <a:pt x="68613" y="0"/>
                    <a:pt x="93378" y="0"/>
                  </a:cubicBezTo>
                  <a:lnTo>
                    <a:pt x="1393243" y="0"/>
                  </a:lnTo>
                  <a:cubicBezTo>
                    <a:pt x="1418008" y="0"/>
                    <a:pt x="1441759" y="9838"/>
                    <a:pt x="1459271" y="27350"/>
                  </a:cubicBezTo>
                  <a:cubicBezTo>
                    <a:pt x="1476783" y="44862"/>
                    <a:pt x="1486621" y="68613"/>
                    <a:pt x="1486621" y="93378"/>
                  </a:cubicBezTo>
                  <a:lnTo>
                    <a:pt x="1486621" y="840406"/>
                  </a:lnTo>
                  <a:cubicBezTo>
                    <a:pt x="1486621" y="865171"/>
                    <a:pt x="1476783" y="888922"/>
                    <a:pt x="1459271" y="906434"/>
                  </a:cubicBezTo>
                  <a:cubicBezTo>
                    <a:pt x="1441759" y="923946"/>
                    <a:pt x="1418008" y="933784"/>
                    <a:pt x="1393243" y="933784"/>
                  </a:cubicBezTo>
                  <a:lnTo>
                    <a:pt x="93378" y="933784"/>
                  </a:lnTo>
                  <a:cubicBezTo>
                    <a:pt x="68613" y="933784"/>
                    <a:pt x="44862" y="923946"/>
                    <a:pt x="27350" y="906434"/>
                  </a:cubicBezTo>
                  <a:cubicBezTo>
                    <a:pt x="9838" y="888922"/>
                    <a:pt x="0" y="865171"/>
                    <a:pt x="0" y="840406"/>
                  </a:cubicBezTo>
                  <a:lnTo>
                    <a:pt x="0" y="93378"/>
                  </a:lnTo>
                  <a:close/>
                </a:path>
              </a:pathLst>
            </a:custGeom>
            <a:solidFill>
              <a:srgbClr val="CCECFF"/>
            </a:solidFill>
            <a:ln>
              <a:solidFill>
                <a:srgbClr val="CCECFF"/>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95930" tIns="95930" rIns="95930" bIns="95930" numCol="1" spcCol="1270" anchor="ctr" anchorCtr="0">
              <a:noAutofit/>
            </a:bodyPr>
            <a:lstStyle/>
            <a:p>
              <a:pPr algn="ctr" defTabSz="800100" eaLnBrk="0" fontAlgn="base" hangingPunct="0">
                <a:lnSpc>
                  <a:spcPct val="90000"/>
                </a:lnSpc>
                <a:spcBef>
                  <a:spcPct val="0"/>
                </a:spcBef>
                <a:spcAft>
                  <a:spcPct val="35000"/>
                </a:spcAft>
              </a:pPr>
              <a:r>
                <a:rPr lang="en-US" sz="1600" dirty="0">
                  <a:solidFill>
                    <a:prstClr val="black"/>
                  </a:solidFill>
                </a:rPr>
                <a:t>Analysis Datasets</a:t>
              </a:r>
            </a:p>
          </p:txBody>
        </p:sp>
        <p:sp>
          <p:nvSpPr>
            <p:cNvPr id="30" name="Freeform 29"/>
            <p:cNvSpPr/>
            <p:nvPr/>
          </p:nvSpPr>
          <p:spPr>
            <a:xfrm>
              <a:off x="7363472" y="1555229"/>
              <a:ext cx="568382" cy="758545"/>
            </a:xfrm>
            <a:custGeom>
              <a:avLst/>
              <a:gdLst>
                <a:gd name="connsiteX0" fmla="*/ 0 w 517155"/>
                <a:gd name="connsiteY0" fmla="*/ 151709 h 758545"/>
                <a:gd name="connsiteX1" fmla="*/ 258578 w 517155"/>
                <a:gd name="connsiteY1" fmla="*/ 151709 h 758545"/>
                <a:gd name="connsiteX2" fmla="*/ 258578 w 517155"/>
                <a:gd name="connsiteY2" fmla="*/ 0 h 758545"/>
                <a:gd name="connsiteX3" fmla="*/ 517155 w 517155"/>
                <a:gd name="connsiteY3" fmla="*/ 379273 h 758545"/>
                <a:gd name="connsiteX4" fmla="*/ 258578 w 517155"/>
                <a:gd name="connsiteY4" fmla="*/ 758545 h 758545"/>
                <a:gd name="connsiteX5" fmla="*/ 258578 w 517155"/>
                <a:gd name="connsiteY5" fmla="*/ 606836 h 758545"/>
                <a:gd name="connsiteX6" fmla="*/ 0 w 517155"/>
                <a:gd name="connsiteY6" fmla="*/ 606836 h 758545"/>
                <a:gd name="connsiteX7" fmla="*/ 0 w 517155"/>
                <a:gd name="connsiteY7" fmla="*/ 151709 h 75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155" h="758545">
                  <a:moveTo>
                    <a:pt x="0" y="151709"/>
                  </a:moveTo>
                  <a:lnTo>
                    <a:pt x="258578" y="151709"/>
                  </a:lnTo>
                  <a:lnTo>
                    <a:pt x="258578" y="0"/>
                  </a:lnTo>
                  <a:lnTo>
                    <a:pt x="517155" y="379273"/>
                  </a:lnTo>
                  <a:lnTo>
                    <a:pt x="258578" y="758545"/>
                  </a:lnTo>
                  <a:lnTo>
                    <a:pt x="258578" y="606836"/>
                  </a:lnTo>
                  <a:lnTo>
                    <a:pt x="0" y="606836"/>
                  </a:lnTo>
                  <a:lnTo>
                    <a:pt x="0" y="151709"/>
                  </a:lnTo>
                  <a:close/>
                </a:path>
              </a:pathLst>
            </a:cu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151709" rIns="155146" bIns="151709" numCol="1" spcCol="1270" anchor="ctr" anchorCtr="0">
              <a:noAutofit/>
            </a:bodyPr>
            <a:lstStyle/>
            <a:p>
              <a:pPr algn="ctr" defTabSz="622300" eaLnBrk="0" fontAlgn="base" hangingPunct="0">
                <a:lnSpc>
                  <a:spcPct val="90000"/>
                </a:lnSpc>
                <a:spcBef>
                  <a:spcPct val="50000"/>
                </a:spcBef>
                <a:spcAft>
                  <a:spcPct val="35000"/>
                </a:spcAft>
              </a:pPr>
              <a:endParaRPr lang="en-US" sz="900" dirty="0">
                <a:solidFill>
                  <a:prstClr val="black"/>
                </a:solidFill>
              </a:endParaRPr>
            </a:p>
          </p:txBody>
        </p:sp>
        <p:sp>
          <p:nvSpPr>
            <p:cNvPr id="31" name="Freeform 30"/>
            <p:cNvSpPr/>
            <p:nvPr/>
          </p:nvSpPr>
          <p:spPr>
            <a:xfrm>
              <a:off x="7955046" y="1467609"/>
              <a:ext cx="1081933" cy="933784"/>
            </a:xfrm>
            <a:custGeom>
              <a:avLst/>
              <a:gdLst>
                <a:gd name="connsiteX0" fmla="*/ 0 w 1486621"/>
                <a:gd name="connsiteY0" fmla="*/ 93378 h 933784"/>
                <a:gd name="connsiteX1" fmla="*/ 27350 w 1486621"/>
                <a:gd name="connsiteY1" fmla="*/ 27350 h 933784"/>
                <a:gd name="connsiteX2" fmla="*/ 93378 w 1486621"/>
                <a:gd name="connsiteY2" fmla="*/ 0 h 933784"/>
                <a:gd name="connsiteX3" fmla="*/ 1393243 w 1486621"/>
                <a:gd name="connsiteY3" fmla="*/ 0 h 933784"/>
                <a:gd name="connsiteX4" fmla="*/ 1459271 w 1486621"/>
                <a:gd name="connsiteY4" fmla="*/ 27350 h 933784"/>
                <a:gd name="connsiteX5" fmla="*/ 1486621 w 1486621"/>
                <a:gd name="connsiteY5" fmla="*/ 93378 h 933784"/>
                <a:gd name="connsiteX6" fmla="*/ 1486621 w 1486621"/>
                <a:gd name="connsiteY6" fmla="*/ 840406 h 933784"/>
                <a:gd name="connsiteX7" fmla="*/ 1459271 w 1486621"/>
                <a:gd name="connsiteY7" fmla="*/ 906434 h 933784"/>
                <a:gd name="connsiteX8" fmla="*/ 1393243 w 1486621"/>
                <a:gd name="connsiteY8" fmla="*/ 933784 h 933784"/>
                <a:gd name="connsiteX9" fmla="*/ 93378 w 1486621"/>
                <a:gd name="connsiteY9" fmla="*/ 933784 h 933784"/>
                <a:gd name="connsiteX10" fmla="*/ 27350 w 1486621"/>
                <a:gd name="connsiteY10" fmla="*/ 906434 h 933784"/>
                <a:gd name="connsiteX11" fmla="*/ 0 w 1486621"/>
                <a:gd name="connsiteY11" fmla="*/ 840406 h 933784"/>
                <a:gd name="connsiteX12" fmla="*/ 0 w 1486621"/>
                <a:gd name="connsiteY12" fmla="*/ 93378 h 93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6621" h="933784">
                  <a:moveTo>
                    <a:pt x="0" y="93378"/>
                  </a:moveTo>
                  <a:cubicBezTo>
                    <a:pt x="0" y="68613"/>
                    <a:pt x="9838" y="44862"/>
                    <a:pt x="27350" y="27350"/>
                  </a:cubicBezTo>
                  <a:cubicBezTo>
                    <a:pt x="44862" y="9838"/>
                    <a:pt x="68613" y="0"/>
                    <a:pt x="93378" y="0"/>
                  </a:cubicBezTo>
                  <a:lnTo>
                    <a:pt x="1393243" y="0"/>
                  </a:lnTo>
                  <a:cubicBezTo>
                    <a:pt x="1418008" y="0"/>
                    <a:pt x="1441759" y="9838"/>
                    <a:pt x="1459271" y="27350"/>
                  </a:cubicBezTo>
                  <a:cubicBezTo>
                    <a:pt x="1476783" y="44862"/>
                    <a:pt x="1486621" y="68613"/>
                    <a:pt x="1486621" y="93378"/>
                  </a:cubicBezTo>
                  <a:lnTo>
                    <a:pt x="1486621" y="840406"/>
                  </a:lnTo>
                  <a:cubicBezTo>
                    <a:pt x="1486621" y="865171"/>
                    <a:pt x="1476783" y="888922"/>
                    <a:pt x="1459271" y="906434"/>
                  </a:cubicBezTo>
                  <a:cubicBezTo>
                    <a:pt x="1441759" y="923946"/>
                    <a:pt x="1418008" y="933784"/>
                    <a:pt x="1393243" y="933784"/>
                  </a:cubicBezTo>
                  <a:lnTo>
                    <a:pt x="93378" y="933784"/>
                  </a:lnTo>
                  <a:cubicBezTo>
                    <a:pt x="68613" y="933784"/>
                    <a:pt x="44862" y="923946"/>
                    <a:pt x="27350" y="906434"/>
                  </a:cubicBezTo>
                  <a:cubicBezTo>
                    <a:pt x="9838" y="888922"/>
                    <a:pt x="0" y="865171"/>
                    <a:pt x="0" y="840406"/>
                  </a:cubicBezTo>
                  <a:lnTo>
                    <a:pt x="0" y="93378"/>
                  </a:lnTo>
                  <a:close/>
                </a:path>
              </a:pathLst>
            </a:custGeom>
            <a:solidFill>
              <a:srgbClr val="CCEC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95930" tIns="95930" rIns="95930" bIns="95930" numCol="1" spcCol="1270" anchor="ctr" anchorCtr="0">
              <a:noAutofit/>
            </a:bodyPr>
            <a:lstStyle/>
            <a:p>
              <a:pPr algn="ctr" defTabSz="800100" eaLnBrk="0" fontAlgn="base" hangingPunct="0">
                <a:lnSpc>
                  <a:spcPct val="90000"/>
                </a:lnSpc>
                <a:spcBef>
                  <a:spcPct val="0"/>
                </a:spcBef>
                <a:spcAft>
                  <a:spcPct val="35000"/>
                </a:spcAft>
              </a:pPr>
              <a:r>
                <a:rPr lang="en-US" sz="1600" dirty="0">
                  <a:solidFill>
                    <a:prstClr val="black"/>
                  </a:solidFill>
                </a:rPr>
                <a:t>Tables, Figures and Listings</a:t>
              </a:r>
            </a:p>
          </p:txBody>
        </p:sp>
        <p:sp>
          <p:nvSpPr>
            <p:cNvPr id="22" name="TextBox 21"/>
            <p:cNvSpPr txBox="1"/>
            <p:nvPr/>
          </p:nvSpPr>
          <p:spPr>
            <a:xfrm>
              <a:off x="-20456" y="1611336"/>
              <a:ext cx="1015111"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defTabSz="914400" eaLnBrk="0" fontAlgn="base" hangingPunct="0">
                <a:spcAft>
                  <a:spcPct val="0"/>
                </a:spcAft>
              </a:pPr>
              <a:r>
                <a:rPr lang="en-US" sz="1200" b="1" dirty="0">
                  <a:solidFill>
                    <a:prstClr val="black"/>
                  </a:solidFill>
                </a:rPr>
                <a:t>Clinical Data </a:t>
              </a:r>
            </a:p>
            <a:p>
              <a:pPr algn="ctr" defTabSz="914400" eaLnBrk="0" fontAlgn="base" hangingPunct="0">
                <a:spcAft>
                  <a:spcPct val="0"/>
                </a:spcAft>
              </a:pPr>
              <a:r>
                <a:rPr lang="en-US" sz="1200" b="1" dirty="0">
                  <a:solidFill>
                    <a:prstClr val="black"/>
                  </a:solidFill>
                </a:rPr>
                <a:t>Flow</a:t>
              </a:r>
            </a:p>
          </p:txBody>
        </p:sp>
        <p:sp>
          <p:nvSpPr>
            <p:cNvPr id="40" name="Freeform 39"/>
            <p:cNvSpPr/>
            <p:nvPr/>
          </p:nvSpPr>
          <p:spPr>
            <a:xfrm>
              <a:off x="1088778" y="1467609"/>
              <a:ext cx="1084521" cy="933784"/>
            </a:xfrm>
            <a:custGeom>
              <a:avLst/>
              <a:gdLst>
                <a:gd name="connsiteX0" fmla="*/ 0 w 1486621"/>
                <a:gd name="connsiteY0" fmla="*/ 93378 h 933784"/>
                <a:gd name="connsiteX1" fmla="*/ 27350 w 1486621"/>
                <a:gd name="connsiteY1" fmla="*/ 27350 h 933784"/>
                <a:gd name="connsiteX2" fmla="*/ 93378 w 1486621"/>
                <a:gd name="connsiteY2" fmla="*/ 0 h 933784"/>
                <a:gd name="connsiteX3" fmla="*/ 1393243 w 1486621"/>
                <a:gd name="connsiteY3" fmla="*/ 0 h 933784"/>
                <a:gd name="connsiteX4" fmla="*/ 1459271 w 1486621"/>
                <a:gd name="connsiteY4" fmla="*/ 27350 h 933784"/>
                <a:gd name="connsiteX5" fmla="*/ 1486621 w 1486621"/>
                <a:gd name="connsiteY5" fmla="*/ 93378 h 933784"/>
                <a:gd name="connsiteX6" fmla="*/ 1486621 w 1486621"/>
                <a:gd name="connsiteY6" fmla="*/ 840406 h 933784"/>
                <a:gd name="connsiteX7" fmla="*/ 1459271 w 1486621"/>
                <a:gd name="connsiteY7" fmla="*/ 906434 h 933784"/>
                <a:gd name="connsiteX8" fmla="*/ 1393243 w 1486621"/>
                <a:gd name="connsiteY8" fmla="*/ 933784 h 933784"/>
                <a:gd name="connsiteX9" fmla="*/ 93378 w 1486621"/>
                <a:gd name="connsiteY9" fmla="*/ 933784 h 933784"/>
                <a:gd name="connsiteX10" fmla="*/ 27350 w 1486621"/>
                <a:gd name="connsiteY10" fmla="*/ 906434 h 933784"/>
                <a:gd name="connsiteX11" fmla="*/ 0 w 1486621"/>
                <a:gd name="connsiteY11" fmla="*/ 840406 h 933784"/>
                <a:gd name="connsiteX12" fmla="*/ 0 w 1486621"/>
                <a:gd name="connsiteY12" fmla="*/ 93378 h 93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6621" h="933784">
                  <a:moveTo>
                    <a:pt x="0" y="93378"/>
                  </a:moveTo>
                  <a:cubicBezTo>
                    <a:pt x="0" y="68613"/>
                    <a:pt x="9838" y="44862"/>
                    <a:pt x="27350" y="27350"/>
                  </a:cubicBezTo>
                  <a:cubicBezTo>
                    <a:pt x="44862" y="9838"/>
                    <a:pt x="68613" y="0"/>
                    <a:pt x="93378" y="0"/>
                  </a:cubicBezTo>
                  <a:lnTo>
                    <a:pt x="1393243" y="0"/>
                  </a:lnTo>
                  <a:cubicBezTo>
                    <a:pt x="1418008" y="0"/>
                    <a:pt x="1441759" y="9838"/>
                    <a:pt x="1459271" y="27350"/>
                  </a:cubicBezTo>
                  <a:cubicBezTo>
                    <a:pt x="1476783" y="44862"/>
                    <a:pt x="1486621" y="68613"/>
                    <a:pt x="1486621" y="93378"/>
                  </a:cubicBezTo>
                  <a:lnTo>
                    <a:pt x="1486621" y="840406"/>
                  </a:lnTo>
                  <a:cubicBezTo>
                    <a:pt x="1486621" y="865171"/>
                    <a:pt x="1476783" y="888922"/>
                    <a:pt x="1459271" y="906434"/>
                  </a:cubicBezTo>
                  <a:cubicBezTo>
                    <a:pt x="1441759" y="923946"/>
                    <a:pt x="1418008" y="933784"/>
                    <a:pt x="1393243" y="933784"/>
                  </a:cubicBezTo>
                  <a:lnTo>
                    <a:pt x="93378" y="933784"/>
                  </a:lnTo>
                  <a:cubicBezTo>
                    <a:pt x="68613" y="933784"/>
                    <a:pt x="44862" y="923946"/>
                    <a:pt x="27350" y="906434"/>
                  </a:cubicBezTo>
                  <a:cubicBezTo>
                    <a:pt x="9838" y="888922"/>
                    <a:pt x="0" y="865171"/>
                    <a:pt x="0" y="840406"/>
                  </a:cubicBezTo>
                  <a:lnTo>
                    <a:pt x="0" y="93378"/>
                  </a:lnTo>
                  <a:close/>
                </a:path>
              </a:pathLst>
            </a:custGeom>
            <a:solidFill>
              <a:srgbClr val="CCEC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95930" tIns="95930" rIns="95930" bIns="95930" numCol="1" spcCol="1270" anchor="ctr" anchorCtr="0">
              <a:noAutofit/>
            </a:bodyPr>
            <a:lstStyle/>
            <a:p>
              <a:pPr algn="ctr" defTabSz="800100" eaLnBrk="0" fontAlgn="base" hangingPunct="0">
                <a:lnSpc>
                  <a:spcPct val="90000"/>
                </a:lnSpc>
                <a:spcBef>
                  <a:spcPct val="0"/>
                </a:spcBef>
                <a:spcAft>
                  <a:spcPct val="35000"/>
                </a:spcAft>
              </a:pPr>
              <a:r>
                <a:rPr lang="en-US" sz="1600" dirty="0">
                  <a:solidFill>
                    <a:prstClr val="black"/>
                  </a:solidFill>
                </a:rPr>
                <a:t>Trial Design</a:t>
              </a:r>
            </a:p>
          </p:txBody>
        </p:sp>
        <p:sp>
          <p:nvSpPr>
            <p:cNvPr id="42" name="Freeform 41"/>
            <p:cNvSpPr/>
            <p:nvPr/>
          </p:nvSpPr>
          <p:spPr>
            <a:xfrm>
              <a:off x="2200383" y="1555229"/>
              <a:ext cx="559913" cy="758545"/>
            </a:xfrm>
            <a:custGeom>
              <a:avLst/>
              <a:gdLst>
                <a:gd name="connsiteX0" fmla="*/ 0 w 559913"/>
                <a:gd name="connsiteY0" fmla="*/ 151709 h 758545"/>
                <a:gd name="connsiteX1" fmla="*/ 279957 w 559913"/>
                <a:gd name="connsiteY1" fmla="*/ 151709 h 758545"/>
                <a:gd name="connsiteX2" fmla="*/ 279957 w 559913"/>
                <a:gd name="connsiteY2" fmla="*/ 0 h 758545"/>
                <a:gd name="connsiteX3" fmla="*/ 559913 w 559913"/>
                <a:gd name="connsiteY3" fmla="*/ 379273 h 758545"/>
                <a:gd name="connsiteX4" fmla="*/ 279957 w 559913"/>
                <a:gd name="connsiteY4" fmla="*/ 758545 h 758545"/>
                <a:gd name="connsiteX5" fmla="*/ 279957 w 559913"/>
                <a:gd name="connsiteY5" fmla="*/ 606836 h 758545"/>
                <a:gd name="connsiteX6" fmla="*/ 0 w 559913"/>
                <a:gd name="connsiteY6" fmla="*/ 606836 h 758545"/>
                <a:gd name="connsiteX7" fmla="*/ 0 w 559913"/>
                <a:gd name="connsiteY7" fmla="*/ 151709 h 75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913" h="758545">
                  <a:moveTo>
                    <a:pt x="0" y="151709"/>
                  </a:moveTo>
                  <a:lnTo>
                    <a:pt x="279957" y="151709"/>
                  </a:lnTo>
                  <a:lnTo>
                    <a:pt x="279957" y="0"/>
                  </a:lnTo>
                  <a:lnTo>
                    <a:pt x="559913" y="379273"/>
                  </a:lnTo>
                  <a:lnTo>
                    <a:pt x="279957" y="758545"/>
                  </a:lnTo>
                  <a:lnTo>
                    <a:pt x="279957" y="606836"/>
                  </a:lnTo>
                  <a:lnTo>
                    <a:pt x="0" y="606836"/>
                  </a:lnTo>
                  <a:lnTo>
                    <a:pt x="0" y="151709"/>
                  </a:lnTo>
                  <a:close/>
                </a:path>
              </a:pathLst>
            </a:cu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151709" rIns="167974" bIns="151709" numCol="1" spcCol="1270" anchor="ctr" anchorCtr="0">
              <a:noAutofit/>
            </a:bodyPr>
            <a:lstStyle/>
            <a:p>
              <a:pPr algn="ctr" defTabSz="622300" eaLnBrk="0" fontAlgn="base" hangingPunct="0">
                <a:lnSpc>
                  <a:spcPct val="90000"/>
                </a:lnSpc>
                <a:spcBef>
                  <a:spcPct val="0"/>
                </a:spcBef>
                <a:spcAft>
                  <a:spcPct val="35000"/>
                </a:spcAft>
              </a:pPr>
              <a:endParaRPr lang="en-US" sz="1050" dirty="0">
                <a:solidFill>
                  <a:prstClr val="black"/>
                </a:solidFill>
              </a:endParaRPr>
            </a:p>
          </p:txBody>
        </p:sp>
      </p:grpSp>
      <p:grpSp>
        <p:nvGrpSpPr>
          <p:cNvPr id="5" name="Group 61"/>
          <p:cNvGrpSpPr/>
          <p:nvPr/>
        </p:nvGrpSpPr>
        <p:grpSpPr>
          <a:xfrm>
            <a:off x="0" y="3214819"/>
            <a:ext cx="8952614" cy="738664"/>
            <a:chOff x="-52354" y="5276334"/>
            <a:chExt cx="9004968" cy="738664"/>
          </a:xfrm>
        </p:grpSpPr>
        <p:sp>
          <p:nvSpPr>
            <p:cNvPr id="17" name="TextBox 16"/>
            <p:cNvSpPr txBox="1"/>
            <p:nvPr/>
          </p:nvSpPr>
          <p:spPr>
            <a:xfrm>
              <a:off x="1066463" y="5444712"/>
              <a:ext cx="1105786" cy="369332"/>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defTabSz="914400" eaLnBrk="0" fontAlgn="base" hangingPunct="0">
                <a:spcBef>
                  <a:spcPct val="50000"/>
                </a:spcBef>
                <a:spcAft>
                  <a:spcPct val="0"/>
                </a:spcAft>
              </a:pPr>
              <a:r>
                <a:rPr lang="en-US" dirty="0">
                  <a:solidFill>
                    <a:prstClr val="black"/>
                  </a:solidFill>
                </a:rPr>
                <a:t>PRM</a:t>
              </a:r>
            </a:p>
          </p:txBody>
        </p:sp>
        <p:sp>
          <p:nvSpPr>
            <p:cNvPr id="18" name="TextBox 17"/>
            <p:cNvSpPr txBox="1"/>
            <p:nvPr/>
          </p:nvSpPr>
          <p:spPr>
            <a:xfrm>
              <a:off x="4391384" y="5443271"/>
              <a:ext cx="1228037" cy="369332"/>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defTabSz="914400" eaLnBrk="0" fontAlgn="base" hangingPunct="0">
                <a:spcBef>
                  <a:spcPct val="50000"/>
                </a:spcBef>
                <a:spcAft>
                  <a:spcPct val="0"/>
                </a:spcAft>
              </a:pPr>
              <a:r>
                <a:rPr lang="en-US" dirty="0">
                  <a:solidFill>
                    <a:prstClr val="black"/>
                  </a:solidFill>
                </a:rPr>
                <a:t>SDTM</a:t>
              </a:r>
            </a:p>
          </p:txBody>
        </p:sp>
        <p:sp>
          <p:nvSpPr>
            <p:cNvPr id="19" name="TextBox 18"/>
            <p:cNvSpPr txBox="1"/>
            <p:nvPr/>
          </p:nvSpPr>
          <p:spPr>
            <a:xfrm>
              <a:off x="6146800" y="5452733"/>
              <a:ext cx="1111388" cy="369332"/>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defTabSz="914400" eaLnBrk="0" fontAlgn="base" hangingPunct="0">
                <a:spcBef>
                  <a:spcPct val="50000"/>
                </a:spcBef>
                <a:spcAft>
                  <a:spcPct val="0"/>
                </a:spcAft>
              </a:pPr>
              <a:r>
                <a:rPr lang="en-US" dirty="0">
                  <a:solidFill>
                    <a:prstClr val="black"/>
                  </a:solidFill>
                </a:rPr>
                <a:t>ADaM</a:t>
              </a:r>
            </a:p>
          </p:txBody>
        </p:sp>
        <p:sp>
          <p:nvSpPr>
            <p:cNvPr id="20" name="TextBox 19"/>
            <p:cNvSpPr txBox="1"/>
            <p:nvPr/>
          </p:nvSpPr>
          <p:spPr>
            <a:xfrm>
              <a:off x="7751134" y="5378302"/>
              <a:ext cx="1201480" cy="523220"/>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defTabSz="914400" eaLnBrk="0" fontAlgn="base" hangingPunct="0">
                <a:spcBef>
                  <a:spcPct val="50000"/>
                </a:spcBef>
                <a:spcAft>
                  <a:spcPct val="0"/>
                </a:spcAft>
              </a:pPr>
              <a:r>
                <a:rPr lang="en-US" sz="1400" dirty="0">
                  <a:solidFill>
                    <a:prstClr val="black"/>
                  </a:solidFill>
                </a:rPr>
                <a:t>No  Standards Exist</a:t>
              </a:r>
            </a:p>
          </p:txBody>
        </p:sp>
        <p:sp>
          <p:nvSpPr>
            <p:cNvPr id="23" name="TextBox 22"/>
            <p:cNvSpPr txBox="1"/>
            <p:nvPr/>
          </p:nvSpPr>
          <p:spPr>
            <a:xfrm>
              <a:off x="-52354" y="5276334"/>
              <a:ext cx="1000473" cy="73866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defTabSz="914400" eaLnBrk="0" fontAlgn="base" hangingPunct="0">
                <a:spcAft>
                  <a:spcPct val="0"/>
                </a:spcAft>
              </a:pPr>
              <a:r>
                <a:rPr lang="en-US" sz="1400" b="1" dirty="0">
                  <a:solidFill>
                    <a:prstClr val="black"/>
                  </a:solidFill>
                  <a:latin typeface="Garamond" panose="02020404030301010803" pitchFamily="18" charset="0"/>
                </a:rPr>
                <a:t>Industry</a:t>
              </a:r>
            </a:p>
            <a:p>
              <a:pPr algn="ctr" defTabSz="914400" eaLnBrk="0" fontAlgn="base" hangingPunct="0">
                <a:spcAft>
                  <a:spcPct val="0"/>
                </a:spcAft>
              </a:pPr>
              <a:r>
                <a:rPr lang="en-US" sz="1400" b="1" dirty="0">
                  <a:solidFill>
                    <a:prstClr val="black"/>
                  </a:solidFill>
                  <a:latin typeface="Garamond" panose="02020404030301010803" pitchFamily="18" charset="0"/>
                </a:rPr>
                <a:t>Standards</a:t>
              </a:r>
            </a:p>
            <a:p>
              <a:pPr algn="ctr" defTabSz="914400" eaLnBrk="0" fontAlgn="base" hangingPunct="0">
                <a:spcAft>
                  <a:spcPct val="0"/>
                </a:spcAft>
              </a:pPr>
              <a:r>
                <a:rPr lang="en-US" sz="1400" b="1" dirty="0">
                  <a:solidFill>
                    <a:prstClr val="black"/>
                  </a:solidFill>
                  <a:latin typeface="Garamond" panose="02020404030301010803" pitchFamily="18" charset="0"/>
                </a:rPr>
                <a:t>Alignment</a:t>
              </a:r>
            </a:p>
          </p:txBody>
        </p:sp>
        <p:sp>
          <p:nvSpPr>
            <p:cNvPr id="61" name="TextBox 60"/>
            <p:cNvSpPr txBox="1"/>
            <p:nvPr/>
          </p:nvSpPr>
          <p:spPr>
            <a:xfrm>
              <a:off x="2790838" y="5461000"/>
              <a:ext cx="1105784" cy="369332"/>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defTabSz="914400" eaLnBrk="0" fontAlgn="base" hangingPunct="0">
                <a:spcBef>
                  <a:spcPct val="50000"/>
                </a:spcBef>
                <a:spcAft>
                  <a:spcPct val="0"/>
                </a:spcAft>
              </a:pPr>
              <a:r>
                <a:rPr lang="en-US" dirty="0">
                  <a:solidFill>
                    <a:prstClr val="black"/>
                  </a:solidFill>
                </a:rPr>
                <a:t>CDASH</a:t>
              </a:r>
            </a:p>
          </p:txBody>
        </p:sp>
      </p:grpSp>
      <p:sp>
        <p:nvSpPr>
          <p:cNvPr id="4" name="Oval 3"/>
          <p:cNvSpPr/>
          <p:nvPr/>
        </p:nvSpPr>
        <p:spPr>
          <a:xfrm>
            <a:off x="7571343" y="3048000"/>
            <a:ext cx="1572656" cy="1136653"/>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0" fontAlgn="base" hangingPunct="0">
              <a:spcBef>
                <a:spcPct val="50000"/>
              </a:spcBef>
              <a:spcAft>
                <a:spcPct val="0"/>
              </a:spcAft>
            </a:pPr>
            <a:endParaRPr lang="en-US" sz="1000">
              <a:solidFill>
                <a:prstClr val="white"/>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778" y="4490054"/>
            <a:ext cx="1736725"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046871" y="4409396"/>
            <a:ext cx="5668705" cy="867754"/>
          </a:xfrm>
          <a:prstGeom prst="rect">
            <a:avLst/>
          </a:prstGeom>
          <a:gradFill>
            <a:gsLst>
              <a:gs pos="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78" y="449481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7001301" y="4409396"/>
            <a:ext cx="1951312" cy="867754"/>
          </a:xfrm>
          <a:prstGeom prst="rect">
            <a:avLst/>
          </a:prstGeom>
          <a:gradFill>
            <a:gsLst>
              <a:gs pos="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8235" y="4490054"/>
            <a:ext cx="1506537"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856096" y="5732060"/>
            <a:ext cx="6499270" cy="818865"/>
          </a:xfrm>
          <a:prstGeom prst="rect">
            <a:avLst/>
          </a:prstGeom>
          <a:gradFill>
            <a:gsLst>
              <a:gs pos="0">
                <a:srgbClr val="7030A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3226" y="5839290"/>
            <a:ext cx="1264678" cy="604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4690753" y="5982029"/>
            <a:ext cx="2880590" cy="461665"/>
          </a:xfrm>
          <a:prstGeom prst="rect">
            <a:avLst/>
          </a:prstGeom>
          <a:noFill/>
        </p:spPr>
        <p:txBody>
          <a:bodyPr wrap="square" rtlCol="0">
            <a:spAutoFit/>
          </a:bodyPr>
          <a:lstStyle/>
          <a:p>
            <a:r>
              <a:rPr lang="en-US" sz="2400" dirty="0">
                <a:solidFill>
                  <a:prstClr val="black"/>
                </a:solidFill>
              </a:rPr>
              <a:t>(Therapeutic Areas)</a:t>
            </a:r>
          </a:p>
        </p:txBody>
      </p:sp>
    </p:spTree>
    <p:extLst>
      <p:ext uri="{BB962C8B-B14F-4D97-AF65-F5344CB8AC3E}">
        <p14:creationId xmlns:p14="http://schemas.microsoft.com/office/powerpoint/2010/main" val="1371027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4" descr="http://www.compositiontoday.com/admin/rt3/ckfinder/userfiles/images/cloud.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7291" y="4617157"/>
            <a:ext cx="2143984" cy="161611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3294601" y="291699"/>
            <a:ext cx="5562600" cy="1143000"/>
          </a:xfrm>
        </p:spPr>
        <p:txBody>
          <a:bodyPr/>
          <a:lstStyle/>
          <a:p>
            <a:r>
              <a:rPr lang="en-US" dirty="0"/>
              <a:t>Vision: Script Repository (Shared Reusable Code Library)</a:t>
            </a:r>
          </a:p>
        </p:txBody>
      </p:sp>
      <p:pic>
        <p:nvPicPr>
          <p:cNvPr id="7" name="Picture 4" descr="http://www.compositiontoday.com/admin/rt3/ckfinder/userfiles/images/cloud.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642" y="4608386"/>
            <a:ext cx="2143984" cy="16161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19246" y="5009141"/>
            <a:ext cx="1076775"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a:ea typeface="+mn-ea"/>
                <a:cs typeface="+mn-cs"/>
              </a:rPr>
              <a:t>SAS, R, </a:t>
            </a:r>
            <a:r>
              <a:rPr kumimoji="0" lang="en-US" sz="2000" b="0" i="0" u="none" strike="noStrike" kern="1200" cap="none" spc="0" normalizeH="0" baseline="0" noProof="0" dirty="0" err="1">
                <a:ln>
                  <a:noFill/>
                </a:ln>
                <a:solidFill>
                  <a:srgbClr val="C00000"/>
                </a:solidFill>
                <a:effectLst/>
                <a:uLnTx/>
                <a:uFillTx/>
                <a:latin typeface="Calibri"/>
                <a:ea typeface="+mn-ea"/>
                <a:cs typeface="+mn-cs"/>
              </a:rPr>
              <a:t>Spotfire</a:t>
            </a:r>
            <a:r>
              <a:rPr kumimoji="0" lang="en-US" sz="2000" b="0" i="0" u="none" strike="noStrike" kern="1200" cap="none" spc="0" normalizeH="0" baseline="0" noProof="0" dirty="0">
                <a:ln>
                  <a:noFill/>
                </a:ln>
                <a:solidFill>
                  <a:srgbClr val="C00000"/>
                </a:solidFill>
                <a:effectLst/>
                <a:uLnTx/>
                <a:uFillTx/>
                <a:latin typeface="Calibri"/>
                <a:ea typeface="+mn-ea"/>
                <a:cs typeface="+mn-cs"/>
              </a:rPr>
              <a:t>, Etc.</a:t>
            </a:r>
          </a:p>
        </p:txBody>
      </p:sp>
      <p:sp>
        <p:nvSpPr>
          <p:cNvPr id="4" name="Oval 3"/>
          <p:cNvSpPr/>
          <p:nvPr/>
        </p:nvSpPr>
        <p:spPr>
          <a:xfrm>
            <a:off x="2665592" y="3587840"/>
            <a:ext cx="3631311" cy="26982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extBox 4"/>
          <p:cNvSpPr txBox="1"/>
          <p:nvPr/>
        </p:nvSpPr>
        <p:spPr>
          <a:xfrm>
            <a:off x="3515435" y="3892318"/>
            <a:ext cx="1906073" cy="138499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Script Repository </a:t>
            </a:r>
            <a:br>
              <a:rPr kumimoji="0" lang="en-US" sz="2800" b="1" i="0" u="none" strike="noStrike" kern="1200" cap="none" spc="0" normalizeH="0" baseline="0" noProof="0" dirty="0">
                <a:ln>
                  <a:noFill/>
                </a:ln>
                <a:solidFill>
                  <a:prstClr val="black"/>
                </a:solidFill>
                <a:effectLst/>
                <a:uLnTx/>
                <a:uFillTx/>
                <a:latin typeface="Calibri"/>
                <a:ea typeface="+mn-ea"/>
                <a:cs typeface="+mn-cs"/>
              </a:rPr>
            </a:br>
            <a:r>
              <a:rPr kumimoji="0" lang="en-US" sz="2800" b="1" i="0" u="none" strike="noStrike" kern="1200" cap="none" spc="0" normalizeH="0" baseline="0" noProof="0" dirty="0">
                <a:ln>
                  <a:noFill/>
                </a:ln>
                <a:solidFill>
                  <a:prstClr val="black"/>
                </a:solidFill>
                <a:effectLst/>
                <a:uLnTx/>
                <a:uFillTx/>
                <a:latin typeface="Calibri"/>
                <a:ea typeface="+mn-ea"/>
                <a:cs typeface="+mn-cs"/>
              </a:rPr>
              <a:t>in </a:t>
            </a:r>
            <a:r>
              <a:rPr kumimoji="0" lang="en-US" sz="2800" b="1" i="0" u="none" strike="noStrike" kern="1200" cap="none" spc="0" normalizeH="0" baseline="0" noProof="0" dirty="0" err="1">
                <a:ln>
                  <a:noFill/>
                </a:ln>
                <a:solidFill>
                  <a:prstClr val="black"/>
                </a:solidFill>
                <a:effectLst/>
                <a:uLnTx/>
                <a:uFillTx/>
                <a:latin typeface="Calibri"/>
                <a:ea typeface="+mn-ea"/>
                <a:cs typeface="+mn-cs"/>
              </a:rPr>
              <a:t>Github</a:t>
            </a:r>
            <a:endParaRPr kumimoji="0" lang="en-US" sz="2800" b="1" i="0" u="none" strike="noStrike" kern="1200" cap="none" spc="0" normalizeH="0" baseline="0" noProof="0" dirty="0">
              <a:ln>
                <a:noFill/>
              </a:ln>
              <a:solidFill>
                <a:prstClr val="black"/>
              </a:solidFill>
              <a:effectLst/>
              <a:uLnTx/>
              <a:uFillTx/>
              <a:latin typeface="Calibri"/>
              <a:ea typeface="+mn-ea"/>
              <a:cs typeface="+mn-cs"/>
            </a:endParaRPr>
          </a:p>
        </p:txBody>
      </p:sp>
      <p:sp>
        <p:nvSpPr>
          <p:cNvPr id="8" name="Oval 7"/>
          <p:cNvSpPr/>
          <p:nvPr/>
        </p:nvSpPr>
        <p:spPr>
          <a:xfrm>
            <a:off x="2709690" y="5139468"/>
            <a:ext cx="1562375" cy="12844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p:cNvSpPr txBox="1"/>
          <p:nvPr/>
        </p:nvSpPr>
        <p:spPr>
          <a:xfrm>
            <a:off x="2956096" y="5284937"/>
            <a:ext cx="1129584"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White Paper Scripts</a:t>
            </a:r>
          </a:p>
        </p:txBody>
      </p:sp>
      <p:sp>
        <p:nvSpPr>
          <p:cNvPr id="19" name="Oval 18"/>
          <p:cNvSpPr/>
          <p:nvPr/>
        </p:nvSpPr>
        <p:spPr>
          <a:xfrm>
            <a:off x="4993307" y="5306273"/>
            <a:ext cx="1878314" cy="10194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5095869" y="5425217"/>
            <a:ext cx="1673191"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Contributed Scripts</a:t>
            </a:r>
          </a:p>
        </p:txBody>
      </p:sp>
      <p:sp>
        <p:nvSpPr>
          <p:cNvPr id="15" name="Rounded Rectangle 14"/>
          <p:cNvSpPr/>
          <p:nvPr/>
        </p:nvSpPr>
        <p:spPr>
          <a:xfrm>
            <a:off x="778099" y="2306010"/>
            <a:ext cx="2158284" cy="120802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TextBox 15"/>
          <p:cNvSpPr txBox="1"/>
          <p:nvPr/>
        </p:nvSpPr>
        <p:spPr>
          <a:xfrm>
            <a:off x="906888" y="2556077"/>
            <a:ext cx="1841679"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Industry</a:t>
            </a:r>
          </a:p>
        </p:txBody>
      </p:sp>
      <p:sp>
        <p:nvSpPr>
          <p:cNvPr id="24" name="Rounded Rectangle 23"/>
          <p:cNvSpPr/>
          <p:nvPr/>
        </p:nvSpPr>
        <p:spPr>
          <a:xfrm>
            <a:off x="3560871" y="1861223"/>
            <a:ext cx="2158284" cy="120802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p:cNvSpPr txBox="1"/>
          <p:nvPr/>
        </p:nvSpPr>
        <p:spPr>
          <a:xfrm>
            <a:off x="3597107" y="2032734"/>
            <a:ext cx="2051464"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noProof="0" dirty="0">
                <a:solidFill>
                  <a:prstClr val="black"/>
                </a:solidFill>
                <a:latin typeface="Calibri"/>
              </a:rPr>
              <a:t>Regulatory Agencies</a:t>
            </a:r>
            <a:endParaRPr kumimoji="0" lang="en-US" sz="2400" b="0" i="0" u="none" strike="noStrike" kern="1200" cap="none" spc="0" normalizeH="0" baseline="0" noProof="0" dirty="0">
              <a:ln>
                <a:noFill/>
              </a:ln>
              <a:solidFill>
                <a:prstClr val="black"/>
              </a:solidFill>
              <a:effectLst/>
              <a:uLnTx/>
              <a:uFillTx/>
              <a:latin typeface="Calibri"/>
            </a:endParaRPr>
          </a:p>
        </p:txBody>
      </p:sp>
      <p:sp>
        <p:nvSpPr>
          <p:cNvPr id="27" name="Rounded Rectangle 26"/>
          <p:cNvSpPr/>
          <p:nvPr/>
        </p:nvSpPr>
        <p:spPr>
          <a:xfrm>
            <a:off x="6567694" y="2367566"/>
            <a:ext cx="2158284" cy="120802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p:cNvSpPr txBox="1"/>
          <p:nvPr/>
        </p:nvSpPr>
        <p:spPr>
          <a:xfrm>
            <a:off x="6658377" y="2617633"/>
            <a:ext cx="1921101"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Academia</a:t>
            </a:r>
          </a:p>
        </p:txBody>
      </p:sp>
      <p:sp>
        <p:nvSpPr>
          <p:cNvPr id="17" name="Up-Down Arrow 16"/>
          <p:cNvSpPr/>
          <p:nvPr/>
        </p:nvSpPr>
        <p:spPr>
          <a:xfrm>
            <a:off x="4685357" y="3069243"/>
            <a:ext cx="205796" cy="532274"/>
          </a:xfrm>
          <a:prstGeom prst="up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Up-Down Arrow 28"/>
          <p:cNvSpPr/>
          <p:nvPr/>
        </p:nvSpPr>
        <p:spPr>
          <a:xfrm rot="2892641">
            <a:off x="6078485" y="3102814"/>
            <a:ext cx="205796" cy="852309"/>
          </a:xfrm>
          <a:prstGeom prst="up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Up-Down Arrow 29"/>
          <p:cNvSpPr/>
          <p:nvPr/>
        </p:nvSpPr>
        <p:spPr>
          <a:xfrm rot="18088348">
            <a:off x="3368010" y="2936407"/>
            <a:ext cx="205796" cy="1030759"/>
          </a:xfrm>
          <a:prstGeom prst="up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5421508" y="3963580"/>
            <a:ext cx="1441601" cy="10194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p:cNvSpPr txBox="1"/>
          <p:nvPr/>
        </p:nvSpPr>
        <p:spPr>
          <a:xfrm>
            <a:off x="5239305" y="4337525"/>
            <a:ext cx="1673191"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Test Data</a:t>
            </a:r>
          </a:p>
        </p:txBody>
      </p:sp>
      <p:sp>
        <p:nvSpPr>
          <p:cNvPr id="31" name="TextBox 30"/>
          <p:cNvSpPr txBox="1"/>
          <p:nvPr/>
        </p:nvSpPr>
        <p:spPr>
          <a:xfrm>
            <a:off x="7201578" y="5017912"/>
            <a:ext cx="1524400"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a:ea typeface="+mn-ea"/>
                <a:cs typeface="+mn-cs"/>
              </a:rPr>
              <a:t>Code Test Environment</a:t>
            </a:r>
          </a:p>
        </p:txBody>
      </p:sp>
    </p:spTree>
    <p:extLst>
      <p:ext uri="{BB962C8B-B14F-4D97-AF65-F5344CB8AC3E}">
        <p14:creationId xmlns:p14="http://schemas.microsoft.com/office/powerpoint/2010/main" val="4225927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PhUSE_Slide_Deck(10yr)PUR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PhUSE_Slide_Deck(10yr)PURPLE.potx</Template>
  <TotalTime>800</TotalTime>
  <Words>2553</Words>
  <Application>Microsoft Office PowerPoint</Application>
  <PresentationFormat>On-screen Show (4:3)</PresentationFormat>
  <Paragraphs>355</Paragraphs>
  <Slides>36</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36</vt:i4>
      </vt:variant>
    </vt:vector>
  </HeadingPairs>
  <TitlesOfParts>
    <vt:vector size="42" baseType="lpstr">
      <vt:lpstr>Arial</vt:lpstr>
      <vt:lpstr>Calibri</vt:lpstr>
      <vt:lpstr>Garamond</vt:lpstr>
      <vt:lpstr>Helvetica Neue</vt:lpstr>
      <vt:lpstr>PhUSE_Slide_Deck(10yr)PURPLE</vt:lpstr>
      <vt:lpstr>4_Office Theme</vt:lpstr>
      <vt:lpstr>PowerPoint Presentation</vt:lpstr>
      <vt:lpstr>PowerPoint Presentation</vt:lpstr>
      <vt:lpstr>PowerPoint Presentation</vt:lpstr>
      <vt:lpstr>PowerPoint Presentation</vt:lpstr>
      <vt:lpstr>PowerPoint Presentation</vt:lpstr>
      <vt:lpstr>PowerPoint Presentation</vt:lpstr>
      <vt:lpstr>Standard Analyses and Code Sharing Working Group Vision/Goals</vt:lpstr>
      <vt:lpstr>Vision:  Fill the Gap on  Analysis and Display Standards</vt:lpstr>
      <vt:lpstr>Vision: Script Repository (Shared Reusable Code Library)</vt:lpstr>
      <vt:lpstr>PowerPoint Presentation</vt:lpstr>
      <vt:lpstr>Focus Areas</vt:lpstr>
      <vt:lpstr>Standard Analyses and Code Sharing Working Group Vision/Goals</vt:lpstr>
      <vt:lpstr>Accomplishments: White Papers</vt:lpstr>
      <vt:lpstr>White Papers: Topics Covered</vt:lpstr>
      <vt:lpstr>PowerPoint Presentation</vt:lpstr>
      <vt:lpstr>Accomplishments: Repository</vt:lpstr>
      <vt:lpstr>PowerPoint Presentation</vt:lpstr>
      <vt:lpstr>PowerPoint Presentation</vt:lpstr>
      <vt:lpstr>Accomplishments: Scripts Developed</vt:lpstr>
      <vt:lpstr>PowerPoint Presentation</vt:lpstr>
      <vt:lpstr>PowerPoint Presentation</vt:lpstr>
      <vt:lpstr>PowerPoint Presentation</vt:lpstr>
      <vt:lpstr>PowerPoint Presentation</vt:lpstr>
      <vt:lpstr>Working Group Next Steps</vt:lpstr>
      <vt:lpstr>White Papers</vt:lpstr>
      <vt:lpstr>Analysis and Display White Papers Project Team</vt:lpstr>
      <vt:lpstr>Communication, Promotion, Education</vt:lpstr>
      <vt:lpstr>Repository Projects</vt:lpstr>
      <vt:lpstr>Repository Projects</vt:lpstr>
      <vt:lpstr>Repository Projects</vt:lpstr>
      <vt:lpstr>Repository Projects</vt:lpstr>
      <vt:lpstr>Working Group Needs</vt:lpstr>
      <vt:lpstr>How to Participate</vt:lpstr>
      <vt:lpstr>Potential Opportunities for Collaboration</vt:lpstr>
      <vt:lpstr>PowerPoint Presentation</vt:lpstr>
      <vt:lpstr>PowerPoint Presentation</vt:lpstr>
    </vt:vector>
  </TitlesOfParts>
  <Company>BDLS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Bamford</dc:creator>
  <cp:lastModifiedBy>Mary E Nilsson</cp:lastModifiedBy>
  <cp:revision>87</cp:revision>
  <dcterms:created xsi:type="dcterms:W3CDTF">2014-04-04T10:24:48Z</dcterms:created>
  <dcterms:modified xsi:type="dcterms:W3CDTF">2017-04-20T21:27:33Z</dcterms:modified>
</cp:coreProperties>
</file>