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6" r:id="rId4"/>
    <p:sldId id="263" r:id="rId5"/>
    <p:sldId id="287" r:id="rId6"/>
    <p:sldId id="322" r:id="rId7"/>
    <p:sldId id="288" r:id="rId8"/>
    <p:sldId id="304" r:id="rId9"/>
    <p:sldId id="297" r:id="rId10"/>
    <p:sldId id="296" r:id="rId11"/>
    <p:sldId id="289" r:id="rId12"/>
    <p:sldId id="306" r:id="rId13"/>
    <p:sldId id="290" r:id="rId14"/>
    <p:sldId id="293" r:id="rId15"/>
    <p:sldId id="295" r:id="rId16"/>
    <p:sldId id="323" r:id="rId17"/>
    <p:sldId id="274" r:id="rId18"/>
    <p:sldId id="324" r:id="rId19"/>
    <p:sldId id="318" r:id="rId20"/>
    <p:sldId id="319" r:id="rId21"/>
    <p:sldId id="320" r:id="rId22"/>
    <p:sldId id="321" r:id="rId23"/>
    <p:sldId id="311" r:id="rId24"/>
    <p:sldId id="300" r:id="rId25"/>
    <p:sldId id="301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3084" autoAdjust="0"/>
  </p:normalViewPr>
  <p:slideViewPr>
    <p:cSldViewPr snapToGrid="0" snapToObjects="1">
      <p:cViewPr varScale="1">
        <p:scale>
          <a:sx n="152" d="100"/>
          <a:sy n="152" d="100"/>
        </p:scale>
        <p:origin x="1584" y="18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0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wiki.org/wiki/index.php?title=WG5_Project_08" TargetMode="External"/><Relationship Id="rId4" Type="http://schemas.openxmlformats.org/officeDocument/2006/relationships/hyperlink" Target="http://www.phusewiki.org/wiki/index.php?title=WG5_Project_07" TargetMode="External"/><Relationship Id="rId5" Type="http://schemas.openxmlformats.org/officeDocument/2006/relationships/hyperlink" Target="http://www.phusewiki.org/wiki/index.php?title=WG5_Project_01" TargetMode="External"/><Relationship Id="rId6" Type="http://schemas.openxmlformats.org/officeDocument/2006/relationships/hyperlink" Target="http://www.phusewiki.org/wiki/index.php?title=WG5_Project_02" TargetMode="External"/><Relationship Id="rId7" Type="http://schemas.openxmlformats.org/officeDocument/2006/relationships/hyperlink" Target="http://www.phusewiki.org/wiki/index.php?title=WG5_Project_03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lot of progress has been made with respect to standardization – mostly in the collection and data space.  There’s a gap with respect to analyses and displays.  CFAST = Coalition for Accelerating Standards and Therapies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03A7A89-17D9-4B4A-ADA8-4C7615AF692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US" dirty="0">
                <a:effectLst/>
              </a:rPr>
              <a:t>Open</a:t>
            </a:r>
            <a:r>
              <a:rPr lang="en-US" baseline="0" dirty="0">
                <a:effectLst/>
              </a:rPr>
              <a:t> to additional ideas.  Some ideas that have been brought up</a:t>
            </a:r>
            <a:r>
              <a:rPr lang="en-US" dirty="0">
                <a:effectLst/>
              </a:rPr>
              <a:t>:</a:t>
            </a:r>
            <a:r>
              <a:rPr lang="en-US" baseline="0" dirty="0">
                <a:effectLst/>
              </a:rPr>
              <a:t> </a:t>
            </a:r>
          </a:p>
          <a:p>
            <a:pPr rtl="0"/>
            <a:r>
              <a:rPr lang="en-US" baseline="0" dirty="0">
                <a:effectLst/>
              </a:rPr>
              <a:t>1. </a:t>
            </a:r>
            <a:r>
              <a:rPr lang="en-US" dirty="0">
                <a:effectLst/>
              </a:rPr>
              <a:t>TOSNP and Narratives </a:t>
            </a:r>
          </a:p>
          <a:p>
            <a:pPr rtl="0"/>
            <a:r>
              <a:rPr lang="en-US" dirty="0">
                <a:effectLst/>
              </a:rPr>
              <a:t>2. Combining Studies for Integrated Analyses - Points to Consider </a:t>
            </a:r>
          </a:p>
          <a:p>
            <a:pPr rtl="0"/>
            <a:r>
              <a:rPr lang="en-US" dirty="0">
                <a:effectLst/>
              </a:rPr>
              <a:t>3. Qualitative ECGs </a:t>
            </a:r>
          </a:p>
          <a:p>
            <a:pPr rtl="0"/>
            <a:r>
              <a:rPr lang="en-US" dirty="0">
                <a:effectLst/>
              </a:rPr>
              <a:t>4. Analysis of genomic and biomarkers  </a:t>
            </a:r>
          </a:p>
          <a:p>
            <a:pPr rtl="0"/>
            <a:r>
              <a:rPr lang="en-US" dirty="0">
                <a:effectLst/>
              </a:rPr>
              <a:t>5. Statistical methods for safety (individual study and integrated, include Bayesian methods) </a:t>
            </a:r>
          </a:p>
          <a:p>
            <a:pPr rtl="0"/>
            <a:r>
              <a:rPr lang="en-US" dirty="0">
                <a:effectLst/>
              </a:rPr>
              <a:t>6. Writing statistical results for safety (individual study and integrated) </a:t>
            </a:r>
          </a:p>
          <a:p>
            <a:pPr rtl="0"/>
            <a:r>
              <a:rPr lang="en-US" dirty="0">
                <a:effectLst/>
              </a:rPr>
              <a:t>7. Process for determining Adverse Drug Reactions </a:t>
            </a:r>
          </a:p>
          <a:p>
            <a:pPr rtl="0"/>
            <a:r>
              <a:rPr lang="en-US" dirty="0">
                <a:effectLst/>
              </a:rPr>
              <a:t>8. Defining the safety population (not necessarily a separate white paper, but include somewhere) </a:t>
            </a:r>
          </a:p>
          <a:p>
            <a:pPr rtl="0"/>
            <a:r>
              <a:rPr lang="en-US" dirty="0">
                <a:effectLst/>
              </a:rPr>
              <a:t>9. Analysis and display of adjudicated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8499E6D-7FA2-463D-A16A-4548A3FAB57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0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Education Series:  Brainstorming ideas now – Webinars?  Onboarding</a:t>
            </a:r>
            <a:r>
              <a:rPr lang="en-US" sz="1800" baseline="0" dirty="0" smtClean="0"/>
              <a:t> training videos?  Tutorials and workshops at conferences?</a:t>
            </a:r>
            <a:r>
              <a:rPr lang="en-US" sz="1800" dirty="0" smtClean="0"/>
              <a:t>  Networking with the “Educating</a:t>
            </a:r>
            <a:r>
              <a:rPr lang="en-US" sz="1800" baseline="0" dirty="0" smtClean="0"/>
              <a:t> for the Future” project team.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Vision of the Script</a:t>
            </a:r>
            <a:r>
              <a:rPr lang="en-US" baseline="0" dirty="0"/>
              <a:t> Repository – Reusable code library – Utilizing crowd-sourcing to maintain.  All inclusive.  Assumes SDTM/</a:t>
            </a:r>
            <a:r>
              <a:rPr lang="en-US" baseline="0" dirty="0" err="1"/>
              <a:t>ADaM</a:t>
            </a:r>
            <a:r>
              <a:rPr lang="en-US" baseline="0" dirty="0"/>
              <a:t> data structure.  Currently SAS and R focus but not intended to be limited to those.  Getting code associated with the white papers is a current focus.  Adding some standard code that FDA medical reviewers use is also a focus.  Can also be a place to share code for </a:t>
            </a:r>
            <a:r>
              <a:rPr lang="en-US" baseline="0" dirty="0" err="1"/>
              <a:t>ADaM</a:t>
            </a:r>
            <a:r>
              <a:rPr lang="en-US" baseline="0" dirty="0"/>
              <a:t> derivations.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6D5A4-D398-4EA4-959A-965FB8ECD7D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65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Another way to look at the vision</a:t>
            </a:r>
            <a:r>
              <a:rPr lang="en-US" baseline="0" dirty="0" smtClean="0"/>
              <a:t> for shared scripts/code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985"/>
            <a:ext cx="5486400" cy="41130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667" y="8686508"/>
            <a:ext cx="2970732" cy="45603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BE195-0A67-4DDD-AFD9-1143A84CA3D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18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Excerpts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urpose section of AE white paper:  Ensuring that reviewers receive clinically relevant and meaningful analyses of patient safety for benefit-risk assessment; improve expertise in safety analytics across the multiple disciplines involved with planning, interpreting, and reporting safety analyses; Statisticians can and should assist cross-disciplinary teams to understand and reduce bias in analysis planning and reporting; The potential for biased comparisons is especially a concern when multiple studies are combined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poor pooling practices for integrated summaries).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 = Computational</a:t>
            </a:r>
            <a:r>
              <a:rPr lang="en-US" baseline="0" dirty="0" smtClean="0"/>
              <a:t>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4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 = Therapeutic Area;  SAP </a:t>
            </a:r>
            <a:r>
              <a:rPr lang="en-US" dirty="0" smtClean="0"/>
              <a:t>= </a:t>
            </a:r>
            <a:r>
              <a:rPr lang="en-US" dirty="0"/>
              <a:t>Statistical Analysis Plan;  CI = Confidence </a:t>
            </a:r>
            <a:r>
              <a:rPr lang="en-US" dirty="0" smtClean="0"/>
              <a:t>Interval</a:t>
            </a:r>
          </a:p>
          <a:p>
            <a:r>
              <a:rPr lang="en-US" dirty="0" smtClean="0"/>
              <a:t>Excerpt from the AE white paper: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researchers have the perception that it is standard practice to include TEAEs that occur up to a predefined period of time after study drug is stopped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within 2 weeks of last dose of drug, within 30 days of last dose of drug, or within a certain number of  half-lives after the last dose).  If a sponsor or review division has a business rule, it would need to be applied with caution, as the rule may not be appropriate in all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28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Analyses and Display White Papers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(ADW, Mary Nilsson)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Communication, Promotion, Education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(CPE, Jared Slain and Wendy Dobson)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Script Discovery and Acquisition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(SDA, Rebeka Revis, Alfredo Rojas)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Repository Content and Delivery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(RCD, Gustav Bernard, Andrew Miskell)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Repository Governance and Infrastructure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(RGI, Mike Carniello,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Hanming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7"/>
              </a:rPr>
              <a:t>Test Data Factory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(TDF, Peter Schaefer)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2605C1-C645-42AF-B5BC-FBF66F5EF3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B44BBB-194A-4734-89E0-472FA5D153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6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5075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49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47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N:\PhUSE\Phuse powerpoint sli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124200" y="274638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8000"/>
            <a:ext cx="8229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081088"/>
            <a:ext cx="676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wiki.org/wiki/index.php?title=WG5_Project_02#Qualification_Process" TargetMode="External"/><Relationship Id="rId4" Type="http://schemas.openxmlformats.org/officeDocument/2006/relationships/hyperlink" Target="https://github.com/phuse-org/phuse-scripts/wiki/Simple-Index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huse-org/phuse-scripts/blob/master/LICENSE.m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phuse-scripts/tree/master/contributed/Nonclinical" TargetMode="External"/><Relationship Id="rId4" Type="http://schemas.openxmlformats.org/officeDocument/2006/relationships/hyperlink" Target="https://github.com/phuse-org/phuse-scripts/tree/master/lang/SAS/datahandle" TargetMode="External"/><Relationship Id="rId5" Type="http://schemas.openxmlformats.org/officeDocument/2006/relationships/hyperlink" Target="https://github.com/phuse-org/phuse-scripts/tree/master/contributed/Spotfire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huse-org/phuse-scripts/wiki/JumpStart-Scrip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usewiki.org/" TargetMode="Externa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phuse-org/phuse-scripts" TargetMode="External"/><Relationship Id="rId20" Type="http://schemas.openxmlformats.org/officeDocument/2006/relationships/hyperlink" Target="https://github.com/phuse-org/phuse-scripts/wiki/Simple-Index" TargetMode="External"/><Relationship Id="rId21" Type="http://schemas.openxmlformats.org/officeDocument/2006/relationships/hyperlink" Target="https://github.com/phuse-org/phuse-scripts/wiki/Standard-Script-Index" TargetMode="External"/><Relationship Id="rId22" Type="http://schemas.openxmlformats.org/officeDocument/2006/relationships/hyperlink" Target="http://www.phusewiki.org/wiki/index.php?title=Standard_Script_Index" TargetMode="External"/><Relationship Id="rId23" Type="http://schemas.openxmlformats.org/officeDocument/2006/relationships/hyperlink" Target="https://github.com/phuse-org/phuse-scripts/wiki/JumpStart-Scripts" TargetMode="External"/><Relationship Id="rId10" Type="http://schemas.openxmlformats.org/officeDocument/2006/relationships/hyperlink" Target="http://www.phusewiki.org/wiki/images/4/48/CSS_WhitePaper_CentralTendency_v1.0.pdf" TargetMode="External"/><Relationship Id="rId11" Type="http://schemas.openxmlformats.org/officeDocument/2006/relationships/hyperlink" Target="http://www.phusewiki.org/wiki/images/e/ed/PhUSE_CSS_WhitePaper_PK_final_25March2014.pdf" TargetMode="External"/><Relationship Id="rId12" Type="http://schemas.openxmlformats.org/officeDocument/2006/relationships/hyperlink" Target="http://www.phusewiki.org/wiki/images/c/c9/CSS_WhitePaper_DemoDispMed_v1.0.pdf" TargetMode="External"/><Relationship Id="rId13" Type="http://schemas.openxmlformats.org/officeDocument/2006/relationships/hyperlink" Target="http://www.phusewiki.org/wiki/images/9/95/CS_WhitePaper_OutliersShifts_v1.0.pdf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http://www.phuse.eu/documents/working-groups/cs-whitepaper-adverseevents-v10-444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usewiki.org/wiki/index.php?title=Standard_Scripts" TargetMode="External"/><Relationship Id="rId3" Type="http://schemas.openxmlformats.org/officeDocument/2006/relationships/hyperlink" Target="http://www.phusewiki.org/wiki/index.php?title=WG5_Project_01" TargetMode="External"/><Relationship Id="rId4" Type="http://schemas.openxmlformats.org/officeDocument/2006/relationships/hyperlink" Target="http://www.phusewiki.org/wiki/index.php?title=WG5_Project_02" TargetMode="External"/><Relationship Id="rId5" Type="http://schemas.openxmlformats.org/officeDocument/2006/relationships/hyperlink" Target="http://www.phusewiki.org/wiki/index.php?title=WG5_Project_03" TargetMode="External"/><Relationship Id="rId6" Type="http://schemas.openxmlformats.org/officeDocument/2006/relationships/hyperlink" Target="http://www.phusewiki.org/wiki/index.php?title=WG5_Project_07" TargetMode="External"/><Relationship Id="rId7" Type="http://schemas.openxmlformats.org/officeDocument/2006/relationships/hyperlink" Target="http://www.phusewiki.org/wiki/index.php?title=WG5_Project_08" TargetMode="External"/><Relationship Id="rId8" Type="http://schemas.openxmlformats.org/officeDocument/2006/relationships/hyperlink" Target="http://www.phusewiki.org/wiki/index.php?title=WG5_Project_0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phusewiki.org/wiki/index.php?title=WG5_Project_08" TargetMode="External"/><Relationship Id="rId5" Type="http://schemas.openxmlformats.org/officeDocument/2006/relationships/hyperlink" Target="http://www.phusewiki.org/wiki/index.php?title=WG5_Project_07" TargetMode="External"/><Relationship Id="rId6" Type="http://schemas.openxmlformats.org/officeDocument/2006/relationships/hyperlink" Target="http://www.phusewiki.org/wiki/index.php?title=WG5_Project_01" TargetMode="External"/><Relationship Id="rId7" Type="http://schemas.openxmlformats.org/officeDocument/2006/relationships/hyperlink" Target="http://www.phusewiki.org/wiki/index.php?title=WG5_Project_02" TargetMode="External"/><Relationship Id="rId8" Type="http://schemas.openxmlformats.org/officeDocument/2006/relationships/hyperlink" Target="http://www.phusewiki.org/wiki/index.php?title=WG5_Project_03" TargetMode="External"/><Relationship Id="rId9" Type="http://schemas.openxmlformats.org/officeDocument/2006/relationships/image" Target="../media/image13.gi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huse.e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91975" y="4067693"/>
            <a:ext cx="5390884" cy="15222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00A3D1"/>
                </a:solidFill>
                <a:latin typeface="Helvetica Neue"/>
                <a:cs typeface="Helvetica Neue"/>
              </a:rPr>
              <a:t>PhUSE Discussion Club </a:t>
            </a: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Hanming </a:t>
            </a:r>
            <a:r>
              <a:rPr lang="en-US" sz="2800" dirty="0" smtClean="0">
                <a:solidFill>
                  <a:srgbClr val="00A3D1"/>
                </a:solidFill>
                <a:latin typeface="Helvetica Neue"/>
                <a:cs typeface="Helvetica Neue"/>
              </a:rPr>
              <a:t>Tu</a:t>
            </a:r>
            <a:endParaRPr lang="en-US" sz="2800" dirty="0">
              <a:solidFill>
                <a:srgbClr val="00A3D1"/>
              </a:solidFill>
              <a:latin typeface="Helvetica Neue"/>
              <a:cs typeface="Helvetica Neue"/>
            </a:endParaRP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00A3D1"/>
                </a:solidFill>
                <a:latin typeface="Helvetica Neue"/>
                <a:cs typeface="Helvetica Neue"/>
              </a:rPr>
              <a:t>09 October </a:t>
            </a:r>
            <a:r>
              <a:rPr lang="en-US" sz="2800" dirty="0">
                <a:solidFill>
                  <a:srgbClr val="00A3D1"/>
                </a:solidFill>
                <a:latin typeface="Helvetica Neue"/>
                <a:cs typeface="Helvetica Neue"/>
              </a:rPr>
              <a:t>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8" y="1487073"/>
            <a:ext cx="8470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  <a:t>An Update on the </a:t>
            </a:r>
            <a:r>
              <a:rPr lang="en-US" sz="4400" b="1" dirty="0" err="1">
                <a:solidFill>
                  <a:srgbClr val="00A3D1"/>
                </a:solidFill>
                <a:latin typeface="Helvetica Neue"/>
                <a:cs typeface="Helvetica Neue"/>
              </a:rPr>
              <a:t>PhUSE</a:t>
            </a:r>
            <a:r>
              <a:rPr lang="en-US" sz="4400" b="1" dirty="0">
                <a:solidFill>
                  <a:srgbClr val="00A3D1"/>
                </a:solidFill>
                <a:latin typeface="Helvetica Neue"/>
                <a:cs typeface="Helvetica Neue"/>
              </a:rPr>
              <a:t> Standard Analyses and Code Sharing Working Group</a:t>
            </a:r>
            <a:endParaRPr lang="en-US" sz="24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Repository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948607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Script Repository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MIT license chosen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2"/>
              </a:rPr>
              <a:t>https://github.com/phuse-org/phuse-scripts/blob/master/LICENSE.md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Qualification guidelines developed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3"/>
              </a:rPr>
              <a:t>http://www.phusewiki.org/wiki/index.php?title=WG5_Project_02#Qualification_Process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User-friendly front end developed</a:t>
            </a:r>
          </a:p>
          <a:p>
            <a:pPr lvl="2"/>
            <a:r>
              <a:rPr lang="en-US" sz="1400" dirty="0">
                <a:solidFill>
                  <a:prstClr val="black"/>
                </a:solidFill>
                <a:hlinkClick r:id="rId4"/>
              </a:rPr>
              <a:t>https://github.com/phuse-org/phuse-scripts/wiki/Simple-Index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Repository has been updated to have a place to store scripts developed by other groups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11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Crowd-Sourcing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 Model - Repository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A3D1"/>
              </a:solidFill>
              <a:effectLst/>
              <a:uLnTx/>
              <a:uFillTx/>
              <a:latin typeface="Helvetica Neue"/>
              <a:ea typeface="+mj-ea"/>
              <a:cs typeface="Helvetica Neue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5322" y="1621410"/>
            <a:ext cx="8369284" cy="3491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Helvetica Neue"/>
            </a:endParaRPr>
          </a:p>
        </p:txBody>
      </p:sp>
      <p:pic>
        <p:nvPicPr>
          <p:cNvPr id="4" name="Picture 3" descr="Stickman by nicubunu - Blue stick man figure illustrating variou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29" y="1541302"/>
            <a:ext cx="926792" cy="957924"/>
          </a:xfrm>
          <a:prstGeom prst="rect">
            <a:avLst/>
          </a:prstGeom>
        </p:spPr>
      </p:pic>
      <p:pic>
        <p:nvPicPr>
          <p:cNvPr id="5" name="Picture 4" descr="stick figure surprised - vector Clip 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00" y="1393268"/>
            <a:ext cx="880928" cy="1065923"/>
          </a:xfrm>
          <a:prstGeom prst="rect">
            <a:avLst/>
          </a:prstGeom>
        </p:spPr>
      </p:pic>
      <p:pic>
        <p:nvPicPr>
          <p:cNvPr id="6" name="Picture 5" descr="stick man figure running - vector Clip 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9" y="1397050"/>
            <a:ext cx="891680" cy="1114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023672" y="3927423"/>
            <a:ext cx="4961744" cy="1185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1105" y="3989332"/>
            <a:ext cx="347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Repository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Creation and Governance Structure</a:t>
            </a:r>
          </a:p>
        </p:txBody>
      </p:sp>
      <p:sp>
        <p:nvSpPr>
          <p:cNvPr id="9" name="Down Arrow 8"/>
          <p:cNvSpPr/>
          <p:nvPr/>
        </p:nvSpPr>
        <p:spPr>
          <a:xfrm>
            <a:off x="4170083" y="2664053"/>
            <a:ext cx="445840" cy="12161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Scripts Contributed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5322" y="1621410"/>
            <a:ext cx="8369284" cy="3491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Scripts contributed by other groups</a:t>
            </a:r>
            <a:endParaRPr lang="en-US" sz="1600" dirty="0"/>
          </a:p>
          <a:p>
            <a:pPr lvl="1"/>
            <a:r>
              <a:rPr lang="en-US" sz="2000" dirty="0"/>
              <a:t>FDA: </a:t>
            </a:r>
            <a:r>
              <a:rPr lang="en-US" sz="2000" dirty="0">
                <a:hlinkClick r:id="rId2"/>
              </a:rPr>
              <a:t>https://github.com/phuse-org/phuse-scripts/wiki/JumpStart-Scripts</a:t>
            </a:r>
            <a:endParaRPr lang="en-US" sz="2000" dirty="0"/>
          </a:p>
          <a:p>
            <a:pPr lvl="1"/>
            <a:r>
              <a:rPr lang="en-US" sz="2000" dirty="0"/>
              <a:t>Non-clinical: </a:t>
            </a:r>
            <a:r>
              <a:rPr lang="en-US" sz="2000" dirty="0">
                <a:hlinkClick r:id="rId3"/>
              </a:rPr>
              <a:t>https://github.com/phuse-org/phuse-scripts/tree/master/contributed/Nonclinical</a:t>
            </a:r>
            <a:endParaRPr lang="en-US" sz="2000" dirty="0"/>
          </a:p>
          <a:p>
            <a:pPr lvl="1"/>
            <a:r>
              <a:rPr lang="en-US" sz="2000" dirty="0"/>
              <a:t>Data Handle: </a:t>
            </a:r>
            <a:r>
              <a:rPr lang="en-US" sz="2000" dirty="0">
                <a:hlinkClick r:id="rId4"/>
              </a:rPr>
              <a:t>https://github.com/phuse-org/phuse-scripts/tree/master/lang/SAS/datahandle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Spotfire Templates: </a:t>
            </a:r>
            <a:r>
              <a:rPr lang="en-US" sz="2000" dirty="0">
                <a:hlinkClick r:id="rId5"/>
              </a:rPr>
              <a:t>https://github.com/phuse-org/phuse-scripts/tree/master/contributed/Spotfire</a:t>
            </a:r>
            <a:r>
              <a:rPr lang="en-US" sz="2000" dirty="0"/>
              <a:t> 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40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Scripts Developed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598046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Scripts developed by volunteers</a:t>
            </a:r>
          </a:p>
          <a:p>
            <a:pPr lvl="1"/>
            <a:r>
              <a:rPr lang="en-US" sz="2400" dirty="0"/>
              <a:t>6 </a:t>
            </a:r>
            <a:r>
              <a:rPr lang="en-US" sz="2400" dirty="0" err="1"/>
              <a:t>Scriptathons</a:t>
            </a:r>
            <a:r>
              <a:rPr lang="en-US" sz="2400" dirty="0"/>
              <a:t> (plus additional work by project members) resulting in several scripts at various stages</a:t>
            </a:r>
          </a:p>
          <a:p>
            <a:pPr lvl="2"/>
            <a:r>
              <a:rPr lang="en-US" sz="1800" dirty="0"/>
              <a:t>Focused on creating scripts associated with the displays in the white papers, starting with </a:t>
            </a:r>
            <a:r>
              <a:rPr lang="en-US" sz="1800" dirty="0" err="1"/>
              <a:t>ADaM</a:t>
            </a:r>
            <a:r>
              <a:rPr lang="en-US" sz="1800" dirty="0"/>
              <a:t> data</a:t>
            </a:r>
          </a:p>
          <a:p>
            <a:pPr lvl="2"/>
            <a:r>
              <a:rPr lang="en-US" sz="1800" dirty="0"/>
              <a:t>The specifications for the scripts include assumptions and required </a:t>
            </a:r>
            <a:r>
              <a:rPr lang="en-US" sz="1800" dirty="0" err="1"/>
              <a:t>ADaM</a:t>
            </a:r>
            <a:r>
              <a:rPr lang="en-US" sz="1800" dirty="0"/>
              <a:t> variables</a:t>
            </a:r>
          </a:p>
          <a:p>
            <a:pPr lvl="2"/>
            <a:r>
              <a:rPr lang="en-US" sz="1800" dirty="0"/>
              <a:t>Starting with CDISC pilot data</a:t>
            </a:r>
          </a:p>
          <a:p>
            <a:pPr lvl="1"/>
            <a:r>
              <a:rPr lang="en-US" sz="2400" dirty="0"/>
              <a:t>Scripts developed based on white paper</a:t>
            </a:r>
          </a:p>
          <a:p>
            <a:pPr lvl="2"/>
            <a:r>
              <a:rPr lang="en-US" sz="1800" dirty="0"/>
              <a:t>Central Tendency package Qualification Completed: 6 Recommended displays in CT White Paper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94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Working Group Next Steps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0"/>
            <a:ext cx="8369284" cy="3801208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Next Steps by Project Team</a:t>
            </a:r>
            <a:endParaRPr lang="en-US" sz="2800" dirty="0"/>
          </a:p>
          <a:p>
            <a:pPr lvl="1"/>
            <a:r>
              <a:rPr lang="en-US" sz="2400" dirty="0" smtClean="0"/>
              <a:t>Analysis and Display White Papers (ADW) </a:t>
            </a:r>
          </a:p>
          <a:p>
            <a:pPr lvl="1"/>
            <a:r>
              <a:rPr lang="en-US" sz="2400" dirty="0" smtClean="0"/>
              <a:t>Communication, Promotion, Education (CPE) </a:t>
            </a:r>
            <a:endParaRPr lang="en-US" sz="2400" dirty="0"/>
          </a:p>
          <a:p>
            <a:pPr lvl="1"/>
            <a:r>
              <a:rPr lang="en-US" sz="2400" dirty="0" smtClean="0"/>
              <a:t>Script Discovery an Acquisition (SDA) </a:t>
            </a:r>
          </a:p>
          <a:p>
            <a:pPr lvl="1"/>
            <a:r>
              <a:rPr lang="en-US" sz="2400" dirty="0" smtClean="0"/>
              <a:t>Repository Content and Delivery (RCD) </a:t>
            </a:r>
          </a:p>
          <a:p>
            <a:pPr lvl="1"/>
            <a:r>
              <a:rPr lang="en-US" sz="2400" dirty="0" smtClean="0"/>
              <a:t>Repository Governance and Infrastructure (RGI) </a:t>
            </a:r>
          </a:p>
          <a:p>
            <a:pPr lvl="1"/>
            <a:r>
              <a:rPr lang="en-US" sz="2400" dirty="0" smtClean="0"/>
              <a:t>Test Data Factory (TDF) 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51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White Papers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Analysis and Display White Papers (ADW)</a:t>
            </a:r>
            <a:endParaRPr lang="en-US" sz="2800" dirty="0"/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 smtClean="0"/>
              <a:t>Provide recommended </a:t>
            </a:r>
            <a:r>
              <a:rPr lang="en-US" sz="2000" dirty="0"/>
              <a:t>Tables, Figures, and Listings for clinical trial study reports and submission </a:t>
            </a:r>
            <a:r>
              <a:rPr lang="en-US" sz="2000" dirty="0" smtClean="0"/>
              <a:t>documents for </a:t>
            </a:r>
            <a:r>
              <a:rPr lang="en-US" sz="2000" dirty="0"/>
              <a:t>measurements that are common across clinical trials and across therapeutic areas. </a:t>
            </a:r>
            <a:endParaRPr lang="en-US" sz="2000" dirty="0" smtClean="0"/>
          </a:p>
          <a:p>
            <a:pPr lvl="1"/>
            <a:r>
              <a:rPr lang="en-US" sz="2400" dirty="0" smtClean="0"/>
              <a:t>Project Lead:  Mary Nilsson</a:t>
            </a:r>
          </a:p>
          <a:p>
            <a:pPr lvl="1"/>
            <a:r>
              <a:rPr lang="en-US" sz="2400" dirty="0" smtClean="0"/>
              <a:t>Project </a:t>
            </a:r>
            <a:r>
              <a:rPr lang="en-US" sz="2400" dirty="0"/>
              <a:t>Next Steps:</a:t>
            </a:r>
          </a:p>
          <a:p>
            <a:pPr lvl="2"/>
            <a:r>
              <a:rPr lang="en-US" sz="2000" dirty="0" smtClean="0"/>
              <a:t>Work on AE white paper follow-ups (consolidated terms, gender-/pediatric-specific lists)</a:t>
            </a:r>
          </a:p>
          <a:p>
            <a:pPr lvl="2"/>
            <a:r>
              <a:rPr lang="en-US" sz="2000" dirty="0" smtClean="0"/>
              <a:t>Work on 4 new white papers</a:t>
            </a:r>
          </a:p>
          <a:p>
            <a:pPr lvl="2"/>
            <a:r>
              <a:rPr lang="en-US" sz="2000" dirty="0" smtClean="0"/>
              <a:t>Work on updating 3 white papers</a:t>
            </a:r>
            <a:endParaRPr lang="en-US" sz="2000" dirty="0"/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059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61816"/>
              </p:ext>
            </p:extLst>
          </p:nvPr>
        </p:nvGraphicFramePr>
        <p:xfrm>
          <a:off x="912421" y="735281"/>
          <a:ext cx="7391400" cy="588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5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2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11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8339">
                <a:tc rowSpan="2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Version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Version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Public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Published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Public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Published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845">
                <a:tc>
                  <a:txBody>
                    <a:bodyPr/>
                    <a:lstStyle/>
                    <a:p>
                      <a:r>
                        <a:rPr lang="en-US" sz="1600" b="1" dirty="0"/>
                        <a:t>Vital Signs, Labs, ECG –</a:t>
                      </a:r>
                    </a:p>
                    <a:p>
                      <a:r>
                        <a:rPr lang="en-US" sz="1600" b="1" dirty="0"/>
                        <a:t>Central Tendency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Oct 2013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Q4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Non-Compartmental PK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March 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3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Demographics, Disposition, Medications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Oct 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Q3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3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Vital Signs, Labs, ECG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Outliers / Shifts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Sept</a:t>
                      </a:r>
                      <a:r>
                        <a:rPr lang="en-US" sz="1600" baseline="0" dirty="0"/>
                        <a:t> 2015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Q4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QT/</a:t>
                      </a:r>
                      <a:r>
                        <a:rPr lang="en-US" sz="1600" b="1" dirty="0" err="1"/>
                        <a:t>QTc</a:t>
                      </a:r>
                      <a:r>
                        <a:rPr lang="en-US" sz="1600" b="1" dirty="0"/>
                        <a:t>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March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174">
                <a:tc>
                  <a:txBody>
                    <a:bodyPr/>
                    <a:lstStyle/>
                    <a:p>
                      <a:r>
                        <a:rPr lang="en-US" sz="1600" b="1" dirty="0"/>
                        <a:t>Adverse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Feb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3845">
                <a:tc>
                  <a:txBody>
                    <a:bodyPr/>
                    <a:lstStyle/>
                    <a:p>
                      <a:r>
                        <a:rPr lang="en-US" sz="1600" b="1" dirty="0"/>
                        <a:t>Treatment-Emergent Definitions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Q3</a:t>
                      </a:r>
                      <a:r>
                        <a:rPr lang="en-US" sz="1600" baseline="0" dirty="0"/>
                        <a:t> 2017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1174">
                <a:tc>
                  <a:txBody>
                    <a:bodyPr/>
                    <a:lstStyle/>
                    <a:p>
                      <a:r>
                        <a:rPr lang="en-US" sz="1600" b="1" dirty="0"/>
                        <a:t>Hepatotoxicity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Q3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1174">
                <a:tc>
                  <a:txBody>
                    <a:bodyPr/>
                    <a:lstStyle/>
                    <a:p>
                      <a:r>
                        <a:rPr lang="en-US" sz="1600" b="1" dirty="0"/>
                        <a:t>Questionnaires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Q4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82136">
                <a:tc>
                  <a:txBody>
                    <a:bodyPr/>
                    <a:lstStyle/>
                    <a:p>
                      <a:r>
                        <a:rPr lang="en-US" sz="1600" b="1" dirty="0"/>
                        <a:t>Events</a:t>
                      </a:r>
                      <a:r>
                        <a:rPr lang="en-US" sz="1600" b="1" baseline="0" dirty="0"/>
                        <a:t> of Special Interest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Q4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1026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5" y="1787236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94" y="2455278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232" y="2969710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28" y="3607405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15" y="4075709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rm80310\AppData\Local\Microsoft\Windows\Temporary Internet Files\Content.IE5\4OI5WGP4\Checkmark_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52" y="4428504"/>
            <a:ext cx="4390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35" y="1717523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87" y="3467980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87" y="2836278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614" y="4876799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69" y="5257799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69" y="5638799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rm80310\AppData\Local\Microsoft\Windows\Temporary Internet Files\Content.IE5\4OI5WGP4\geo-targeting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69" y="6019799"/>
            <a:ext cx="526442" cy="5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5435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Analysis and Display White Papers Project Team</a:t>
            </a:r>
          </a:p>
        </p:txBody>
      </p:sp>
    </p:spTree>
    <p:extLst>
      <p:ext uri="{BB962C8B-B14F-4D97-AF65-F5344CB8AC3E}">
        <p14:creationId xmlns:p14="http://schemas.microsoft.com/office/powerpoint/2010/main" val="461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Communication, Promotion, Education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101970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Communication, Promotion, Education (CPE)</a:t>
            </a:r>
            <a:endParaRPr lang="en-US" sz="2800" dirty="0"/>
          </a:p>
          <a:p>
            <a:pPr lvl="1"/>
            <a:r>
              <a:rPr lang="en-US" sz="2400" dirty="0"/>
              <a:t>Project Description: </a:t>
            </a:r>
            <a:endParaRPr lang="en-US" sz="2400" dirty="0" smtClean="0"/>
          </a:p>
          <a:p>
            <a:pPr lvl="2"/>
            <a:r>
              <a:rPr lang="en-US" sz="2000" dirty="0" smtClean="0">
                <a:latin typeface="+mj-lt"/>
              </a:rPr>
              <a:t>Conceptualize </a:t>
            </a:r>
            <a:r>
              <a:rPr lang="en-US" sz="2000" dirty="0">
                <a:latin typeface="+mj-lt"/>
              </a:rPr>
              <a:t>Efficient Ways to C</a:t>
            </a:r>
            <a:r>
              <a:rPr lang="en-US" sz="2000" dirty="0">
                <a:latin typeface="+mj-lt"/>
                <a:cs typeface="Helvetica Neue"/>
              </a:rPr>
              <a:t>ommunicate </a:t>
            </a:r>
            <a:r>
              <a:rPr lang="en-US" sz="2000" dirty="0">
                <a:latin typeface="+mj-lt"/>
              </a:rPr>
              <a:t>Working Group </a:t>
            </a:r>
            <a:r>
              <a:rPr lang="en-US" sz="2000" dirty="0">
                <a:latin typeface="+mj-lt"/>
                <a:cs typeface="Helvetica Neue"/>
              </a:rPr>
              <a:t>Progress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latin typeface="+mj-lt"/>
                <a:cs typeface="Helvetica Neue"/>
              </a:rPr>
              <a:t>Results</a:t>
            </a:r>
          </a:p>
          <a:p>
            <a:pPr lvl="1"/>
            <a:r>
              <a:rPr lang="en-US" sz="2400" dirty="0" smtClean="0">
                <a:latin typeface="+mj-lt"/>
              </a:rPr>
              <a:t>Project Leads:  </a:t>
            </a:r>
            <a:r>
              <a:rPr lang="en-US" sz="2400" dirty="0">
                <a:latin typeface="+mj-lt"/>
                <a:cs typeface="Helvetica Neue"/>
              </a:rPr>
              <a:t>Jared </a:t>
            </a:r>
            <a:r>
              <a:rPr lang="en-US" sz="2400" dirty="0" smtClean="0">
                <a:latin typeface="+mj-lt"/>
                <a:cs typeface="Helvetica Neue"/>
              </a:rPr>
              <a:t>Slain, Wendy </a:t>
            </a:r>
            <a:r>
              <a:rPr lang="en-US" sz="2400" dirty="0">
                <a:latin typeface="+mj-lt"/>
                <a:cs typeface="Helvetica Neue"/>
              </a:rPr>
              <a:t>Dobson</a:t>
            </a:r>
          </a:p>
          <a:p>
            <a:pPr lvl="1"/>
            <a:r>
              <a:rPr lang="en-US" sz="2400" dirty="0" smtClean="0"/>
              <a:t>Project </a:t>
            </a:r>
            <a:r>
              <a:rPr lang="en-US" sz="2400" dirty="0"/>
              <a:t>Next Steps:</a:t>
            </a:r>
          </a:p>
          <a:p>
            <a:pPr lvl="2"/>
            <a:r>
              <a:rPr lang="en-US" sz="2000" dirty="0">
                <a:latin typeface="+mj-lt"/>
              </a:rPr>
              <a:t>Keep project page on </a:t>
            </a:r>
            <a:r>
              <a:rPr lang="en-US" sz="2000" dirty="0" err="1">
                <a:latin typeface="+mj-lt"/>
              </a:rPr>
              <a:t>PhUSE</a:t>
            </a:r>
            <a:r>
              <a:rPr lang="en-US" sz="2000" dirty="0">
                <a:latin typeface="+mj-lt"/>
              </a:rPr>
              <a:t> Wiki updated</a:t>
            </a:r>
          </a:p>
          <a:p>
            <a:pPr lvl="2"/>
            <a:r>
              <a:rPr lang="en-US" sz="2000" dirty="0">
                <a:latin typeface="+mj-lt"/>
              </a:rPr>
              <a:t>Find people already going to events to present/promote working </a:t>
            </a:r>
            <a:r>
              <a:rPr lang="en-US" sz="2000" dirty="0" smtClean="0">
                <a:latin typeface="+mj-lt"/>
              </a:rPr>
              <a:t>group (Help if you can!)</a:t>
            </a:r>
            <a:endParaRPr lang="en-US" sz="2000" dirty="0">
              <a:latin typeface="+mj-lt"/>
            </a:endParaRPr>
          </a:p>
          <a:p>
            <a:pPr lvl="2"/>
            <a:r>
              <a:rPr lang="en-US" sz="2000" dirty="0" smtClean="0"/>
              <a:t>Create an educational </a:t>
            </a:r>
            <a:r>
              <a:rPr lang="en-US" sz="2000" dirty="0"/>
              <a:t>series on analytical and statistical methods from the white papers</a:t>
            </a:r>
          </a:p>
          <a:p>
            <a:pPr marL="914400" lvl="2" indent="0">
              <a:buNone/>
            </a:pPr>
            <a:r>
              <a:rPr lang="en-US" dirty="0" smtClean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40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Script Discovery and Acquisition (SDA)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Discover, acquire and review scripts to be stored in the repository with adequate metadata to describe the scripts</a:t>
            </a:r>
          </a:p>
          <a:p>
            <a:pPr lvl="1"/>
            <a:r>
              <a:rPr lang="en-US" sz="2400" dirty="0"/>
              <a:t>Project Leads:  Rebeka Revis, Alfredo Rojas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 smtClean="0"/>
              <a:t>Review selected scripts contributed by the FDA</a:t>
            </a:r>
            <a:endParaRPr lang="en-US" sz="2000" dirty="0"/>
          </a:p>
          <a:p>
            <a:pPr lvl="2"/>
            <a:r>
              <a:rPr lang="en-US" sz="2000" dirty="0" smtClean="0"/>
              <a:t>Create </a:t>
            </a:r>
            <a:r>
              <a:rPr lang="en-US" sz="2000" dirty="0"/>
              <a:t>script metadata files </a:t>
            </a:r>
            <a:endParaRPr lang="en-US" sz="2000" dirty="0" smtClean="0"/>
          </a:p>
          <a:p>
            <a:pPr lvl="2"/>
            <a:r>
              <a:rPr lang="en-US" sz="2000" dirty="0" smtClean="0"/>
              <a:t>Capture </a:t>
            </a:r>
            <a:r>
              <a:rPr lang="en-US" sz="2000" dirty="0"/>
              <a:t>the codes behind Interactive display of the data in Spotfire or R Shiny 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61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Repository Content and Delivery (RCD)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Develop and enhance scripts under a defined qualification process to ensure the usability and quality of the standard scripts</a:t>
            </a:r>
          </a:p>
          <a:p>
            <a:pPr lvl="1"/>
            <a:r>
              <a:rPr lang="en-US" sz="2400" dirty="0"/>
              <a:t>Project Leads:  Gustav Bernard, Andrew Miskell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 smtClean="0"/>
              <a:t>Package </a:t>
            </a:r>
            <a:r>
              <a:rPr lang="en-US" sz="2000" dirty="0"/>
              <a:t>CT scripts including linking to whitepaper, spec and qualification docs</a:t>
            </a:r>
          </a:p>
          <a:p>
            <a:pPr lvl="2"/>
            <a:r>
              <a:rPr lang="en-US" sz="2000" dirty="0" smtClean="0"/>
              <a:t>Finish </a:t>
            </a:r>
            <a:r>
              <a:rPr lang="en-US" sz="2000" dirty="0"/>
              <a:t>the shift outlier package including spec and metadata</a:t>
            </a:r>
          </a:p>
          <a:p>
            <a:pPr lvl="2"/>
            <a:r>
              <a:rPr lang="en-US" sz="2000" dirty="0" smtClean="0"/>
              <a:t>Create </a:t>
            </a:r>
            <a:r>
              <a:rPr lang="en-US" sz="2000" dirty="0"/>
              <a:t>a R group to develop R scripts for CT package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26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Standard Analyses and Code Sharing Working Group Vision/Goals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588477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Leverage </a:t>
            </a:r>
            <a:r>
              <a:rPr lang="en-US" dirty="0"/>
              <a:t>crowd-sourcing </a:t>
            </a:r>
            <a:r>
              <a:rPr lang="en-US" sz="2400" dirty="0"/>
              <a:t>to improve the content and implementation of analyses for medical research, leading to better data interpretations and increased efficiency in the clinical drug development and review processes.</a:t>
            </a:r>
          </a:p>
          <a:p>
            <a:pPr lvl="1"/>
            <a:r>
              <a:rPr lang="en-US" sz="2000" dirty="0"/>
              <a:t>Establish and maintain a publicly available repository for storing program code to be used as analytical tools for medical research. </a:t>
            </a:r>
          </a:p>
          <a:p>
            <a:pPr lvl="1"/>
            <a:r>
              <a:rPr lang="en-US" sz="2000" dirty="0"/>
              <a:t>Where gaps exist, develop recommendations for analyses and displays in areas that could benefit from crowd-sourcing. </a:t>
            </a:r>
          </a:p>
          <a:p>
            <a:pPr lvl="1"/>
            <a:r>
              <a:rPr lang="en-US" sz="2000" dirty="0"/>
              <a:t>Where gaps exist, develop code for recommended analyses and displays that could benefit from crowd-sourcing (to reside in the repository). 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079130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Repository Governance and Infrastructure (RGI)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Establish the basic structure and management of the repository. </a:t>
            </a:r>
          </a:p>
          <a:p>
            <a:pPr lvl="2"/>
            <a:r>
              <a:rPr lang="en-US" sz="2000" dirty="0"/>
              <a:t>Define and enforce existence of required metadata for scripts</a:t>
            </a:r>
          </a:p>
          <a:p>
            <a:pPr lvl="2"/>
            <a:r>
              <a:rPr lang="en-US" sz="2000" dirty="0"/>
              <a:t>Manage users and projects in the repository</a:t>
            </a:r>
          </a:p>
          <a:p>
            <a:pPr lvl="1"/>
            <a:r>
              <a:rPr lang="en-US" sz="2400" dirty="0"/>
              <a:t>Project Leads: Mike Carniello, Hanming Tu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Create a test environment (R and SAS)</a:t>
            </a:r>
          </a:p>
          <a:p>
            <a:pPr lvl="2"/>
            <a:r>
              <a:rPr lang="en-US" sz="2000" dirty="0"/>
              <a:t>Expand the YML metadata usage</a:t>
            </a:r>
          </a:p>
          <a:p>
            <a:pPr lvl="2"/>
            <a:r>
              <a:rPr lang="en-US" sz="2000" dirty="0"/>
              <a:t>Continue maintaining and administering the repository</a:t>
            </a:r>
          </a:p>
          <a:p>
            <a:pPr lvl="2"/>
            <a:r>
              <a:rPr lang="en-US" sz="2000" dirty="0"/>
              <a:t>Crowd-source a shared interactive tool for safety data</a:t>
            </a:r>
          </a:p>
          <a:p>
            <a:pPr marL="914400" lvl="2" indent="0">
              <a:buNone/>
            </a:pPr>
            <a:r>
              <a:rPr lang="en-US" dirty="0"/>
              <a:t>				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0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b="1" dirty="0">
                <a:solidFill>
                  <a:srgbClr val="0FA9D9"/>
                </a:solidFill>
                <a:latin typeface="Helvetica Neue"/>
                <a:cs typeface="Helvetica Neue"/>
              </a:rPr>
              <a:t>Repository </a:t>
            </a:r>
            <a:r>
              <a:rPr lang="en-US" sz="32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Projects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445456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Test Data Factory (TDF)</a:t>
            </a:r>
          </a:p>
          <a:p>
            <a:pPr lvl="1"/>
            <a:r>
              <a:rPr lang="en-US" sz="2400" dirty="0"/>
              <a:t>Project Description: </a:t>
            </a:r>
          </a:p>
          <a:p>
            <a:pPr lvl="2"/>
            <a:r>
              <a:rPr lang="en-US" sz="2000" dirty="0"/>
              <a:t>Provide test data formatted in SDTM and </a:t>
            </a:r>
            <a:r>
              <a:rPr lang="en-US" sz="2000" dirty="0" err="1"/>
              <a:t>ADaM</a:t>
            </a:r>
            <a:r>
              <a:rPr lang="en-US" sz="2000" dirty="0"/>
              <a:t> that support a more systematic and comprehensive testing of these concepts and scripts. </a:t>
            </a:r>
          </a:p>
          <a:p>
            <a:pPr lvl="1"/>
            <a:r>
              <a:rPr lang="en-US" sz="2400" dirty="0"/>
              <a:t>Project Leads: Peter Schaefer</a:t>
            </a:r>
          </a:p>
          <a:p>
            <a:pPr lvl="1"/>
            <a:r>
              <a:rPr lang="en-US" sz="2400" dirty="0"/>
              <a:t>Project Next Steps:</a:t>
            </a:r>
          </a:p>
          <a:p>
            <a:pPr lvl="2"/>
            <a:r>
              <a:rPr lang="en-US" sz="2000" dirty="0"/>
              <a:t>Determine test dataset requirements</a:t>
            </a:r>
          </a:p>
          <a:p>
            <a:pPr lvl="2"/>
            <a:r>
              <a:rPr lang="en-US" sz="2000" dirty="0"/>
              <a:t>Implement scripts that create ‘simulated’ SDTM and/or </a:t>
            </a:r>
            <a:r>
              <a:rPr lang="en-US" sz="2000" dirty="0" err="1"/>
              <a:t>ADaM</a:t>
            </a:r>
            <a:r>
              <a:rPr lang="en-US" sz="2000" dirty="0"/>
              <a:t> test data sets</a:t>
            </a:r>
          </a:p>
          <a:p>
            <a:pPr lvl="2"/>
            <a:r>
              <a:rPr lang="en-US" sz="2000" dirty="0"/>
              <a:t>Publicize the test data sets</a:t>
            </a:r>
          </a:p>
        </p:txBody>
      </p:sp>
    </p:spTree>
    <p:extLst>
      <p:ext uri="{BB962C8B-B14F-4D97-AF65-F5344CB8AC3E}">
        <p14:creationId xmlns:p14="http://schemas.microsoft.com/office/powerpoint/2010/main" val="4078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Working Group Needs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36785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More project team members</a:t>
            </a:r>
          </a:p>
          <a:p>
            <a:r>
              <a:rPr lang="en-US" sz="2400" dirty="0"/>
              <a:t>Increased participation in white paper reviews – Help recruit!</a:t>
            </a:r>
          </a:p>
          <a:p>
            <a:r>
              <a:rPr lang="en-US" sz="2400" dirty="0"/>
              <a:t>Use/reference recommendations in existing final white papers!</a:t>
            </a:r>
          </a:p>
          <a:p>
            <a:pPr lvl="1"/>
            <a:r>
              <a:rPr lang="en-US" sz="1800" dirty="0"/>
              <a:t>Forward to any existing standards groups</a:t>
            </a:r>
          </a:p>
          <a:p>
            <a:pPr lvl="1"/>
            <a:r>
              <a:rPr lang="en-US" sz="1800" dirty="0"/>
              <a:t>Link to white papers from Statistical Analysis Plans</a:t>
            </a:r>
          </a:p>
          <a:p>
            <a:r>
              <a:rPr lang="en-US" sz="2400" dirty="0"/>
              <a:t>Participate in re-usable code development</a:t>
            </a:r>
          </a:p>
          <a:p>
            <a:pPr lvl="1"/>
            <a:r>
              <a:rPr lang="en-US" sz="1800" dirty="0"/>
              <a:t>Write, Test, Qualify, Review, Improve</a:t>
            </a:r>
          </a:p>
          <a:p>
            <a:r>
              <a:rPr lang="en-US" sz="2400" dirty="0"/>
              <a:t>Keep eyes open for existing scripts that need a public home</a:t>
            </a:r>
          </a:p>
          <a:p>
            <a:r>
              <a:rPr lang="en-US" sz="2400" dirty="0"/>
              <a:t>Advertise!  Advertise!  Advertise!  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4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How to Participate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260232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Sign up for the </a:t>
            </a:r>
            <a:r>
              <a:rPr lang="en-US" sz="2400" dirty="0" err="1"/>
              <a:t>PhUSE</a:t>
            </a:r>
            <a:r>
              <a:rPr lang="en-US" sz="2400" dirty="0"/>
              <a:t> working group mailings</a:t>
            </a:r>
          </a:p>
          <a:p>
            <a:pPr lvl="1"/>
            <a:r>
              <a:rPr lang="en-US" sz="2400" dirty="0"/>
              <a:t>From phusewiki.org, click “Join a Working Group Now”</a:t>
            </a:r>
          </a:p>
          <a:p>
            <a:pPr lvl="1"/>
            <a:r>
              <a:rPr lang="en-US" sz="2400" dirty="0"/>
              <a:t>Standard Scripts Groups</a:t>
            </a:r>
          </a:p>
          <a:p>
            <a:pPr lvl="2"/>
            <a:r>
              <a:rPr lang="en-US" sz="2000" dirty="0"/>
              <a:t>CSS-WG-Standard-Scripts (Entire Working Group)</a:t>
            </a:r>
          </a:p>
          <a:p>
            <a:pPr lvl="2"/>
            <a:r>
              <a:rPr lang="en-US" sz="2000" dirty="0"/>
              <a:t>CSS-WG-Standard-Scripts-</a:t>
            </a:r>
            <a:r>
              <a:rPr lang="en-US" sz="2000" dirty="0" err="1"/>
              <a:t>WhitePapers</a:t>
            </a:r>
            <a:r>
              <a:rPr lang="en-US" sz="2000" dirty="0"/>
              <a:t> (White Paper Project Team)</a:t>
            </a:r>
          </a:p>
          <a:p>
            <a:pPr lvl="2"/>
            <a:r>
              <a:rPr lang="en-US" sz="2000" dirty="0"/>
              <a:t>CSS-WG-Standard-Scripts-Platform (Script Repository)</a:t>
            </a:r>
          </a:p>
          <a:p>
            <a:pPr lvl="2"/>
            <a:r>
              <a:rPr lang="en-US" sz="2000" dirty="0"/>
              <a:t>CSS-WG-SS-</a:t>
            </a:r>
            <a:r>
              <a:rPr lang="en-US" sz="2000" dirty="0" err="1"/>
              <a:t>WhitePaperReviewers</a:t>
            </a:r>
            <a:r>
              <a:rPr lang="en-US" sz="2000" dirty="0"/>
              <a:t> (Notified when a white paper is ready for review)</a:t>
            </a:r>
          </a:p>
          <a:p>
            <a:r>
              <a:rPr lang="en-US" sz="2400" dirty="0"/>
              <a:t>See wiki pages for each of the projects (</a:t>
            </a:r>
            <a:r>
              <a:rPr lang="en-US" sz="2400" dirty="0">
                <a:hlinkClick r:id="rId2"/>
              </a:rPr>
              <a:t>www.phusewiki.org</a:t>
            </a:r>
            <a:r>
              <a:rPr lang="en-US" sz="2400" dirty="0"/>
              <a:t>)</a:t>
            </a:r>
          </a:p>
          <a:p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14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4157" y="1033578"/>
            <a:ext cx="8571614" cy="448011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latin typeface="Helvetica Neue"/>
                <a:cs typeface="Helvetica Neue"/>
              </a:rPr>
              <a:t>Working Group:</a:t>
            </a:r>
          </a:p>
          <a:p>
            <a:pPr lvl="1"/>
            <a:r>
              <a:rPr lang="en-US" sz="2100" dirty="0">
                <a:latin typeface="Helvetica Neue"/>
                <a:cs typeface="Helvetica Neue"/>
              </a:rPr>
              <a:t>Main Page: </a:t>
            </a:r>
            <a:r>
              <a:rPr lang="en-US" sz="2100" dirty="0">
                <a:latin typeface="Helvetica Neue"/>
                <a:cs typeface="Helvetica Neue"/>
                <a:hlinkClick r:id="rId2"/>
              </a:rPr>
              <a:t>http://www.phusewiki.org/wiki/index.php?title=Standard_Scripts</a:t>
            </a:r>
            <a:r>
              <a:rPr lang="en-US" sz="2100" dirty="0">
                <a:latin typeface="Helvetica Neue"/>
                <a:cs typeface="Helvetica Neue"/>
              </a:rPr>
              <a:t> </a:t>
            </a:r>
          </a:p>
          <a:p>
            <a:pPr lvl="1"/>
            <a:r>
              <a:rPr lang="en-US" sz="2100" dirty="0">
                <a:latin typeface="Helvetica Neue"/>
                <a:cs typeface="Helvetica Neue"/>
              </a:rPr>
              <a:t>Projects: </a:t>
            </a:r>
          </a:p>
          <a:p>
            <a:pPr lvl="2"/>
            <a:r>
              <a:rPr lang="en-US" dirty="0">
                <a:hlinkClick r:id="rId3" tooltip="WG5 Project 01"/>
              </a:rPr>
              <a:t>P01 - SDA</a:t>
            </a:r>
            <a:r>
              <a:rPr lang="en-US" dirty="0"/>
              <a:t>: Script discovery and acquisition (Rebeka M Revis; Alfredo Rojas)</a:t>
            </a:r>
          </a:p>
          <a:p>
            <a:pPr lvl="2"/>
            <a:r>
              <a:rPr lang="en-US" dirty="0">
                <a:hlinkClick r:id="rId4" tooltip="WG5 Project 02"/>
              </a:rPr>
              <a:t>P02 - RCD</a:t>
            </a:r>
            <a:r>
              <a:rPr lang="en-US" dirty="0"/>
              <a:t>: Repository content and delivery (Gustav Bernard; Andrew Miskell; FDA Liaison: Mat Soukup)</a:t>
            </a:r>
          </a:p>
          <a:p>
            <a:pPr lvl="2"/>
            <a:r>
              <a:rPr lang="en-US" dirty="0">
                <a:hlinkClick r:id="rId5" tooltip="WG5 Project 03"/>
              </a:rPr>
              <a:t>P03 - RGI</a:t>
            </a:r>
            <a:r>
              <a:rPr lang="en-US" dirty="0"/>
              <a:t>: Repository governance and infrastructure: (Mike Carniello and Hanming Tu)</a:t>
            </a:r>
          </a:p>
          <a:p>
            <a:pPr lvl="2"/>
            <a:r>
              <a:rPr lang="en-US" dirty="0">
                <a:hlinkClick r:id="rId6" tooltip="WG5 Project 07"/>
              </a:rPr>
              <a:t>P07 - CPE</a:t>
            </a:r>
            <a:r>
              <a:rPr lang="en-US" dirty="0"/>
              <a:t>: Communication, Promotion and Education (Jared Slain and Wendy Dobson)</a:t>
            </a:r>
          </a:p>
          <a:p>
            <a:pPr lvl="2"/>
            <a:r>
              <a:rPr lang="en-US" dirty="0">
                <a:hlinkClick r:id="rId7" tooltip="WG5 Project 08"/>
              </a:rPr>
              <a:t>P08 - ADW</a:t>
            </a:r>
            <a:r>
              <a:rPr lang="en-US" dirty="0"/>
              <a:t>: Analysis and Display White papers (Mary Nilsson)</a:t>
            </a:r>
          </a:p>
          <a:p>
            <a:pPr lvl="2"/>
            <a:r>
              <a:rPr lang="en-US" dirty="0">
                <a:hlinkClick r:id="rId8" tooltip="WG5 Project 09"/>
              </a:rPr>
              <a:t>P09 - TDF</a:t>
            </a:r>
            <a:r>
              <a:rPr lang="en-US" dirty="0"/>
              <a:t>: Test Data Factory (Peter Schaefer)</a:t>
            </a:r>
          </a:p>
          <a:p>
            <a:r>
              <a:rPr lang="en-US" sz="2500" dirty="0">
                <a:latin typeface="Helvetica Neue"/>
                <a:cs typeface="Helvetica Neue"/>
              </a:rPr>
              <a:t>Repository:</a:t>
            </a:r>
          </a:p>
          <a:p>
            <a:pPr lvl="1"/>
            <a:r>
              <a:rPr lang="en-US" sz="2100" dirty="0" err="1">
                <a:latin typeface="Helvetica Neue"/>
                <a:cs typeface="Helvetica Neue"/>
              </a:rPr>
              <a:t>Github</a:t>
            </a:r>
            <a:r>
              <a:rPr lang="en-US" sz="2100" dirty="0">
                <a:latin typeface="Helvetica Neue"/>
                <a:cs typeface="Helvetica Neue"/>
              </a:rPr>
              <a:t>: </a:t>
            </a:r>
            <a:r>
              <a:rPr lang="en-US" sz="2100" dirty="0">
                <a:latin typeface="Helvetica Neue"/>
                <a:cs typeface="Helvetica Neue"/>
                <a:hlinkClick r:id="rId9"/>
              </a:rPr>
              <a:t>https://github.com/phuse-org/phuse-scripts</a:t>
            </a:r>
            <a:endParaRPr lang="en-US" sz="2500" dirty="0">
              <a:latin typeface="Helvetica Neue"/>
              <a:cs typeface="Helvetica Neue"/>
            </a:endParaRPr>
          </a:p>
          <a:p>
            <a:r>
              <a:rPr lang="en-US" sz="2500" dirty="0">
                <a:latin typeface="Helvetica Neue"/>
                <a:cs typeface="Helvetica Neue"/>
              </a:rPr>
              <a:t>Publications:</a:t>
            </a:r>
          </a:p>
          <a:p>
            <a:pPr lvl="1"/>
            <a:r>
              <a:rPr lang="en-US" sz="2200" dirty="0">
                <a:hlinkClick r:id="rId10"/>
              </a:rPr>
              <a:t>Analyses and Displays of Central Tendency 10Oct2013</a:t>
            </a:r>
            <a:endParaRPr lang="en-US" sz="2200" dirty="0"/>
          </a:p>
          <a:p>
            <a:pPr lvl="1"/>
            <a:r>
              <a:rPr lang="en-US" sz="2200" dirty="0">
                <a:hlinkClick r:id="rId11"/>
              </a:rPr>
              <a:t>Analyses and Displays of PK 25Mar2014</a:t>
            </a:r>
            <a:endParaRPr lang="en-US" sz="2200" dirty="0"/>
          </a:p>
          <a:p>
            <a:pPr lvl="1"/>
            <a:r>
              <a:rPr lang="en-US" sz="2200" dirty="0">
                <a:hlinkClick r:id="rId12"/>
              </a:rPr>
              <a:t>Analyses and Displays of Demographics, Disposition, and Medications 07Oct2014</a:t>
            </a:r>
            <a:endParaRPr lang="en-US" sz="2200" dirty="0"/>
          </a:p>
          <a:p>
            <a:pPr lvl="1"/>
            <a:r>
              <a:rPr lang="en-US" sz="2200" dirty="0">
                <a:hlinkClick r:id="rId13"/>
              </a:rPr>
              <a:t>Analyses and Displays of Outliers/Shifts from Normal to Abnormal 10Sep2015</a:t>
            </a:r>
            <a:endParaRPr lang="en-US" sz="2200" dirty="0"/>
          </a:p>
          <a:p>
            <a:pPr lvl="1"/>
            <a:r>
              <a:rPr lang="en-US" sz="2200" dirty="0">
                <a:latin typeface="+mj-lt"/>
                <a:cs typeface="Helvetica Neue"/>
                <a:hlinkClick r:id="rId14" invalidUrl="http://www.phusewiki.org/docs/CSS White Papers 2016/230316 CS_WhitePaper_TQTStudies_v1.0.pdf"/>
              </a:rPr>
              <a:t>Analyses and Displays Associated with </a:t>
            </a:r>
            <a:r>
              <a:rPr lang="en-US" sz="2200" dirty="0" err="1">
                <a:latin typeface="+mj-lt"/>
                <a:cs typeface="Helvetica Neue"/>
                <a:hlinkClick r:id="rId15" invalidUrl="http://www.phusewiki.org/docs/CSS White Papers 2016/230316 CS_WhitePaper_TQTStudies_v1.0.pdf"/>
              </a:rPr>
              <a:t>ThoroughQT</a:t>
            </a:r>
            <a:r>
              <a:rPr lang="en-US" sz="2200" dirty="0">
                <a:latin typeface="+mj-lt"/>
                <a:cs typeface="Helvetica Neue"/>
                <a:hlinkClick r:id="rId16" invalidUrl="http://www.phusewiki.org/docs/CSS White Papers 2016/230316 CS_WhitePaper_TQTStudies_v1.0.pdf"/>
              </a:rPr>
              <a:t>/</a:t>
            </a:r>
            <a:r>
              <a:rPr lang="en-US" sz="2200" dirty="0" err="1">
                <a:latin typeface="+mj-lt"/>
                <a:cs typeface="Helvetica Neue"/>
                <a:hlinkClick r:id="rId17" invalidUrl="http://www.phusewiki.org/docs/CSS White Papers 2016/230316 CS_WhitePaper_TQTStudies_v1.0.pdf"/>
              </a:rPr>
              <a:t>QTc</a:t>
            </a:r>
            <a:r>
              <a:rPr lang="en-US" sz="2200" dirty="0">
                <a:latin typeface="+mj-lt"/>
                <a:cs typeface="Helvetica Neue"/>
                <a:hlinkClick r:id="rId18" invalidUrl="http://www.phusewiki.org/docs/CSS White Papers 2016/230316 CS_WhitePaper_TQTStudies_v1.0.pdf"/>
              </a:rPr>
              <a:t> Studies 11Mar2016</a:t>
            </a:r>
            <a:endParaRPr lang="en-US" sz="2200" dirty="0">
              <a:latin typeface="+mj-lt"/>
              <a:cs typeface="Helvetica Neue"/>
            </a:endParaRPr>
          </a:p>
          <a:p>
            <a:pPr lvl="1"/>
            <a:r>
              <a:rPr lang="en-US" sz="2200" dirty="0">
                <a:latin typeface="+mj-lt"/>
                <a:cs typeface="Helvetica Neue"/>
                <a:hlinkClick r:id="rId19"/>
              </a:rPr>
              <a:t>Analyses and Displays Associated with Adverse Events  03Feb2017</a:t>
            </a:r>
            <a:endParaRPr lang="en-US" sz="2200" dirty="0">
              <a:latin typeface="+mj-lt"/>
              <a:cs typeface="Helvetica Neue"/>
            </a:endParaRPr>
          </a:p>
          <a:p>
            <a:r>
              <a:rPr lang="en-US" sz="2500" dirty="0">
                <a:latin typeface="Helvetica Neue"/>
                <a:cs typeface="Helvetica Neue"/>
              </a:rPr>
              <a:t>Index Pages:</a:t>
            </a:r>
          </a:p>
          <a:p>
            <a:pPr lvl="1"/>
            <a:r>
              <a:rPr lang="en-US" sz="2200" dirty="0"/>
              <a:t>Simple Index: </a:t>
            </a:r>
            <a:r>
              <a:rPr lang="en-US" sz="2200" u="sng" dirty="0">
                <a:hlinkClick r:id="rId20"/>
              </a:rPr>
              <a:t>https://github.com/phuse-org/phuse-scripts/wiki/Simple-Index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Standard Index: </a:t>
            </a:r>
            <a:r>
              <a:rPr lang="en-US" sz="2200" u="sng" dirty="0">
                <a:hlinkClick r:id="rId21"/>
              </a:rPr>
              <a:t>https://github.com/phuse-org/phuse-scripts/wiki/Standard-Script-Index</a:t>
            </a:r>
            <a:endParaRPr lang="en-US" sz="2200" dirty="0"/>
          </a:p>
          <a:p>
            <a:pPr lvl="1"/>
            <a:r>
              <a:rPr lang="en-US" sz="2200" dirty="0"/>
              <a:t>Mirrored Index: </a:t>
            </a:r>
            <a:r>
              <a:rPr lang="en-US" sz="2200" u="sng" dirty="0">
                <a:hlinkClick r:id="rId22"/>
              </a:rPr>
              <a:t>http://www.phusewiki.org/wiki/index.php?title=Standard_Script_Index</a:t>
            </a:r>
            <a:endParaRPr lang="en-US" sz="2200" u="sng" dirty="0"/>
          </a:p>
          <a:p>
            <a:pPr lvl="1"/>
            <a:r>
              <a:rPr lang="en-US" sz="2200" u="sng" dirty="0"/>
              <a:t>FDA JumpStart: </a:t>
            </a:r>
            <a:r>
              <a:rPr lang="en-US" sz="2200" u="sng" dirty="0">
                <a:hlinkClick r:id="rId23"/>
              </a:rPr>
              <a:t>https://github.com/phuse-org/phuse-scripts/wiki/JumpStart-Scripts</a:t>
            </a:r>
            <a:r>
              <a:rPr lang="en-US" sz="2200" u="sng" dirty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Important Links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7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338" y="585536"/>
            <a:ext cx="5576275" cy="693821"/>
          </a:xfrm>
        </p:spPr>
        <p:txBody>
          <a:bodyPr/>
          <a:lstStyle/>
          <a:p>
            <a:r>
              <a:rPr lang="en-US" dirty="0"/>
              <a:t>Vision:  Fill the Gap on </a:t>
            </a:r>
            <a:br>
              <a:rPr lang="en-US" dirty="0"/>
            </a:br>
            <a:r>
              <a:rPr lang="en-US" dirty="0"/>
              <a:t>Analysis and Display Standards</a:t>
            </a:r>
          </a:p>
        </p:txBody>
      </p:sp>
      <p:grpSp>
        <p:nvGrpSpPr>
          <p:cNvPr id="3" name="Group 51"/>
          <p:cNvGrpSpPr/>
          <p:nvPr/>
        </p:nvGrpSpPr>
        <p:grpSpPr>
          <a:xfrm>
            <a:off x="-20456" y="1864219"/>
            <a:ext cx="9057435" cy="944454"/>
            <a:chOff x="-20456" y="1456939"/>
            <a:chExt cx="9057435" cy="944454"/>
          </a:xfrm>
        </p:grpSpPr>
        <p:sp>
          <p:nvSpPr>
            <p:cNvPr id="25" name="Freeform 24"/>
            <p:cNvSpPr/>
            <p:nvPr/>
          </p:nvSpPr>
          <p:spPr>
            <a:xfrm>
              <a:off x="2760296" y="1456939"/>
              <a:ext cx="1182845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Data Collection Systems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43141" y="1555229"/>
              <a:ext cx="559913" cy="758545"/>
            </a:xfrm>
            <a:custGeom>
              <a:avLst/>
              <a:gdLst>
                <a:gd name="connsiteX0" fmla="*/ 0 w 559913"/>
                <a:gd name="connsiteY0" fmla="*/ 151709 h 758545"/>
                <a:gd name="connsiteX1" fmla="*/ 279957 w 559913"/>
                <a:gd name="connsiteY1" fmla="*/ 151709 h 758545"/>
                <a:gd name="connsiteX2" fmla="*/ 279957 w 559913"/>
                <a:gd name="connsiteY2" fmla="*/ 0 h 758545"/>
                <a:gd name="connsiteX3" fmla="*/ 559913 w 559913"/>
                <a:gd name="connsiteY3" fmla="*/ 379273 h 758545"/>
                <a:gd name="connsiteX4" fmla="*/ 279957 w 559913"/>
                <a:gd name="connsiteY4" fmla="*/ 758545 h 758545"/>
                <a:gd name="connsiteX5" fmla="*/ 279957 w 559913"/>
                <a:gd name="connsiteY5" fmla="*/ 606836 h 758545"/>
                <a:gd name="connsiteX6" fmla="*/ 0 w 559913"/>
                <a:gd name="connsiteY6" fmla="*/ 606836 h 758545"/>
                <a:gd name="connsiteX7" fmla="*/ 0 w 559913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913" h="758545">
                  <a:moveTo>
                    <a:pt x="0" y="151709"/>
                  </a:moveTo>
                  <a:lnTo>
                    <a:pt x="279957" y="151709"/>
                  </a:lnTo>
                  <a:lnTo>
                    <a:pt x="279957" y="0"/>
                  </a:lnTo>
                  <a:lnTo>
                    <a:pt x="559913" y="379273"/>
                  </a:lnTo>
                  <a:lnTo>
                    <a:pt x="279957" y="758545"/>
                  </a:lnTo>
                  <a:lnTo>
                    <a:pt x="279957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67974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24403" y="1467609"/>
              <a:ext cx="1158863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Observed Datasets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683266" y="1555229"/>
              <a:ext cx="528044" cy="758545"/>
            </a:xfrm>
            <a:custGeom>
              <a:avLst/>
              <a:gdLst>
                <a:gd name="connsiteX0" fmla="*/ 0 w 528044"/>
                <a:gd name="connsiteY0" fmla="*/ 151709 h 758545"/>
                <a:gd name="connsiteX1" fmla="*/ 264022 w 528044"/>
                <a:gd name="connsiteY1" fmla="*/ 151709 h 758545"/>
                <a:gd name="connsiteX2" fmla="*/ 264022 w 528044"/>
                <a:gd name="connsiteY2" fmla="*/ 0 h 758545"/>
                <a:gd name="connsiteX3" fmla="*/ 528044 w 528044"/>
                <a:gd name="connsiteY3" fmla="*/ 379273 h 758545"/>
                <a:gd name="connsiteX4" fmla="*/ 264022 w 528044"/>
                <a:gd name="connsiteY4" fmla="*/ 758545 h 758545"/>
                <a:gd name="connsiteX5" fmla="*/ 264022 w 528044"/>
                <a:gd name="connsiteY5" fmla="*/ 606836 h 758545"/>
                <a:gd name="connsiteX6" fmla="*/ 0 w 528044"/>
                <a:gd name="connsiteY6" fmla="*/ 606836 h 758545"/>
                <a:gd name="connsiteX7" fmla="*/ 0 w 528044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044" h="758545">
                  <a:moveTo>
                    <a:pt x="0" y="151709"/>
                  </a:moveTo>
                  <a:lnTo>
                    <a:pt x="264022" y="151709"/>
                  </a:lnTo>
                  <a:lnTo>
                    <a:pt x="264022" y="0"/>
                  </a:lnTo>
                  <a:lnTo>
                    <a:pt x="528044" y="379273"/>
                  </a:lnTo>
                  <a:lnTo>
                    <a:pt x="264022" y="758545"/>
                  </a:lnTo>
                  <a:lnTo>
                    <a:pt x="264022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58413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35000"/>
                </a:spcAft>
              </a:pP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211310" y="1467609"/>
              <a:ext cx="1092347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Analysis Datasets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363472" y="1555229"/>
              <a:ext cx="568382" cy="758545"/>
            </a:xfrm>
            <a:custGeom>
              <a:avLst/>
              <a:gdLst>
                <a:gd name="connsiteX0" fmla="*/ 0 w 517155"/>
                <a:gd name="connsiteY0" fmla="*/ 151709 h 758545"/>
                <a:gd name="connsiteX1" fmla="*/ 258578 w 517155"/>
                <a:gd name="connsiteY1" fmla="*/ 151709 h 758545"/>
                <a:gd name="connsiteX2" fmla="*/ 258578 w 517155"/>
                <a:gd name="connsiteY2" fmla="*/ 0 h 758545"/>
                <a:gd name="connsiteX3" fmla="*/ 517155 w 517155"/>
                <a:gd name="connsiteY3" fmla="*/ 379273 h 758545"/>
                <a:gd name="connsiteX4" fmla="*/ 258578 w 517155"/>
                <a:gd name="connsiteY4" fmla="*/ 758545 h 758545"/>
                <a:gd name="connsiteX5" fmla="*/ 258578 w 517155"/>
                <a:gd name="connsiteY5" fmla="*/ 606836 h 758545"/>
                <a:gd name="connsiteX6" fmla="*/ 0 w 517155"/>
                <a:gd name="connsiteY6" fmla="*/ 606836 h 758545"/>
                <a:gd name="connsiteX7" fmla="*/ 0 w 517155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155" h="758545">
                  <a:moveTo>
                    <a:pt x="0" y="151709"/>
                  </a:moveTo>
                  <a:lnTo>
                    <a:pt x="258578" y="151709"/>
                  </a:lnTo>
                  <a:lnTo>
                    <a:pt x="258578" y="0"/>
                  </a:lnTo>
                  <a:lnTo>
                    <a:pt x="517155" y="379273"/>
                  </a:lnTo>
                  <a:lnTo>
                    <a:pt x="258578" y="758545"/>
                  </a:lnTo>
                  <a:lnTo>
                    <a:pt x="258578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55146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35000"/>
                </a:spcAft>
              </a:pPr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955046" y="1467609"/>
              <a:ext cx="1081933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Tables, Figures and Listings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20456" y="1611336"/>
              <a:ext cx="1015111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Clinical Data 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200" b="1" dirty="0">
                  <a:solidFill>
                    <a:prstClr val="black"/>
                  </a:solidFill>
                </a:rPr>
                <a:t>Flow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088778" y="1467609"/>
              <a:ext cx="1084521" cy="933784"/>
            </a:xfrm>
            <a:custGeom>
              <a:avLst/>
              <a:gdLst>
                <a:gd name="connsiteX0" fmla="*/ 0 w 1486621"/>
                <a:gd name="connsiteY0" fmla="*/ 93378 h 933784"/>
                <a:gd name="connsiteX1" fmla="*/ 27350 w 1486621"/>
                <a:gd name="connsiteY1" fmla="*/ 27350 h 933784"/>
                <a:gd name="connsiteX2" fmla="*/ 93378 w 1486621"/>
                <a:gd name="connsiteY2" fmla="*/ 0 h 933784"/>
                <a:gd name="connsiteX3" fmla="*/ 1393243 w 1486621"/>
                <a:gd name="connsiteY3" fmla="*/ 0 h 933784"/>
                <a:gd name="connsiteX4" fmla="*/ 1459271 w 1486621"/>
                <a:gd name="connsiteY4" fmla="*/ 27350 h 933784"/>
                <a:gd name="connsiteX5" fmla="*/ 1486621 w 1486621"/>
                <a:gd name="connsiteY5" fmla="*/ 93378 h 933784"/>
                <a:gd name="connsiteX6" fmla="*/ 1486621 w 1486621"/>
                <a:gd name="connsiteY6" fmla="*/ 840406 h 933784"/>
                <a:gd name="connsiteX7" fmla="*/ 1459271 w 1486621"/>
                <a:gd name="connsiteY7" fmla="*/ 906434 h 933784"/>
                <a:gd name="connsiteX8" fmla="*/ 1393243 w 1486621"/>
                <a:gd name="connsiteY8" fmla="*/ 933784 h 933784"/>
                <a:gd name="connsiteX9" fmla="*/ 93378 w 1486621"/>
                <a:gd name="connsiteY9" fmla="*/ 933784 h 933784"/>
                <a:gd name="connsiteX10" fmla="*/ 27350 w 1486621"/>
                <a:gd name="connsiteY10" fmla="*/ 906434 h 933784"/>
                <a:gd name="connsiteX11" fmla="*/ 0 w 1486621"/>
                <a:gd name="connsiteY11" fmla="*/ 840406 h 933784"/>
                <a:gd name="connsiteX12" fmla="*/ 0 w 1486621"/>
                <a:gd name="connsiteY12" fmla="*/ 93378 h 93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6621" h="933784">
                  <a:moveTo>
                    <a:pt x="0" y="93378"/>
                  </a:moveTo>
                  <a:cubicBezTo>
                    <a:pt x="0" y="68613"/>
                    <a:pt x="9838" y="44862"/>
                    <a:pt x="27350" y="27350"/>
                  </a:cubicBezTo>
                  <a:cubicBezTo>
                    <a:pt x="44862" y="9838"/>
                    <a:pt x="68613" y="0"/>
                    <a:pt x="93378" y="0"/>
                  </a:cubicBezTo>
                  <a:lnTo>
                    <a:pt x="1393243" y="0"/>
                  </a:lnTo>
                  <a:cubicBezTo>
                    <a:pt x="1418008" y="0"/>
                    <a:pt x="1441759" y="9838"/>
                    <a:pt x="1459271" y="27350"/>
                  </a:cubicBezTo>
                  <a:cubicBezTo>
                    <a:pt x="1476783" y="44862"/>
                    <a:pt x="1486621" y="68613"/>
                    <a:pt x="1486621" y="93378"/>
                  </a:cubicBezTo>
                  <a:lnTo>
                    <a:pt x="1486621" y="840406"/>
                  </a:lnTo>
                  <a:cubicBezTo>
                    <a:pt x="1486621" y="865171"/>
                    <a:pt x="1476783" y="888922"/>
                    <a:pt x="1459271" y="906434"/>
                  </a:cubicBezTo>
                  <a:cubicBezTo>
                    <a:pt x="1441759" y="923946"/>
                    <a:pt x="1418008" y="933784"/>
                    <a:pt x="1393243" y="933784"/>
                  </a:cubicBezTo>
                  <a:lnTo>
                    <a:pt x="93378" y="933784"/>
                  </a:lnTo>
                  <a:cubicBezTo>
                    <a:pt x="68613" y="933784"/>
                    <a:pt x="44862" y="923946"/>
                    <a:pt x="27350" y="906434"/>
                  </a:cubicBezTo>
                  <a:cubicBezTo>
                    <a:pt x="9838" y="888922"/>
                    <a:pt x="0" y="865171"/>
                    <a:pt x="0" y="840406"/>
                  </a:cubicBezTo>
                  <a:lnTo>
                    <a:pt x="0" y="93378"/>
                  </a:lnTo>
                  <a:close/>
                </a:path>
              </a:pathLst>
            </a:custGeom>
            <a:solidFill>
              <a:srgbClr val="CCEC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930" tIns="95930" rIns="95930" bIns="95930" numCol="1" spcCol="1270" anchor="ctr" anchorCtr="0">
              <a:noAutofit/>
            </a:bodyPr>
            <a:lstStyle/>
            <a:p>
              <a:pPr algn="ctr" defTabSz="8001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Trial Design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00383" y="1555229"/>
              <a:ext cx="559913" cy="758545"/>
            </a:xfrm>
            <a:custGeom>
              <a:avLst/>
              <a:gdLst>
                <a:gd name="connsiteX0" fmla="*/ 0 w 559913"/>
                <a:gd name="connsiteY0" fmla="*/ 151709 h 758545"/>
                <a:gd name="connsiteX1" fmla="*/ 279957 w 559913"/>
                <a:gd name="connsiteY1" fmla="*/ 151709 h 758545"/>
                <a:gd name="connsiteX2" fmla="*/ 279957 w 559913"/>
                <a:gd name="connsiteY2" fmla="*/ 0 h 758545"/>
                <a:gd name="connsiteX3" fmla="*/ 559913 w 559913"/>
                <a:gd name="connsiteY3" fmla="*/ 379273 h 758545"/>
                <a:gd name="connsiteX4" fmla="*/ 279957 w 559913"/>
                <a:gd name="connsiteY4" fmla="*/ 758545 h 758545"/>
                <a:gd name="connsiteX5" fmla="*/ 279957 w 559913"/>
                <a:gd name="connsiteY5" fmla="*/ 606836 h 758545"/>
                <a:gd name="connsiteX6" fmla="*/ 0 w 559913"/>
                <a:gd name="connsiteY6" fmla="*/ 606836 h 758545"/>
                <a:gd name="connsiteX7" fmla="*/ 0 w 559913"/>
                <a:gd name="connsiteY7" fmla="*/ 151709 h 75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913" h="758545">
                  <a:moveTo>
                    <a:pt x="0" y="151709"/>
                  </a:moveTo>
                  <a:lnTo>
                    <a:pt x="279957" y="151709"/>
                  </a:lnTo>
                  <a:lnTo>
                    <a:pt x="279957" y="0"/>
                  </a:lnTo>
                  <a:lnTo>
                    <a:pt x="559913" y="379273"/>
                  </a:lnTo>
                  <a:lnTo>
                    <a:pt x="279957" y="758545"/>
                  </a:lnTo>
                  <a:lnTo>
                    <a:pt x="279957" y="606836"/>
                  </a:lnTo>
                  <a:lnTo>
                    <a:pt x="0" y="606836"/>
                  </a:lnTo>
                  <a:lnTo>
                    <a:pt x="0" y="151709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1709" rIns="167974" bIns="151709" numCol="1" spcCol="1270" anchor="ctr" anchorCtr="0">
              <a:noAutofit/>
            </a:bodyPr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0" y="3214819"/>
            <a:ext cx="8952614" cy="738664"/>
            <a:chOff x="-52354" y="5276334"/>
            <a:chExt cx="9004968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1066463" y="5444712"/>
              <a:ext cx="1105786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PRM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1384" y="5443271"/>
              <a:ext cx="1228037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SDTM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6800" y="5452733"/>
              <a:ext cx="1111388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ADaM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1134" y="5378302"/>
              <a:ext cx="1201480" cy="52322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</a:rPr>
                <a:t>No  Standards Exist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52354" y="5276334"/>
              <a:ext cx="1000473" cy="7386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Industry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Standards</a:t>
              </a:r>
            </a:p>
            <a:p>
              <a:pPr algn="ctr" defTabSz="914400" eaLnBrk="0" fontAlgn="base" hangingPunct="0"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latin typeface="Garamond" panose="02020404030301010803" pitchFamily="18" charset="0"/>
                </a:rPr>
                <a:t>Alignment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90838" y="5461000"/>
              <a:ext cx="1105784" cy="36933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</a:rPr>
                <a:t>CDASH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7571343" y="3048000"/>
            <a:ext cx="1572656" cy="1136653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00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78" y="4490054"/>
            <a:ext cx="17367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46871" y="4409396"/>
            <a:ext cx="5668705" cy="867754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778" y="4494816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001301" y="4409396"/>
            <a:ext cx="1951312" cy="867754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35" y="4490054"/>
            <a:ext cx="1506537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856096" y="5732060"/>
            <a:ext cx="6499270" cy="818865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6" y="5839290"/>
            <a:ext cx="1264678" cy="60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90753" y="5982029"/>
            <a:ext cx="288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(Therapeutic Areas)</a:t>
            </a:r>
          </a:p>
        </p:txBody>
      </p:sp>
    </p:spTree>
    <p:extLst>
      <p:ext uri="{BB962C8B-B14F-4D97-AF65-F5344CB8AC3E}">
        <p14:creationId xmlns:p14="http://schemas.microsoft.com/office/powerpoint/2010/main" val="137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http://www.compositiontoday.com/admin/rt3/ckfinder/userfiles/images/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91" y="4617157"/>
            <a:ext cx="2143984" cy="16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4601" y="291699"/>
            <a:ext cx="5562600" cy="1143000"/>
          </a:xfrm>
        </p:spPr>
        <p:txBody>
          <a:bodyPr/>
          <a:lstStyle/>
          <a:p>
            <a:r>
              <a:rPr lang="en-US" dirty="0"/>
              <a:t>Vision: Script Repository (Shared Reusable Code Library)</a:t>
            </a:r>
          </a:p>
        </p:txBody>
      </p:sp>
      <p:pic>
        <p:nvPicPr>
          <p:cNvPr id="7" name="Picture 4" descr="http://www.compositiontoday.com/admin/rt3/ckfinder/userfiles/images/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" y="4608386"/>
            <a:ext cx="2143984" cy="161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9246" y="5009141"/>
            <a:ext cx="107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SAS, 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Spotfire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Etc.</a:t>
            </a:r>
          </a:p>
        </p:txBody>
      </p:sp>
      <p:sp>
        <p:nvSpPr>
          <p:cNvPr id="4" name="Oval 3"/>
          <p:cNvSpPr/>
          <p:nvPr/>
        </p:nvSpPr>
        <p:spPr>
          <a:xfrm>
            <a:off x="2665592" y="3587840"/>
            <a:ext cx="3631311" cy="26982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5435" y="3892318"/>
            <a:ext cx="1906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Repository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09690" y="5139468"/>
            <a:ext cx="1562375" cy="12844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6096" y="5284937"/>
            <a:ext cx="1129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White Paper Scripts</a:t>
            </a:r>
          </a:p>
        </p:txBody>
      </p:sp>
      <p:sp>
        <p:nvSpPr>
          <p:cNvPr id="19" name="Oval 18"/>
          <p:cNvSpPr/>
          <p:nvPr/>
        </p:nvSpPr>
        <p:spPr>
          <a:xfrm>
            <a:off x="4993307" y="5306273"/>
            <a:ext cx="1878314" cy="10194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5869" y="5425217"/>
            <a:ext cx="16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Contributed Scripts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8099" y="2306010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888" y="2556077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Industry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60871" y="1861223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7107" y="2032734"/>
            <a:ext cx="2051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black"/>
                </a:solidFill>
                <a:latin typeface="Calibri"/>
              </a:rPr>
              <a:t>Regulatory Agencies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7694" y="2367566"/>
            <a:ext cx="2158284" cy="12080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8377" y="2617633"/>
            <a:ext cx="1921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Academia</a:t>
            </a:r>
          </a:p>
        </p:txBody>
      </p:sp>
      <p:sp>
        <p:nvSpPr>
          <p:cNvPr id="17" name="Up-Down Arrow 16"/>
          <p:cNvSpPr/>
          <p:nvPr/>
        </p:nvSpPr>
        <p:spPr>
          <a:xfrm>
            <a:off x="4685357" y="3069243"/>
            <a:ext cx="205796" cy="532274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Up-Down Arrow 28"/>
          <p:cNvSpPr/>
          <p:nvPr/>
        </p:nvSpPr>
        <p:spPr>
          <a:xfrm rot="2892641">
            <a:off x="6078485" y="3102814"/>
            <a:ext cx="205796" cy="85230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Up-Down Arrow 29"/>
          <p:cNvSpPr/>
          <p:nvPr/>
        </p:nvSpPr>
        <p:spPr>
          <a:xfrm rot="18088348">
            <a:off x="3368010" y="2936407"/>
            <a:ext cx="205796" cy="103075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21508" y="3963580"/>
            <a:ext cx="1441601" cy="10194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9305" y="4337525"/>
            <a:ext cx="167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1578" y="5017912"/>
            <a:ext cx="15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59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Vision – From Everyone Building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 Their Own Tools to </a:t>
            </a:r>
            <a:r>
              <a:rPr lang="en-US" sz="3600" b="1" dirty="0" smtClean="0">
                <a:solidFill>
                  <a:srgbClr val="0FA9D9"/>
                </a:solidFill>
                <a:latin typeface="Helvetica Neue"/>
                <a:cs typeface="Helvetica Neue"/>
              </a:rPr>
              <a:t>S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hared 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Tools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A9D9"/>
                </a:solidFill>
                <a:effectLst/>
                <a:uLnTx/>
                <a:uFillTx/>
                <a:latin typeface="Helvetica Neue"/>
                <a:ea typeface="+mj-ea"/>
                <a:cs typeface="Helvetica Neue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A3D1"/>
              </a:solidFill>
              <a:effectLst/>
              <a:uLnTx/>
              <a:uFillTx/>
              <a:latin typeface="Helvetica Neue"/>
              <a:ea typeface="+mj-ea"/>
              <a:cs typeface="Helvetica Neue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68312" y="1628800"/>
            <a:ext cx="8203443" cy="4310906"/>
            <a:chOff x="317500" y="1916113"/>
            <a:chExt cx="8497888" cy="446563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349875" y="3948113"/>
              <a:ext cx="3465513" cy="2433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 anchor="b"/>
            <a:lstStyle/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>
                  <a:solidFill>
                    <a:schemeClr val="tx1"/>
                  </a:solidFill>
                </a:rPr>
                <a:t>Text</a:t>
              </a:r>
              <a:endParaRPr lang="en-GB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7500" y="1916113"/>
              <a:ext cx="3465513" cy="2433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72000" tIns="72000" rIns="72000" bIns="72000"/>
            <a:lstStyle/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  <a:p>
              <a:pPr marL="180000" indent="-180000" algn="l" eaLnBrk="0" hangingPunct="0">
                <a:spcBef>
                  <a:spcPts val="100"/>
                </a:spcBef>
                <a:spcAft>
                  <a:spcPts val="100"/>
                </a:spcAft>
                <a:buClr>
                  <a:schemeClr val="tx1"/>
                </a:buClr>
                <a:buFontTx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Text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376488" y="4005263"/>
              <a:ext cx="3455987" cy="1606550"/>
              <a:chOff x="1497" y="2523"/>
              <a:chExt cx="2177" cy="1012"/>
            </a:xfrm>
          </p:grpSpPr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1497" y="2523"/>
                <a:ext cx="2177" cy="1012"/>
              </a:xfrm>
              <a:custGeom>
                <a:avLst/>
                <a:gdLst/>
                <a:ahLst/>
                <a:cxnLst>
                  <a:cxn ang="0">
                    <a:pos x="1396" y="197"/>
                  </a:cxn>
                  <a:cxn ang="0">
                    <a:pos x="1365" y="331"/>
                  </a:cxn>
                  <a:cxn ang="0">
                    <a:pos x="1310" y="446"/>
                  </a:cxn>
                  <a:cxn ang="0">
                    <a:pos x="1237" y="543"/>
                  </a:cxn>
                  <a:cxn ang="0">
                    <a:pos x="1147" y="621"/>
                  </a:cxn>
                  <a:cxn ang="0">
                    <a:pos x="1046" y="680"/>
                  </a:cxn>
                  <a:cxn ang="0">
                    <a:pos x="936" y="721"/>
                  </a:cxn>
                  <a:cxn ang="0">
                    <a:pos x="820" y="742"/>
                  </a:cxn>
                  <a:cxn ang="0">
                    <a:pos x="702" y="744"/>
                  </a:cxn>
                  <a:cxn ang="0">
                    <a:pos x="586" y="728"/>
                  </a:cxn>
                  <a:cxn ang="0">
                    <a:pos x="474" y="691"/>
                  </a:cxn>
                  <a:cxn ang="0">
                    <a:pos x="371" y="636"/>
                  </a:cxn>
                  <a:cxn ang="0">
                    <a:pos x="278" y="561"/>
                  </a:cxn>
                  <a:cxn ang="0">
                    <a:pos x="201" y="467"/>
                  </a:cxn>
                  <a:cxn ang="0">
                    <a:pos x="142" y="353"/>
                  </a:cxn>
                  <a:cxn ang="0">
                    <a:pos x="105" y="220"/>
                  </a:cxn>
                  <a:cxn ang="0">
                    <a:pos x="0" y="147"/>
                  </a:cxn>
                  <a:cxn ang="0">
                    <a:pos x="575" y="163"/>
                  </a:cxn>
                  <a:cxn ang="0">
                    <a:pos x="496" y="202"/>
                  </a:cxn>
                  <a:cxn ang="0">
                    <a:pos x="528" y="278"/>
                  </a:cxn>
                  <a:cxn ang="0">
                    <a:pos x="572" y="342"/>
                  </a:cxn>
                  <a:cxn ang="0">
                    <a:pos x="629" y="394"/>
                  </a:cxn>
                  <a:cxn ang="0">
                    <a:pos x="694" y="434"/>
                  </a:cxn>
                  <a:cxn ang="0">
                    <a:pos x="766" y="462"/>
                  </a:cxn>
                  <a:cxn ang="0">
                    <a:pos x="843" y="480"/>
                  </a:cxn>
                  <a:cxn ang="0">
                    <a:pos x="922" y="487"/>
                  </a:cxn>
                  <a:cxn ang="0">
                    <a:pos x="1042" y="477"/>
                  </a:cxn>
                  <a:cxn ang="0">
                    <a:pos x="1119" y="457"/>
                  </a:cxn>
                  <a:cxn ang="0">
                    <a:pos x="1191" y="425"/>
                  </a:cxn>
                  <a:cxn ang="0">
                    <a:pos x="1256" y="384"/>
                  </a:cxn>
                  <a:cxn ang="0">
                    <a:pos x="1312" y="334"/>
                  </a:cxn>
                  <a:cxn ang="0">
                    <a:pos x="1357" y="273"/>
                  </a:cxn>
                  <a:cxn ang="0">
                    <a:pos x="1388" y="203"/>
                  </a:cxn>
                  <a:cxn ang="0">
                    <a:pos x="1403" y="123"/>
                  </a:cxn>
                </a:cxnLst>
                <a:rect l="0" t="0" r="r" b="b"/>
                <a:pathLst>
                  <a:path w="1404" h="745">
                    <a:moveTo>
                      <a:pt x="1403" y="123"/>
                    </a:moveTo>
                    <a:lnTo>
                      <a:pt x="1396" y="197"/>
                    </a:lnTo>
                    <a:lnTo>
                      <a:pt x="1384" y="266"/>
                    </a:lnTo>
                    <a:lnTo>
                      <a:pt x="1365" y="331"/>
                    </a:lnTo>
                    <a:lnTo>
                      <a:pt x="1340" y="391"/>
                    </a:lnTo>
                    <a:lnTo>
                      <a:pt x="1310" y="446"/>
                    </a:lnTo>
                    <a:lnTo>
                      <a:pt x="1275" y="498"/>
                    </a:lnTo>
                    <a:lnTo>
                      <a:pt x="1237" y="543"/>
                    </a:lnTo>
                    <a:lnTo>
                      <a:pt x="1194" y="585"/>
                    </a:lnTo>
                    <a:lnTo>
                      <a:pt x="1147" y="621"/>
                    </a:lnTo>
                    <a:lnTo>
                      <a:pt x="1098" y="654"/>
                    </a:lnTo>
                    <a:lnTo>
                      <a:pt x="1046" y="680"/>
                    </a:lnTo>
                    <a:lnTo>
                      <a:pt x="991" y="703"/>
                    </a:lnTo>
                    <a:lnTo>
                      <a:pt x="936" y="721"/>
                    </a:lnTo>
                    <a:lnTo>
                      <a:pt x="878" y="734"/>
                    </a:lnTo>
                    <a:lnTo>
                      <a:pt x="820" y="742"/>
                    </a:lnTo>
                    <a:lnTo>
                      <a:pt x="761" y="744"/>
                    </a:lnTo>
                    <a:lnTo>
                      <a:pt x="702" y="744"/>
                    </a:lnTo>
                    <a:lnTo>
                      <a:pt x="643" y="738"/>
                    </a:lnTo>
                    <a:lnTo>
                      <a:pt x="586" y="728"/>
                    </a:lnTo>
                    <a:lnTo>
                      <a:pt x="529" y="712"/>
                    </a:lnTo>
                    <a:lnTo>
                      <a:pt x="474" y="691"/>
                    </a:lnTo>
                    <a:lnTo>
                      <a:pt x="421" y="666"/>
                    </a:lnTo>
                    <a:lnTo>
                      <a:pt x="371" y="636"/>
                    </a:lnTo>
                    <a:lnTo>
                      <a:pt x="322" y="601"/>
                    </a:lnTo>
                    <a:lnTo>
                      <a:pt x="278" y="561"/>
                    </a:lnTo>
                    <a:lnTo>
                      <a:pt x="237" y="517"/>
                    </a:lnTo>
                    <a:lnTo>
                      <a:pt x="201" y="467"/>
                    </a:lnTo>
                    <a:lnTo>
                      <a:pt x="169" y="413"/>
                    </a:lnTo>
                    <a:lnTo>
                      <a:pt x="142" y="353"/>
                    </a:lnTo>
                    <a:lnTo>
                      <a:pt x="120" y="289"/>
                    </a:lnTo>
                    <a:lnTo>
                      <a:pt x="105" y="220"/>
                    </a:lnTo>
                    <a:lnTo>
                      <a:pt x="96" y="147"/>
                    </a:lnTo>
                    <a:lnTo>
                      <a:pt x="0" y="147"/>
                    </a:lnTo>
                    <a:lnTo>
                      <a:pt x="299" y="0"/>
                    </a:lnTo>
                    <a:lnTo>
                      <a:pt x="575" y="163"/>
                    </a:lnTo>
                    <a:lnTo>
                      <a:pt x="486" y="160"/>
                    </a:lnTo>
                    <a:lnTo>
                      <a:pt x="496" y="202"/>
                    </a:lnTo>
                    <a:lnTo>
                      <a:pt x="510" y="242"/>
                    </a:lnTo>
                    <a:lnTo>
                      <a:pt x="528" y="278"/>
                    </a:lnTo>
                    <a:lnTo>
                      <a:pt x="549" y="311"/>
                    </a:lnTo>
                    <a:lnTo>
                      <a:pt x="572" y="342"/>
                    </a:lnTo>
                    <a:lnTo>
                      <a:pt x="599" y="369"/>
                    </a:lnTo>
                    <a:lnTo>
                      <a:pt x="629" y="394"/>
                    </a:lnTo>
                    <a:lnTo>
                      <a:pt x="660" y="416"/>
                    </a:lnTo>
                    <a:lnTo>
                      <a:pt x="694" y="434"/>
                    </a:lnTo>
                    <a:lnTo>
                      <a:pt x="729" y="450"/>
                    </a:lnTo>
                    <a:lnTo>
                      <a:pt x="766" y="462"/>
                    </a:lnTo>
                    <a:lnTo>
                      <a:pt x="804" y="473"/>
                    </a:lnTo>
                    <a:lnTo>
                      <a:pt x="843" y="480"/>
                    </a:lnTo>
                    <a:lnTo>
                      <a:pt x="882" y="485"/>
                    </a:lnTo>
                    <a:lnTo>
                      <a:pt x="922" y="487"/>
                    </a:lnTo>
                    <a:lnTo>
                      <a:pt x="962" y="486"/>
                    </a:lnTo>
                    <a:lnTo>
                      <a:pt x="1042" y="477"/>
                    </a:lnTo>
                    <a:lnTo>
                      <a:pt x="1081" y="468"/>
                    </a:lnTo>
                    <a:lnTo>
                      <a:pt x="1119" y="457"/>
                    </a:lnTo>
                    <a:lnTo>
                      <a:pt x="1155" y="442"/>
                    </a:lnTo>
                    <a:lnTo>
                      <a:pt x="1191" y="425"/>
                    </a:lnTo>
                    <a:lnTo>
                      <a:pt x="1224" y="406"/>
                    </a:lnTo>
                    <a:lnTo>
                      <a:pt x="1256" y="384"/>
                    </a:lnTo>
                    <a:lnTo>
                      <a:pt x="1285" y="361"/>
                    </a:lnTo>
                    <a:lnTo>
                      <a:pt x="1312" y="334"/>
                    </a:lnTo>
                    <a:lnTo>
                      <a:pt x="1336" y="304"/>
                    </a:lnTo>
                    <a:lnTo>
                      <a:pt x="1357" y="273"/>
                    </a:lnTo>
                    <a:lnTo>
                      <a:pt x="1373" y="239"/>
                    </a:lnTo>
                    <a:lnTo>
                      <a:pt x="1388" y="203"/>
                    </a:lnTo>
                    <a:lnTo>
                      <a:pt x="1397" y="164"/>
                    </a:lnTo>
                    <a:lnTo>
                      <a:pt x="1403" y="123"/>
                    </a:lnTo>
                  </a:path>
                </a:pathLst>
              </a:custGeom>
              <a:solidFill>
                <a:schemeClr val="accent2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770" y="2896"/>
                <a:ext cx="490" cy="24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45720" rIns="45720" anchor="ctr" anchorCtr="1"/>
              <a:lstStyle/>
              <a:p>
                <a:pPr eaLnBrk="0" hangingPunct="0"/>
                <a:r>
                  <a:rPr lang="en-US" sz="1600" b="1" dirty="0">
                    <a:solidFill>
                      <a:schemeClr val="bg1"/>
                    </a:solidFill>
                  </a:rPr>
                  <a:t>Shared Value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314700" y="2682875"/>
              <a:ext cx="3452813" cy="1609725"/>
              <a:chOff x="2088" y="1690"/>
              <a:chExt cx="2175" cy="1014"/>
            </a:xfrm>
            <a:solidFill>
              <a:schemeClr val="accent6"/>
            </a:solidFill>
          </p:grpSpPr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3590" y="2295"/>
                <a:ext cx="353" cy="241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lIns="45720" rIns="45720" anchor="ctr" anchorCtr="1"/>
              <a:lstStyle/>
              <a:p>
                <a:pPr eaLnBrk="0" hangingPunct="0"/>
                <a:r>
                  <a:rPr lang="en-US" sz="1600" b="1" dirty="0">
                    <a:solidFill>
                      <a:schemeClr val="bg1"/>
                    </a:solidFill>
                  </a:rPr>
                  <a:t>Text</a:t>
                </a: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2088" y="1690"/>
                <a:ext cx="2175" cy="1014"/>
              </a:xfrm>
              <a:custGeom>
                <a:avLst/>
                <a:gdLst/>
                <a:ahLst/>
                <a:cxnLst>
                  <a:cxn ang="0">
                    <a:pos x="3" y="585"/>
                  </a:cxn>
                  <a:cxn ang="0">
                    <a:pos x="12" y="513"/>
                  </a:cxn>
                  <a:cxn ang="0">
                    <a:pos x="29" y="446"/>
                  </a:cxn>
                  <a:cxn ang="0">
                    <a:pos x="51" y="383"/>
                  </a:cxn>
                  <a:cxn ang="0">
                    <a:pos x="94" y="299"/>
                  </a:cxn>
                  <a:cxn ang="0">
                    <a:pos x="167" y="202"/>
                  </a:cxn>
                  <a:cxn ang="0">
                    <a:pos x="232" y="142"/>
                  </a:cxn>
                  <a:cxn ang="0">
                    <a:pos x="306" y="92"/>
                  </a:cxn>
                  <a:cxn ang="0">
                    <a:pos x="412" y="42"/>
                  </a:cxn>
                  <a:cxn ang="0">
                    <a:pos x="467" y="25"/>
                  </a:cxn>
                  <a:cxn ang="0">
                    <a:pos x="525" y="11"/>
                  </a:cxn>
                  <a:cxn ang="0">
                    <a:pos x="583" y="4"/>
                  </a:cxn>
                  <a:cxn ang="0">
                    <a:pos x="642" y="0"/>
                  </a:cxn>
                  <a:cxn ang="0">
                    <a:pos x="760" y="7"/>
                  </a:cxn>
                  <a:cxn ang="0">
                    <a:pos x="874" y="33"/>
                  </a:cxn>
                  <a:cxn ang="0">
                    <a:pos x="956" y="66"/>
                  </a:cxn>
                  <a:cxn ang="0">
                    <a:pos x="1007" y="93"/>
                  </a:cxn>
                  <a:cxn ang="0">
                    <a:pos x="1081" y="145"/>
                  </a:cxn>
                  <a:cxn ang="0">
                    <a:pos x="1125" y="185"/>
                  </a:cxn>
                  <a:cxn ang="0">
                    <a:pos x="1166" y="229"/>
                  </a:cxn>
                  <a:cxn ang="0">
                    <a:pos x="1234" y="333"/>
                  </a:cxn>
                  <a:cxn ang="0">
                    <a:pos x="1282" y="457"/>
                  </a:cxn>
                  <a:cxn ang="0">
                    <a:pos x="1307" y="599"/>
                  </a:cxn>
                  <a:cxn ang="0">
                    <a:pos x="1104" y="746"/>
                  </a:cxn>
                  <a:cxn ang="0">
                    <a:pos x="917" y="585"/>
                  </a:cxn>
                  <a:cxn ang="0">
                    <a:pos x="894" y="503"/>
                  </a:cxn>
                  <a:cxn ang="0">
                    <a:pos x="854" y="434"/>
                  </a:cxn>
                  <a:cxn ang="0">
                    <a:pos x="804" y="376"/>
                  </a:cxn>
                  <a:cxn ang="0">
                    <a:pos x="744" y="330"/>
                  </a:cxn>
                  <a:cxn ang="0">
                    <a:pos x="675" y="295"/>
                  </a:cxn>
                  <a:cxn ang="0">
                    <a:pos x="599" y="272"/>
                  </a:cxn>
                  <a:cxn ang="0">
                    <a:pos x="521" y="261"/>
                  </a:cxn>
                  <a:cxn ang="0">
                    <a:pos x="441" y="260"/>
                  </a:cxn>
                  <a:cxn ang="0">
                    <a:pos x="360" y="269"/>
                  </a:cxn>
                  <a:cxn ang="0">
                    <a:pos x="284" y="289"/>
                  </a:cxn>
                  <a:cxn ang="0">
                    <a:pos x="212" y="320"/>
                  </a:cxn>
                  <a:cxn ang="0">
                    <a:pos x="147" y="361"/>
                  </a:cxn>
                  <a:cxn ang="0">
                    <a:pos x="92" y="412"/>
                  </a:cxn>
                  <a:cxn ang="0">
                    <a:pos x="47" y="473"/>
                  </a:cxn>
                  <a:cxn ang="0">
                    <a:pos x="16" y="543"/>
                  </a:cxn>
                  <a:cxn ang="0">
                    <a:pos x="0" y="623"/>
                  </a:cxn>
                </a:cxnLst>
                <a:rect l="0" t="0" r="r" b="b"/>
                <a:pathLst>
                  <a:path w="1402" h="747">
                    <a:moveTo>
                      <a:pt x="0" y="623"/>
                    </a:moveTo>
                    <a:lnTo>
                      <a:pt x="3" y="585"/>
                    </a:lnTo>
                    <a:lnTo>
                      <a:pt x="7" y="548"/>
                    </a:lnTo>
                    <a:lnTo>
                      <a:pt x="12" y="513"/>
                    </a:lnTo>
                    <a:lnTo>
                      <a:pt x="19" y="480"/>
                    </a:lnTo>
                    <a:lnTo>
                      <a:pt x="29" y="446"/>
                    </a:lnTo>
                    <a:lnTo>
                      <a:pt x="38" y="414"/>
                    </a:lnTo>
                    <a:lnTo>
                      <a:pt x="51" y="383"/>
                    </a:lnTo>
                    <a:lnTo>
                      <a:pt x="63" y="354"/>
                    </a:lnTo>
                    <a:lnTo>
                      <a:pt x="94" y="299"/>
                    </a:lnTo>
                    <a:lnTo>
                      <a:pt x="128" y="248"/>
                    </a:lnTo>
                    <a:lnTo>
                      <a:pt x="167" y="202"/>
                    </a:lnTo>
                    <a:lnTo>
                      <a:pt x="210" y="161"/>
                    </a:lnTo>
                    <a:lnTo>
                      <a:pt x="232" y="142"/>
                    </a:lnTo>
                    <a:lnTo>
                      <a:pt x="256" y="124"/>
                    </a:lnTo>
                    <a:lnTo>
                      <a:pt x="306" y="92"/>
                    </a:lnTo>
                    <a:lnTo>
                      <a:pt x="357" y="65"/>
                    </a:lnTo>
                    <a:lnTo>
                      <a:pt x="412" y="42"/>
                    </a:lnTo>
                    <a:lnTo>
                      <a:pt x="440" y="32"/>
                    </a:lnTo>
                    <a:lnTo>
                      <a:pt x="467" y="25"/>
                    </a:lnTo>
                    <a:lnTo>
                      <a:pt x="496" y="17"/>
                    </a:lnTo>
                    <a:lnTo>
                      <a:pt x="525" y="11"/>
                    </a:lnTo>
                    <a:lnTo>
                      <a:pt x="554" y="7"/>
                    </a:lnTo>
                    <a:lnTo>
                      <a:pt x="583" y="4"/>
                    </a:lnTo>
                    <a:lnTo>
                      <a:pt x="613" y="1"/>
                    </a:lnTo>
                    <a:lnTo>
                      <a:pt x="642" y="0"/>
                    </a:lnTo>
                    <a:lnTo>
                      <a:pt x="701" y="1"/>
                    </a:lnTo>
                    <a:lnTo>
                      <a:pt x="760" y="7"/>
                    </a:lnTo>
                    <a:lnTo>
                      <a:pt x="818" y="18"/>
                    </a:lnTo>
                    <a:lnTo>
                      <a:pt x="874" y="33"/>
                    </a:lnTo>
                    <a:lnTo>
                      <a:pt x="929" y="54"/>
                    </a:lnTo>
                    <a:lnTo>
                      <a:pt x="956" y="66"/>
                    </a:lnTo>
                    <a:lnTo>
                      <a:pt x="982" y="79"/>
                    </a:lnTo>
                    <a:lnTo>
                      <a:pt x="1007" y="93"/>
                    </a:lnTo>
                    <a:lnTo>
                      <a:pt x="1033" y="109"/>
                    </a:lnTo>
                    <a:lnTo>
                      <a:pt x="1081" y="145"/>
                    </a:lnTo>
                    <a:lnTo>
                      <a:pt x="1103" y="164"/>
                    </a:lnTo>
                    <a:lnTo>
                      <a:pt x="1125" y="185"/>
                    </a:lnTo>
                    <a:lnTo>
                      <a:pt x="1146" y="206"/>
                    </a:lnTo>
                    <a:lnTo>
                      <a:pt x="1166" y="229"/>
                    </a:lnTo>
                    <a:lnTo>
                      <a:pt x="1202" y="278"/>
                    </a:lnTo>
                    <a:lnTo>
                      <a:pt x="1234" y="333"/>
                    </a:lnTo>
                    <a:lnTo>
                      <a:pt x="1261" y="392"/>
                    </a:lnTo>
                    <a:lnTo>
                      <a:pt x="1282" y="457"/>
                    </a:lnTo>
                    <a:lnTo>
                      <a:pt x="1298" y="525"/>
                    </a:lnTo>
                    <a:lnTo>
                      <a:pt x="1307" y="599"/>
                    </a:lnTo>
                    <a:lnTo>
                      <a:pt x="1401" y="599"/>
                    </a:lnTo>
                    <a:lnTo>
                      <a:pt x="1104" y="746"/>
                    </a:lnTo>
                    <a:lnTo>
                      <a:pt x="828" y="583"/>
                    </a:lnTo>
                    <a:lnTo>
                      <a:pt x="917" y="585"/>
                    </a:lnTo>
                    <a:lnTo>
                      <a:pt x="908" y="543"/>
                    </a:lnTo>
                    <a:lnTo>
                      <a:pt x="894" y="503"/>
                    </a:lnTo>
                    <a:lnTo>
                      <a:pt x="875" y="467"/>
                    </a:lnTo>
                    <a:lnTo>
                      <a:pt x="854" y="434"/>
                    </a:lnTo>
                    <a:lnTo>
                      <a:pt x="830" y="403"/>
                    </a:lnTo>
                    <a:lnTo>
                      <a:pt x="804" y="376"/>
                    </a:lnTo>
                    <a:lnTo>
                      <a:pt x="775" y="351"/>
                    </a:lnTo>
                    <a:lnTo>
                      <a:pt x="744" y="330"/>
                    </a:lnTo>
                    <a:lnTo>
                      <a:pt x="710" y="311"/>
                    </a:lnTo>
                    <a:lnTo>
                      <a:pt x="675" y="295"/>
                    </a:lnTo>
                    <a:lnTo>
                      <a:pt x="637" y="283"/>
                    </a:lnTo>
                    <a:lnTo>
                      <a:pt x="599" y="272"/>
                    </a:lnTo>
                    <a:lnTo>
                      <a:pt x="561" y="265"/>
                    </a:lnTo>
                    <a:lnTo>
                      <a:pt x="521" y="261"/>
                    </a:lnTo>
                    <a:lnTo>
                      <a:pt x="481" y="259"/>
                    </a:lnTo>
                    <a:lnTo>
                      <a:pt x="441" y="260"/>
                    </a:lnTo>
                    <a:lnTo>
                      <a:pt x="400" y="263"/>
                    </a:lnTo>
                    <a:lnTo>
                      <a:pt x="360" y="269"/>
                    </a:lnTo>
                    <a:lnTo>
                      <a:pt x="322" y="278"/>
                    </a:lnTo>
                    <a:lnTo>
                      <a:pt x="284" y="289"/>
                    </a:lnTo>
                    <a:lnTo>
                      <a:pt x="248" y="304"/>
                    </a:lnTo>
                    <a:lnTo>
                      <a:pt x="212" y="320"/>
                    </a:lnTo>
                    <a:lnTo>
                      <a:pt x="179" y="339"/>
                    </a:lnTo>
                    <a:lnTo>
                      <a:pt x="147" y="361"/>
                    </a:lnTo>
                    <a:lnTo>
                      <a:pt x="118" y="385"/>
                    </a:lnTo>
                    <a:lnTo>
                      <a:pt x="92" y="412"/>
                    </a:lnTo>
                    <a:lnTo>
                      <a:pt x="68" y="441"/>
                    </a:lnTo>
                    <a:lnTo>
                      <a:pt x="47" y="473"/>
                    </a:lnTo>
                    <a:lnTo>
                      <a:pt x="30" y="506"/>
                    </a:lnTo>
                    <a:lnTo>
                      <a:pt x="16" y="543"/>
                    </a:lnTo>
                    <a:lnTo>
                      <a:pt x="6" y="581"/>
                    </a:lnTo>
                    <a:lnTo>
                      <a:pt x="0" y="623"/>
                    </a:lnTo>
                  </a:path>
                </a:pathLst>
              </a:custGeom>
              <a:solidFill>
                <a:schemeClr val="accent1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489" t="23436" r="14419" b="21370"/>
          <a:stretch/>
        </p:blipFill>
        <p:spPr>
          <a:xfrm>
            <a:off x="265322" y="1575658"/>
            <a:ext cx="4583125" cy="197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3489" t="22403" r="13953" b="21990"/>
          <a:stretch/>
        </p:blipFill>
        <p:spPr>
          <a:xfrm>
            <a:off x="4232119" y="3901428"/>
            <a:ext cx="4508204" cy="1943442"/>
          </a:xfrm>
          <a:prstGeom prst="rect">
            <a:avLst/>
          </a:prstGeom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442884" y="2985118"/>
            <a:ext cx="750922" cy="3693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eaLnBrk="0" hangingPunct="0"/>
            <a:r>
              <a:rPr lang="en-US" sz="1600" b="1" dirty="0" smtClean="0">
                <a:solidFill>
                  <a:schemeClr val="bg1"/>
                </a:solidFill>
              </a:rPr>
              <a:t>Shared </a:t>
            </a:r>
            <a:r>
              <a:rPr lang="en-US" sz="1600" b="1" dirty="0">
                <a:solidFill>
                  <a:schemeClr val="bg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6141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137" y="681788"/>
            <a:ext cx="5915526" cy="920333"/>
          </a:xfrm>
        </p:spPr>
        <p:txBody>
          <a:bodyPr/>
          <a:lstStyle/>
          <a:p>
            <a:r>
              <a:rPr lang="en-US" dirty="0"/>
              <a:t>Focus Areas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69495" y="2045367"/>
            <a:ext cx="8320505" cy="44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Three Focus Areas, 6 active projects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8768" y="2731325"/>
            <a:ext cx="2719450" cy="10687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3" y="3987367"/>
            <a:ext cx="28162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2" y="5157354"/>
            <a:ext cx="2816225" cy="144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769" y="2885704"/>
            <a:ext cx="248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Repository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projects)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768" y="3990086"/>
            <a:ext cx="25650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Analyses and Display White Papers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(ADW, Mary Nilsson)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69" y="5253033"/>
            <a:ext cx="2565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Communication, Promotion, Education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(CPE, Jared Slain and Wendy Dobson)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62005" y="2733551"/>
            <a:ext cx="4253658" cy="3719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5132" y="3171976"/>
            <a:ext cx="417053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Script Discovery and Acquisition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(SDA, Rebeka Revis, Alfredo Rojas)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Repository Content and Delivery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(RCD, Gustav Bernard, Andrew Miskell)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8"/>
              </a:rPr>
              <a:t>Repository Governance and Infrastructure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(RGI, Mike Carniello,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Hanming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8"/>
              </a:rPr>
              <a:t>Test Data Factory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(TDF, Peter Schaefer)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74474" y="3146961"/>
            <a:ext cx="1009401" cy="6531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 descr="C:\Users\rm80310\AppData\Local\Microsoft\Windows\Temporary Internet Files\Content.IE5\8RAGTROZ\NEW-2[1]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015" y="5756031"/>
            <a:ext cx="657439" cy="65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Standard Analyses and Code Sharing Working Group Vision/Goals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588477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Why?</a:t>
            </a:r>
          </a:p>
          <a:p>
            <a:pPr lvl="1"/>
            <a:r>
              <a:rPr lang="en-US" sz="2200" dirty="0" smtClean="0"/>
              <a:t>Better safety signal detection</a:t>
            </a:r>
          </a:p>
          <a:p>
            <a:pPr lvl="2"/>
            <a:r>
              <a:rPr lang="en-US" sz="1800" dirty="0" smtClean="0"/>
              <a:t>Improve </a:t>
            </a:r>
            <a:r>
              <a:rPr lang="en-US" sz="1800" dirty="0"/>
              <a:t>expertise in safety analytics</a:t>
            </a:r>
          </a:p>
          <a:p>
            <a:pPr lvl="2"/>
            <a:r>
              <a:rPr lang="en-US" sz="1800" dirty="0"/>
              <a:t>Ensure medical reviewers receive clinically relevant and meaningful analyses of patient safety for benefit-risk assessment</a:t>
            </a:r>
          </a:p>
          <a:p>
            <a:pPr lvl="2"/>
            <a:r>
              <a:rPr lang="en-US" sz="1800" dirty="0"/>
              <a:t>Assist in establishing analytical and statistical methods to reduce bias</a:t>
            </a:r>
          </a:p>
          <a:p>
            <a:pPr lvl="1"/>
            <a:r>
              <a:rPr lang="en-US" sz="2200" dirty="0" smtClean="0"/>
              <a:t>Improved quality and efficiency</a:t>
            </a:r>
          </a:p>
          <a:p>
            <a:pPr lvl="2"/>
            <a:r>
              <a:rPr lang="en-US" sz="1800" dirty="0" smtClean="0"/>
              <a:t>Reduce variability in analytical approaches</a:t>
            </a:r>
          </a:p>
          <a:p>
            <a:pPr lvl="2"/>
            <a:r>
              <a:rPr lang="en-US" sz="1800" dirty="0" smtClean="0"/>
              <a:t>Have </a:t>
            </a:r>
            <a:r>
              <a:rPr lang="en-US" sz="1800" dirty="0"/>
              <a:t>example code to facilitate implementation</a:t>
            </a:r>
          </a:p>
          <a:p>
            <a:pPr lvl="2"/>
            <a:r>
              <a:rPr lang="en-US" sz="1800" dirty="0"/>
              <a:t>Leverage crowd-sourcing </a:t>
            </a:r>
            <a:r>
              <a:rPr lang="en-US" sz="1800" dirty="0" smtClean="0"/>
              <a:t>in tool creation and maintenance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300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FA9D9"/>
                </a:solidFill>
                <a:latin typeface="Helvetica Neue"/>
                <a:cs typeface="Helvetica Neue"/>
              </a:rPr>
              <a:t>Accomplishments: White Papers</a:t>
            </a:r>
            <a:endParaRPr lang="en-US" sz="3600" b="1" dirty="0">
              <a:solidFill>
                <a:srgbClr val="00A3D1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107831"/>
            <a:ext cx="8369284" cy="4364282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6 Analysis/Display White Papers finalized</a:t>
            </a:r>
          </a:p>
          <a:p>
            <a:pPr lvl="1"/>
            <a:r>
              <a:rPr lang="en-US" sz="1600" dirty="0"/>
              <a:t>Vital Signs, ECGs, Labs - </a:t>
            </a:r>
            <a:r>
              <a:rPr lang="x-none" sz="1600" dirty="0"/>
              <a:t>Central Tendency </a:t>
            </a:r>
            <a:endParaRPr lang="en-US" sz="1600" dirty="0"/>
          </a:p>
          <a:p>
            <a:pPr lvl="2"/>
            <a:r>
              <a:rPr lang="x-none" sz="1600" i="1" dirty="0"/>
              <a:t>October 2013</a:t>
            </a:r>
            <a:r>
              <a:rPr lang="en-US" sz="1600" i="1" dirty="0"/>
              <a:t>, Lead – Mary Nilsson</a:t>
            </a:r>
          </a:p>
          <a:p>
            <a:pPr lvl="1"/>
            <a:r>
              <a:rPr lang="en-US" sz="1600" dirty="0"/>
              <a:t>Non-Compartmental </a:t>
            </a:r>
            <a:r>
              <a:rPr lang="x-none" sz="1600" dirty="0"/>
              <a:t>Pharmacokinetics</a:t>
            </a:r>
            <a:endParaRPr lang="en-US" sz="1600" dirty="0"/>
          </a:p>
          <a:p>
            <a:pPr lvl="2"/>
            <a:r>
              <a:rPr lang="en-US" sz="1600" i="1" dirty="0"/>
              <a:t>March 2014, Lead - Francois Vandenhende</a:t>
            </a:r>
          </a:p>
          <a:p>
            <a:pPr lvl="1"/>
            <a:r>
              <a:rPr lang="x-none" sz="1600" dirty="0"/>
              <a:t>Demographics, Disposition</a:t>
            </a:r>
            <a:r>
              <a:rPr lang="en-US" sz="1600" dirty="0"/>
              <a:t>, and Medications</a:t>
            </a:r>
          </a:p>
          <a:p>
            <a:pPr lvl="2"/>
            <a:r>
              <a:rPr lang="en-US" sz="1600" i="1" dirty="0"/>
              <a:t>October 2014, Lead – Simin Baygani</a:t>
            </a:r>
          </a:p>
          <a:p>
            <a:pPr lvl="1"/>
            <a:r>
              <a:rPr lang="en-US" sz="1600" dirty="0"/>
              <a:t>Vital Signs, ECGs, Labs – Outliers and Shifts</a:t>
            </a:r>
          </a:p>
          <a:p>
            <a:pPr lvl="2"/>
            <a:r>
              <a:rPr lang="en-US" sz="1600" i="1" dirty="0"/>
              <a:t>September 2015, Lead – Wei Wang</a:t>
            </a:r>
          </a:p>
          <a:p>
            <a:pPr lvl="1"/>
            <a:r>
              <a:rPr lang="en-US" sz="1600" dirty="0"/>
              <a:t>QT Studies</a:t>
            </a:r>
          </a:p>
          <a:p>
            <a:pPr lvl="2"/>
            <a:r>
              <a:rPr lang="en-US" sz="1600" i="1" dirty="0"/>
              <a:t>March 2016, Lead – Christos </a:t>
            </a:r>
            <a:r>
              <a:rPr lang="en-US" sz="1600" i="1" dirty="0" err="1"/>
              <a:t>Stylianou</a:t>
            </a:r>
            <a:endParaRPr lang="en-US" sz="1600" i="1" dirty="0"/>
          </a:p>
          <a:p>
            <a:pPr lvl="1"/>
            <a:r>
              <a:rPr lang="en-US" sz="1600" dirty="0"/>
              <a:t>Adverse Events</a:t>
            </a:r>
          </a:p>
          <a:p>
            <a:pPr lvl="2"/>
            <a:r>
              <a:rPr lang="en-US" sz="1600" i="1" dirty="0"/>
              <a:t>February 2017, Lead – Mary Nilsson, Nhi Beasley, Sheryl </a:t>
            </a:r>
            <a:r>
              <a:rPr lang="en-US" sz="1600" i="1" dirty="0" err="1"/>
              <a:t>Treichel</a:t>
            </a:r>
            <a:endParaRPr lang="en-US" sz="1600" i="1" dirty="0"/>
          </a:p>
          <a:p>
            <a:pPr marL="457200" lvl="1" indent="0">
              <a:buNone/>
            </a:pPr>
            <a:endParaRPr lang="en-US" sz="1600" i="1" dirty="0"/>
          </a:p>
          <a:p>
            <a:pPr lvl="2"/>
            <a:endParaRPr lang="en-US" sz="2000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i="1" dirty="0"/>
          </a:p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2185" y="1242645"/>
            <a:ext cx="2602523" cy="1922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94329" y="1326774"/>
            <a:ext cx="24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find final white papers:  Go to </a:t>
            </a:r>
            <a:r>
              <a:rPr lang="en-US" dirty="0">
                <a:hlinkClick r:id="rId3"/>
              </a:rPr>
              <a:t>www.phuse.eu</a:t>
            </a:r>
            <a:r>
              <a:rPr lang="en-US" dirty="0"/>
              <a:t>, Click on Working Groups, Click on CS Deliverables Catalog</a:t>
            </a:r>
          </a:p>
        </p:txBody>
      </p:sp>
    </p:spTree>
    <p:extLst>
      <p:ext uri="{BB962C8B-B14F-4D97-AF65-F5344CB8AC3E}">
        <p14:creationId xmlns:p14="http://schemas.microsoft.com/office/powerpoint/2010/main" val="1893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00A3D1"/>
                </a:solidFill>
                <a:latin typeface="Helvetica Neue"/>
                <a:cs typeface="Helvetica Neue"/>
              </a:rPr>
              <a:t>White Papers: Topics Covered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6" y="1164446"/>
            <a:ext cx="2956863" cy="2187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7" y="3622980"/>
            <a:ext cx="2437739" cy="1883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78856" y="1457355"/>
            <a:ext cx="42507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Recommended analyses/displays for individual studies and integrated summaries (data common across 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SAP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which displays are most suited for interactive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Discusses analytical and statistical topics/methods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P-values and CIs in safety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Events occurring after study drug stops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Alternative methods when percentages are biased</a:t>
            </a:r>
          </a:p>
        </p:txBody>
      </p:sp>
    </p:spTree>
    <p:extLst>
      <p:ext uri="{BB962C8B-B14F-4D97-AF65-F5344CB8AC3E}">
        <p14:creationId xmlns:p14="http://schemas.microsoft.com/office/powerpoint/2010/main" val="10493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809</TotalTime>
  <Words>2110</Words>
  <Application>Microsoft Macintosh PowerPoint</Application>
  <PresentationFormat>On-screen Show (4:3)</PresentationFormat>
  <Paragraphs>301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Garamond</vt:lpstr>
      <vt:lpstr>Helvetica Neue</vt:lpstr>
      <vt:lpstr>Arial</vt:lpstr>
      <vt:lpstr>PhUSE_Slide_Deck(10yr)PURPLE</vt:lpstr>
      <vt:lpstr>4_Office Theme</vt:lpstr>
      <vt:lpstr>PowerPoint Presentation</vt:lpstr>
      <vt:lpstr>Standard Analyses and Code Sharing Working Group Vision/Goals</vt:lpstr>
      <vt:lpstr>Vision:  Fill the Gap on  Analysis and Display Standards</vt:lpstr>
      <vt:lpstr>Vision: Script Repository (Shared Reusable Code Library)</vt:lpstr>
      <vt:lpstr>PowerPoint Presentation</vt:lpstr>
      <vt:lpstr>Focus Areas</vt:lpstr>
      <vt:lpstr>Standard Analyses and Code Sharing Working Group Vision/Goals</vt:lpstr>
      <vt:lpstr>Accomplishments: White Papers</vt:lpstr>
      <vt:lpstr>White Papers: Topics Covered</vt:lpstr>
      <vt:lpstr>Accomplishments: Repository</vt:lpstr>
      <vt:lpstr>PowerPoint Presentation</vt:lpstr>
      <vt:lpstr>PowerPoint Presentation</vt:lpstr>
      <vt:lpstr>Accomplishments: Scripts Developed</vt:lpstr>
      <vt:lpstr>Working Group Next Steps</vt:lpstr>
      <vt:lpstr>White Papers</vt:lpstr>
      <vt:lpstr>Analysis and Display White Papers Project Team</vt:lpstr>
      <vt:lpstr>Communication, Promotion, Education</vt:lpstr>
      <vt:lpstr>Repository Projects</vt:lpstr>
      <vt:lpstr>Repository Projects</vt:lpstr>
      <vt:lpstr>Repository Projects</vt:lpstr>
      <vt:lpstr>Repository Projects</vt:lpstr>
      <vt:lpstr>Working Group Needs</vt:lpstr>
      <vt:lpstr>How to Participate</vt:lpstr>
      <vt:lpstr>PowerPoint Presentation</vt:lpstr>
      <vt:lpstr>PowerPoint Presentation</vt:lpstr>
    </vt:vector>
  </TitlesOfParts>
  <Company>BDLS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Geo Tiger</cp:lastModifiedBy>
  <cp:revision>90</cp:revision>
  <dcterms:created xsi:type="dcterms:W3CDTF">2014-04-04T10:24:48Z</dcterms:created>
  <dcterms:modified xsi:type="dcterms:W3CDTF">2017-09-06T23:30:53Z</dcterms:modified>
</cp:coreProperties>
</file>